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77" r:id="rId9"/>
    <p:sldId id="264" r:id="rId10"/>
    <p:sldId id="270" r:id="rId11"/>
    <p:sldId id="278" r:id="rId12"/>
    <p:sldId id="265" r:id="rId13"/>
    <p:sldId id="279" r:id="rId14"/>
    <p:sldId id="266" r:id="rId15"/>
    <p:sldId id="267" r:id="rId16"/>
    <p:sldId id="271" r:id="rId17"/>
    <p:sldId id="272" r:id="rId18"/>
    <p:sldId id="273" r:id="rId19"/>
    <p:sldId id="275" r:id="rId20"/>
    <p:sldId id="276" r:id="rId21"/>
  </p:sldIdLst>
  <p:sldSz cx="12192000" cy="6858000"/>
  <p:notesSz cx="12192000" cy="6858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50" autoAdjust="0"/>
    <p:restoredTop sz="94660"/>
  </p:normalViewPr>
  <p:slideViewPr>
    <p:cSldViewPr>
      <p:cViewPr varScale="1">
        <p:scale>
          <a:sx n="101" d="100"/>
          <a:sy n="101" d="100"/>
        </p:scale>
        <p:origin x="252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2406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40883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527162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314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52471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88951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57200" y="5286755"/>
            <a:ext cx="2129155" cy="1571625"/>
          </a:xfrm>
          <a:custGeom>
            <a:avLst/>
            <a:gdLst/>
            <a:ahLst/>
            <a:cxnLst/>
            <a:rect l="l" t="t" r="r" b="b"/>
            <a:pathLst>
              <a:path w="2129155" h="1571625">
                <a:moveTo>
                  <a:pt x="0" y="0"/>
                </a:moveTo>
                <a:lnTo>
                  <a:pt x="0" y="4699"/>
                </a:lnTo>
                <a:lnTo>
                  <a:pt x="1494408" y="1571243"/>
                </a:lnTo>
                <a:lnTo>
                  <a:pt x="2129028" y="1571243"/>
                </a:lnTo>
                <a:lnTo>
                  <a:pt x="247484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2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0" y="6146290"/>
            <a:ext cx="12188951" cy="711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88951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57200" y="5286755"/>
            <a:ext cx="2129155" cy="1571625"/>
          </a:xfrm>
          <a:custGeom>
            <a:avLst/>
            <a:gdLst/>
            <a:ahLst/>
            <a:cxnLst/>
            <a:rect l="l" t="t" r="r" b="b"/>
            <a:pathLst>
              <a:path w="2129155" h="1571625">
                <a:moveTo>
                  <a:pt x="0" y="0"/>
                </a:moveTo>
                <a:lnTo>
                  <a:pt x="0" y="4699"/>
                </a:lnTo>
                <a:lnTo>
                  <a:pt x="1494408" y="1571243"/>
                </a:lnTo>
                <a:lnTo>
                  <a:pt x="2129028" y="1571243"/>
                </a:lnTo>
                <a:lnTo>
                  <a:pt x="247484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2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0" y="6146290"/>
            <a:ext cx="12188951" cy="711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88951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84503" y="0"/>
            <a:ext cx="1061085" cy="2778760"/>
          </a:xfrm>
          <a:custGeom>
            <a:avLst/>
            <a:gdLst/>
            <a:ahLst/>
            <a:cxnLst/>
            <a:rect l="l" t="t" r="r" b="b"/>
            <a:pathLst>
              <a:path w="1061085" h="2778760">
                <a:moveTo>
                  <a:pt x="1061068" y="0"/>
                </a:moveTo>
                <a:lnTo>
                  <a:pt x="680578" y="0"/>
                </a:lnTo>
                <a:lnTo>
                  <a:pt x="0" y="2687828"/>
                </a:lnTo>
                <a:lnTo>
                  <a:pt x="356743" y="2778252"/>
                </a:lnTo>
                <a:lnTo>
                  <a:pt x="1061068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45591" y="0"/>
            <a:ext cx="1033780" cy="2668905"/>
          </a:xfrm>
          <a:custGeom>
            <a:avLst/>
            <a:gdLst/>
            <a:ahLst/>
            <a:cxnLst/>
            <a:rect l="l" t="t" r="r" b="b"/>
            <a:pathLst>
              <a:path w="1033780" h="2668905">
                <a:moveTo>
                  <a:pt x="1033636" y="0"/>
                </a:moveTo>
                <a:lnTo>
                  <a:pt x="651142" y="0"/>
                </a:lnTo>
                <a:lnTo>
                  <a:pt x="0" y="2578100"/>
                </a:lnTo>
                <a:lnTo>
                  <a:pt x="347573" y="2663825"/>
                </a:lnTo>
                <a:lnTo>
                  <a:pt x="357098" y="2668524"/>
                </a:lnTo>
                <a:lnTo>
                  <a:pt x="1033636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545591" y="2583179"/>
            <a:ext cx="2693035" cy="4274820"/>
          </a:xfrm>
          <a:custGeom>
            <a:avLst/>
            <a:gdLst/>
            <a:ahLst/>
            <a:cxnLst/>
            <a:rect l="l" t="t" r="r" b="b"/>
            <a:pathLst>
              <a:path w="2693035" h="4274820">
                <a:moveTo>
                  <a:pt x="0" y="0"/>
                </a:moveTo>
                <a:lnTo>
                  <a:pt x="2573909" y="4274820"/>
                </a:lnTo>
                <a:lnTo>
                  <a:pt x="2692908" y="4274820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989075" y="2692907"/>
            <a:ext cx="3331845" cy="4165600"/>
          </a:xfrm>
          <a:custGeom>
            <a:avLst/>
            <a:gdLst/>
            <a:ahLst/>
            <a:cxnLst/>
            <a:rect l="l" t="t" r="r" b="b"/>
            <a:pathLst>
              <a:path w="3331845" h="4165600">
                <a:moveTo>
                  <a:pt x="0" y="0"/>
                </a:moveTo>
                <a:lnTo>
                  <a:pt x="3207639" y="4165091"/>
                </a:lnTo>
                <a:lnTo>
                  <a:pt x="3331464" y="4165091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984503" y="2688335"/>
            <a:ext cx="4575175" cy="4170045"/>
          </a:xfrm>
          <a:custGeom>
            <a:avLst/>
            <a:gdLst/>
            <a:ahLst/>
            <a:cxnLst/>
            <a:rect l="l" t="t" r="r" b="b"/>
            <a:pathLst>
              <a:path w="4575175" h="4170045">
                <a:moveTo>
                  <a:pt x="0" y="0"/>
                </a:moveTo>
                <a:lnTo>
                  <a:pt x="4762" y="4699"/>
                </a:lnTo>
                <a:lnTo>
                  <a:pt x="3335655" y="4169664"/>
                </a:lnTo>
                <a:lnTo>
                  <a:pt x="4575048" y="4169664"/>
                </a:lnTo>
                <a:lnTo>
                  <a:pt x="356997" y="90424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545591" y="2578607"/>
            <a:ext cx="3584575" cy="4279900"/>
          </a:xfrm>
          <a:custGeom>
            <a:avLst/>
            <a:gdLst/>
            <a:ahLst/>
            <a:cxnLst/>
            <a:rect l="l" t="t" r="r" b="b"/>
            <a:pathLst>
              <a:path w="3584575" h="4279900">
                <a:moveTo>
                  <a:pt x="0" y="0"/>
                </a:moveTo>
                <a:lnTo>
                  <a:pt x="0" y="4699"/>
                </a:lnTo>
                <a:lnTo>
                  <a:pt x="2693924" y="4279391"/>
                </a:lnTo>
                <a:lnTo>
                  <a:pt x="3584448" y="4279391"/>
                </a:lnTo>
                <a:lnTo>
                  <a:pt x="419087" y="176149"/>
                </a:lnTo>
                <a:lnTo>
                  <a:pt x="361937" y="95250"/>
                </a:lnTo>
                <a:lnTo>
                  <a:pt x="357174" y="90424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2779776" y="1787651"/>
            <a:ext cx="4782312" cy="2380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7886700" y="3947159"/>
            <a:ext cx="4046220" cy="2708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88951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57200" y="5286755"/>
            <a:ext cx="2129155" cy="1571625"/>
          </a:xfrm>
          <a:custGeom>
            <a:avLst/>
            <a:gdLst/>
            <a:ahLst/>
            <a:cxnLst/>
            <a:rect l="l" t="t" r="r" b="b"/>
            <a:pathLst>
              <a:path w="2129155" h="1571625">
                <a:moveTo>
                  <a:pt x="0" y="0"/>
                </a:moveTo>
                <a:lnTo>
                  <a:pt x="0" y="4699"/>
                </a:lnTo>
                <a:lnTo>
                  <a:pt x="1494408" y="1571243"/>
                </a:lnTo>
                <a:lnTo>
                  <a:pt x="2129028" y="1571243"/>
                </a:lnTo>
                <a:lnTo>
                  <a:pt x="247484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2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0" y="6146290"/>
            <a:ext cx="12188951" cy="711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88951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3572" y="140723"/>
            <a:ext cx="11404854" cy="920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6449" y="2175885"/>
            <a:ext cx="10579100" cy="2689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jp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jp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3.jp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57200" y="5286755"/>
            <a:ext cx="2129155" cy="1571625"/>
          </a:xfrm>
          <a:custGeom>
            <a:avLst/>
            <a:gdLst/>
            <a:ahLst/>
            <a:cxnLst/>
            <a:rect l="l" t="t" r="r" b="b"/>
            <a:pathLst>
              <a:path w="2129155" h="1571625">
                <a:moveTo>
                  <a:pt x="0" y="0"/>
                </a:moveTo>
                <a:lnTo>
                  <a:pt x="0" y="4699"/>
                </a:lnTo>
                <a:lnTo>
                  <a:pt x="1494408" y="1571243"/>
                </a:lnTo>
                <a:lnTo>
                  <a:pt x="2129028" y="1571243"/>
                </a:lnTo>
                <a:lnTo>
                  <a:pt x="247484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2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0" y="6146290"/>
            <a:ext cx="12188951" cy="711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2188951" cy="10805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984503" y="0"/>
            <a:ext cx="1061085" cy="2778760"/>
          </a:xfrm>
          <a:custGeom>
            <a:avLst/>
            <a:gdLst/>
            <a:ahLst/>
            <a:cxnLst/>
            <a:rect l="l" t="t" r="r" b="b"/>
            <a:pathLst>
              <a:path w="1061085" h="2778760">
                <a:moveTo>
                  <a:pt x="1061068" y="0"/>
                </a:moveTo>
                <a:lnTo>
                  <a:pt x="680578" y="0"/>
                </a:lnTo>
                <a:lnTo>
                  <a:pt x="0" y="2687828"/>
                </a:lnTo>
                <a:lnTo>
                  <a:pt x="356743" y="2778252"/>
                </a:lnTo>
                <a:lnTo>
                  <a:pt x="1061068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545591" y="0"/>
            <a:ext cx="1033780" cy="2668905"/>
          </a:xfrm>
          <a:custGeom>
            <a:avLst/>
            <a:gdLst/>
            <a:ahLst/>
            <a:cxnLst/>
            <a:rect l="l" t="t" r="r" b="b"/>
            <a:pathLst>
              <a:path w="1033780" h="2668905">
                <a:moveTo>
                  <a:pt x="1033636" y="0"/>
                </a:moveTo>
                <a:lnTo>
                  <a:pt x="651142" y="0"/>
                </a:lnTo>
                <a:lnTo>
                  <a:pt x="0" y="2578100"/>
                </a:lnTo>
                <a:lnTo>
                  <a:pt x="347573" y="2663825"/>
                </a:lnTo>
                <a:lnTo>
                  <a:pt x="357098" y="2668524"/>
                </a:lnTo>
                <a:lnTo>
                  <a:pt x="1033636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545591" y="2583179"/>
            <a:ext cx="2693035" cy="4274820"/>
          </a:xfrm>
          <a:custGeom>
            <a:avLst/>
            <a:gdLst/>
            <a:ahLst/>
            <a:cxnLst/>
            <a:rect l="l" t="t" r="r" b="b"/>
            <a:pathLst>
              <a:path w="2693035" h="4274820">
                <a:moveTo>
                  <a:pt x="0" y="0"/>
                </a:moveTo>
                <a:lnTo>
                  <a:pt x="2573909" y="4274820"/>
                </a:lnTo>
                <a:lnTo>
                  <a:pt x="2692908" y="4274820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89075" y="2692907"/>
            <a:ext cx="3331845" cy="4165600"/>
          </a:xfrm>
          <a:custGeom>
            <a:avLst/>
            <a:gdLst/>
            <a:ahLst/>
            <a:cxnLst/>
            <a:rect l="l" t="t" r="r" b="b"/>
            <a:pathLst>
              <a:path w="3331845" h="4165600">
                <a:moveTo>
                  <a:pt x="0" y="0"/>
                </a:moveTo>
                <a:lnTo>
                  <a:pt x="3207639" y="4165091"/>
                </a:lnTo>
                <a:lnTo>
                  <a:pt x="3331464" y="4165091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984503" y="2688335"/>
            <a:ext cx="4575175" cy="4170045"/>
          </a:xfrm>
          <a:custGeom>
            <a:avLst/>
            <a:gdLst/>
            <a:ahLst/>
            <a:cxnLst/>
            <a:rect l="l" t="t" r="r" b="b"/>
            <a:pathLst>
              <a:path w="4575175" h="4170045">
                <a:moveTo>
                  <a:pt x="0" y="0"/>
                </a:moveTo>
                <a:lnTo>
                  <a:pt x="4762" y="4699"/>
                </a:lnTo>
                <a:lnTo>
                  <a:pt x="3335655" y="4169664"/>
                </a:lnTo>
                <a:lnTo>
                  <a:pt x="4575048" y="4169664"/>
                </a:lnTo>
                <a:lnTo>
                  <a:pt x="356997" y="90424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545591" y="2578607"/>
            <a:ext cx="3584575" cy="4279900"/>
          </a:xfrm>
          <a:custGeom>
            <a:avLst/>
            <a:gdLst/>
            <a:ahLst/>
            <a:cxnLst/>
            <a:rect l="l" t="t" r="r" b="b"/>
            <a:pathLst>
              <a:path w="3584575" h="4279900">
                <a:moveTo>
                  <a:pt x="0" y="0"/>
                </a:moveTo>
                <a:lnTo>
                  <a:pt x="0" y="4699"/>
                </a:lnTo>
                <a:lnTo>
                  <a:pt x="2693924" y="4279391"/>
                </a:lnTo>
                <a:lnTo>
                  <a:pt x="3584448" y="4279391"/>
                </a:lnTo>
                <a:lnTo>
                  <a:pt x="419087" y="176149"/>
                </a:lnTo>
                <a:lnTo>
                  <a:pt x="361937" y="95250"/>
                </a:lnTo>
                <a:lnTo>
                  <a:pt x="357174" y="90424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0" y="0"/>
            <a:ext cx="12188951" cy="68579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0" y="3956303"/>
            <a:ext cx="1828800" cy="2901950"/>
          </a:xfrm>
          <a:custGeom>
            <a:avLst/>
            <a:gdLst/>
            <a:ahLst/>
            <a:cxnLst/>
            <a:rect l="l" t="t" r="r" b="b"/>
            <a:pathLst>
              <a:path w="1828800" h="2901950">
                <a:moveTo>
                  <a:pt x="0" y="0"/>
                </a:moveTo>
                <a:lnTo>
                  <a:pt x="0" y="63500"/>
                </a:lnTo>
                <a:lnTo>
                  <a:pt x="1709801" y="2901696"/>
                </a:lnTo>
                <a:lnTo>
                  <a:pt x="1828800" y="2901696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0" y="3220211"/>
            <a:ext cx="2909570" cy="3637915"/>
          </a:xfrm>
          <a:custGeom>
            <a:avLst/>
            <a:gdLst/>
            <a:ahLst/>
            <a:cxnLst/>
            <a:rect l="l" t="t" r="r" b="b"/>
            <a:pathLst>
              <a:path w="2909570" h="3637915">
                <a:moveTo>
                  <a:pt x="0" y="0"/>
                </a:moveTo>
                <a:lnTo>
                  <a:pt x="0" y="20320"/>
                </a:lnTo>
                <a:lnTo>
                  <a:pt x="2785491" y="3637787"/>
                </a:lnTo>
                <a:lnTo>
                  <a:pt x="2909316" y="3637787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2845307"/>
            <a:ext cx="4148454" cy="4013200"/>
          </a:xfrm>
          <a:custGeom>
            <a:avLst/>
            <a:gdLst/>
            <a:ahLst/>
            <a:cxnLst/>
            <a:rect l="l" t="t" r="r" b="b"/>
            <a:pathLst>
              <a:path w="4148454" h="4013200">
                <a:moveTo>
                  <a:pt x="0" y="0"/>
                </a:moveTo>
                <a:lnTo>
                  <a:pt x="0" y="374650"/>
                </a:lnTo>
                <a:lnTo>
                  <a:pt x="2908935" y="4012691"/>
                </a:lnTo>
                <a:lnTo>
                  <a:pt x="4148328" y="4012691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0" y="3332988"/>
            <a:ext cx="2719070" cy="3525520"/>
          </a:xfrm>
          <a:custGeom>
            <a:avLst/>
            <a:gdLst/>
            <a:ahLst/>
            <a:cxnLst/>
            <a:rect l="l" t="t" r="r" b="b"/>
            <a:pathLst>
              <a:path w="2719070" h="3525520">
                <a:moveTo>
                  <a:pt x="0" y="0"/>
                </a:moveTo>
                <a:lnTo>
                  <a:pt x="0" y="623062"/>
                </a:lnTo>
                <a:lnTo>
                  <a:pt x="1828419" y="3525011"/>
                </a:lnTo>
                <a:lnTo>
                  <a:pt x="2718816" y="3525011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 txBox="1"/>
          <p:nvPr/>
        </p:nvSpPr>
        <p:spPr>
          <a:xfrm>
            <a:off x="3107182" y="2213522"/>
            <a:ext cx="5975350" cy="2010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7100" dirty="0">
                <a:latin typeface="Corbel"/>
                <a:cs typeface="Corbel"/>
              </a:rPr>
              <a:t>GRÁFICAS</a:t>
            </a:r>
            <a:r>
              <a:rPr sz="7100" spc="-315" dirty="0">
                <a:latin typeface="Corbel"/>
                <a:cs typeface="Corbel"/>
              </a:rPr>
              <a:t> </a:t>
            </a:r>
            <a:r>
              <a:rPr sz="7100" spc="-5" dirty="0">
                <a:latin typeface="Corbel"/>
                <a:cs typeface="Corbel"/>
              </a:rPr>
              <a:t>CON</a:t>
            </a:r>
            <a:endParaRPr sz="7100" dirty="0">
              <a:latin typeface="Corbel"/>
              <a:cs typeface="Corbel"/>
            </a:endParaRPr>
          </a:p>
          <a:p>
            <a:pPr algn="ctr">
              <a:lnSpc>
                <a:spcPct val="100000"/>
              </a:lnSpc>
            </a:pPr>
            <a:r>
              <a:rPr sz="7100" dirty="0">
                <a:latin typeface="Corbel"/>
                <a:cs typeface="Corbel"/>
              </a:rPr>
              <a:t>M</a:t>
            </a:r>
            <a:r>
              <a:rPr sz="7100" spc="-380" dirty="0">
                <a:latin typeface="Corbel"/>
                <a:cs typeface="Corbel"/>
              </a:rPr>
              <a:t>A</a:t>
            </a:r>
            <a:r>
              <a:rPr sz="7100" spc="-5" dirty="0">
                <a:latin typeface="Corbel"/>
                <a:cs typeface="Corbel"/>
              </a:rPr>
              <a:t>TP</a:t>
            </a:r>
            <a:r>
              <a:rPr sz="7100" spc="-305" dirty="0">
                <a:latin typeface="Corbel"/>
                <a:cs typeface="Corbel"/>
              </a:rPr>
              <a:t>L</a:t>
            </a:r>
            <a:r>
              <a:rPr sz="7100" spc="-175" dirty="0">
                <a:latin typeface="Corbel"/>
                <a:cs typeface="Corbel"/>
              </a:rPr>
              <a:t>O</a:t>
            </a:r>
            <a:r>
              <a:rPr sz="7100" spc="-5" dirty="0">
                <a:latin typeface="Corbel"/>
                <a:cs typeface="Corbel"/>
              </a:rPr>
              <a:t>TLIB</a:t>
            </a:r>
            <a:endParaRPr sz="71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5286755"/>
            <a:ext cx="2129155" cy="1571625"/>
          </a:xfrm>
          <a:custGeom>
            <a:avLst/>
            <a:gdLst/>
            <a:ahLst/>
            <a:cxnLst/>
            <a:rect l="l" t="t" r="r" b="b"/>
            <a:pathLst>
              <a:path w="2129155" h="1571625">
                <a:moveTo>
                  <a:pt x="0" y="0"/>
                </a:moveTo>
                <a:lnTo>
                  <a:pt x="0" y="4699"/>
                </a:lnTo>
                <a:lnTo>
                  <a:pt x="1494408" y="1571243"/>
                </a:lnTo>
                <a:lnTo>
                  <a:pt x="2129028" y="1571243"/>
                </a:lnTo>
                <a:lnTo>
                  <a:pt x="247484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2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146290"/>
            <a:ext cx="12188951" cy="711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657600" y="319056"/>
            <a:ext cx="5410199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4045" algn="ctr">
              <a:lnSpc>
                <a:spcPct val="100000"/>
              </a:lnSpc>
            </a:pPr>
            <a:r>
              <a:rPr lang="es-ES" sz="3200" b="1" spc="165" dirty="0">
                <a:latin typeface="Arial"/>
                <a:cs typeface="Arial"/>
              </a:rPr>
              <a:t>Nombres de los ejes y del gráfico</a:t>
            </a:r>
            <a:endParaRPr sz="3200" b="1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21735" y="1598675"/>
            <a:ext cx="6774179" cy="42245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5286755"/>
            <a:ext cx="2129155" cy="1571625"/>
          </a:xfrm>
          <a:custGeom>
            <a:avLst/>
            <a:gdLst/>
            <a:ahLst/>
            <a:cxnLst/>
            <a:rect l="l" t="t" r="r" b="b"/>
            <a:pathLst>
              <a:path w="2129155" h="1571625">
                <a:moveTo>
                  <a:pt x="0" y="0"/>
                </a:moveTo>
                <a:lnTo>
                  <a:pt x="0" y="4699"/>
                </a:lnTo>
                <a:lnTo>
                  <a:pt x="1494408" y="1571243"/>
                </a:lnTo>
                <a:lnTo>
                  <a:pt x="2129028" y="1571243"/>
                </a:lnTo>
                <a:lnTo>
                  <a:pt x="247484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2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146290"/>
            <a:ext cx="12188951" cy="711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38200" y="163806"/>
            <a:ext cx="979957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4045" algn="ctr">
              <a:lnSpc>
                <a:spcPct val="100000"/>
              </a:lnSpc>
            </a:pPr>
            <a:r>
              <a:rPr lang="es-ES" sz="3200" b="1" spc="165" dirty="0">
                <a:latin typeface="Arial"/>
                <a:cs typeface="Arial"/>
              </a:rPr>
              <a:t>Nombres de los ejes y del gráfico</a:t>
            </a:r>
            <a:endParaRPr sz="3200" b="1" dirty="0">
              <a:latin typeface="Arial"/>
              <a:cs typeface="Arial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7F374D7-07B8-1639-8157-E9AC04830E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5690" y="771154"/>
            <a:ext cx="6906589" cy="53156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DC26257-75A4-73C4-0E0E-42C572221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0853" y="2537356"/>
            <a:ext cx="5100271" cy="414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773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063483" y="2205227"/>
            <a:ext cx="4125468" cy="4312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6176" y="0"/>
            <a:ext cx="3922776" cy="22768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200" y="5286755"/>
            <a:ext cx="2129155" cy="1571625"/>
          </a:xfrm>
          <a:custGeom>
            <a:avLst/>
            <a:gdLst/>
            <a:ahLst/>
            <a:cxnLst/>
            <a:rect l="l" t="t" r="r" b="b"/>
            <a:pathLst>
              <a:path w="2129155" h="1571625">
                <a:moveTo>
                  <a:pt x="0" y="0"/>
                </a:moveTo>
                <a:lnTo>
                  <a:pt x="0" y="4699"/>
                </a:lnTo>
                <a:lnTo>
                  <a:pt x="1494408" y="1571243"/>
                </a:lnTo>
                <a:lnTo>
                  <a:pt x="2129028" y="1571243"/>
                </a:lnTo>
                <a:lnTo>
                  <a:pt x="247484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2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576D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4800" y="243710"/>
            <a:ext cx="11736324" cy="6438902"/>
          </a:xfrm>
          <a:custGeom>
            <a:avLst/>
            <a:gdLst/>
            <a:ahLst/>
            <a:cxnLst/>
            <a:rect l="l" t="t" r="r" b="b"/>
            <a:pathLst>
              <a:path w="11235055" h="5897880">
                <a:moveTo>
                  <a:pt x="0" y="5897880"/>
                </a:moveTo>
                <a:lnTo>
                  <a:pt x="11234928" y="5897880"/>
                </a:lnTo>
                <a:lnTo>
                  <a:pt x="11234928" y="0"/>
                </a:lnTo>
                <a:lnTo>
                  <a:pt x="0" y="0"/>
                </a:lnTo>
                <a:lnTo>
                  <a:pt x="0" y="58978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286000" y="278819"/>
            <a:ext cx="76962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4625" algn="ctr">
              <a:lnSpc>
                <a:spcPct val="100000"/>
              </a:lnSpc>
            </a:pPr>
            <a:r>
              <a:rPr sz="3600" b="1" spc="-20" dirty="0"/>
              <a:t>Eje</a:t>
            </a:r>
            <a:r>
              <a:rPr sz="3600" b="1" spc="-35" dirty="0"/>
              <a:t>m</a:t>
            </a:r>
            <a:r>
              <a:rPr sz="3600" b="1" spc="-15" dirty="0"/>
              <a:t>plo</a:t>
            </a:r>
            <a:r>
              <a:rPr sz="3600" b="1" spc="10" dirty="0"/>
              <a:t> </a:t>
            </a:r>
            <a:r>
              <a:rPr sz="3600" b="1" spc="-15" dirty="0"/>
              <a:t>de</a:t>
            </a:r>
            <a:r>
              <a:rPr sz="3600" b="1" spc="-5" dirty="0"/>
              <a:t> </a:t>
            </a:r>
            <a:r>
              <a:rPr sz="3600" b="1" spc="-15" dirty="0"/>
              <a:t>una</a:t>
            </a:r>
            <a:r>
              <a:rPr sz="3600" b="1" spc="-5" dirty="0"/>
              <a:t> </a:t>
            </a:r>
            <a:r>
              <a:rPr sz="3600" b="1" spc="-15" dirty="0" err="1"/>
              <a:t>gráfica</a:t>
            </a:r>
            <a:r>
              <a:rPr sz="3600" b="1" spc="15" dirty="0"/>
              <a:t> </a:t>
            </a:r>
            <a:r>
              <a:rPr lang="es-MX" sz="3600" b="1" spc="-15" dirty="0"/>
              <a:t>con dos</a:t>
            </a:r>
            <a:r>
              <a:rPr sz="3600" b="1" spc="-5" dirty="0"/>
              <a:t> </a:t>
            </a:r>
            <a:r>
              <a:rPr sz="3600" b="1" spc="-15" dirty="0"/>
              <a:t>líneas</a:t>
            </a:r>
            <a:endParaRPr sz="3600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C17BD36-507B-C429-0930-AABA858458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768" y="996733"/>
            <a:ext cx="7765456" cy="341517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3EE710D-B996-455F-10A0-09772D11D2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30463" y="3058078"/>
            <a:ext cx="4610661" cy="362459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063483" y="2205227"/>
            <a:ext cx="4125468" cy="4312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6176" y="0"/>
            <a:ext cx="3922776" cy="22768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200" y="5286755"/>
            <a:ext cx="2129155" cy="1571625"/>
          </a:xfrm>
          <a:custGeom>
            <a:avLst/>
            <a:gdLst/>
            <a:ahLst/>
            <a:cxnLst/>
            <a:rect l="l" t="t" r="r" b="b"/>
            <a:pathLst>
              <a:path w="2129155" h="1571625">
                <a:moveTo>
                  <a:pt x="0" y="0"/>
                </a:moveTo>
                <a:lnTo>
                  <a:pt x="0" y="4699"/>
                </a:lnTo>
                <a:lnTo>
                  <a:pt x="1494408" y="1571243"/>
                </a:lnTo>
                <a:lnTo>
                  <a:pt x="2129028" y="1571243"/>
                </a:lnTo>
                <a:lnTo>
                  <a:pt x="247484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2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576D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4800" y="243710"/>
            <a:ext cx="11736324" cy="6438902"/>
          </a:xfrm>
          <a:custGeom>
            <a:avLst/>
            <a:gdLst/>
            <a:ahLst/>
            <a:cxnLst/>
            <a:rect l="l" t="t" r="r" b="b"/>
            <a:pathLst>
              <a:path w="11235055" h="5897880">
                <a:moveTo>
                  <a:pt x="0" y="5897880"/>
                </a:moveTo>
                <a:lnTo>
                  <a:pt x="11234928" y="5897880"/>
                </a:lnTo>
                <a:lnTo>
                  <a:pt x="11234928" y="0"/>
                </a:lnTo>
                <a:lnTo>
                  <a:pt x="0" y="0"/>
                </a:lnTo>
                <a:lnTo>
                  <a:pt x="0" y="58978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286000" y="278819"/>
            <a:ext cx="76962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4625" algn="ctr">
              <a:lnSpc>
                <a:spcPct val="100000"/>
              </a:lnSpc>
            </a:pPr>
            <a:r>
              <a:rPr sz="3600" b="1" spc="-20" dirty="0"/>
              <a:t>Eje</a:t>
            </a:r>
            <a:r>
              <a:rPr sz="3600" b="1" spc="-35" dirty="0"/>
              <a:t>m</a:t>
            </a:r>
            <a:r>
              <a:rPr sz="3600" b="1" spc="-15" dirty="0"/>
              <a:t>plo</a:t>
            </a:r>
            <a:r>
              <a:rPr sz="3600" b="1" spc="10" dirty="0"/>
              <a:t> </a:t>
            </a:r>
            <a:r>
              <a:rPr sz="3600" b="1" spc="-15" dirty="0"/>
              <a:t>de</a:t>
            </a:r>
            <a:r>
              <a:rPr sz="3600" b="1" spc="-5" dirty="0"/>
              <a:t> </a:t>
            </a:r>
            <a:r>
              <a:rPr sz="3600" b="1" spc="-15" dirty="0"/>
              <a:t>una</a:t>
            </a:r>
            <a:r>
              <a:rPr sz="3600" b="1" spc="-5" dirty="0"/>
              <a:t> </a:t>
            </a:r>
            <a:r>
              <a:rPr sz="3600" b="1" spc="-15" dirty="0" err="1"/>
              <a:t>gráfica</a:t>
            </a:r>
            <a:r>
              <a:rPr sz="3600" b="1" spc="15" dirty="0"/>
              <a:t> </a:t>
            </a:r>
            <a:r>
              <a:rPr lang="es-MX" sz="3600" b="1" spc="-15" dirty="0"/>
              <a:t>con dos</a:t>
            </a:r>
            <a:r>
              <a:rPr sz="3600" b="1" spc="-5" dirty="0"/>
              <a:t> </a:t>
            </a:r>
            <a:r>
              <a:rPr sz="3600" b="1" spc="-15" dirty="0"/>
              <a:t>líneas</a:t>
            </a:r>
            <a:endParaRPr sz="3600" b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0E05EB1-B0D8-958D-802C-36C4D5B017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992" y="1047417"/>
            <a:ext cx="7171359" cy="31453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D46C42B-4300-B818-E157-E19884B877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3947" y="3463161"/>
            <a:ext cx="4772606" cy="314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79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48051" y="185699"/>
            <a:ext cx="46417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3200" spc="125" dirty="0">
                <a:latin typeface="Arial"/>
                <a:cs typeface="Arial"/>
              </a:rPr>
              <a:t>Código de colores</a:t>
            </a:r>
            <a:endParaRPr sz="3200" dirty="0">
              <a:latin typeface="Arial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C45880-A2EE-BA21-B7D5-E632DC3DC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5454" y="4800600"/>
            <a:ext cx="4694795" cy="1062972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9FDABF8-C561-5B30-33C1-02535D1A0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171152"/>
              </p:ext>
            </p:extLst>
          </p:nvPr>
        </p:nvGraphicFramePr>
        <p:xfrm>
          <a:off x="3375929" y="880128"/>
          <a:ext cx="4641724" cy="3718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0862">
                  <a:extLst>
                    <a:ext uri="{9D8B030D-6E8A-4147-A177-3AD203B41FA5}">
                      <a16:colId xmlns:a16="http://schemas.microsoft.com/office/drawing/2014/main" val="3166750360"/>
                    </a:ext>
                  </a:extLst>
                </a:gridCol>
                <a:gridCol w="2320862">
                  <a:extLst>
                    <a:ext uri="{9D8B030D-6E8A-4147-A177-3AD203B41FA5}">
                      <a16:colId xmlns:a16="http://schemas.microsoft.com/office/drawing/2014/main" val="665337897"/>
                    </a:ext>
                  </a:extLst>
                </a:gridCol>
              </a:tblGrid>
              <a:tr h="413165"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Caracter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Color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792467"/>
                  </a:ext>
                </a:extLst>
              </a:tr>
              <a:tr h="413165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'b'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Blue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0463"/>
                  </a:ext>
                </a:extLst>
              </a:tr>
              <a:tr h="413165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'g'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Green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296348"/>
                  </a:ext>
                </a:extLst>
              </a:tr>
              <a:tr h="413165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'r'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725636"/>
                  </a:ext>
                </a:extLst>
              </a:tr>
              <a:tr h="413165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'c'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Cyan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019846"/>
                  </a:ext>
                </a:extLst>
              </a:tr>
              <a:tr h="413165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'm'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Magenta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16665"/>
                  </a:ext>
                </a:extLst>
              </a:tr>
              <a:tr h="413165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'y'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Yellow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403341"/>
                  </a:ext>
                </a:extLst>
              </a:tr>
              <a:tr h="413165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'k'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Black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642750"/>
                  </a:ext>
                </a:extLst>
              </a:tr>
              <a:tr h="413165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'w'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White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6428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5286755"/>
            <a:ext cx="2129155" cy="1571625"/>
          </a:xfrm>
          <a:custGeom>
            <a:avLst/>
            <a:gdLst/>
            <a:ahLst/>
            <a:cxnLst/>
            <a:rect l="l" t="t" r="r" b="b"/>
            <a:pathLst>
              <a:path w="2129155" h="1571625">
                <a:moveTo>
                  <a:pt x="0" y="0"/>
                </a:moveTo>
                <a:lnTo>
                  <a:pt x="0" y="4699"/>
                </a:lnTo>
                <a:lnTo>
                  <a:pt x="1494408" y="1571243"/>
                </a:lnTo>
                <a:lnTo>
                  <a:pt x="2129028" y="1571243"/>
                </a:lnTo>
                <a:lnTo>
                  <a:pt x="247484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2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146290"/>
            <a:ext cx="12188951" cy="711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200" y="393827"/>
            <a:ext cx="4725924" cy="32948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7972" y="4153980"/>
            <a:ext cx="5012435" cy="5090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5791200" y="533400"/>
            <a:ext cx="5638800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20" dirty="0" err="1">
                <a:latin typeface="Corbel"/>
                <a:cs typeface="Corbel"/>
              </a:rPr>
              <a:t>Ejemplos</a:t>
            </a:r>
            <a:r>
              <a:rPr lang="es-MX" sz="2400" b="1" spc="-20" dirty="0">
                <a:latin typeface="Corbel"/>
                <a:cs typeface="Corbel"/>
              </a:rPr>
              <a:t>:</a:t>
            </a:r>
          </a:p>
          <a:p>
            <a:pPr marL="12700">
              <a:lnSpc>
                <a:spcPct val="100000"/>
              </a:lnSpc>
            </a:pPr>
            <a:endParaRPr lang="es-MX" sz="2400" b="1" spc="-20" dirty="0">
              <a:latin typeface="Corbel"/>
              <a:cs typeface="Corbel"/>
            </a:endParaRP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000" b="1" dirty="0">
                <a:latin typeface="Corbel"/>
                <a:cs typeface="Corbel"/>
              </a:rPr>
              <a:t>"</a:t>
            </a:r>
            <a:r>
              <a:rPr sz="2000" b="1" dirty="0">
                <a:latin typeface="Corbel"/>
                <a:cs typeface="Corbel"/>
              </a:rPr>
              <a:t>b.</a:t>
            </a:r>
            <a:r>
              <a:rPr lang="es-ES" sz="2000" b="1" dirty="0">
                <a:latin typeface="Corbel"/>
                <a:cs typeface="Corbel"/>
              </a:rPr>
              <a:t>"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lang="es-MX" sz="2000" spc="-10" dirty="0">
                <a:latin typeface="Corbel"/>
                <a:cs typeface="Corbel"/>
              </a:rPr>
              <a:t>      P</a:t>
            </a:r>
            <a:r>
              <a:rPr sz="2000" dirty="0" err="1">
                <a:latin typeface="Corbel"/>
                <a:cs typeface="Corbel"/>
              </a:rPr>
              <a:t>un</a:t>
            </a:r>
            <a:r>
              <a:rPr sz="2000" spc="-15" dirty="0" err="1">
                <a:latin typeface="Corbel"/>
                <a:cs typeface="Corbel"/>
              </a:rPr>
              <a:t>t</a:t>
            </a:r>
            <a:r>
              <a:rPr sz="2000" dirty="0" err="1">
                <a:latin typeface="Corbel"/>
                <a:cs typeface="Corbel"/>
              </a:rPr>
              <a:t>os</a:t>
            </a:r>
            <a:r>
              <a:rPr sz="2000" dirty="0">
                <a:latin typeface="Corbel"/>
                <a:cs typeface="Corbel"/>
              </a:rPr>
              <a:t> de color</a:t>
            </a:r>
            <a:r>
              <a:rPr sz="2000" spc="-25" dirty="0">
                <a:latin typeface="Corbel"/>
                <a:cs typeface="Corbel"/>
              </a:rPr>
              <a:t> </a:t>
            </a:r>
            <a:r>
              <a:rPr sz="2000" dirty="0" err="1">
                <a:latin typeface="Corbel"/>
                <a:cs typeface="Corbel"/>
              </a:rPr>
              <a:t>az</a:t>
            </a:r>
            <a:r>
              <a:rPr lang="es-MX" sz="2000" dirty="0">
                <a:latin typeface="Corbel"/>
                <a:cs typeface="Corbel"/>
              </a:rPr>
              <a:t>ú</a:t>
            </a:r>
            <a:r>
              <a:rPr sz="2000" dirty="0">
                <a:latin typeface="Corbel"/>
                <a:cs typeface="Corbel"/>
              </a:rPr>
              <a:t>l</a:t>
            </a:r>
            <a:endParaRPr lang="es-MX" sz="2000" dirty="0">
              <a:latin typeface="Corbel"/>
              <a:cs typeface="Corbel"/>
            </a:endParaRP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000" b="1" dirty="0">
                <a:latin typeface="Corbel"/>
                <a:cs typeface="Corbel"/>
              </a:rPr>
              <a:t>"</a:t>
            </a:r>
            <a:r>
              <a:rPr sz="2000" b="1" spc="-5" dirty="0">
                <a:latin typeface="Corbel"/>
                <a:cs typeface="Corbel"/>
              </a:rPr>
              <a:t>-</a:t>
            </a:r>
            <a:r>
              <a:rPr sz="2000" b="1" dirty="0">
                <a:latin typeface="Corbel"/>
                <a:cs typeface="Corbel"/>
              </a:rPr>
              <a:t>.m</a:t>
            </a:r>
            <a:r>
              <a:rPr lang="es-ES" sz="2000" b="1" dirty="0">
                <a:latin typeface="Corbel"/>
                <a:cs typeface="Corbel"/>
              </a:rPr>
              <a:t>"</a:t>
            </a:r>
            <a:r>
              <a:rPr sz="2000" b="1" spc="-20" dirty="0">
                <a:latin typeface="Corbel"/>
                <a:cs typeface="Corbel"/>
              </a:rPr>
              <a:t> </a:t>
            </a:r>
            <a:r>
              <a:rPr lang="es-MX" sz="2000" b="1" spc="-20" dirty="0">
                <a:latin typeface="Corbel"/>
                <a:cs typeface="Corbel"/>
              </a:rPr>
              <a:t>   </a:t>
            </a:r>
            <a:r>
              <a:rPr lang="es-MX" sz="2000" spc="-20" dirty="0">
                <a:latin typeface="Corbel"/>
                <a:cs typeface="Corbel"/>
              </a:rPr>
              <a:t>R</a:t>
            </a:r>
            <a:r>
              <a:rPr sz="2000" dirty="0" err="1">
                <a:latin typeface="Corbel"/>
                <a:cs typeface="Corbel"/>
              </a:rPr>
              <a:t>aya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y pun</a:t>
            </a:r>
            <a:r>
              <a:rPr sz="2000" spc="-10" dirty="0">
                <a:latin typeface="Corbel"/>
                <a:cs typeface="Corbel"/>
              </a:rPr>
              <a:t>t</a:t>
            </a:r>
            <a:r>
              <a:rPr sz="2000" dirty="0">
                <a:latin typeface="Corbel"/>
                <a:cs typeface="Corbel"/>
              </a:rPr>
              <a:t>os </a:t>
            </a:r>
            <a:r>
              <a:rPr sz="2000" dirty="0" err="1">
                <a:latin typeface="Corbel"/>
                <a:cs typeface="Corbel"/>
              </a:rPr>
              <a:t>a</a:t>
            </a:r>
            <a:r>
              <a:rPr sz="2000" spc="-10" dirty="0" err="1">
                <a:latin typeface="Corbel"/>
                <a:cs typeface="Corbel"/>
              </a:rPr>
              <a:t>l</a:t>
            </a:r>
            <a:r>
              <a:rPr sz="2000" dirty="0" err="1">
                <a:latin typeface="Corbel"/>
                <a:cs typeface="Corbel"/>
              </a:rPr>
              <a:t>terna</a:t>
            </a:r>
            <a:r>
              <a:rPr sz="2000" spc="-10" dirty="0" err="1">
                <a:latin typeface="Corbel"/>
                <a:cs typeface="Corbel"/>
              </a:rPr>
              <a:t>d</a:t>
            </a:r>
            <a:r>
              <a:rPr sz="2000" dirty="0" err="1">
                <a:latin typeface="Corbel"/>
                <a:cs typeface="Corbel"/>
              </a:rPr>
              <a:t>os</a:t>
            </a:r>
            <a:r>
              <a:rPr sz="2000" spc="1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c</a:t>
            </a:r>
            <a:r>
              <a:rPr sz="2000" spc="5" dirty="0">
                <a:latin typeface="Corbel"/>
                <a:cs typeface="Corbel"/>
              </a:rPr>
              <a:t>o</a:t>
            </a:r>
            <a:r>
              <a:rPr sz="2000" dirty="0">
                <a:latin typeface="Corbel"/>
                <a:cs typeface="Corbel"/>
              </a:rPr>
              <a:t>lor</a:t>
            </a:r>
            <a:r>
              <a:rPr lang="es-ES" sz="2000" dirty="0">
                <a:latin typeface="Corbel"/>
                <a:cs typeface="Corbel"/>
              </a:rPr>
              <a:t> </a:t>
            </a:r>
            <a:r>
              <a:rPr sz="2000" spc="-15" dirty="0">
                <a:latin typeface="Corbel"/>
                <a:cs typeface="Corbel"/>
              </a:rPr>
              <a:t>magenta</a:t>
            </a:r>
            <a:endParaRPr lang="es-MX" sz="2000" spc="-15" dirty="0">
              <a:latin typeface="Corbel"/>
              <a:cs typeface="Corbel"/>
            </a:endParaRP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000" b="1" dirty="0">
                <a:latin typeface="Corbel"/>
                <a:cs typeface="Corbel"/>
              </a:rPr>
              <a:t>"</a:t>
            </a:r>
            <a:r>
              <a:rPr sz="2000" b="1" spc="-20" dirty="0">
                <a:latin typeface="Corbel"/>
                <a:cs typeface="Corbel"/>
              </a:rPr>
              <a:t>p</a:t>
            </a:r>
            <a:r>
              <a:rPr sz="2000" b="1" spc="-10" dirty="0">
                <a:latin typeface="Corbel"/>
                <a:cs typeface="Corbel"/>
              </a:rPr>
              <a:t>r</a:t>
            </a:r>
            <a:r>
              <a:rPr lang="es-MX" sz="2000" b="1" spc="-5" dirty="0">
                <a:latin typeface="Corbel"/>
                <a:cs typeface="Corbel"/>
              </a:rPr>
              <a:t>--</a:t>
            </a:r>
            <a:r>
              <a:rPr lang="es-ES" sz="2000" b="1" dirty="0">
                <a:latin typeface="Corbel"/>
                <a:cs typeface="Corbel"/>
              </a:rPr>
              <a:t>"</a:t>
            </a:r>
            <a:r>
              <a:rPr sz="2000" b="1" spc="-25" dirty="0">
                <a:latin typeface="Corbel"/>
                <a:cs typeface="Corbel"/>
              </a:rPr>
              <a:t> </a:t>
            </a:r>
            <a:r>
              <a:rPr lang="es-MX" sz="2000" b="1" spc="-25" dirty="0">
                <a:latin typeface="Corbel"/>
                <a:cs typeface="Corbel"/>
              </a:rPr>
              <a:t>   </a:t>
            </a:r>
            <a:r>
              <a:rPr lang="es-MX" sz="2000" dirty="0">
                <a:latin typeface="Corbel"/>
                <a:cs typeface="Corbel"/>
              </a:rPr>
              <a:t>P</a:t>
            </a:r>
            <a:r>
              <a:rPr sz="2000" dirty="0" err="1">
                <a:latin typeface="Corbel"/>
                <a:cs typeface="Corbel"/>
              </a:rPr>
              <a:t>en</a:t>
            </a:r>
            <a:r>
              <a:rPr sz="2000" spc="-10" dirty="0" err="1">
                <a:latin typeface="Corbel"/>
                <a:cs typeface="Corbel"/>
              </a:rPr>
              <a:t>t</a:t>
            </a:r>
            <a:r>
              <a:rPr sz="2000" dirty="0" err="1">
                <a:latin typeface="Corbel"/>
                <a:cs typeface="Corbel"/>
              </a:rPr>
              <a:t>agramas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lang="es-MX" sz="2000" dirty="0">
                <a:latin typeface="Corbel"/>
                <a:cs typeface="Corbel"/>
              </a:rPr>
              <a:t>c</a:t>
            </a:r>
            <a:r>
              <a:rPr sz="2000" dirty="0" err="1">
                <a:latin typeface="Corbel"/>
                <a:cs typeface="Corbel"/>
              </a:rPr>
              <a:t>olor</a:t>
            </a:r>
            <a:r>
              <a:rPr sz="2000" spc="-3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rojo</a:t>
            </a:r>
            <a:r>
              <a:rPr lang="es-MX" sz="2000" dirty="0">
                <a:latin typeface="Corbel"/>
                <a:cs typeface="Corbel"/>
              </a:rPr>
              <a:t> unidos por</a:t>
            </a:r>
            <a:r>
              <a:rPr lang="es-MX" sz="2000" spc="-5" dirty="0">
                <a:latin typeface="Corbel"/>
                <a:cs typeface="Corbel"/>
              </a:rPr>
              <a:t> </a:t>
            </a:r>
            <a:r>
              <a:rPr sz="2000" dirty="0" err="1">
                <a:latin typeface="Corbel"/>
                <a:cs typeface="Corbel"/>
              </a:rPr>
              <a:t>rayas</a:t>
            </a:r>
            <a:endParaRPr sz="2000" dirty="0">
              <a:latin typeface="Corbel"/>
              <a:cs typeface="Corbel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6AB6F70-ACBC-B1D6-4A7E-D187FCA5FED4}"/>
              </a:ext>
            </a:extLst>
          </p:cNvPr>
          <p:cNvGrpSpPr/>
          <p:nvPr/>
        </p:nvGrpSpPr>
        <p:grpSpPr>
          <a:xfrm>
            <a:off x="6248400" y="2864812"/>
            <a:ext cx="4724400" cy="2554908"/>
            <a:chOff x="6399276" y="2702892"/>
            <a:chExt cx="4724400" cy="2554908"/>
          </a:xfrm>
        </p:grpSpPr>
        <p:sp>
          <p:nvSpPr>
            <p:cNvPr id="11" name="object 11"/>
            <p:cNvSpPr/>
            <p:nvPr/>
          </p:nvSpPr>
          <p:spPr>
            <a:xfrm>
              <a:off x="6400800" y="2702892"/>
              <a:ext cx="4722876" cy="255422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EC1D577-8B47-1567-3BAB-6BAAC2EEFF6A}"/>
                </a:ext>
              </a:extLst>
            </p:cNvPr>
            <p:cNvSpPr/>
            <p:nvPr/>
          </p:nvSpPr>
          <p:spPr>
            <a:xfrm>
              <a:off x="6399276" y="4902966"/>
              <a:ext cx="4722876" cy="3548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81400" y="219702"/>
            <a:ext cx="5597525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000" b="1" spc="90" dirty="0">
                <a:latin typeface="Corbel"/>
                <a:cs typeface="Corbel"/>
              </a:rPr>
              <a:t>Va</a:t>
            </a:r>
            <a:r>
              <a:rPr sz="4000" b="1" spc="100" dirty="0">
                <a:latin typeface="Corbel"/>
                <a:cs typeface="Corbel"/>
              </a:rPr>
              <a:t>ri</a:t>
            </a:r>
            <a:r>
              <a:rPr sz="4000" b="1" spc="95" dirty="0">
                <a:latin typeface="Corbel"/>
                <a:cs typeface="Corbel"/>
              </a:rPr>
              <a:t>a</a:t>
            </a:r>
            <a:r>
              <a:rPr sz="4000" b="1" spc="-20" dirty="0">
                <a:latin typeface="Corbel"/>
                <a:cs typeface="Corbel"/>
              </a:rPr>
              <a:t>s</a:t>
            </a:r>
            <a:r>
              <a:rPr sz="4000" b="1" spc="50" dirty="0">
                <a:latin typeface="Corbel"/>
                <a:cs typeface="Corbel"/>
              </a:rPr>
              <a:t> </a:t>
            </a:r>
            <a:r>
              <a:rPr sz="4000" b="1" spc="170" dirty="0">
                <a:latin typeface="Corbel"/>
                <a:cs typeface="Corbel"/>
              </a:rPr>
              <a:t>gr</a:t>
            </a:r>
            <a:r>
              <a:rPr sz="4000" b="1" spc="165" dirty="0">
                <a:latin typeface="Corbel"/>
                <a:cs typeface="Corbel"/>
              </a:rPr>
              <a:t>áf</a:t>
            </a:r>
            <a:r>
              <a:rPr sz="4000" b="1" spc="170" dirty="0">
                <a:latin typeface="Corbel"/>
                <a:cs typeface="Corbel"/>
              </a:rPr>
              <a:t>i</a:t>
            </a:r>
            <a:r>
              <a:rPr sz="4000" b="1" spc="185" dirty="0">
                <a:latin typeface="Corbel"/>
                <a:cs typeface="Corbel"/>
              </a:rPr>
              <a:t>c</a:t>
            </a:r>
            <a:r>
              <a:rPr sz="4000" b="1" spc="165" dirty="0">
                <a:latin typeface="Corbel"/>
                <a:cs typeface="Corbel"/>
              </a:rPr>
              <a:t>a</a:t>
            </a:r>
            <a:r>
              <a:rPr sz="4000" b="1" spc="-20" dirty="0">
                <a:latin typeface="Corbel"/>
                <a:cs typeface="Corbel"/>
              </a:rPr>
              <a:t>s</a:t>
            </a:r>
            <a:r>
              <a:rPr sz="4000" b="1" spc="110" dirty="0">
                <a:latin typeface="Corbel"/>
                <a:cs typeface="Corbel"/>
              </a:rPr>
              <a:t> </a:t>
            </a:r>
            <a:r>
              <a:rPr sz="4000" b="1" spc="114" dirty="0">
                <a:latin typeface="Corbel"/>
                <a:cs typeface="Corbel"/>
              </a:rPr>
              <a:t>e</a:t>
            </a:r>
            <a:r>
              <a:rPr sz="4000" b="1" spc="-25" dirty="0">
                <a:latin typeface="Corbel"/>
                <a:cs typeface="Corbel"/>
              </a:rPr>
              <a:t>n</a:t>
            </a:r>
            <a:r>
              <a:rPr sz="4000" b="1" spc="40" dirty="0">
                <a:latin typeface="Corbel"/>
                <a:cs typeface="Corbel"/>
              </a:rPr>
              <a:t> </a:t>
            </a:r>
            <a:r>
              <a:rPr sz="4000" b="1" spc="110" dirty="0">
                <a:latin typeface="Corbel"/>
                <a:cs typeface="Corbel"/>
              </a:rPr>
              <a:t>un</a:t>
            </a:r>
            <a:endParaRPr sz="4000" b="1" dirty="0">
              <a:latin typeface="Corbel"/>
              <a:cs typeface="Corbel"/>
            </a:endParaRPr>
          </a:p>
          <a:p>
            <a:pPr marR="16510" algn="ctr">
              <a:lnSpc>
                <a:spcPct val="100000"/>
              </a:lnSpc>
            </a:pPr>
            <a:r>
              <a:rPr sz="4000" b="1" spc="165" dirty="0">
                <a:latin typeface="Corbel"/>
                <a:cs typeface="Corbel"/>
              </a:rPr>
              <a:t>t</a:t>
            </a:r>
            <a:r>
              <a:rPr sz="4000" b="1" spc="140" dirty="0">
                <a:latin typeface="Corbel"/>
                <a:cs typeface="Corbel"/>
              </a:rPr>
              <a:t>a</a:t>
            </a:r>
            <a:r>
              <a:rPr sz="4000" b="1" spc="130" dirty="0">
                <a:latin typeface="Corbel"/>
                <a:cs typeface="Corbel"/>
              </a:rPr>
              <a:t>b</a:t>
            </a:r>
            <a:r>
              <a:rPr sz="4000" b="1" spc="150" dirty="0">
                <a:latin typeface="Corbel"/>
                <a:cs typeface="Corbel"/>
              </a:rPr>
              <a:t>l</a:t>
            </a:r>
            <a:r>
              <a:rPr sz="4000" b="1" spc="145" dirty="0">
                <a:latin typeface="Corbel"/>
                <a:cs typeface="Corbel"/>
              </a:rPr>
              <a:t>er</a:t>
            </a:r>
            <a:r>
              <a:rPr sz="4000" b="1" spc="-25" dirty="0">
                <a:latin typeface="Corbel"/>
                <a:cs typeface="Corbel"/>
              </a:rPr>
              <a:t>o</a:t>
            </a:r>
            <a:endParaRPr sz="4000" b="1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62518" y="6219669"/>
            <a:ext cx="14732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5" dirty="0">
                <a:latin typeface="Trebuchet MS"/>
                <a:cs typeface="Trebuchet MS"/>
              </a:rPr>
              <a:t>16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15866" y="5304971"/>
            <a:ext cx="3991610" cy="603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10"/>
              </a:lnSpc>
              <a:tabLst>
                <a:tab pos="1754505" algn="l"/>
              </a:tabLst>
            </a:pPr>
            <a:r>
              <a:rPr sz="1800" dirty="0">
                <a:solidFill>
                  <a:srgbClr val="008000"/>
                </a:solidFill>
                <a:latin typeface="Arial"/>
                <a:cs typeface="Arial"/>
              </a:rPr>
              <a:t>#</a:t>
            </a:r>
            <a:r>
              <a:rPr sz="1800" spc="-4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008000"/>
                </a:solidFill>
                <a:latin typeface="Arial"/>
                <a:cs typeface="Arial"/>
              </a:rPr>
              <a:t>Di</a:t>
            </a:r>
            <a:r>
              <a:rPr sz="1800" spc="25" dirty="0">
                <a:solidFill>
                  <a:srgbClr val="008000"/>
                </a:solidFill>
                <a:latin typeface="Arial"/>
                <a:cs typeface="Arial"/>
              </a:rPr>
              <a:t>bu</a:t>
            </a:r>
            <a:r>
              <a:rPr sz="1800" spc="30" dirty="0">
                <a:solidFill>
                  <a:srgbClr val="008000"/>
                </a:solidFill>
                <a:latin typeface="Arial"/>
                <a:cs typeface="Arial"/>
              </a:rPr>
              <a:t>j</a:t>
            </a:r>
            <a:r>
              <a:rPr sz="1800" spc="25" dirty="0">
                <a:solidFill>
                  <a:srgbClr val="008000"/>
                </a:solidFill>
                <a:latin typeface="Arial"/>
                <a:cs typeface="Arial"/>
              </a:rPr>
              <a:t>a</a:t>
            </a:r>
            <a:r>
              <a:rPr sz="1800" spc="30" dirty="0">
                <a:solidFill>
                  <a:srgbClr val="008000"/>
                </a:solidFill>
                <a:latin typeface="Arial"/>
                <a:cs typeface="Arial"/>
              </a:rPr>
              <a:t>m</a:t>
            </a:r>
            <a:r>
              <a:rPr sz="1800" spc="40" dirty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008000"/>
                </a:solidFill>
                <a:latin typeface="Arial"/>
                <a:cs typeface="Arial"/>
              </a:rPr>
              <a:t>s</a:t>
            </a:r>
            <a:r>
              <a:rPr sz="1800" spc="15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00" spc="280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8000"/>
                </a:solidFill>
                <a:latin typeface="Arial"/>
                <a:cs typeface="Arial"/>
              </a:rPr>
              <a:t>l	</a:t>
            </a:r>
            <a:r>
              <a:rPr sz="1800" spc="125" dirty="0">
                <a:solidFill>
                  <a:srgbClr val="008000"/>
                </a:solidFill>
                <a:latin typeface="Arial"/>
                <a:cs typeface="Arial"/>
              </a:rPr>
              <a:t>conjun</a:t>
            </a:r>
            <a:r>
              <a:rPr sz="1800" spc="130" dirty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800" dirty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endParaRPr sz="1800">
              <a:latin typeface="Arial"/>
              <a:cs typeface="Arial"/>
            </a:endParaRPr>
          </a:p>
          <a:p>
            <a:pPr marL="2164715">
              <a:lnSpc>
                <a:spcPts val="2730"/>
              </a:lnSpc>
            </a:pPr>
            <a:r>
              <a:rPr sz="2400" spc="-15" dirty="0">
                <a:latin typeface="Courier New"/>
                <a:cs typeface="Courier New"/>
              </a:rPr>
              <a:t>plt.</a:t>
            </a:r>
            <a:r>
              <a:rPr sz="2400" b="1" spc="-15" dirty="0">
                <a:latin typeface="Courier New"/>
                <a:cs typeface="Courier New"/>
              </a:rPr>
              <a:t>show</a:t>
            </a:r>
            <a:r>
              <a:rPr sz="2400" spc="-15" dirty="0">
                <a:latin typeface="Courier New"/>
                <a:cs typeface="Courier New"/>
              </a:rPr>
              <a:t>()</a:t>
            </a:r>
            <a:endParaRPr sz="2400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883152" y="1720016"/>
          <a:ext cx="5191377" cy="651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8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64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608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#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800" spc="-10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7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abl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800" spc="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x3</a:t>
                      </a:r>
                      <a:r>
                        <a:rPr sz="1800" spc="4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800" spc="17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9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dibuja</a:t>
                      </a:r>
                      <a:r>
                        <a:rPr sz="1800" spc="9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9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9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9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23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6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28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22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tabLst>
                          <a:tab pos="882015" algn="l"/>
                        </a:tabLst>
                      </a:pPr>
                      <a:r>
                        <a:rPr sz="1800" spc="114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11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114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11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	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808"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2400" spc="-15" dirty="0">
                          <a:latin typeface="Courier New"/>
                          <a:cs typeface="Courier New"/>
                        </a:rPr>
                        <a:t>plt.</a:t>
                      </a:r>
                      <a:r>
                        <a:rPr sz="2400" b="1" spc="-10" dirty="0">
                          <a:latin typeface="Courier New"/>
                          <a:cs typeface="Courier New"/>
                        </a:rPr>
                        <a:t>subplo</a:t>
                      </a:r>
                      <a:r>
                        <a:rPr sz="2400" b="1" spc="-25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2400" spc="-15" dirty="0">
                          <a:latin typeface="Courier New"/>
                          <a:cs typeface="Courier New"/>
                        </a:rPr>
                        <a:t>(1,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</a:pPr>
                      <a:r>
                        <a:rPr sz="2400" spc="-15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2400" spc="-1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1)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883152" y="2909371"/>
          <a:ext cx="5191377" cy="6509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33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17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179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#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800" spc="-10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7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abl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800" spc="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x3</a:t>
                      </a:r>
                      <a:r>
                        <a:rPr sz="1800" spc="4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800" spc="17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9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dibuja</a:t>
                      </a:r>
                      <a:r>
                        <a:rPr sz="1800" spc="9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9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9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9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23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6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28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22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tabLst>
                          <a:tab pos="875665" algn="l"/>
                        </a:tabLst>
                      </a:pPr>
                      <a:r>
                        <a:rPr sz="1800" spc="114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11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114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11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	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683"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2400" spc="-15" dirty="0">
                          <a:latin typeface="Courier New"/>
                          <a:cs typeface="Courier New"/>
                        </a:rPr>
                        <a:t>lt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2400" b="1" spc="-15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2400" b="1" spc="-10" dirty="0"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2400" b="1" spc="-15" dirty="0"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2400" b="1" spc="-10" dirty="0"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2400" b="1" spc="-25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400" spc="-1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</a:pPr>
                      <a:r>
                        <a:rPr sz="2400" spc="-15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2400" spc="-1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2)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883152" y="4098726"/>
          <a:ext cx="5189853" cy="6511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93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418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#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800" spc="-10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7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abl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800" spc="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x3</a:t>
                      </a:r>
                      <a:r>
                        <a:rPr sz="1800" spc="4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800" spc="17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9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dibuja</a:t>
                      </a:r>
                      <a:r>
                        <a:rPr sz="1800" spc="9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9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9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9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23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6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28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22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tabLst>
                          <a:tab pos="879475" algn="l"/>
                        </a:tabLst>
                      </a:pPr>
                      <a:r>
                        <a:rPr sz="1800" spc="114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11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114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11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	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618"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2400" spc="-15" dirty="0">
                          <a:latin typeface="Courier New"/>
                          <a:cs typeface="Courier New"/>
                        </a:rPr>
                        <a:t>plt.</a:t>
                      </a:r>
                      <a:r>
                        <a:rPr sz="2400" b="1" spc="-10" dirty="0">
                          <a:latin typeface="Courier New"/>
                          <a:cs typeface="Courier New"/>
                        </a:rPr>
                        <a:t>subplo</a:t>
                      </a:r>
                      <a:r>
                        <a:rPr sz="2400" b="1" spc="-25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2400" spc="-15" dirty="0">
                          <a:latin typeface="Courier New"/>
                          <a:cs typeface="Courier New"/>
                        </a:rPr>
                        <a:t>(1,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</a:pPr>
                      <a:r>
                        <a:rPr sz="2400" spc="-15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2400" spc="-1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15" dirty="0">
                          <a:latin typeface="Courier New"/>
                          <a:cs typeface="Courier New"/>
                        </a:rPr>
                        <a:t>3)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01010" y="245183"/>
            <a:ext cx="7931784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49450" algn="l"/>
              </a:tabLst>
            </a:pPr>
            <a:r>
              <a:rPr sz="4000" spc="-25" dirty="0">
                <a:latin typeface="Corbel"/>
                <a:cs typeface="Corbel"/>
              </a:rPr>
              <a:t>Ejemplo</a:t>
            </a:r>
            <a:r>
              <a:rPr sz="4000" dirty="0">
                <a:latin typeface="Corbel"/>
                <a:cs typeface="Corbel"/>
              </a:rPr>
              <a:t>	</a:t>
            </a:r>
            <a:r>
              <a:rPr sz="4000" spc="-20" dirty="0">
                <a:latin typeface="Corbel"/>
                <a:cs typeface="Corbel"/>
              </a:rPr>
              <a:t>varias</a:t>
            </a:r>
            <a:r>
              <a:rPr sz="4000" spc="-5" dirty="0">
                <a:latin typeface="Corbel"/>
                <a:cs typeface="Corbel"/>
              </a:rPr>
              <a:t> </a:t>
            </a:r>
            <a:r>
              <a:rPr sz="4000" spc="-20" dirty="0">
                <a:latin typeface="Corbel"/>
                <a:cs typeface="Corbel"/>
              </a:rPr>
              <a:t>gráficas</a:t>
            </a:r>
            <a:r>
              <a:rPr sz="4000" spc="-15" dirty="0">
                <a:latin typeface="Corbel"/>
                <a:cs typeface="Corbel"/>
              </a:rPr>
              <a:t> </a:t>
            </a:r>
            <a:r>
              <a:rPr sz="4000" spc="-25" dirty="0">
                <a:latin typeface="Corbel"/>
                <a:cs typeface="Corbel"/>
              </a:rPr>
              <a:t>en</a:t>
            </a:r>
            <a:r>
              <a:rPr sz="4000" spc="5" dirty="0">
                <a:latin typeface="Corbel"/>
                <a:cs typeface="Corbel"/>
              </a:rPr>
              <a:t> </a:t>
            </a:r>
            <a:r>
              <a:rPr sz="4000" spc="-40" dirty="0">
                <a:latin typeface="Corbel"/>
                <a:cs typeface="Corbel"/>
              </a:rPr>
              <a:t>u</a:t>
            </a:r>
            <a:r>
              <a:rPr sz="4000" dirty="0">
                <a:latin typeface="Corbel"/>
                <a:cs typeface="Corbel"/>
              </a:rPr>
              <a:t>n</a:t>
            </a:r>
            <a:r>
              <a:rPr sz="4000" spc="-5" dirty="0">
                <a:latin typeface="Corbel"/>
                <a:cs typeface="Corbel"/>
              </a:rPr>
              <a:t> </a:t>
            </a:r>
            <a:r>
              <a:rPr sz="4000" spc="5" dirty="0">
                <a:latin typeface="Corbel"/>
                <a:cs typeface="Corbel"/>
              </a:rPr>
              <a:t>t</a:t>
            </a:r>
            <a:r>
              <a:rPr sz="4000" spc="-25" dirty="0">
                <a:latin typeface="Corbel"/>
                <a:cs typeface="Corbel"/>
              </a:rPr>
              <a:t>abl</a:t>
            </a:r>
            <a:r>
              <a:rPr sz="4000" spc="-20" dirty="0">
                <a:latin typeface="Corbel"/>
                <a:cs typeface="Corbel"/>
              </a:rPr>
              <a:t>ero.</a:t>
            </a:r>
            <a:endParaRPr sz="4000">
              <a:latin typeface="Corbel"/>
              <a:cs typeface="Corbe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52600" y="1075182"/>
            <a:ext cx="9162288" cy="47076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7176" rIns="0" bIns="0" rtlCol="0">
            <a:spAutoFit/>
          </a:bodyPr>
          <a:lstStyle/>
          <a:p>
            <a:pPr marL="1903730">
              <a:lnSpc>
                <a:spcPct val="100000"/>
              </a:lnSpc>
            </a:pPr>
            <a:r>
              <a:rPr sz="2800" spc="-20" dirty="0"/>
              <a:t>Est</a:t>
            </a:r>
            <a:r>
              <a:rPr sz="2800" spc="-15" dirty="0"/>
              <a:t>e</a:t>
            </a:r>
            <a:r>
              <a:rPr sz="2800" spc="10" dirty="0"/>
              <a:t> </a:t>
            </a:r>
            <a:r>
              <a:rPr sz="2800" spc="-20" dirty="0"/>
              <a:t>serí</a:t>
            </a:r>
            <a:r>
              <a:rPr sz="2800" spc="-15" dirty="0"/>
              <a:t>a</a:t>
            </a:r>
            <a:r>
              <a:rPr sz="2800" spc="15" dirty="0"/>
              <a:t> </a:t>
            </a:r>
            <a:r>
              <a:rPr sz="2800" spc="-15" dirty="0"/>
              <a:t>el</a:t>
            </a:r>
            <a:r>
              <a:rPr sz="2800" spc="-5" dirty="0"/>
              <a:t> </a:t>
            </a:r>
            <a:r>
              <a:rPr sz="2800" spc="-15" dirty="0"/>
              <a:t>resultado:</a:t>
            </a:r>
            <a:endParaRPr sz="280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7C6928A-4EBA-4A71-89C3-C1E4C3606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838200"/>
            <a:ext cx="5791668" cy="491688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3572" y="140723"/>
            <a:ext cx="11404854" cy="965304"/>
          </a:xfrm>
          <a:prstGeom prst="rect">
            <a:avLst/>
          </a:prstGeom>
        </p:spPr>
        <p:txBody>
          <a:bodyPr vert="horz" wrap="square" lIns="0" tIns="346368" rIns="0" bIns="0" rtlCol="0">
            <a:spAutoFit/>
          </a:bodyPr>
          <a:lstStyle/>
          <a:p>
            <a:pPr marL="4706620">
              <a:lnSpc>
                <a:spcPct val="100000"/>
              </a:lnSpc>
            </a:pPr>
            <a:r>
              <a:rPr b="1" spc="155" dirty="0"/>
              <a:t>Ej</a:t>
            </a:r>
            <a:r>
              <a:rPr b="1" spc="160" dirty="0"/>
              <a:t>erc</a:t>
            </a:r>
            <a:r>
              <a:rPr b="1" spc="155" dirty="0"/>
              <a:t>i</a:t>
            </a:r>
            <a:r>
              <a:rPr b="1" spc="160" dirty="0"/>
              <a:t>c</a:t>
            </a:r>
            <a:r>
              <a:rPr b="1" spc="155" dirty="0"/>
              <a:t>i</a:t>
            </a:r>
            <a:r>
              <a:rPr b="1" spc="-25" dirty="0"/>
              <a:t>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62518" y="6219669"/>
            <a:ext cx="14732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5" dirty="0">
                <a:latin typeface="Trebuchet MS"/>
                <a:cs typeface="Trebuchet MS"/>
              </a:rPr>
              <a:t>20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00200" y="1106027"/>
            <a:ext cx="10287000" cy="3255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09575">
              <a:lnSpc>
                <a:spcPct val="150000"/>
              </a:lnSpc>
            </a:pPr>
            <a:r>
              <a:rPr sz="2400" spc="-9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cambio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de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dóla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euro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l</a:t>
            </a:r>
            <a:r>
              <a:rPr sz="2400" spc="-4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m</a:t>
            </a:r>
            <a:r>
              <a:rPr sz="2400" spc="-100" dirty="0">
                <a:latin typeface="Arial"/>
                <a:cs typeface="Arial"/>
              </a:rPr>
              <a:t>ese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lang="es-ES" sz="2400" spc="-10" dirty="0">
                <a:latin typeface="Arial"/>
                <a:cs typeface="Arial"/>
              </a:rPr>
              <a:t>Enero a Septiembre de 2023</a:t>
            </a:r>
            <a:r>
              <a:rPr sz="2400" spc="-75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 marL="812800" marR="16510" indent="-342900" algn="just">
              <a:lnSpc>
                <a:spcPct val="150000"/>
              </a:lnSpc>
              <a:buFont typeface="Arial"/>
              <a:buChar char="•"/>
              <a:tabLst>
                <a:tab pos="812800" algn="l"/>
              </a:tabLst>
            </a:pPr>
            <a:r>
              <a:rPr sz="2400" spc="-114" dirty="0" err="1">
                <a:latin typeface="Arial"/>
                <a:cs typeface="Arial"/>
              </a:rPr>
              <a:t>C</a:t>
            </a:r>
            <a:r>
              <a:rPr sz="2400" spc="-105" dirty="0" err="1">
                <a:latin typeface="Arial"/>
                <a:cs typeface="Arial"/>
              </a:rPr>
              <a:t>r</a:t>
            </a:r>
            <a:r>
              <a:rPr sz="2400" spc="-114" dirty="0" err="1">
                <a:latin typeface="Arial"/>
                <a:cs typeface="Arial"/>
              </a:rPr>
              <a:t>e</a:t>
            </a:r>
            <a:r>
              <a:rPr sz="2400" dirty="0" err="1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320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n 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g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spc="5" dirty="0">
                <a:latin typeface="Arial"/>
                <a:cs typeface="Arial"/>
              </a:rPr>
              <a:t>á</a:t>
            </a:r>
            <a:r>
              <a:rPr sz="2400" spc="10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20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o 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qu</a:t>
            </a:r>
            <a:r>
              <a:rPr sz="2400" dirty="0">
                <a:latin typeface="Arial"/>
                <a:cs typeface="Arial"/>
              </a:rPr>
              <a:t>e 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m</a:t>
            </a:r>
            <a:r>
              <a:rPr sz="2400" spc="-15" dirty="0">
                <a:latin typeface="Arial"/>
                <a:cs typeface="Arial"/>
              </a:rPr>
              <a:t>u</a:t>
            </a:r>
            <a:r>
              <a:rPr sz="2400" spc="-30" dirty="0">
                <a:latin typeface="Arial"/>
                <a:cs typeface="Arial"/>
              </a:rPr>
              <a:t>e</a:t>
            </a:r>
            <a:r>
              <a:rPr sz="2400" spc="-25" dirty="0">
                <a:latin typeface="Arial"/>
                <a:cs typeface="Arial"/>
              </a:rPr>
              <a:t>s</a:t>
            </a:r>
            <a:r>
              <a:rPr sz="2400" spc="-20" dirty="0">
                <a:latin typeface="Arial"/>
                <a:cs typeface="Arial"/>
              </a:rPr>
              <a:t>tr</a:t>
            </a:r>
            <a:r>
              <a:rPr sz="2400" dirty="0">
                <a:latin typeface="Arial"/>
                <a:cs typeface="Arial"/>
              </a:rPr>
              <a:t>e </a:t>
            </a:r>
            <a:r>
              <a:rPr sz="2400" spc="-23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l</a:t>
            </a:r>
            <a:r>
              <a:rPr sz="2400" spc="-1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229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do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235" dirty="0">
                <a:latin typeface="Arial"/>
                <a:cs typeface="Arial"/>
              </a:rPr>
              <a:t> </a:t>
            </a:r>
            <a:r>
              <a:rPr sz="2400" spc="35" dirty="0">
                <a:latin typeface="Arial"/>
                <a:cs typeface="Arial"/>
              </a:rPr>
              <a:t>t</a:t>
            </a:r>
            <a:r>
              <a:rPr sz="2400" spc="25" dirty="0">
                <a:latin typeface="Arial"/>
                <a:cs typeface="Arial"/>
              </a:rPr>
              <a:t>i</a:t>
            </a:r>
            <a:r>
              <a:rPr sz="2400" spc="30" dirty="0">
                <a:latin typeface="Arial"/>
                <a:cs typeface="Arial"/>
              </a:rPr>
              <a:t>po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cambio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un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s</a:t>
            </a:r>
            <a:r>
              <a:rPr sz="2400" spc="-55" dirty="0">
                <a:latin typeface="Arial"/>
                <a:cs typeface="Arial"/>
              </a:rPr>
              <a:t>ol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g</a:t>
            </a:r>
            <a:r>
              <a:rPr sz="2400" spc="-35" dirty="0">
                <a:latin typeface="Arial"/>
                <a:cs typeface="Arial"/>
              </a:rPr>
              <a:t>r</a:t>
            </a:r>
            <a:r>
              <a:rPr sz="2400" spc="-40" dirty="0">
                <a:latin typeface="Arial"/>
                <a:cs typeface="Arial"/>
              </a:rPr>
              <a:t>á</a:t>
            </a:r>
            <a:r>
              <a:rPr sz="2400" spc="-35" dirty="0">
                <a:latin typeface="Arial"/>
                <a:cs typeface="Arial"/>
              </a:rPr>
              <a:t>f</a:t>
            </a:r>
            <a:r>
              <a:rPr sz="2400" spc="-45" dirty="0">
                <a:latin typeface="Arial"/>
                <a:cs typeface="Arial"/>
              </a:rPr>
              <a:t>i</a:t>
            </a:r>
            <a:r>
              <a:rPr sz="2400" spc="-40" dirty="0">
                <a:latin typeface="Arial"/>
                <a:cs typeface="Arial"/>
              </a:rPr>
              <a:t>ca</a:t>
            </a:r>
            <a:r>
              <a:rPr sz="2400" dirty="0">
                <a:latin typeface="Arial"/>
                <a:cs typeface="Arial"/>
              </a:rPr>
              <a:t>.</a:t>
            </a:r>
          </a:p>
          <a:p>
            <a:pPr marL="812800" marR="5080" indent="-342900" algn="just">
              <a:lnSpc>
                <a:spcPct val="150000"/>
              </a:lnSpc>
              <a:buFont typeface="Arial"/>
              <a:buChar char="•"/>
              <a:tabLst>
                <a:tab pos="812800" algn="l"/>
              </a:tabLst>
            </a:pPr>
            <a:r>
              <a:rPr sz="2400" spc="-114" dirty="0" err="1">
                <a:latin typeface="Arial"/>
                <a:cs typeface="Arial"/>
              </a:rPr>
              <a:t>C</a:t>
            </a:r>
            <a:r>
              <a:rPr sz="2400" spc="-105" dirty="0" err="1">
                <a:latin typeface="Arial"/>
                <a:cs typeface="Arial"/>
              </a:rPr>
              <a:t>r</a:t>
            </a:r>
            <a:r>
              <a:rPr sz="2400" spc="-114" dirty="0" err="1">
                <a:latin typeface="Arial"/>
                <a:cs typeface="Arial"/>
              </a:rPr>
              <a:t>e</a:t>
            </a:r>
            <a:r>
              <a:rPr sz="2400" dirty="0" err="1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   </a:t>
            </a:r>
            <a:r>
              <a:rPr sz="2400" spc="100" dirty="0">
                <a:latin typeface="Arial"/>
                <a:cs typeface="Arial"/>
              </a:rPr>
              <a:t> </a:t>
            </a:r>
            <a:r>
              <a:rPr sz="2400" spc="65" dirty="0">
                <a:latin typeface="Arial"/>
                <a:cs typeface="Arial"/>
              </a:rPr>
              <a:t>o</a:t>
            </a:r>
            <a:r>
              <a:rPr sz="2400" spc="60" dirty="0">
                <a:latin typeface="Arial"/>
                <a:cs typeface="Arial"/>
              </a:rPr>
              <a:t>t</a:t>
            </a:r>
            <a:r>
              <a:rPr sz="2400" spc="70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o   </a:t>
            </a:r>
            <a:r>
              <a:rPr sz="2400" spc="29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g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spc="5" dirty="0">
                <a:latin typeface="Arial"/>
                <a:cs typeface="Arial"/>
              </a:rPr>
              <a:t>á</a:t>
            </a:r>
            <a:r>
              <a:rPr sz="2400" spc="10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20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o   </a:t>
            </a:r>
            <a:r>
              <a:rPr sz="2400" spc="24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q</a:t>
            </a:r>
            <a:r>
              <a:rPr sz="2400" dirty="0">
                <a:latin typeface="Arial"/>
                <a:cs typeface="Arial"/>
              </a:rPr>
              <a:t>ue   </a:t>
            </a:r>
            <a:r>
              <a:rPr sz="2400" spc="204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m</a:t>
            </a:r>
            <a:r>
              <a:rPr sz="2400" spc="-15" dirty="0">
                <a:latin typeface="Arial"/>
                <a:cs typeface="Arial"/>
              </a:rPr>
              <a:t>u</a:t>
            </a:r>
            <a:r>
              <a:rPr sz="2400" spc="-30" dirty="0">
                <a:latin typeface="Arial"/>
                <a:cs typeface="Arial"/>
              </a:rPr>
              <a:t>e</a:t>
            </a:r>
            <a:r>
              <a:rPr sz="2400" spc="-25" dirty="0">
                <a:latin typeface="Arial"/>
                <a:cs typeface="Arial"/>
              </a:rPr>
              <a:t>s</a:t>
            </a:r>
            <a:r>
              <a:rPr sz="2400" spc="-20" dirty="0">
                <a:latin typeface="Arial"/>
                <a:cs typeface="Arial"/>
              </a:rPr>
              <a:t>tr</a:t>
            </a:r>
            <a:r>
              <a:rPr sz="2400" dirty="0">
                <a:latin typeface="Arial"/>
                <a:cs typeface="Arial"/>
              </a:rPr>
              <a:t>e   </a:t>
            </a:r>
            <a:r>
              <a:rPr sz="2400" spc="18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os </a:t>
            </a:r>
            <a:r>
              <a:rPr sz="2400" spc="-50" dirty="0">
                <a:latin typeface="Arial"/>
                <a:cs typeface="Arial"/>
              </a:rPr>
              <a:t>s</a:t>
            </a:r>
            <a:r>
              <a:rPr sz="2400" spc="-40" dirty="0">
                <a:latin typeface="Arial"/>
                <a:cs typeface="Arial"/>
              </a:rPr>
              <a:t>u</a:t>
            </a:r>
            <a:r>
              <a:rPr sz="2400" spc="-55" dirty="0">
                <a:latin typeface="Arial"/>
                <a:cs typeface="Arial"/>
              </a:rPr>
              <a:t>bg</a:t>
            </a:r>
            <a:r>
              <a:rPr sz="2400" spc="-35" dirty="0">
                <a:latin typeface="Arial"/>
                <a:cs typeface="Arial"/>
              </a:rPr>
              <a:t>r</a:t>
            </a:r>
            <a:r>
              <a:rPr sz="2400" spc="-55" dirty="0">
                <a:latin typeface="Arial"/>
                <a:cs typeface="Arial"/>
              </a:rPr>
              <a:t>á</a:t>
            </a:r>
            <a:r>
              <a:rPr sz="2400" spc="-45" dirty="0">
                <a:latin typeface="Arial"/>
                <a:cs typeface="Arial"/>
              </a:rPr>
              <a:t>fi</a:t>
            </a:r>
            <a:r>
              <a:rPr sz="2400" spc="-50" dirty="0">
                <a:latin typeface="Arial"/>
                <a:cs typeface="Arial"/>
              </a:rPr>
              <a:t>c</a:t>
            </a:r>
            <a:r>
              <a:rPr sz="2400" spc="-40" dirty="0">
                <a:latin typeface="Arial"/>
                <a:cs typeface="Arial"/>
              </a:rPr>
              <a:t>as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16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un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17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q</a:t>
            </a:r>
            <a:r>
              <a:rPr sz="2400" dirty="0">
                <a:latin typeface="Arial"/>
                <a:cs typeface="Arial"/>
              </a:rPr>
              <a:t>ue</a:t>
            </a:r>
            <a:r>
              <a:rPr sz="2400" spc="21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co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15" dirty="0">
                <a:latin typeface="Arial"/>
                <a:cs typeface="Arial"/>
              </a:rPr>
              <a:t>re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15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on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19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165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dóla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2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 </a:t>
            </a:r>
            <a:r>
              <a:rPr sz="2400" spc="25" dirty="0">
                <a:latin typeface="Arial"/>
                <a:cs typeface="Arial"/>
              </a:rPr>
              <a:t>o</a:t>
            </a:r>
            <a:r>
              <a:rPr sz="2400" spc="35" dirty="0">
                <a:latin typeface="Arial"/>
                <a:cs typeface="Arial"/>
              </a:rPr>
              <a:t>tr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eu</a:t>
            </a:r>
            <a:r>
              <a:rPr sz="2400" spc="-35" dirty="0">
                <a:latin typeface="Arial"/>
                <a:cs typeface="Arial"/>
              </a:rPr>
              <a:t>r</a:t>
            </a:r>
            <a:r>
              <a:rPr sz="2400" spc="-4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BA0B139-C7E4-4F1F-A25F-814A0026FAA6}"/>
              </a:ext>
            </a:extLst>
          </p:cNvPr>
          <p:cNvSpPr txBox="1"/>
          <p:nvPr/>
        </p:nvSpPr>
        <p:spPr>
          <a:xfrm>
            <a:off x="1968626" y="4520640"/>
            <a:ext cx="102233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meses = ["Enero", "Febrero", "Marzo", "Abril", "Mayo", "Junio", "Julio", "Agosto", </a:t>
            </a:r>
            <a:r>
              <a:rPr lang="es-MX"/>
              <a:t>"Septiembre"]</a:t>
            </a:r>
            <a:endParaRPr lang="es-MX" dirty="0"/>
          </a:p>
          <a:p>
            <a:r>
              <a:rPr lang="es-MX" dirty="0" err="1"/>
              <a:t>dolar</a:t>
            </a:r>
            <a:r>
              <a:rPr lang="es-MX" dirty="0"/>
              <a:t> = [19.36, 18.89, 18.01, 18.11, 17.91, 17.51, 17.05, 17.29, 17.18]</a:t>
            </a:r>
          </a:p>
          <a:p>
            <a:r>
              <a:rPr lang="es-MX" dirty="0"/>
              <a:t>euro =  [20.53, 20.65, 19.12, 19.68, 19.76, 18.85, 18.60, 18.90, 18.52]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02320" y="1648616"/>
            <a:ext cx="4061080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400" spc="-5" dirty="0">
                <a:latin typeface="Corbel"/>
                <a:cs typeface="Corbel"/>
              </a:rPr>
              <a:t>Escri</a:t>
            </a:r>
            <a:r>
              <a:rPr sz="2400" spc="5" dirty="0">
                <a:latin typeface="Corbel"/>
                <a:cs typeface="Corbel"/>
              </a:rPr>
              <a:t>b</a:t>
            </a:r>
            <a:r>
              <a:rPr sz="2400" dirty="0">
                <a:latin typeface="Corbel"/>
                <a:cs typeface="Corbel"/>
              </a:rPr>
              <a:t>imos   </a:t>
            </a:r>
            <a:r>
              <a:rPr sz="2400" spc="-20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el</a:t>
            </a:r>
            <a:r>
              <a:rPr sz="2400" dirty="0">
                <a:latin typeface="Corbel"/>
                <a:cs typeface="Corbel"/>
              </a:rPr>
              <a:t>   </a:t>
            </a:r>
            <a:r>
              <a:rPr sz="2400" spc="-210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nombr</a:t>
            </a:r>
            <a:r>
              <a:rPr sz="2400" spc="-15" dirty="0">
                <a:latin typeface="Corbel"/>
                <a:cs typeface="Corbel"/>
              </a:rPr>
              <a:t>e</a:t>
            </a:r>
            <a:r>
              <a:rPr sz="2400" dirty="0">
                <a:latin typeface="Corbel"/>
                <a:cs typeface="Corbel"/>
              </a:rPr>
              <a:t>   </a:t>
            </a:r>
            <a:r>
              <a:rPr sz="2400" spc="-210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d</a:t>
            </a:r>
            <a:r>
              <a:rPr sz="2400" spc="-15" dirty="0">
                <a:latin typeface="Corbel"/>
                <a:cs typeface="Corbel"/>
              </a:rPr>
              <a:t>e</a:t>
            </a:r>
            <a:r>
              <a:rPr sz="2400" dirty="0">
                <a:latin typeface="Corbel"/>
                <a:cs typeface="Corbel"/>
              </a:rPr>
              <a:t>   </a:t>
            </a:r>
            <a:r>
              <a:rPr sz="2400" spc="-20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la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l</a:t>
            </a:r>
            <a:r>
              <a:rPr sz="2400" spc="-10" dirty="0">
                <a:latin typeface="Corbel"/>
                <a:cs typeface="Corbel"/>
              </a:rPr>
              <a:t>i</a:t>
            </a:r>
            <a:r>
              <a:rPr sz="2400" spc="-25" dirty="0">
                <a:latin typeface="Corbel"/>
                <a:cs typeface="Corbel"/>
              </a:rPr>
              <a:t>b</a:t>
            </a:r>
            <a:r>
              <a:rPr sz="2400" spc="-10" dirty="0">
                <a:latin typeface="Corbel"/>
                <a:cs typeface="Corbel"/>
              </a:rPr>
              <a:t>rería,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16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</a:t>
            </a:r>
            <a:r>
              <a:rPr sz="2400" spc="5" dirty="0">
                <a:latin typeface="Corbel"/>
                <a:cs typeface="Corbel"/>
              </a:rPr>
              <a:t>l</a:t>
            </a:r>
            <a:r>
              <a:rPr sz="2400" dirty="0">
                <a:latin typeface="Corbel"/>
                <a:cs typeface="Corbel"/>
              </a:rPr>
              <a:t>ic </a:t>
            </a:r>
            <a:r>
              <a:rPr sz="2400" spc="155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e</a:t>
            </a:r>
            <a:r>
              <a:rPr sz="2400" spc="-15" dirty="0">
                <a:latin typeface="Corbel"/>
                <a:cs typeface="Corbel"/>
              </a:rPr>
              <a:t>n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150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Fi</a:t>
            </a:r>
            <a:r>
              <a:rPr sz="2400" b="1" spc="-10" dirty="0">
                <a:latin typeface="Corbel"/>
                <a:cs typeface="Corbel"/>
              </a:rPr>
              <a:t>n</a:t>
            </a:r>
            <a:r>
              <a:rPr sz="2400" b="1" spc="-15" dirty="0">
                <a:latin typeface="Corbel"/>
                <a:cs typeface="Corbel"/>
              </a:rPr>
              <a:t>d</a:t>
            </a:r>
            <a:r>
              <a:rPr sz="2400" b="1" dirty="0">
                <a:latin typeface="Corbel"/>
                <a:cs typeface="Corbel"/>
              </a:rPr>
              <a:t> </a:t>
            </a:r>
            <a:r>
              <a:rPr sz="2400" b="1" spc="150" dirty="0">
                <a:latin typeface="Corbel"/>
                <a:cs typeface="Corbel"/>
              </a:rPr>
              <a:t> </a:t>
            </a:r>
            <a:r>
              <a:rPr sz="2400" b="1" spc="5" dirty="0">
                <a:latin typeface="Corbel"/>
                <a:cs typeface="Corbel"/>
              </a:rPr>
              <a:t>P</a:t>
            </a:r>
            <a:r>
              <a:rPr sz="2400" b="1" spc="-15" dirty="0">
                <a:latin typeface="Corbel"/>
                <a:cs typeface="Corbel"/>
              </a:rPr>
              <a:t>ackages</a:t>
            </a:r>
            <a:r>
              <a:rPr sz="2400" b="1" spc="-5" dirty="0">
                <a:latin typeface="Corbel"/>
                <a:cs typeface="Corbel"/>
              </a:rPr>
              <a:t> Fr</a:t>
            </a:r>
            <a:r>
              <a:rPr sz="2400" b="1" spc="5" dirty="0">
                <a:latin typeface="Corbel"/>
                <a:cs typeface="Corbel"/>
              </a:rPr>
              <a:t>o</a:t>
            </a:r>
            <a:r>
              <a:rPr sz="2400" b="1" spc="-20" dirty="0">
                <a:latin typeface="Corbel"/>
                <a:cs typeface="Corbel"/>
              </a:rPr>
              <a:t>m</a:t>
            </a:r>
            <a:r>
              <a:rPr sz="2400" b="1" dirty="0">
                <a:latin typeface="Corbel"/>
                <a:cs typeface="Corbel"/>
              </a:rPr>
              <a:t> </a:t>
            </a:r>
            <a:r>
              <a:rPr sz="2400" b="1" spc="-190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PyP</a:t>
            </a:r>
            <a:r>
              <a:rPr sz="2400" b="1" dirty="0">
                <a:latin typeface="Corbel"/>
                <a:cs typeface="Corbel"/>
              </a:rPr>
              <a:t>I </a:t>
            </a:r>
            <a:r>
              <a:rPr sz="2400" b="1" spc="-18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y </a:t>
            </a:r>
            <a:r>
              <a:rPr sz="2400" spc="-18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cli</a:t>
            </a:r>
            <a:r>
              <a:rPr sz="2400" dirty="0">
                <a:latin typeface="Corbel"/>
                <a:cs typeface="Corbel"/>
              </a:rPr>
              <a:t>c </a:t>
            </a:r>
            <a:r>
              <a:rPr sz="2400" spc="-18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e</a:t>
            </a:r>
            <a:r>
              <a:rPr sz="2400" spc="-15" dirty="0">
                <a:latin typeface="Corbel"/>
                <a:cs typeface="Corbel"/>
              </a:rPr>
              <a:t>n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19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in</a:t>
            </a:r>
            <a:r>
              <a:rPr sz="2400" spc="10" dirty="0">
                <a:latin typeface="Corbel"/>
                <a:cs typeface="Corbel"/>
              </a:rPr>
              <a:t>s</a:t>
            </a:r>
            <a:r>
              <a:rPr sz="2400" spc="-15" dirty="0">
                <a:latin typeface="Corbel"/>
                <a:cs typeface="Corbel"/>
              </a:rPr>
              <a:t>t</a:t>
            </a:r>
            <a:r>
              <a:rPr sz="2400" spc="-10" dirty="0">
                <a:latin typeface="Corbel"/>
                <a:cs typeface="Corbel"/>
              </a:rPr>
              <a:t>ala</a:t>
            </a:r>
            <a:r>
              <a:rPr sz="2400" spc="-145" dirty="0">
                <a:latin typeface="Corbel"/>
                <a:cs typeface="Corbel"/>
              </a:rPr>
              <a:t>r</a:t>
            </a:r>
            <a:r>
              <a:rPr sz="2400" dirty="0">
                <a:latin typeface="Corbel"/>
                <a:cs typeface="Corbel"/>
              </a:rPr>
              <a:t>. </a:t>
            </a:r>
            <a:r>
              <a:rPr sz="2400" spc="-18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Es </a:t>
            </a:r>
            <a:r>
              <a:rPr sz="2400" spc="-20" dirty="0">
                <a:latin typeface="Corbel"/>
                <a:cs typeface="Corbel"/>
              </a:rPr>
              <a:t>nec</a:t>
            </a:r>
            <a:r>
              <a:rPr sz="2400" spc="-10" dirty="0">
                <a:latin typeface="Corbel"/>
                <a:cs typeface="Corbel"/>
              </a:rPr>
              <a:t>e</a:t>
            </a:r>
            <a:r>
              <a:rPr sz="2400" spc="-5" dirty="0">
                <a:latin typeface="Corbel"/>
                <a:cs typeface="Corbel"/>
              </a:rPr>
              <a:t>sari</a:t>
            </a:r>
            <a:r>
              <a:rPr sz="2400" dirty="0">
                <a:latin typeface="Corbel"/>
                <a:cs typeface="Corbel"/>
              </a:rPr>
              <a:t>o</a:t>
            </a:r>
            <a:r>
              <a:rPr sz="2400" spc="18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hacerl</a:t>
            </a:r>
            <a:r>
              <a:rPr sz="2400" dirty="0">
                <a:latin typeface="Corbel"/>
                <a:cs typeface="Corbel"/>
              </a:rPr>
              <a:t>o</a:t>
            </a:r>
            <a:r>
              <a:rPr sz="2400" spc="19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c</a:t>
            </a:r>
            <a:r>
              <a:rPr sz="2400" spc="-5" dirty="0">
                <a:latin typeface="Corbel"/>
                <a:cs typeface="Corbel"/>
              </a:rPr>
              <a:t>o</a:t>
            </a:r>
            <a:r>
              <a:rPr sz="2400" dirty="0">
                <a:latin typeface="Corbel"/>
                <a:cs typeface="Corbel"/>
              </a:rPr>
              <a:t>n</a:t>
            </a:r>
            <a:r>
              <a:rPr sz="2400" spc="175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c</a:t>
            </a:r>
            <a:r>
              <a:rPr sz="2400" spc="-15" dirty="0">
                <a:latin typeface="Corbel"/>
                <a:cs typeface="Corbel"/>
              </a:rPr>
              <a:t>ada</a:t>
            </a:r>
            <a:r>
              <a:rPr sz="2400" spc="175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una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d</a:t>
            </a:r>
            <a:r>
              <a:rPr sz="2400" spc="-15" dirty="0">
                <a:latin typeface="Corbel"/>
                <a:cs typeface="Corbel"/>
              </a:rPr>
              <a:t>e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11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las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10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l</a:t>
            </a:r>
            <a:r>
              <a:rPr sz="2400" spc="-10" dirty="0">
                <a:latin typeface="Corbel"/>
                <a:cs typeface="Corbel"/>
              </a:rPr>
              <a:t>i</a:t>
            </a:r>
            <a:r>
              <a:rPr sz="2400" spc="-25" dirty="0">
                <a:latin typeface="Corbel"/>
                <a:cs typeface="Corbel"/>
              </a:rPr>
              <a:t>b</a:t>
            </a:r>
            <a:r>
              <a:rPr sz="2400" spc="-10" dirty="0">
                <a:latin typeface="Corbel"/>
                <a:cs typeface="Corbel"/>
              </a:rPr>
              <a:t>r</a:t>
            </a:r>
            <a:r>
              <a:rPr sz="2400" dirty="0">
                <a:latin typeface="Corbel"/>
                <a:cs typeface="Corbel"/>
              </a:rPr>
              <a:t>e</a:t>
            </a:r>
            <a:r>
              <a:rPr sz="2400" spc="-10" dirty="0">
                <a:latin typeface="Corbel"/>
                <a:cs typeface="Corbel"/>
              </a:rPr>
              <a:t>rías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11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que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114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se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10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des</a:t>
            </a:r>
            <a:r>
              <a:rPr sz="2400" spc="-10" dirty="0">
                <a:latin typeface="Corbel"/>
                <a:cs typeface="Corbel"/>
              </a:rPr>
              <a:t>e</a:t>
            </a:r>
            <a:r>
              <a:rPr sz="2400" spc="-15" dirty="0">
                <a:latin typeface="Corbel"/>
                <a:cs typeface="Corbel"/>
              </a:rPr>
              <a:t>en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</a:t>
            </a:r>
            <a:r>
              <a:rPr sz="2400" spc="-15" dirty="0">
                <a:latin typeface="Corbel"/>
                <a:cs typeface="Corbel"/>
              </a:rPr>
              <a:t>n</a:t>
            </a:r>
            <a:r>
              <a:rPr sz="2400" spc="-5" dirty="0">
                <a:latin typeface="Corbel"/>
                <a:cs typeface="Corbel"/>
              </a:rPr>
              <a:t>sta</a:t>
            </a:r>
            <a:r>
              <a:rPr sz="2400" spc="-10" dirty="0">
                <a:latin typeface="Corbel"/>
                <a:cs typeface="Corbel"/>
              </a:rPr>
              <a:t>l</a:t>
            </a:r>
            <a:r>
              <a:rPr sz="2400" spc="-15" dirty="0">
                <a:latin typeface="Corbel"/>
                <a:cs typeface="Corbel"/>
              </a:rPr>
              <a:t>a</a:t>
            </a:r>
            <a:r>
              <a:rPr sz="2400" spc="-145" dirty="0">
                <a:latin typeface="Corbel"/>
                <a:cs typeface="Corbel"/>
              </a:rPr>
              <a:t>r</a:t>
            </a:r>
            <a:r>
              <a:rPr sz="2400" dirty="0">
                <a:latin typeface="Corbel"/>
                <a:cs typeface="Corbel"/>
              </a:rPr>
              <a:t>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3730">
              <a:lnSpc>
                <a:spcPct val="100000"/>
              </a:lnSpc>
            </a:pPr>
            <a:r>
              <a:rPr sz="3200" dirty="0">
                <a:latin typeface="Arial Rounded MT Bold"/>
                <a:cs typeface="Arial Rounded MT Bold"/>
              </a:rPr>
              <a:t>Si </a:t>
            </a:r>
            <a:r>
              <a:rPr sz="3200" spc="-10" dirty="0">
                <a:latin typeface="Arial Rounded MT Bold"/>
                <a:cs typeface="Arial Rounded MT Bold"/>
              </a:rPr>
              <a:t>u</a:t>
            </a:r>
            <a:r>
              <a:rPr sz="3200" dirty="0">
                <a:latin typeface="Arial Rounded MT Bold"/>
                <a:cs typeface="Arial Rounded MT Bold"/>
              </a:rPr>
              <a:t>samos </a:t>
            </a:r>
            <a:r>
              <a:rPr sz="3200" spc="-40" dirty="0">
                <a:latin typeface="Arial Rounded MT Bold"/>
                <a:cs typeface="Arial Rounded MT Bold"/>
              </a:rPr>
              <a:t>T</a:t>
            </a:r>
            <a:r>
              <a:rPr sz="3200" dirty="0">
                <a:latin typeface="Arial Rounded MT Bold"/>
                <a:cs typeface="Arial Rounded MT Bold"/>
              </a:rPr>
              <a:t>ho</a:t>
            </a:r>
            <a:r>
              <a:rPr sz="3200" spc="-15" dirty="0">
                <a:latin typeface="Arial Rounded MT Bold"/>
                <a:cs typeface="Arial Rounded MT Bold"/>
              </a:rPr>
              <a:t>n</a:t>
            </a:r>
            <a:r>
              <a:rPr sz="3200" dirty="0">
                <a:latin typeface="Arial Rounded MT Bold"/>
                <a:cs typeface="Arial Rounded MT Bold"/>
              </a:rPr>
              <a:t>ny d</a:t>
            </a:r>
            <a:r>
              <a:rPr sz="3200" spc="-35" dirty="0">
                <a:latin typeface="Arial Rounded MT Bold"/>
                <a:cs typeface="Arial Rounded MT Bold"/>
              </a:rPr>
              <a:t>e</a:t>
            </a:r>
            <a:r>
              <a:rPr sz="3200" dirty="0">
                <a:latin typeface="Arial Rounded MT Bold"/>
                <a:cs typeface="Arial Rounded MT Bold"/>
              </a:rPr>
              <a:t>bemos</a:t>
            </a:r>
            <a:r>
              <a:rPr sz="3200" spc="-25" dirty="0">
                <a:latin typeface="Arial Rounded MT Bold"/>
                <a:cs typeface="Arial Rounded MT Bold"/>
              </a:rPr>
              <a:t> </a:t>
            </a:r>
            <a:r>
              <a:rPr sz="3200" dirty="0">
                <a:latin typeface="Arial Rounded MT Bold"/>
                <a:cs typeface="Arial Rounded MT Bold"/>
              </a:rPr>
              <a:t>instalar</a:t>
            </a:r>
            <a:r>
              <a:rPr sz="3200" spc="-25" dirty="0">
                <a:latin typeface="Arial Rounded MT Bold"/>
                <a:cs typeface="Arial Rounded MT Bold"/>
              </a:rPr>
              <a:t> </a:t>
            </a:r>
            <a:r>
              <a:rPr sz="3200" dirty="0">
                <a:latin typeface="Arial Rounded MT Bold"/>
                <a:cs typeface="Arial Rounded MT Bold"/>
              </a:rPr>
              <a:t>las</a:t>
            </a:r>
            <a:r>
              <a:rPr sz="3200" spc="-25" dirty="0">
                <a:latin typeface="Arial Rounded MT Bold"/>
                <a:cs typeface="Arial Rounded MT Bold"/>
              </a:rPr>
              <a:t> </a:t>
            </a:r>
            <a:r>
              <a:rPr sz="3200" dirty="0">
                <a:latin typeface="Arial Rounded MT Bold"/>
                <a:cs typeface="Arial Rounded MT Bold"/>
              </a:rPr>
              <a:t>l</a:t>
            </a:r>
            <a:r>
              <a:rPr sz="3200" spc="-10" dirty="0">
                <a:latin typeface="Arial Rounded MT Bold"/>
                <a:cs typeface="Arial Rounded MT Bold"/>
              </a:rPr>
              <a:t>i</a:t>
            </a:r>
            <a:r>
              <a:rPr sz="3200" dirty="0">
                <a:latin typeface="Arial Rounded MT Bold"/>
                <a:cs typeface="Arial Rounded MT Bold"/>
              </a:rPr>
              <a:t>b</a:t>
            </a:r>
            <a:r>
              <a:rPr sz="3200" spc="-85" dirty="0">
                <a:latin typeface="Arial Rounded MT Bold"/>
                <a:cs typeface="Arial Rounded MT Bold"/>
              </a:rPr>
              <a:t>r</a:t>
            </a:r>
            <a:r>
              <a:rPr sz="3200" spc="-5" dirty="0">
                <a:latin typeface="Arial Rounded MT Bold"/>
                <a:cs typeface="Arial Rounded MT Bold"/>
              </a:rPr>
              <a:t>erías</a:t>
            </a:r>
            <a:endParaRPr sz="3200" dirty="0">
              <a:latin typeface="Arial Rounded MT Bold"/>
              <a:cs typeface="Arial Rounded MT Bold"/>
            </a:endParaRPr>
          </a:p>
          <a:p>
            <a:pPr marL="1903730">
              <a:lnSpc>
                <a:spcPct val="100000"/>
              </a:lnSpc>
            </a:pPr>
            <a:r>
              <a:rPr sz="3200" spc="-5" dirty="0">
                <a:latin typeface="Arial Rounded MT Bold"/>
                <a:cs typeface="Arial Rounded MT Bold"/>
              </a:rPr>
              <a:t>com</a:t>
            </a:r>
            <a:r>
              <a:rPr sz="3200" dirty="0">
                <a:latin typeface="Arial Rounded MT Bold"/>
                <a:cs typeface="Arial Rounded MT Bold"/>
              </a:rPr>
              <a:t>o</a:t>
            </a:r>
            <a:r>
              <a:rPr sz="3200" spc="5" dirty="0">
                <a:latin typeface="Arial Rounded MT Bold"/>
                <a:cs typeface="Arial Rounded MT Bold"/>
              </a:rPr>
              <a:t> </a:t>
            </a:r>
            <a:r>
              <a:rPr sz="3200" spc="-40" dirty="0">
                <a:latin typeface="Arial Rounded MT Bold"/>
                <a:cs typeface="Arial Rounded MT Bold"/>
              </a:rPr>
              <a:t>n</a:t>
            </a:r>
            <a:r>
              <a:rPr sz="3200" dirty="0">
                <a:latin typeface="Arial Rounded MT Bold"/>
                <a:cs typeface="Arial Rounded MT Bold"/>
              </a:rPr>
              <a:t>um</a:t>
            </a:r>
            <a:r>
              <a:rPr sz="3200" spc="-45" dirty="0">
                <a:latin typeface="Arial Rounded MT Bold"/>
                <a:cs typeface="Arial Rounded MT Bold"/>
              </a:rPr>
              <a:t>p</a:t>
            </a:r>
            <a:r>
              <a:rPr sz="3200" spc="-240" dirty="0">
                <a:latin typeface="Arial Rounded MT Bold"/>
                <a:cs typeface="Arial Rounded MT Bold"/>
              </a:rPr>
              <a:t>y</a:t>
            </a:r>
            <a:r>
              <a:rPr sz="3200" dirty="0">
                <a:latin typeface="Arial Rounded MT Bold"/>
                <a:cs typeface="Arial Rounded MT Bold"/>
              </a:rPr>
              <a:t>, pandas</a:t>
            </a:r>
            <a:r>
              <a:rPr sz="3200" spc="-15" dirty="0">
                <a:latin typeface="Arial Rounded MT Bold"/>
                <a:cs typeface="Arial Rounded MT Bold"/>
              </a:rPr>
              <a:t> </a:t>
            </a:r>
            <a:r>
              <a:rPr sz="3200" dirty="0">
                <a:latin typeface="Arial Rounded MT Bold"/>
                <a:cs typeface="Arial Rounded MT Bold"/>
              </a:rPr>
              <a:t>y</a:t>
            </a:r>
            <a:r>
              <a:rPr sz="3200" spc="10" dirty="0">
                <a:latin typeface="Arial Rounded MT Bold"/>
                <a:cs typeface="Arial Rounded MT Bold"/>
              </a:rPr>
              <a:t> </a:t>
            </a:r>
            <a:r>
              <a:rPr sz="3200" dirty="0">
                <a:latin typeface="Arial Rounded MT Bold"/>
                <a:cs typeface="Arial Rounded MT Bold"/>
              </a:rPr>
              <a:t>m</a:t>
            </a:r>
            <a:r>
              <a:rPr sz="3200" spc="-85" dirty="0">
                <a:latin typeface="Arial Rounded MT Bold"/>
                <a:cs typeface="Arial Rounded MT Bold"/>
              </a:rPr>
              <a:t>a</a:t>
            </a:r>
            <a:r>
              <a:rPr sz="3200" dirty="0">
                <a:latin typeface="Arial Rounded MT Bold"/>
                <a:cs typeface="Arial Rounded MT Bold"/>
              </a:rPr>
              <a:t>tplotli</a:t>
            </a:r>
            <a:r>
              <a:rPr sz="3200" spc="-204" dirty="0">
                <a:latin typeface="Arial Rounded MT Bold"/>
                <a:cs typeface="Arial Rounded MT Bold"/>
              </a:rPr>
              <a:t>b</a:t>
            </a:r>
            <a:r>
              <a:rPr sz="3200" dirty="0">
                <a:latin typeface="Arial Rounded MT Bold"/>
                <a:cs typeface="Arial Rounded MT Bold"/>
              </a:rPr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36418" y="1400072"/>
            <a:ext cx="505498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orbel"/>
                <a:cs typeface="Corbel"/>
              </a:rPr>
              <a:t>E</a:t>
            </a:r>
            <a:r>
              <a:rPr sz="2400" dirty="0">
                <a:latin typeface="Corbel"/>
                <a:cs typeface="Corbel"/>
              </a:rPr>
              <a:t>n</a:t>
            </a:r>
            <a:r>
              <a:rPr sz="2400" spc="-170" dirty="0">
                <a:latin typeface="Corbel"/>
                <a:cs typeface="Corbel"/>
              </a:rPr>
              <a:t> </a:t>
            </a:r>
            <a:r>
              <a:rPr sz="2400" b="1" spc="-160" dirty="0">
                <a:latin typeface="Corbel"/>
                <a:cs typeface="Corbel"/>
              </a:rPr>
              <a:t>T</a:t>
            </a:r>
            <a:r>
              <a:rPr sz="2400" b="1" spc="-5" dirty="0">
                <a:latin typeface="Corbel"/>
                <a:cs typeface="Corbel"/>
              </a:rPr>
              <a:t>ool</a:t>
            </a:r>
            <a:r>
              <a:rPr sz="2400" b="1" dirty="0">
                <a:latin typeface="Corbel"/>
                <a:cs typeface="Corbel"/>
              </a:rPr>
              <a:t>s</a:t>
            </a:r>
            <a:r>
              <a:rPr sz="2400" b="1" spc="-10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-</a:t>
            </a:r>
            <a:r>
              <a:rPr sz="2400" b="1" spc="-75" dirty="0">
                <a:latin typeface="Microsoft Sans Serif"/>
                <a:cs typeface="Microsoft Sans Serif"/>
              </a:rPr>
              <a:t>→</a:t>
            </a:r>
            <a:r>
              <a:rPr sz="2400" b="1" spc="-160" dirty="0"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Corbel"/>
                <a:cs typeface="Corbel"/>
              </a:rPr>
              <a:t>M</a:t>
            </a:r>
            <a:r>
              <a:rPr sz="2400" b="1" spc="-10" dirty="0">
                <a:latin typeface="Corbel"/>
                <a:cs typeface="Corbel"/>
              </a:rPr>
              <a:t>a</a:t>
            </a:r>
            <a:r>
              <a:rPr sz="2400" b="1" spc="-5" dirty="0">
                <a:latin typeface="Corbel"/>
                <a:cs typeface="Corbel"/>
              </a:rPr>
              <a:t>n</a:t>
            </a:r>
            <a:r>
              <a:rPr sz="2400" b="1" spc="-10" dirty="0">
                <a:latin typeface="Corbel"/>
                <a:cs typeface="Corbel"/>
              </a:rPr>
              <a:t>a</a:t>
            </a:r>
            <a:r>
              <a:rPr sz="2400" b="1" dirty="0">
                <a:latin typeface="Corbel"/>
                <a:cs typeface="Corbel"/>
              </a:rPr>
              <a:t>ge pack</a:t>
            </a:r>
            <a:r>
              <a:rPr sz="2400" b="1" spc="-10" dirty="0">
                <a:latin typeface="Corbel"/>
                <a:cs typeface="Corbel"/>
              </a:rPr>
              <a:t>a</a:t>
            </a:r>
            <a:r>
              <a:rPr sz="2400" b="1" dirty="0">
                <a:latin typeface="Corbel"/>
                <a:cs typeface="Corbel"/>
              </a:rPr>
              <a:t>ges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4503" y="0"/>
            <a:ext cx="1061085" cy="2778760"/>
          </a:xfrm>
          <a:custGeom>
            <a:avLst/>
            <a:gdLst/>
            <a:ahLst/>
            <a:cxnLst/>
            <a:rect l="l" t="t" r="r" b="b"/>
            <a:pathLst>
              <a:path w="1061085" h="2778760">
                <a:moveTo>
                  <a:pt x="1061068" y="0"/>
                </a:moveTo>
                <a:lnTo>
                  <a:pt x="680578" y="0"/>
                </a:lnTo>
                <a:lnTo>
                  <a:pt x="0" y="2687828"/>
                </a:lnTo>
                <a:lnTo>
                  <a:pt x="356743" y="2778252"/>
                </a:lnTo>
                <a:lnTo>
                  <a:pt x="1061068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5591" y="0"/>
            <a:ext cx="1033780" cy="2668905"/>
          </a:xfrm>
          <a:custGeom>
            <a:avLst/>
            <a:gdLst/>
            <a:ahLst/>
            <a:cxnLst/>
            <a:rect l="l" t="t" r="r" b="b"/>
            <a:pathLst>
              <a:path w="1033780" h="2668905">
                <a:moveTo>
                  <a:pt x="1033636" y="0"/>
                </a:moveTo>
                <a:lnTo>
                  <a:pt x="651142" y="0"/>
                </a:lnTo>
                <a:lnTo>
                  <a:pt x="0" y="2578100"/>
                </a:lnTo>
                <a:lnTo>
                  <a:pt x="347573" y="2663825"/>
                </a:lnTo>
                <a:lnTo>
                  <a:pt x="357098" y="2668524"/>
                </a:lnTo>
                <a:lnTo>
                  <a:pt x="1033636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5591" y="2583179"/>
            <a:ext cx="2693035" cy="4274820"/>
          </a:xfrm>
          <a:custGeom>
            <a:avLst/>
            <a:gdLst/>
            <a:ahLst/>
            <a:cxnLst/>
            <a:rect l="l" t="t" r="r" b="b"/>
            <a:pathLst>
              <a:path w="2693035" h="4274820">
                <a:moveTo>
                  <a:pt x="0" y="0"/>
                </a:moveTo>
                <a:lnTo>
                  <a:pt x="2573909" y="4274820"/>
                </a:lnTo>
                <a:lnTo>
                  <a:pt x="2692908" y="4274820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9075" y="2692907"/>
            <a:ext cx="3331845" cy="4165600"/>
          </a:xfrm>
          <a:custGeom>
            <a:avLst/>
            <a:gdLst/>
            <a:ahLst/>
            <a:cxnLst/>
            <a:rect l="l" t="t" r="r" b="b"/>
            <a:pathLst>
              <a:path w="3331845" h="4165600">
                <a:moveTo>
                  <a:pt x="0" y="0"/>
                </a:moveTo>
                <a:lnTo>
                  <a:pt x="3207639" y="4165091"/>
                </a:lnTo>
                <a:lnTo>
                  <a:pt x="3331464" y="4165091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84503" y="2688335"/>
            <a:ext cx="4575175" cy="4170045"/>
          </a:xfrm>
          <a:custGeom>
            <a:avLst/>
            <a:gdLst/>
            <a:ahLst/>
            <a:cxnLst/>
            <a:rect l="l" t="t" r="r" b="b"/>
            <a:pathLst>
              <a:path w="4575175" h="4170045">
                <a:moveTo>
                  <a:pt x="0" y="0"/>
                </a:moveTo>
                <a:lnTo>
                  <a:pt x="4762" y="4699"/>
                </a:lnTo>
                <a:lnTo>
                  <a:pt x="3335655" y="4169664"/>
                </a:lnTo>
                <a:lnTo>
                  <a:pt x="4575048" y="4169664"/>
                </a:lnTo>
                <a:lnTo>
                  <a:pt x="356997" y="90424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5591" y="2578607"/>
            <a:ext cx="3584575" cy="4279900"/>
          </a:xfrm>
          <a:custGeom>
            <a:avLst/>
            <a:gdLst/>
            <a:ahLst/>
            <a:cxnLst/>
            <a:rect l="l" t="t" r="r" b="b"/>
            <a:pathLst>
              <a:path w="3584575" h="4279900">
                <a:moveTo>
                  <a:pt x="0" y="0"/>
                </a:moveTo>
                <a:lnTo>
                  <a:pt x="0" y="4699"/>
                </a:lnTo>
                <a:lnTo>
                  <a:pt x="2693924" y="4279391"/>
                </a:lnTo>
                <a:lnTo>
                  <a:pt x="3584448" y="4279391"/>
                </a:lnTo>
                <a:lnTo>
                  <a:pt x="419087" y="176149"/>
                </a:lnTo>
                <a:lnTo>
                  <a:pt x="361937" y="95250"/>
                </a:lnTo>
                <a:lnTo>
                  <a:pt x="357174" y="90424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70582" y="2985897"/>
            <a:ext cx="4462780" cy="0"/>
          </a:xfrm>
          <a:custGeom>
            <a:avLst/>
            <a:gdLst/>
            <a:ahLst/>
            <a:cxnLst/>
            <a:rect l="l" t="t" r="r" b="b"/>
            <a:pathLst>
              <a:path w="4462780">
                <a:moveTo>
                  <a:pt x="0" y="0"/>
                </a:moveTo>
                <a:lnTo>
                  <a:pt x="4462272" y="0"/>
                </a:lnTo>
              </a:path>
            </a:pathLst>
          </a:custGeom>
          <a:ln w="25654">
            <a:solidFill>
              <a:srgbClr val="2F85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358008" y="2157596"/>
            <a:ext cx="4798060" cy="5290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19075">
              <a:lnSpc>
                <a:spcPts val="3560"/>
              </a:lnSpc>
            </a:pPr>
            <a:r>
              <a:rPr lang="es-ES" sz="5400" b="1" spc="-80" dirty="0">
                <a:cs typeface="Corbel"/>
              </a:rPr>
              <a:t>Gracias!!</a:t>
            </a:r>
            <a:endParaRPr sz="5400" b="1" dirty="0">
              <a:cs typeface="Corbe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88951" cy="10805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3726179" y="42671"/>
            <a:ext cx="4990337" cy="11163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9137" rIns="0" bIns="0" rtlCol="0">
            <a:spAutoFit/>
          </a:bodyPr>
          <a:lstStyle/>
          <a:p>
            <a:pPr marL="3645535">
              <a:lnSpc>
                <a:spcPct val="100000"/>
              </a:lnSpc>
            </a:pPr>
            <a:r>
              <a:rPr spc="-15" dirty="0">
                <a:solidFill>
                  <a:srgbClr val="FFFFFF"/>
                </a:solidFill>
              </a:rPr>
              <a:t>Li</a:t>
            </a:r>
            <a:r>
              <a:rPr spc="-45" dirty="0">
                <a:solidFill>
                  <a:srgbClr val="FFFFFF"/>
                </a:solidFill>
              </a:rPr>
              <a:t>b</a:t>
            </a:r>
            <a:r>
              <a:rPr spc="-20" dirty="0">
                <a:solidFill>
                  <a:srgbClr val="FFFFFF"/>
                </a:solidFill>
              </a:rPr>
              <a:t>re</a:t>
            </a:r>
            <a:r>
              <a:rPr spc="-10" dirty="0">
                <a:solidFill>
                  <a:srgbClr val="FFFFFF"/>
                </a:solidFill>
              </a:rPr>
              <a:t>r</a:t>
            </a:r>
            <a:r>
              <a:rPr spc="-15" dirty="0">
                <a:solidFill>
                  <a:srgbClr val="FFFFFF"/>
                </a:solidFill>
              </a:rPr>
              <a:t>ías</a:t>
            </a:r>
            <a:r>
              <a:rPr spc="-5" dirty="0">
                <a:solidFill>
                  <a:srgbClr val="FFFFFF"/>
                </a:solidFill>
              </a:rPr>
              <a:t> </a:t>
            </a:r>
            <a:r>
              <a:rPr spc="-15" dirty="0">
                <a:solidFill>
                  <a:srgbClr val="FFFFFF"/>
                </a:solidFill>
              </a:rPr>
              <a:t>/bi</a:t>
            </a:r>
            <a:r>
              <a:rPr spc="-40" dirty="0">
                <a:solidFill>
                  <a:srgbClr val="FFFFFF"/>
                </a:solidFill>
              </a:rPr>
              <a:t>b</a:t>
            </a:r>
            <a:r>
              <a:rPr spc="-20" dirty="0">
                <a:solidFill>
                  <a:srgbClr val="FFFFFF"/>
                </a:solidFill>
              </a:rPr>
              <a:t>liotecas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24000" y="1713230"/>
            <a:ext cx="10539095" cy="35240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18490" algn="just">
              <a:lnSpc>
                <a:spcPct val="100200"/>
              </a:lnSpc>
            </a:pPr>
            <a:r>
              <a:rPr sz="2800" b="1" spc="-20" dirty="0">
                <a:latin typeface="Arial"/>
                <a:cs typeface="Arial"/>
              </a:rPr>
              <a:t>n</a:t>
            </a:r>
            <a:r>
              <a:rPr sz="2800" b="1" spc="-30" dirty="0">
                <a:latin typeface="Arial"/>
                <a:cs typeface="Arial"/>
              </a:rPr>
              <a:t>u</a:t>
            </a:r>
            <a:r>
              <a:rPr sz="2800" b="1" spc="-25" dirty="0">
                <a:latin typeface="Arial"/>
                <a:cs typeface="Arial"/>
              </a:rPr>
              <a:t>mp</a:t>
            </a:r>
            <a:r>
              <a:rPr sz="2800" b="1" spc="-45" dirty="0">
                <a:latin typeface="Arial"/>
                <a:cs typeface="Arial"/>
              </a:rPr>
              <a:t>y</a:t>
            </a:r>
            <a:r>
              <a:rPr sz="2800" b="1" spc="-10" dirty="0">
                <a:latin typeface="Arial"/>
                <a:cs typeface="Arial"/>
              </a:rPr>
              <a:t>:</a:t>
            </a:r>
            <a:r>
              <a:rPr sz="2800" b="1" spc="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El po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u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ar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</a:t>
            </a:r>
            <a:r>
              <a:rPr sz="2400" spc="-10" dirty="0">
                <a:latin typeface="Arial"/>
                <a:cs typeface="Arial"/>
              </a:rPr>
              <a:t>q</a:t>
            </a:r>
            <a:r>
              <a:rPr sz="2400" dirty="0">
                <a:latin typeface="Arial"/>
                <a:cs typeface="Arial"/>
              </a:rPr>
              <a:t>uete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matemático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Python ,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 util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za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tanto q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e mucha gente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lo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cons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dera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parte 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ntegral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del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leng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aje.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proporci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na 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gu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as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 err="1">
                <a:latin typeface="Arial"/>
                <a:cs typeface="Arial"/>
              </a:rPr>
              <a:t>funcio</a:t>
            </a:r>
            <a:r>
              <a:rPr sz="2400" spc="-10" dirty="0" err="1">
                <a:latin typeface="Arial"/>
                <a:cs typeface="Arial"/>
              </a:rPr>
              <a:t>n</a:t>
            </a:r>
            <a:r>
              <a:rPr sz="2400" dirty="0" err="1">
                <a:latin typeface="Arial"/>
                <a:cs typeface="Arial"/>
              </a:rPr>
              <a:t>es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 err="1">
                <a:latin typeface="Arial"/>
                <a:cs typeface="Arial"/>
              </a:rPr>
              <a:t>estadístic</a:t>
            </a:r>
            <a:r>
              <a:rPr sz="2400" spc="-10" dirty="0" err="1">
                <a:latin typeface="Arial"/>
                <a:cs typeface="Arial"/>
              </a:rPr>
              <a:t>a</a:t>
            </a:r>
            <a:r>
              <a:rPr sz="2400" dirty="0" err="1">
                <a:latin typeface="Arial"/>
                <a:cs typeface="Arial"/>
              </a:rPr>
              <a:t>s</a:t>
            </a:r>
            <a:r>
              <a:rPr lang="es-ES" sz="2400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6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800" b="1" spc="-15" dirty="0">
                <a:latin typeface="Arial"/>
                <a:cs typeface="Arial"/>
              </a:rPr>
              <a:t>matplotli</a:t>
            </a:r>
            <a:r>
              <a:rPr sz="2800" b="1" spc="-25" dirty="0">
                <a:latin typeface="Arial"/>
                <a:cs typeface="Arial"/>
              </a:rPr>
              <a:t>b</a:t>
            </a:r>
            <a:r>
              <a:rPr sz="2800" b="1" spc="-10" dirty="0">
                <a:latin typeface="Arial"/>
                <a:cs typeface="Arial"/>
              </a:rPr>
              <a:t>: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la l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brería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más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Python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ra visu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zac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ones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</a:t>
            </a:r>
          </a:p>
          <a:p>
            <a:pPr marL="12700" algn="just">
              <a:lnSpc>
                <a:spcPct val="100000"/>
              </a:lnSpc>
              <a:spcBef>
                <a:spcPts val="15"/>
              </a:spcBef>
            </a:pPr>
            <a:r>
              <a:rPr sz="2400" dirty="0">
                <a:latin typeface="Arial"/>
                <a:cs typeface="Arial"/>
              </a:rPr>
              <a:t>gráficos de las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stintas distri</a:t>
            </a:r>
            <a:r>
              <a:rPr sz="2400" spc="-10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uci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nes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datos.</a:t>
            </a:r>
          </a:p>
          <a:p>
            <a:pPr>
              <a:lnSpc>
                <a:spcPct val="100000"/>
              </a:lnSpc>
              <a:spcBef>
                <a:spcPts val="46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800" b="1" spc="-20" dirty="0">
                <a:latin typeface="Arial"/>
                <a:cs typeface="Arial"/>
              </a:rPr>
              <a:t>pandas:</a:t>
            </a:r>
            <a:r>
              <a:rPr sz="2800" b="1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Esta es 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brer</a:t>
            </a:r>
            <a:r>
              <a:rPr sz="2400" spc="5" dirty="0">
                <a:latin typeface="Arial"/>
                <a:cs typeface="Arial"/>
              </a:rPr>
              <a:t>í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más p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pu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ar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para aná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datos y fin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nci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ros.</a:t>
            </a:r>
          </a:p>
          <a:p>
            <a:pPr marL="12700" algn="just">
              <a:lnSpc>
                <a:spcPct val="100000"/>
              </a:lnSpc>
              <a:spcBef>
                <a:spcPts val="15"/>
              </a:spcBef>
            </a:pP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see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func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es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muy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úti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ra re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zar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 err="1">
                <a:latin typeface="Arial"/>
                <a:cs typeface="Arial"/>
              </a:rPr>
              <a:t>esta</a:t>
            </a:r>
            <a:r>
              <a:rPr sz="2400" spc="-10" dirty="0" err="1">
                <a:latin typeface="Arial"/>
                <a:cs typeface="Arial"/>
              </a:rPr>
              <a:t>d</a:t>
            </a:r>
            <a:r>
              <a:rPr sz="2400" dirty="0" err="1">
                <a:latin typeface="Arial"/>
                <a:cs typeface="Arial"/>
              </a:rPr>
              <a:t>ística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 err="1">
                <a:latin typeface="Arial"/>
                <a:cs typeface="Arial"/>
              </a:rPr>
              <a:t>d</a:t>
            </a:r>
            <a:r>
              <a:rPr sz="2400" spc="-10" dirty="0" err="1">
                <a:latin typeface="Arial"/>
                <a:cs typeface="Arial"/>
              </a:rPr>
              <a:t>e</a:t>
            </a:r>
            <a:r>
              <a:rPr sz="2400" dirty="0" err="1">
                <a:latin typeface="Arial"/>
                <a:cs typeface="Arial"/>
              </a:rPr>
              <a:t>scri</a:t>
            </a:r>
            <a:r>
              <a:rPr sz="2400" spc="-10" dirty="0" err="1">
                <a:latin typeface="Arial"/>
                <a:cs typeface="Arial"/>
              </a:rPr>
              <a:t>p</a:t>
            </a:r>
            <a:r>
              <a:rPr sz="2400" dirty="0" err="1">
                <a:latin typeface="Arial"/>
                <a:cs typeface="Arial"/>
              </a:rPr>
              <a:t>tiva</a:t>
            </a:r>
            <a:r>
              <a:rPr lang="es-ES" sz="2400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16982" y="847644"/>
            <a:ext cx="2531618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1" spc="-20" dirty="0">
                <a:latin typeface="Corbel"/>
                <a:cs typeface="Corbel"/>
              </a:rPr>
              <a:t>Matplo</a:t>
            </a:r>
            <a:r>
              <a:rPr sz="4000" b="1" spc="-10" dirty="0">
                <a:latin typeface="Corbel"/>
                <a:cs typeface="Corbel"/>
              </a:rPr>
              <a:t>t</a:t>
            </a:r>
            <a:r>
              <a:rPr sz="4000" b="1" spc="-15" dirty="0">
                <a:latin typeface="Corbel"/>
                <a:cs typeface="Corbel"/>
              </a:rPr>
              <a:t>lib</a:t>
            </a:r>
            <a:endParaRPr sz="4000" b="1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8540" indent="-286385">
              <a:lnSpc>
                <a:spcPts val="3650"/>
              </a:lnSpc>
              <a:buClr>
                <a:srgbClr val="1286C3"/>
              </a:buClr>
              <a:buSzPct val="145312"/>
              <a:buFont typeface="Arial"/>
              <a:buChar char="•"/>
              <a:tabLst>
                <a:tab pos="1019175" algn="l"/>
                <a:tab pos="2912745" algn="l"/>
                <a:tab pos="3428365" algn="l"/>
                <a:tab pos="4200525" algn="l"/>
                <a:tab pos="6003925" algn="l"/>
                <a:tab pos="6777990" algn="l"/>
                <a:tab pos="8253730" algn="l"/>
                <a:tab pos="8692515" algn="l"/>
              </a:tabLst>
            </a:pPr>
            <a:r>
              <a:rPr dirty="0"/>
              <a:t>Ma</a:t>
            </a:r>
            <a:r>
              <a:rPr spc="-20" dirty="0"/>
              <a:t>t</a:t>
            </a:r>
            <a:r>
              <a:rPr dirty="0"/>
              <a:t>plot</a:t>
            </a:r>
            <a:r>
              <a:rPr spc="-20" dirty="0"/>
              <a:t>l</a:t>
            </a:r>
            <a:r>
              <a:rPr spc="-15" dirty="0"/>
              <a:t>i</a:t>
            </a:r>
            <a:r>
              <a:rPr dirty="0"/>
              <a:t>b	es	una	bibliot</a:t>
            </a:r>
            <a:r>
              <a:rPr spc="-20" dirty="0"/>
              <a:t>e</a:t>
            </a:r>
            <a:r>
              <a:rPr spc="-5" dirty="0"/>
              <a:t>c</a:t>
            </a:r>
            <a:r>
              <a:rPr dirty="0"/>
              <a:t>a	</a:t>
            </a:r>
            <a:r>
              <a:rPr spc="-5" dirty="0"/>
              <a:t>qu</a:t>
            </a:r>
            <a:r>
              <a:rPr dirty="0"/>
              <a:t>e	pe</a:t>
            </a:r>
            <a:r>
              <a:rPr spc="-10" dirty="0"/>
              <a:t>r</a:t>
            </a:r>
            <a:r>
              <a:rPr dirty="0"/>
              <a:t>mite	</a:t>
            </a:r>
            <a:r>
              <a:rPr spc="-15" dirty="0"/>
              <a:t>l</a:t>
            </a:r>
            <a:r>
              <a:rPr dirty="0"/>
              <a:t>a	gen</a:t>
            </a:r>
            <a:r>
              <a:rPr spc="-10" dirty="0"/>
              <a:t>e</a:t>
            </a:r>
            <a:r>
              <a:rPr dirty="0"/>
              <a:t>ra</a:t>
            </a:r>
            <a:r>
              <a:rPr spc="-20" dirty="0"/>
              <a:t>c</a:t>
            </a:r>
            <a:r>
              <a:rPr dirty="0"/>
              <a:t>ión</a:t>
            </a:r>
          </a:p>
          <a:p>
            <a:pPr marL="1018540">
              <a:lnSpc>
                <a:spcPts val="3650"/>
              </a:lnSpc>
            </a:pPr>
            <a:r>
              <a:rPr spc="-5" dirty="0"/>
              <a:t>d</a:t>
            </a:r>
            <a:r>
              <a:rPr dirty="0"/>
              <a:t>e</a:t>
            </a:r>
            <a:r>
              <a:rPr spc="-15" dirty="0"/>
              <a:t> </a:t>
            </a:r>
            <a:r>
              <a:rPr dirty="0"/>
              <a:t>grá</a:t>
            </a:r>
            <a:r>
              <a:rPr spc="5" dirty="0"/>
              <a:t>f</a:t>
            </a:r>
            <a:r>
              <a:rPr dirty="0"/>
              <a:t>ic</a:t>
            </a:r>
            <a:r>
              <a:rPr spc="5" dirty="0"/>
              <a:t>a</a:t>
            </a:r>
            <a:r>
              <a:rPr dirty="0"/>
              <a:t>s</a:t>
            </a:r>
            <a:r>
              <a:rPr spc="-35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dirty="0"/>
              <a:t>partir</a:t>
            </a:r>
            <a:r>
              <a:rPr spc="-20" dirty="0"/>
              <a:t> </a:t>
            </a:r>
            <a:r>
              <a:rPr dirty="0"/>
              <a:t>de</a:t>
            </a:r>
            <a:r>
              <a:rPr spc="-5" dirty="0"/>
              <a:t> conjunto</a:t>
            </a:r>
            <a:r>
              <a:rPr dirty="0"/>
              <a:t>s</a:t>
            </a:r>
            <a:r>
              <a:rPr spc="10" dirty="0"/>
              <a:t> </a:t>
            </a:r>
            <a:r>
              <a:rPr spc="-5" dirty="0"/>
              <a:t>d</a:t>
            </a:r>
            <a:r>
              <a:rPr dirty="0"/>
              <a:t>e</a:t>
            </a:r>
            <a:r>
              <a:rPr spc="-15" dirty="0"/>
              <a:t> </a:t>
            </a:r>
            <a:r>
              <a:rPr dirty="0"/>
              <a:t>datos</a:t>
            </a:r>
          </a:p>
          <a:p>
            <a:pPr marL="1475740" lvl="1" indent="-286385">
              <a:lnSpc>
                <a:spcPct val="100000"/>
              </a:lnSpc>
              <a:spcBef>
                <a:spcPts val="950"/>
              </a:spcBef>
              <a:buClr>
                <a:srgbClr val="1286C3"/>
              </a:buClr>
              <a:buSzPct val="144642"/>
              <a:buFont typeface="Arial"/>
              <a:buChar char="•"/>
              <a:tabLst>
                <a:tab pos="1476375" algn="l"/>
              </a:tabLst>
            </a:pPr>
            <a:r>
              <a:rPr sz="2800" spc="-15" dirty="0">
                <a:latin typeface="Corbel"/>
                <a:cs typeface="Corbel"/>
              </a:rPr>
              <a:t>Se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parece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mucho</a:t>
            </a:r>
            <a:r>
              <a:rPr sz="2800" spc="-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a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la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manera</a:t>
            </a:r>
            <a:r>
              <a:rPr sz="2800" spc="2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en</a:t>
            </a:r>
            <a:r>
              <a:rPr sz="2800" spc="-1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la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qu</a:t>
            </a:r>
            <a:r>
              <a:rPr sz="2800" spc="-15" dirty="0">
                <a:latin typeface="Corbel"/>
                <a:cs typeface="Corbel"/>
              </a:rPr>
              <a:t>e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s</a:t>
            </a:r>
            <a:r>
              <a:rPr sz="2800" spc="-15" dirty="0">
                <a:latin typeface="Corbel"/>
                <a:cs typeface="Corbel"/>
              </a:rPr>
              <a:t>e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grafica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en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Matl</a:t>
            </a:r>
            <a:r>
              <a:rPr sz="2800" spc="-25" dirty="0">
                <a:latin typeface="Corbel"/>
                <a:cs typeface="Corbel"/>
              </a:rPr>
              <a:t>a</a:t>
            </a:r>
            <a:r>
              <a:rPr sz="2800" spc="-15" dirty="0">
                <a:latin typeface="Corbel"/>
                <a:cs typeface="Corbel"/>
              </a:rPr>
              <a:t>b</a:t>
            </a:r>
            <a:endParaRPr sz="2800">
              <a:latin typeface="Corbel"/>
              <a:cs typeface="Corbel"/>
            </a:endParaRPr>
          </a:p>
          <a:p>
            <a:pPr marL="1475740" lvl="1" indent="-286385">
              <a:lnSpc>
                <a:spcPct val="100000"/>
              </a:lnSpc>
              <a:spcBef>
                <a:spcPts val="935"/>
              </a:spcBef>
              <a:buClr>
                <a:srgbClr val="1286C3"/>
              </a:buClr>
              <a:buSzPct val="144642"/>
              <a:buFont typeface="Arial"/>
              <a:buChar char="•"/>
              <a:tabLst>
                <a:tab pos="1476375" algn="l"/>
              </a:tabLst>
            </a:pPr>
            <a:r>
              <a:rPr sz="2800" spc="-20" dirty="0">
                <a:latin typeface="Corbel"/>
                <a:cs typeface="Corbel"/>
              </a:rPr>
              <a:t>Tien</a:t>
            </a:r>
            <a:r>
              <a:rPr sz="2800" spc="-15" dirty="0">
                <a:latin typeface="Corbel"/>
                <a:cs typeface="Corbel"/>
              </a:rPr>
              <a:t>e </a:t>
            </a:r>
            <a:r>
              <a:rPr sz="2800" spc="-20" dirty="0">
                <a:latin typeface="Corbel"/>
                <a:cs typeface="Corbel"/>
              </a:rPr>
              <a:t>muchos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tipo</a:t>
            </a:r>
            <a:r>
              <a:rPr sz="2800" spc="-15" dirty="0">
                <a:latin typeface="Corbel"/>
                <a:cs typeface="Corbel"/>
              </a:rPr>
              <a:t>s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de</a:t>
            </a:r>
            <a:r>
              <a:rPr sz="2800" spc="-1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gráfic</a:t>
            </a:r>
            <a:r>
              <a:rPr sz="2800" spc="-30" dirty="0">
                <a:latin typeface="Corbel"/>
                <a:cs typeface="Corbel"/>
              </a:rPr>
              <a:t>a</a:t>
            </a:r>
            <a:r>
              <a:rPr sz="2800" dirty="0">
                <a:latin typeface="Corbel"/>
                <a:cs typeface="Corbel"/>
              </a:rPr>
              <a:t>s</a:t>
            </a:r>
            <a:endParaRPr sz="2800">
              <a:latin typeface="Corbel"/>
              <a:cs typeface="Corbel"/>
            </a:endParaRPr>
          </a:p>
          <a:p>
            <a:pPr marL="1475740" lvl="1" indent="-286385">
              <a:lnSpc>
                <a:spcPct val="100000"/>
              </a:lnSpc>
              <a:spcBef>
                <a:spcPts val="935"/>
              </a:spcBef>
              <a:buClr>
                <a:srgbClr val="1286C3"/>
              </a:buClr>
              <a:buSzPct val="144642"/>
              <a:buFont typeface="Arial"/>
              <a:buChar char="•"/>
              <a:tabLst>
                <a:tab pos="1476375" algn="l"/>
              </a:tabLst>
            </a:pPr>
            <a:r>
              <a:rPr sz="2800" spc="-20" dirty="0">
                <a:latin typeface="Corbel"/>
                <a:cs typeface="Corbel"/>
              </a:rPr>
              <a:t>Tien</a:t>
            </a:r>
            <a:r>
              <a:rPr sz="2800" spc="-15" dirty="0">
                <a:latin typeface="Corbel"/>
                <a:cs typeface="Corbel"/>
              </a:rPr>
              <a:t>e</a:t>
            </a:r>
            <a:r>
              <a:rPr sz="2800" spc="-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muchas</a:t>
            </a:r>
            <a:r>
              <a:rPr sz="2800" spc="20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configuracione</a:t>
            </a:r>
            <a:r>
              <a:rPr sz="2800" spc="-15" dirty="0">
                <a:latin typeface="Corbel"/>
                <a:cs typeface="Corbel"/>
              </a:rPr>
              <a:t>s</a:t>
            </a:r>
            <a:r>
              <a:rPr sz="2800" spc="3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para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personalizar</a:t>
            </a:r>
            <a:r>
              <a:rPr sz="2800" spc="2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el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despliegue</a:t>
            </a:r>
            <a:endParaRPr sz="2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3572" y="140723"/>
            <a:ext cx="1140485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29075">
              <a:lnSpc>
                <a:spcPct val="100000"/>
              </a:lnSpc>
            </a:pPr>
            <a:r>
              <a:rPr sz="3600" b="1" spc="-20" dirty="0"/>
              <a:t>Importando</a:t>
            </a:r>
            <a:r>
              <a:rPr sz="3600" b="1" spc="-25" dirty="0"/>
              <a:t> </a:t>
            </a:r>
            <a:r>
              <a:rPr sz="3600" b="1" dirty="0"/>
              <a:t>las</a:t>
            </a:r>
            <a:r>
              <a:rPr sz="3600" b="1" spc="-5" dirty="0"/>
              <a:t> </a:t>
            </a:r>
            <a:r>
              <a:rPr sz="3600" b="1" spc="-15" dirty="0" err="1"/>
              <a:t>librerías</a:t>
            </a:r>
            <a:endParaRPr sz="3600" b="1" dirty="0"/>
          </a:p>
        </p:txBody>
      </p:sp>
      <p:sp>
        <p:nvSpPr>
          <p:cNvPr id="4" name="object 4"/>
          <p:cNvSpPr txBox="1"/>
          <p:nvPr/>
        </p:nvSpPr>
        <p:spPr>
          <a:xfrm>
            <a:off x="1708785" y="1032632"/>
            <a:ext cx="4456430" cy="1005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5" dirty="0">
                <a:latin typeface="Corbel"/>
                <a:cs typeface="Corbel"/>
              </a:rPr>
              <a:t>Co</a:t>
            </a:r>
            <a:r>
              <a:rPr sz="2800" spc="-20" dirty="0">
                <a:latin typeface="Corbel"/>
                <a:cs typeface="Corbel"/>
              </a:rPr>
              <a:t>loc</a:t>
            </a:r>
            <a:r>
              <a:rPr sz="2800" spc="-25" dirty="0">
                <a:latin typeface="Corbel"/>
                <a:cs typeface="Corbel"/>
              </a:rPr>
              <a:t>a</a:t>
            </a:r>
            <a:r>
              <a:rPr sz="2800" spc="-10" dirty="0">
                <a:latin typeface="Corbel"/>
                <a:cs typeface="Corbel"/>
              </a:rPr>
              <a:t>r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al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inicio</a:t>
            </a:r>
            <a:r>
              <a:rPr sz="2800" spc="-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del</a:t>
            </a:r>
            <a:r>
              <a:rPr sz="2800" spc="-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progra</a:t>
            </a:r>
            <a:r>
              <a:rPr sz="2800" spc="-40" dirty="0">
                <a:latin typeface="Corbel"/>
                <a:cs typeface="Corbel"/>
              </a:rPr>
              <a:t>m</a:t>
            </a:r>
            <a:r>
              <a:rPr sz="2800" spc="-15" dirty="0">
                <a:latin typeface="Corbel"/>
                <a:cs typeface="Corbel"/>
              </a:rPr>
              <a:t>a:</a:t>
            </a:r>
            <a:endParaRPr sz="2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2260"/>
              </a:spcBef>
            </a:pPr>
            <a:r>
              <a:rPr sz="2400" spc="-20" dirty="0">
                <a:latin typeface="Corbel"/>
                <a:cs typeface="Corbel"/>
              </a:rPr>
              <a:t>Par</a:t>
            </a:r>
            <a:r>
              <a:rPr sz="2400" spc="-15" dirty="0">
                <a:latin typeface="Corbel"/>
                <a:cs typeface="Corbel"/>
              </a:rPr>
              <a:t>a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nump</a:t>
            </a:r>
            <a:r>
              <a:rPr sz="2400" spc="-10" dirty="0">
                <a:latin typeface="Corbel"/>
                <a:cs typeface="Corbel"/>
              </a:rPr>
              <a:t>y</a:t>
            </a:r>
            <a:r>
              <a:rPr sz="2400" dirty="0">
                <a:latin typeface="Corbel"/>
                <a:cs typeface="Corbel"/>
              </a:rPr>
              <a:t>: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08785" y="3183792"/>
            <a:ext cx="20497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latin typeface="Corbel"/>
                <a:cs typeface="Corbel"/>
              </a:rPr>
              <a:t>Par</a:t>
            </a:r>
            <a:r>
              <a:rPr sz="2400" spc="-15" dirty="0">
                <a:latin typeface="Corbel"/>
                <a:cs typeface="Corbel"/>
              </a:rPr>
              <a:t>a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Mat</a:t>
            </a:r>
            <a:r>
              <a:rPr sz="2400" spc="-15" dirty="0">
                <a:latin typeface="Corbel"/>
                <a:cs typeface="Corbel"/>
              </a:rPr>
              <a:t>p</a:t>
            </a:r>
            <a:r>
              <a:rPr sz="2400" spc="-20" dirty="0">
                <a:latin typeface="Corbel"/>
                <a:cs typeface="Corbel"/>
              </a:rPr>
              <a:t>l</a:t>
            </a:r>
            <a:r>
              <a:rPr sz="2400" spc="-5" dirty="0">
                <a:latin typeface="Corbel"/>
                <a:cs typeface="Corbel"/>
              </a:rPr>
              <a:t>otl</a:t>
            </a:r>
            <a:r>
              <a:rPr sz="2400" spc="-10" dirty="0">
                <a:latin typeface="Corbel"/>
                <a:cs typeface="Corbel"/>
              </a:rPr>
              <a:t>ib: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08785" y="4647213"/>
            <a:ext cx="164909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latin typeface="Corbel"/>
                <a:cs typeface="Corbel"/>
              </a:rPr>
              <a:t>Par</a:t>
            </a:r>
            <a:r>
              <a:rPr sz="2400" spc="-15" dirty="0">
                <a:latin typeface="Corbel"/>
                <a:cs typeface="Corbel"/>
              </a:rPr>
              <a:t>a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pa</a:t>
            </a:r>
            <a:r>
              <a:rPr sz="2400" spc="-25" dirty="0">
                <a:latin typeface="Corbel"/>
                <a:cs typeface="Corbel"/>
              </a:rPr>
              <a:t>n</a:t>
            </a:r>
            <a:r>
              <a:rPr sz="2400" spc="-15" dirty="0">
                <a:latin typeface="Corbel"/>
                <a:cs typeface="Corbel"/>
              </a:rPr>
              <a:t>das: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02152" y="2243327"/>
            <a:ext cx="3168396" cy="6492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02152" y="3870959"/>
            <a:ext cx="5401056" cy="5547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02152" y="5134355"/>
            <a:ext cx="3589020" cy="7391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05400" y="609600"/>
            <a:ext cx="26670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1" spc="-20" dirty="0">
                <a:latin typeface="Corbel"/>
                <a:cs typeface="Corbel"/>
              </a:rPr>
              <a:t>Listas…</a:t>
            </a:r>
            <a:endParaRPr sz="4000" b="1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62861" y="2080049"/>
            <a:ext cx="7942580" cy="25083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65" dirty="0">
                <a:latin typeface="Corbel"/>
                <a:cs typeface="Corbel"/>
              </a:rPr>
              <a:t>R</a:t>
            </a:r>
            <a:r>
              <a:rPr sz="3200" dirty="0">
                <a:latin typeface="Corbel"/>
                <a:cs typeface="Corbel"/>
              </a:rPr>
              <a:t>ecorde</a:t>
            </a:r>
            <a:r>
              <a:rPr sz="3200" spc="-20" dirty="0">
                <a:latin typeface="Corbel"/>
                <a:cs typeface="Corbel"/>
              </a:rPr>
              <a:t>m</a:t>
            </a:r>
            <a:r>
              <a:rPr sz="3200" spc="-5" dirty="0">
                <a:latin typeface="Corbel"/>
                <a:cs typeface="Corbel"/>
              </a:rPr>
              <a:t>o</a:t>
            </a:r>
            <a:r>
              <a:rPr sz="3200" dirty="0">
                <a:latin typeface="Corbel"/>
                <a:cs typeface="Corbel"/>
              </a:rPr>
              <a:t>s </a:t>
            </a:r>
            <a:r>
              <a:rPr sz="3200" spc="-10" dirty="0">
                <a:latin typeface="Corbel"/>
                <a:cs typeface="Corbel"/>
              </a:rPr>
              <a:t>u</a:t>
            </a:r>
            <a:r>
              <a:rPr sz="3200" spc="-5" dirty="0">
                <a:latin typeface="Corbel"/>
                <a:cs typeface="Corbel"/>
              </a:rPr>
              <a:t>n</a:t>
            </a:r>
            <a:r>
              <a:rPr sz="3200" dirty="0">
                <a:latin typeface="Corbel"/>
                <a:cs typeface="Corbel"/>
              </a:rPr>
              <a:t>a lista</a:t>
            </a:r>
            <a:r>
              <a:rPr sz="3200" spc="-25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puede</a:t>
            </a:r>
            <a:r>
              <a:rPr sz="3200" spc="-20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ser:</a:t>
            </a:r>
            <a:endParaRPr sz="3200" dirty="0">
              <a:latin typeface="Corbel"/>
              <a:cs typeface="Corbel"/>
            </a:endParaRPr>
          </a:p>
          <a:p>
            <a:pPr marL="93345">
              <a:lnSpc>
                <a:spcPct val="100000"/>
              </a:lnSpc>
              <a:spcBef>
                <a:spcPts val="1365"/>
              </a:spcBef>
            </a:pPr>
            <a:r>
              <a:rPr sz="3200" dirty="0">
                <a:latin typeface="Corbel"/>
                <a:cs typeface="Corbel"/>
              </a:rPr>
              <a:t>[a, 1,30,</a:t>
            </a:r>
            <a:r>
              <a:rPr sz="3200" spc="1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‘N</a:t>
            </a:r>
            <a:r>
              <a:rPr sz="3200" spc="-210" dirty="0">
                <a:latin typeface="Corbel"/>
                <a:cs typeface="Corbel"/>
              </a:rPr>
              <a:t>L</a:t>
            </a:r>
            <a:r>
              <a:rPr sz="3200" dirty="0">
                <a:latin typeface="Corbel"/>
                <a:cs typeface="Corbel"/>
              </a:rPr>
              <a:t>’,</a:t>
            </a:r>
            <a:r>
              <a:rPr sz="3200" spc="-3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4</a:t>
            </a:r>
            <a:r>
              <a:rPr sz="3200" spc="-70" dirty="0">
                <a:latin typeface="Corbel"/>
                <a:cs typeface="Corbel"/>
              </a:rPr>
              <a:t>2</a:t>
            </a:r>
            <a:r>
              <a:rPr sz="3200" dirty="0">
                <a:latin typeface="Corbel"/>
                <a:cs typeface="Corbel"/>
              </a:rPr>
              <a:t>00</a:t>
            </a:r>
            <a:r>
              <a:rPr sz="3200" spc="-70" dirty="0">
                <a:latin typeface="Corbel"/>
                <a:cs typeface="Corbel"/>
              </a:rPr>
              <a:t>0</a:t>
            </a:r>
            <a:r>
              <a:rPr sz="3200" spc="-105" dirty="0">
                <a:latin typeface="Corbel"/>
                <a:cs typeface="Corbel"/>
              </a:rPr>
              <a:t>2</a:t>
            </a:r>
            <a:r>
              <a:rPr sz="3200" dirty="0">
                <a:latin typeface="Corbel"/>
                <a:cs typeface="Corbel"/>
              </a:rPr>
              <a:t>3,</a:t>
            </a:r>
            <a:r>
              <a:rPr sz="3200" spc="1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“F”</a:t>
            </a:r>
            <a:r>
              <a:rPr sz="3200" spc="-1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]</a:t>
            </a:r>
          </a:p>
          <a:p>
            <a:pPr marL="12700">
              <a:lnSpc>
                <a:spcPct val="100000"/>
              </a:lnSpc>
              <a:spcBef>
                <a:spcPts val="1365"/>
              </a:spcBef>
              <a:tabLst>
                <a:tab pos="3103245" algn="l"/>
              </a:tabLst>
            </a:pPr>
            <a:r>
              <a:rPr sz="3200" b="1" i="1" spc="-5" dirty="0">
                <a:latin typeface="Corbel"/>
                <a:cs typeface="Corbel"/>
              </a:rPr>
              <a:t>List</a:t>
            </a:r>
            <a:r>
              <a:rPr sz="3200" b="1" i="1" dirty="0">
                <a:latin typeface="Corbel"/>
                <a:cs typeface="Corbel"/>
              </a:rPr>
              <a:t>a de n</a:t>
            </a:r>
            <a:r>
              <a:rPr sz="3200" b="1" i="1" spc="-10" dirty="0">
                <a:latin typeface="Corbel"/>
                <a:cs typeface="Corbel"/>
              </a:rPr>
              <a:t>ú</a:t>
            </a:r>
            <a:r>
              <a:rPr sz="3200" b="1" i="1" dirty="0">
                <a:latin typeface="Corbel"/>
                <a:cs typeface="Corbel"/>
              </a:rPr>
              <a:t>meros	</a:t>
            </a:r>
            <a:r>
              <a:rPr lang="es-ES" sz="3200" b="1" i="1" dirty="0">
                <a:latin typeface="Corbel"/>
                <a:cs typeface="Corbel"/>
              </a:rPr>
              <a:t>= </a:t>
            </a:r>
            <a:r>
              <a:rPr sz="3200" b="1" i="1" dirty="0">
                <a:latin typeface="Corbel"/>
                <a:cs typeface="Corbel"/>
              </a:rPr>
              <a:t>[ </a:t>
            </a:r>
            <a:r>
              <a:rPr sz="3200" b="1" i="1" spc="5" dirty="0">
                <a:latin typeface="Corbel"/>
                <a:cs typeface="Corbel"/>
              </a:rPr>
              <a:t>3</a:t>
            </a:r>
            <a:r>
              <a:rPr sz="3200" b="1" i="1" spc="-5" dirty="0">
                <a:latin typeface="Corbel"/>
                <a:cs typeface="Corbel"/>
              </a:rPr>
              <a:t>1</a:t>
            </a:r>
            <a:r>
              <a:rPr sz="3200" b="1" i="1" dirty="0">
                <a:latin typeface="Corbel"/>
                <a:cs typeface="Corbel"/>
              </a:rPr>
              <a:t>,</a:t>
            </a:r>
            <a:r>
              <a:rPr sz="3200" b="1" i="1" spc="-15" dirty="0">
                <a:latin typeface="Corbel"/>
                <a:cs typeface="Corbel"/>
              </a:rPr>
              <a:t> </a:t>
            </a:r>
            <a:r>
              <a:rPr sz="3200" b="1" i="1" spc="-5" dirty="0">
                <a:latin typeface="Corbel"/>
                <a:cs typeface="Corbel"/>
              </a:rPr>
              <a:t>28</a:t>
            </a:r>
            <a:r>
              <a:rPr sz="3200" b="1" i="1" dirty="0">
                <a:latin typeface="Corbel"/>
                <a:cs typeface="Corbel"/>
              </a:rPr>
              <a:t>, 30]</a:t>
            </a:r>
            <a:endParaRPr sz="3200" dirty="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3200" b="1" i="1" spc="-5" dirty="0">
                <a:latin typeface="Corbel"/>
                <a:cs typeface="Corbel"/>
              </a:rPr>
              <a:t>List</a:t>
            </a:r>
            <a:r>
              <a:rPr sz="3200" b="1" i="1" dirty="0">
                <a:latin typeface="Corbel"/>
                <a:cs typeface="Corbel"/>
              </a:rPr>
              <a:t>a</a:t>
            </a:r>
            <a:r>
              <a:rPr sz="3200" b="1" i="1" spc="5" dirty="0">
                <a:latin typeface="Corbel"/>
                <a:cs typeface="Corbel"/>
              </a:rPr>
              <a:t> </a:t>
            </a:r>
            <a:r>
              <a:rPr sz="3200" b="1" i="1" dirty="0">
                <a:latin typeface="Corbel"/>
                <a:cs typeface="Corbel"/>
              </a:rPr>
              <a:t>de</a:t>
            </a:r>
            <a:r>
              <a:rPr sz="3200" b="1" i="1" spc="-5" dirty="0">
                <a:latin typeface="Corbel"/>
                <a:cs typeface="Corbel"/>
              </a:rPr>
              <a:t> st</a:t>
            </a:r>
            <a:r>
              <a:rPr sz="3200" b="1" i="1" spc="10" dirty="0">
                <a:latin typeface="Corbel"/>
                <a:cs typeface="Corbel"/>
              </a:rPr>
              <a:t>r</a:t>
            </a:r>
            <a:r>
              <a:rPr sz="3200" b="1" i="1" spc="-5" dirty="0">
                <a:latin typeface="Corbel"/>
                <a:cs typeface="Corbel"/>
              </a:rPr>
              <a:t>in</a:t>
            </a:r>
            <a:r>
              <a:rPr sz="3200" b="1" i="1" dirty="0">
                <a:latin typeface="Corbel"/>
                <a:cs typeface="Corbel"/>
              </a:rPr>
              <a:t>g</a:t>
            </a:r>
            <a:r>
              <a:rPr sz="3200" b="1" i="1" spc="-10" dirty="0">
                <a:latin typeface="Corbel"/>
                <a:cs typeface="Corbel"/>
              </a:rPr>
              <a:t> </a:t>
            </a:r>
            <a:r>
              <a:rPr sz="3200" b="1" i="1" dirty="0">
                <a:latin typeface="Corbel"/>
                <a:cs typeface="Corbel"/>
              </a:rPr>
              <a:t>= [“ener</a:t>
            </a:r>
            <a:r>
              <a:rPr sz="3200" b="1" i="1" spc="5" dirty="0">
                <a:latin typeface="Corbel"/>
                <a:cs typeface="Corbel"/>
              </a:rPr>
              <a:t>o</a:t>
            </a:r>
            <a:r>
              <a:rPr sz="3200" b="1" i="1" dirty="0">
                <a:latin typeface="Corbel"/>
                <a:cs typeface="Corbel"/>
              </a:rPr>
              <a:t>”,</a:t>
            </a:r>
            <a:r>
              <a:rPr sz="3200" b="1" i="1" spc="-15" dirty="0">
                <a:latin typeface="Corbel"/>
                <a:cs typeface="Corbel"/>
              </a:rPr>
              <a:t> </a:t>
            </a:r>
            <a:r>
              <a:rPr sz="3200" b="1" i="1" dirty="0">
                <a:latin typeface="Corbel"/>
                <a:cs typeface="Corbel"/>
              </a:rPr>
              <a:t>“febrer</a:t>
            </a:r>
            <a:r>
              <a:rPr sz="3200" b="1" i="1" spc="5" dirty="0">
                <a:latin typeface="Corbel"/>
                <a:cs typeface="Corbel"/>
              </a:rPr>
              <a:t>o</a:t>
            </a:r>
            <a:r>
              <a:rPr sz="3200" b="1" i="1" dirty="0">
                <a:latin typeface="Corbel"/>
                <a:cs typeface="Corbel"/>
              </a:rPr>
              <a:t>”,</a:t>
            </a:r>
            <a:r>
              <a:rPr sz="3200" b="1" i="1" spc="-25" dirty="0">
                <a:latin typeface="Corbel"/>
                <a:cs typeface="Corbel"/>
              </a:rPr>
              <a:t> </a:t>
            </a:r>
            <a:r>
              <a:rPr sz="3200" b="1" i="1" dirty="0">
                <a:latin typeface="Corbel"/>
                <a:cs typeface="Corbel"/>
              </a:rPr>
              <a:t>“m</a:t>
            </a:r>
            <a:r>
              <a:rPr sz="3200" b="1" i="1" spc="5" dirty="0">
                <a:latin typeface="Corbel"/>
                <a:cs typeface="Corbel"/>
              </a:rPr>
              <a:t>a</a:t>
            </a:r>
            <a:r>
              <a:rPr sz="3200" b="1" i="1" dirty="0">
                <a:latin typeface="Corbel"/>
                <a:cs typeface="Corbel"/>
              </a:rPr>
              <a:t>rz</a:t>
            </a:r>
            <a:r>
              <a:rPr sz="3200" b="1" i="1" spc="5" dirty="0">
                <a:latin typeface="Corbel"/>
                <a:cs typeface="Corbel"/>
              </a:rPr>
              <a:t>o</a:t>
            </a:r>
            <a:r>
              <a:rPr sz="3200" b="1" i="1" dirty="0">
                <a:latin typeface="Corbel"/>
                <a:cs typeface="Corbel"/>
              </a:rPr>
              <a:t>”]</a:t>
            </a:r>
            <a:endParaRPr sz="32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81964" y="152400"/>
            <a:ext cx="67818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3200" b="1" spc="175" dirty="0" err="1">
                <a:latin typeface="Arial"/>
                <a:cs typeface="Arial"/>
              </a:rPr>
              <a:t>Gr</a:t>
            </a:r>
            <a:r>
              <a:rPr sz="3200" b="1" spc="165" dirty="0" err="1">
                <a:latin typeface="Arial"/>
                <a:cs typeface="Arial"/>
              </a:rPr>
              <a:t>á</a:t>
            </a:r>
            <a:r>
              <a:rPr sz="3200" b="1" spc="170" dirty="0" err="1">
                <a:latin typeface="Arial"/>
                <a:cs typeface="Arial"/>
              </a:rPr>
              <a:t>fi</a:t>
            </a:r>
            <a:r>
              <a:rPr sz="3200" b="1" spc="180" dirty="0" err="1">
                <a:latin typeface="Arial"/>
                <a:cs typeface="Arial"/>
              </a:rPr>
              <a:t>c</a:t>
            </a:r>
            <a:r>
              <a:rPr sz="3200" b="1" dirty="0" err="1">
                <a:latin typeface="Arial"/>
                <a:cs typeface="Arial"/>
              </a:rPr>
              <a:t>a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lang="es-ES" sz="3200" b="1" dirty="0">
                <a:latin typeface="Arial"/>
                <a:cs typeface="Arial"/>
              </a:rPr>
              <a:t>de barras simple</a:t>
            </a:r>
            <a:endParaRPr sz="3200" b="1" dirty="0">
              <a:latin typeface="Arial"/>
              <a:cs typeface="Arial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677C006-DF8D-E467-199D-780896FCA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914400"/>
            <a:ext cx="9335803" cy="44487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7C3837E-4D62-005A-93FA-7E31678EC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400" y="2631132"/>
            <a:ext cx="5263095" cy="409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005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0" y="152754"/>
            <a:ext cx="67818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3200" b="1" spc="175" dirty="0" err="1">
                <a:latin typeface="Arial"/>
                <a:cs typeface="Arial"/>
              </a:rPr>
              <a:t>Gr</a:t>
            </a:r>
            <a:r>
              <a:rPr sz="3200" b="1" spc="165" dirty="0" err="1">
                <a:latin typeface="Arial"/>
                <a:cs typeface="Arial"/>
              </a:rPr>
              <a:t>á</a:t>
            </a:r>
            <a:r>
              <a:rPr sz="3200" b="1" spc="170" dirty="0" err="1">
                <a:latin typeface="Arial"/>
                <a:cs typeface="Arial"/>
              </a:rPr>
              <a:t>fi</a:t>
            </a:r>
            <a:r>
              <a:rPr sz="3200" b="1" spc="180" dirty="0" err="1">
                <a:latin typeface="Arial"/>
                <a:cs typeface="Arial"/>
              </a:rPr>
              <a:t>c</a:t>
            </a:r>
            <a:r>
              <a:rPr sz="3200" b="1" dirty="0" err="1">
                <a:latin typeface="Arial"/>
                <a:cs typeface="Arial"/>
              </a:rPr>
              <a:t>a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lang="es-ES" sz="3200" b="1" dirty="0">
                <a:latin typeface="Arial"/>
                <a:cs typeface="Arial"/>
              </a:rPr>
              <a:t>de barras con colores</a:t>
            </a:r>
            <a:endParaRPr sz="3200" b="1" dirty="0">
              <a:latin typeface="Arial"/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7CB92C-2988-369E-F987-39D0B776A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072" y="815723"/>
            <a:ext cx="9354856" cy="47917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375F94-100A-8C36-8700-0285447BBE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5760210"/>
            <a:ext cx="4173911" cy="9450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DAC105-2232-F840-79B2-CA1F1EC867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0" y="2704381"/>
            <a:ext cx="5257800" cy="403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067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0" y="304800"/>
            <a:ext cx="50292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175" dirty="0" err="1">
                <a:latin typeface="Arial"/>
                <a:cs typeface="Arial"/>
              </a:rPr>
              <a:t>Gr</a:t>
            </a:r>
            <a:r>
              <a:rPr sz="3200" b="1" spc="165" dirty="0" err="1">
                <a:latin typeface="Arial"/>
                <a:cs typeface="Arial"/>
              </a:rPr>
              <a:t>á</a:t>
            </a:r>
            <a:r>
              <a:rPr sz="3200" b="1" spc="170" dirty="0" err="1">
                <a:latin typeface="Arial"/>
                <a:cs typeface="Arial"/>
              </a:rPr>
              <a:t>fi</a:t>
            </a:r>
            <a:r>
              <a:rPr sz="3200" b="1" spc="180" dirty="0" err="1">
                <a:latin typeface="Arial"/>
                <a:cs typeface="Arial"/>
              </a:rPr>
              <a:t>c</a:t>
            </a:r>
            <a:r>
              <a:rPr sz="3200" b="1" dirty="0" err="1">
                <a:latin typeface="Arial"/>
                <a:cs typeface="Arial"/>
              </a:rPr>
              <a:t>a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160" dirty="0">
                <a:latin typeface="Arial"/>
                <a:cs typeface="Arial"/>
              </a:rPr>
              <a:t>s</a:t>
            </a:r>
            <a:r>
              <a:rPr sz="3200" b="1" spc="150" dirty="0">
                <a:latin typeface="Arial"/>
                <a:cs typeface="Arial"/>
              </a:rPr>
              <a:t>i</a:t>
            </a:r>
            <a:r>
              <a:rPr sz="3200" b="1" spc="145" dirty="0">
                <a:latin typeface="Arial"/>
                <a:cs typeface="Arial"/>
              </a:rPr>
              <a:t>mp</a:t>
            </a:r>
            <a:r>
              <a:rPr sz="3200" b="1" spc="150" dirty="0">
                <a:latin typeface="Arial"/>
                <a:cs typeface="Arial"/>
              </a:rPr>
              <a:t>l</a:t>
            </a:r>
            <a:r>
              <a:rPr sz="3200" b="1" dirty="0">
                <a:latin typeface="Arial"/>
                <a:cs typeface="Arial"/>
              </a:rPr>
              <a:t>e</a:t>
            </a:r>
            <a:r>
              <a:rPr lang="es-ES" sz="3200" b="1" dirty="0">
                <a:latin typeface="Arial"/>
                <a:cs typeface="Arial"/>
              </a:rPr>
              <a:t> de línea</a:t>
            </a:r>
            <a:endParaRPr sz="3200" b="1" dirty="0"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79FCD4-8C6E-D548-3846-653CE5880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219200"/>
            <a:ext cx="6887536" cy="38010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F15B11-96E9-8B85-DB56-6DC592C443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0" y="2971800"/>
            <a:ext cx="4876800" cy="36591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F85E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1466</TotalTime>
  <Words>567</Words>
  <Application>Microsoft Office PowerPoint</Application>
  <PresentationFormat>Widescreen</PresentationFormat>
  <Paragraphs>95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Arial Rounded MT Bold</vt:lpstr>
      <vt:lpstr>Calibri</vt:lpstr>
      <vt:lpstr>Corbel</vt:lpstr>
      <vt:lpstr>Courier New</vt:lpstr>
      <vt:lpstr>Microsoft Sans Serif</vt:lpstr>
      <vt:lpstr>Times New Roman</vt:lpstr>
      <vt:lpstr>Trebuchet MS</vt:lpstr>
      <vt:lpstr>Office Theme</vt:lpstr>
      <vt:lpstr>PowerPoint Presentation</vt:lpstr>
      <vt:lpstr>Si usamos Thonny debemos instalar las librerías como numpy, pandas y matplotlib.</vt:lpstr>
      <vt:lpstr>Librerías /bibliotecas</vt:lpstr>
      <vt:lpstr>PowerPoint Presentation</vt:lpstr>
      <vt:lpstr>Importando las librerías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Ejemplo de una gráfica con dos líneas</vt:lpstr>
      <vt:lpstr>Ejemplo de una gráfica con dos líneas</vt:lpstr>
      <vt:lpstr>PowerPoint Presentation</vt:lpstr>
      <vt:lpstr>PowerPoint Presentation</vt:lpstr>
      <vt:lpstr>PowerPoint Presentation</vt:lpstr>
      <vt:lpstr>PowerPoint Presentation</vt:lpstr>
      <vt:lpstr>Este sería el resultado:</vt:lpstr>
      <vt:lpstr>Ejercicio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Lizethe Pérez Fuertes</cp:lastModifiedBy>
  <cp:revision>11</cp:revision>
  <dcterms:created xsi:type="dcterms:W3CDTF">2022-10-03T19:19:42Z</dcterms:created>
  <dcterms:modified xsi:type="dcterms:W3CDTF">2024-09-29T23:58:23Z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2020-10-07T00:00:00Z</vt:filetime>
  </property>
  <property fmtid="{D5CDD505-2E9C-101B-9397-08002B2CF9AE}" pid="3" name="LastSaved">
    <vt:filetime>2022-10-04T00:00:00Z</vt:filetime>
  </property>
</Properties>
</file>