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63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431290" cy="5291455"/>
          </a:xfrm>
          <a:custGeom>
            <a:avLst/>
            <a:gdLst/>
            <a:ahLst/>
            <a:cxnLst/>
            <a:rect l="l" t="t" r="r" b="b"/>
            <a:pathLst>
              <a:path w="1431290" h="5291455">
                <a:moveTo>
                  <a:pt x="1431036" y="0"/>
                </a:moveTo>
                <a:lnTo>
                  <a:pt x="1088097" y="0"/>
                </a:lnTo>
                <a:lnTo>
                  <a:pt x="0" y="4972177"/>
                </a:lnTo>
                <a:lnTo>
                  <a:pt x="0" y="5257927"/>
                </a:lnTo>
                <a:lnTo>
                  <a:pt x="266725" y="5291328"/>
                </a:lnTo>
                <a:lnTo>
                  <a:pt x="143103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012190" cy="4624070"/>
          </a:xfrm>
          <a:custGeom>
            <a:avLst/>
            <a:gdLst/>
            <a:ahLst/>
            <a:cxnLst/>
            <a:rect l="l" t="t" r="r" b="b"/>
            <a:pathLst>
              <a:path w="1012190" h="4624070">
                <a:moveTo>
                  <a:pt x="1011936" y="0"/>
                </a:moveTo>
                <a:lnTo>
                  <a:pt x="673214" y="0"/>
                </a:lnTo>
                <a:lnTo>
                  <a:pt x="0" y="3076194"/>
                </a:lnTo>
                <a:lnTo>
                  <a:pt x="0" y="4623816"/>
                </a:lnTo>
                <a:lnTo>
                  <a:pt x="10119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663184"/>
            <a:ext cx="1209040" cy="1195070"/>
          </a:xfrm>
          <a:custGeom>
            <a:avLst/>
            <a:gdLst/>
            <a:ahLst/>
            <a:cxnLst/>
            <a:rect l="l" t="t" r="r" b="b"/>
            <a:pathLst>
              <a:path w="1209040" h="1195070">
                <a:moveTo>
                  <a:pt x="0" y="0"/>
                </a:moveTo>
                <a:lnTo>
                  <a:pt x="0" y="19037"/>
                </a:lnTo>
                <a:lnTo>
                  <a:pt x="1138682" y="1194815"/>
                </a:lnTo>
                <a:lnTo>
                  <a:pt x="1208532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95900"/>
            <a:ext cx="1983105" cy="1562100"/>
          </a:xfrm>
          <a:custGeom>
            <a:avLst/>
            <a:gdLst/>
            <a:ahLst/>
            <a:cxnLst/>
            <a:rect l="l" t="t" r="r" b="b"/>
            <a:pathLst>
              <a:path w="1983105" h="1562100">
                <a:moveTo>
                  <a:pt x="0" y="0"/>
                </a:moveTo>
                <a:lnTo>
                  <a:pt x="0" y="4699"/>
                </a:lnTo>
                <a:lnTo>
                  <a:pt x="1906524" y="1562099"/>
                </a:lnTo>
                <a:lnTo>
                  <a:pt x="19827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5257800"/>
            <a:ext cx="2842260" cy="1600200"/>
          </a:xfrm>
          <a:custGeom>
            <a:avLst/>
            <a:gdLst/>
            <a:ahLst/>
            <a:cxnLst/>
            <a:rect l="l" t="t" r="r" b="b"/>
            <a:pathLst>
              <a:path w="2842260" h="1600200">
                <a:moveTo>
                  <a:pt x="0" y="0"/>
                </a:moveTo>
                <a:lnTo>
                  <a:pt x="0" y="38100"/>
                </a:lnTo>
                <a:lnTo>
                  <a:pt x="1982977" y="1600199"/>
                </a:lnTo>
                <a:lnTo>
                  <a:pt x="2842260" y="1600199"/>
                </a:lnTo>
                <a:lnTo>
                  <a:pt x="266661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358384"/>
            <a:ext cx="1838325" cy="1499870"/>
          </a:xfrm>
          <a:custGeom>
            <a:avLst/>
            <a:gdLst/>
            <a:ahLst/>
            <a:cxnLst/>
            <a:rect l="l" t="t" r="r" b="b"/>
            <a:pathLst>
              <a:path w="1838325" h="1499870">
                <a:moveTo>
                  <a:pt x="0" y="0"/>
                </a:moveTo>
                <a:lnTo>
                  <a:pt x="0" y="304685"/>
                </a:lnTo>
                <a:lnTo>
                  <a:pt x="1209065" y="1499615"/>
                </a:lnTo>
                <a:lnTo>
                  <a:pt x="1837944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205" y="306805"/>
            <a:ext cx="9673589" cy="1230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6323" y="2871877"/>
            <a:ext cx="9039352" cy="174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0"/>
            <a:ext cx="1821180" cy="3971925"/>
          </a:xfrm>
          <a:custGeom>
            <a:avLst/>
            <a:gdLst/>
            <a:ahLst/>
            <a:cxnLst/>
            <a:rect l="l" t="t" r="r" b="b"/>
            <a:pathLst>
              <a:path w="1821180" h="3971925">
                <a:moveTo>
                  <a:pt x="1821180" y="0"/>
                </a:moveTo>
                <a:lnTo>
                  <a:pt x="1312926" y="0"/>
                </a:lnTo>
                <a:lnTo>
                  <a:pt x="0" y="3881120"/>
                </a:lnTo>
                <a:lnTo>
                  <a:pt x="482854" y="3971544"/>
                </a:lnTo>
                <a:lnTo>
                  <a:pt x="18211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272" y="0"/>
            <a:ext cx="1781810" cy="3862070"/>
          </a:xfrm>
          <a:custGeom>
            <a:avLst/>
            <a:gdLst/>
            <a:ahLst/>
            <a:cxnLst/>
            <a:rect l="l" t="t" r="r" b="b"/>
            <a:pathLst>
              <a:path w="1781810" h="3862070">
                <a:moveTo>
                  <a:pt x="1781555" y="0"/>
                </a:moveTo>
                <a:lnTo>
                  <a:pt x="1273810" y="0"/>
                </a:lnTo>
                <a:lnTo>
                  <a:pt x="0" y="3771392"/>
                </a:lnTo>
                <a:lnTo>
                  <a:pt x="482422" y="3861816"/>
                </a:lnTo>
                <a:lnTo>
                  <a:pt x="178155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368" y="3776471"/>
            <a:ext cx="2581910" cy="3081655"/>
          </a:xfrm>
          <a:custGeom>
            <a:avLst/>
            <a:gdLst/>
            <a:ahLst/>
            <a:cxnLst/>
            <a:rect l="l" t="t" r="r" b="b"/>
            <a:pathLst>
              <a:path w="2581910" h="3081654">
                <a:moveTo>
                  <a:pt x="0" y="0"/>
                </a:moveTo>
                <a:lnTo>
                  <a:pt x="2467356" y="3081528"/>
                </a:lnTo>
                <a:lnTo>
                  <a:pt x="2581656" y="3081528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1060" y="3886200"/>
            <a:ext cx="3165475" cy="2971800"/>
          </a:xfrm>
          <a:custGeom>
            <a:avLst/>
            <a:gdLst/>
            <a:ahLst/>
            <a:cxnLst/>
            <a:rect l="l" t="t" r="r" b="b"/>
            <a:pathLst>
              <a:path w="3165475" h="2971800">
                <a:moveTo>
                  <a:pt x="0" y="0"/>
                </a:moveTo>
                <a:lnTo>
                  <a:pt x="3053079" y="2971799"/>
                </a:lnTo>
                <a:lnTo>
                  <a:pt x="3165348" y="29717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963" y="3881628"/>
            <a:ext cx="4453255" cy="2976880"/>
          </a:xfrm>
          <a:custGeom>
            <a:avLst/>
            <a:gdLst/>
            <a:ahLst/>
            <a:cxnLst/>
            <a:rect l="l" t="t" r="r" b="b"/>
            <a:pathLst>
              <a:path w="4453255" h="2976879">
                <a:moveTo>
                  <a:pt x="0" y="0"/>
                </a:moveTo>
                <a:lnTo>
                  <a:pt x="6350" y="4699"/>
                </a:lnTo>
                <a:lnTo>
                  <a:pt x="3170555" y="2976372"/>
                </a:lnTo>
                <a:lnTo>
                  <a:pt x="4453128" y="2976372"/>
                </a:lnTo>
                <a:lnTo>
                  <a:pt x="482600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272" y="3771900"/>
            <a:ext cx="3548379" cy="3086100"/>
          </a:xfrm>
          <a:custGeom>
            <a:avLst/>
            <a:gdLst/>
            <a:ahLst/>
            <a:cxnLst/>
            <a:rect l="l" t="t" r="r" b="b"/>
            <a:pathLst>
              <a:path w="3548379" h="3086100">
                <a:moveTo>
                  <a:pt x="0" y="0"/>
                </a:moveTo>
                <a:lnTo>
                  <a:pt x="6350" y="4699"/>
                </a:lnTo>
                <a:lnTo>
                  <a:pt x="2588895" y="3086099"/>
                </a:lnTo>
                <a:lnTo>
                  <a:pt x="3547872" y="3086099"/>
                </a:lnTo>
                <a:lnTo>
                  <a:pt x="476300" y="95250"/>
                </a:lnTo>
                <a:lnTo>
                  <a:pt x="485868" y="95250"/>
                </a:lnTo>
                <a:lnTo>
                  <a:pt x="482650" y="90424"/>
                </a:lnTo>
                <a:lnTo>
                  <a:pt x="469950" y="85725"/>
                </a:lnTo>
                <a:lnTo>
                  <a:pt x="0" y="0"/>
                </a:lnTo>
                <a:close/>
              </a:path>
              <a:path w="3548379" h="3086100">
                <a:moveTo>
                  <a:pt x="493660" y="106938"/>
                </a:moveTo>
                <a:lnTo>
                  <a:pt x="495350" y="109474"/>
                </a:lnTo>
                <a:lnTo>
                  <a:pt x="558850" y="176149"/>
                </a:lnTo>
                <a:lnTo>
                  <a:pt x="493660" y="106938"/>
                </a:lnTo>
                <a:close/>
              </a:path>
              <a:path w="3548379" h="3086100">
                <a:moveTo>
                  <a:pt x="485868" y="95250"/>
                </a:moveTo>
                <a:lnTo>
                  <a:pt x="482650" y="95250"/>
                </a:lnTo>
                <a:lnTo>
                  <a:pt x="493660" y="106938"/>
                </a:lnTo>
                <a:lnTo>
                  <a:pt x="485868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272" y="3771900"/>
            <a:ext cx="481965" cy="90170"/>
          </a:xfrm>
          <a:custGeom>
            <a:avLst/>
            <a:gdLst/>
            <a:ahLst/>
            <a:cxnLst/>
            <a:rect l="l" t="t" r="r" b="b"/>
            <a:pathLst>
              <a:path w="481965" h="90170">
                <a:moveTo>
                  <a:pt x="0" y="0"/>
                </a:moveTo>
                <a:lnTo>
                  <a:pt x="481584" y="89916"/>
                </a:lnTo>
                <a:lnTo>
                  <a:pt x="468909" y="85217"/>
                </a:lnTo>
                <a:lnTo>
                  <a:pt x="0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59" y="3867911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6324" y="0"/>
                </a:moveTo>
                <a:lnTo>
                  <a:pt x="0" y="0"/>
                </a:lnTo>
                <a:lnTo>
                  <a:pt x="82296" y="80771"/>
                </a:lnTo>
                <a:lnTo>
                  <a:pt x="6324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5004" y="3634656"/>
            <a:ext cx="57486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latin typeface="Arial Rounded MT Bold"/>
                <a:cs typeface="Arial Rounded MT Bold"/>
              </a:rPr>
              <a:t>Análisi</a:t>
            </a:r>
            <a:r>
              <a:rPr sz="5400" dirty="0">
                <a:latin typeface="Arial Rounded MT Bold"/>
                <a:cs typeface="Arial Rounded MT Bold"/>
              </a:rPr>
              <a:t>s</a:t>
            </a:r>
            <a:r>
              <a:rPr sz="5400" spc="15" dirty="0">
                <a:latin typeface="Arial Rounded MT Bold"/>
                <a:cs typeface="Arial Rounded MT Bold"/>
              </a:rPr>
              <a:t> </a:t>
            </a:r>
            <a:r>
              <a:rPr sz="5400" dirty="0">
                <a:latin typeface="Arial Rounded MT Bold"/>
                <a:cs typeface="Arial Rounded MT Bold"/>
              </a:rPr>
              <a:t>de</a:t>
            </a:r>
            <a:r>
              <a:rPr sz="5400" spc="-5" dirty="0">
                <a:latin typeface="Arial Rounded MT Bold"/>
                <a:cs typeface="Arial Rounded MT Bold"/>
              </a:rPr>
              <a:t> D</a:t>
            </a:r>
            <a:r>
              <a:rPr sz="5400" spc="-145" dirty="0">
                <a:latin typeface="Arial Rounded MT Bold"/>
                <a:cs typeface="Arial Rounded MT Bold"/>
              </a:rPr>
              <a:t>a</a:t>
            </a:r>
            <a:r>
              <a:rPr sz="5400" dirty="0">
                <a:latin typeface="Arial Rounded MT Bold"/>
                <a:cs typeface="Arial Rounded MT Bold"/>
              </a:rPr>
              <a:t>tos</a:t>
            </a:r>
            <a:endParaRPr sz="5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1" y="1579265"/>
            <a:ext cx="3870960" cy="457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dirty="0">
                <a:latin typeface="Corbel"/>
                <a:cs typeface="Corbel"/>
              </a:rPr>
              <a:t> al 4.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467" y="2619755"/>
            <a:ext cx="2834640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467" y="3674364"/>
            <a:ext cx="3066288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0467" y="4704588"/>
            <a:ext cx="2185416" cy="51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9611" y="5769864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0467" y="1525524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48294"/>
            <a:ext cx="9673589" cy="1230630"/>
          </a:xfrm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1" y="1579265"/>
            <a:ext cx="3870960" cy="457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dirty="0">
                <a:latin typeface="Corbel"/>
                <a:cs typeface="Corbel"/>
              </a:rPr>
              <a:t> al 4.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467" y="2002535"/>
            <a:ext cx="5620512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467" y="2607564"/>
            <a:ext cx="2834640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0467" y="3674364"/>
            <a:ext cx="3066288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0467" y="4704588"/>
            <a:ext cx="2185416" cy="518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0467" y="5567173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0467" y="1525524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9611" y="3156204"/>
            <a:ext cx="2670047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9611" y="4207764"/>
            <a:ext cx="1421891" cy="394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0467" y="6019800"/>
            <a:ext cx="4835651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382" y="2620958"/>
            <a:ext cx="3930650" cy="3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</a:pPr>
            <a:r>
              <a:rPr sz="4800" spc="-5" dirty="0">
                <a:latin typeface="Corbel"/>
                <a:cs typeface="Corbel"/>
              </a:rPr>
              <a:t>Cóm</a:t>
            </a:r>
            <a:r>
              <a:rPr sz="4800" dirty="0">
                <a:latin typeface="Corbel"/>
                <a:cs typeface="Corbel"/>
              </a:rPr>
              <a:t>o</a:t>
            </a:r>
            <a:r>
              <a:rPr sz="4800" spc="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harías</a:t>
            </a:r>
            <a:r>
              <a:rPr sz="4800" spc="-1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para</a:t>
            </a:r>
            <a:r>
              <a:rPr sz="4800" spc="-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poner</a:t>
            </a:r>
            <a:r>
              <a:rPr sz="4800" spc="10" dirty="0">
                <a:latin typeface="Corbel"/>
                <a:cs typeface="Corbel"/>
              </a:rPr>
              <a:t> </a:t>
            </a:r>
            <a:r>
              <a:rPr sz="4800" spc="-20" dirty="0">
                <a:latin typeface="Corbel"/>
                <a:cs typeface="Corbel"/>
              </a:rPr>
              <a:t>el 70</a:t>
            </a:r>
            <a:r>
              <a:rPr sz="4800" dirty="0">
                <a:latin typeface="Corbel"/>
                <a:cs typeface="Corbel"/>
              </a:rPr>
              <a:t> </a:t>
            </a:r>
            <a:r>
              <a:rPr sz="4800" spc="-5" dirty="0">
                <a:latin typeface="Corbel"/>
                <a:cs typeface="Corbel"/>
              </a:rPr>
              <a:t>q</a:t>
            </a:r>
            <a:r>
              <a:rPr sz="4800" spc="-15" dirty="0">
                <a:latin typeface="Corbel"/>
                <a:cs typeface="Corbel"/>
              </a:rPr>
              <a:t>u</a:t>
            </a:r>
            <a:r>
              <a:rPr sz="4800" spc="-25" dirty="0">
                <a:latin typeface="Corbel"/>
                <a:cs typeface="Corbel"/>
              </a:rPr>
              <a:t>e</a:t>
            </a:r>
            <a:r>
              <a:rPr sz="4800" spc="-10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borra</a:t>
            </a:r>
            <a:r>
              <a:rPr sz="4800" spc="-30" dirty="0">
                <a:latin typeface="Corbel"/>
                <a:cs typeface="Corbel"/>
              </a:rPr>
              <a:t>m</a:t>
            </a:r>
            <a:r>
              <a:rPr sz="4800" spc="-5" dirty="0">
                <a:latin typeface="Corbel"/>
                <a:cs typeface="Corbel"/>
              </a:rPr>
              <a:t>o</a:t>
            </a:r>
            <a:r>
              <a:rPr sz="4800" dirty="0">
                <a:latin typeface="Corbel"/>
                <a:cs typeface="Corbel"/>
              </a:rPr>
              <a:t>s</a:t>
            </a:r>
            <a:r>
              <a:rPr sz="4800" spc="15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entre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</a:t>
            </a:r>
            <a:r>
              <a:rPr sz="4800" dirty="0">
                <a:latin typeface="Corbel"/>
                <a:cs typeface="Corbel"/>
              </a:rPr>
              <a:t>9 y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68.5?</a:t>
            </a:r>
            <a:endParaRPr sz="4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55535" y="992124"/>
            <a:ext cx="4808220" cy="3931920"/>
          </a:xfrm>
          <a:custGeom>
            <a:avLst/>
            <a:gdLst/>
            <a:ahLst/>
            <a:cxnLst/>
            <a:rect l="l" t="t" r="r" b="b"/>
            <a:pathLst>
              <a:path w="4808220" h="3931920">
                <a:moveTo>
                  <a:pt x="0" y="3931920"/>
                </a:moveTo>
                <a:lnTo>
                  <a:pt x="4808220" y="3931920"/>
                </a:lnTo>
                <a:lnTo>
                  <a:pt x="4808220" y="0"/>
                </a:lnTo>
                <a:lnTo>
                  <a:pt x="0" y="0"/>
                </a:lnTo>
                <a:lnTo>
                  <a:pt x="0" y="393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5535" y="992124"/>
            <a:ext cx="4808220" cy="3931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703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510043"/>
            <a:ext cx="4904105" cy="461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1286C3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59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en</a:t>
            </a:r>
            <a:r>
              <a:rPr sz="2400" b="1" spc="-5" dirty="0">
                <a:latin typeface="Corbel"/>
                <a:cs typeface="Corbel"/>
              </a:rPr>
              <a:t> 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po</a:t>
            </a:r>
            <a:r>
              <a:rPr sz="2400" b="1" spc="-10" dirty="0">
                <a:latin typeface="Corbel"/>
                <a:cs typeface="Corbel"/>
              </a:rPr>
              <a:t>sición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6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5664" y="1520952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5664" y="2651760"/>
            <a:ext cx="2604516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5664" y="3581400"/>
            <a:ext cx="2005584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5664" y="4578096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664" y="5800344"/>
            <a:ext cx="2005584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358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435367"/>
            <a:ext cx="4655820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1286C3"/>
              </a:buClr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12700" marR="144145">
              <a:lnSpc>
                <a:spcPct val="1308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 en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posició</a:t>
            </a:r>
            <a:r>
              <a:rPr sz="2400" b="1" spc="-15" dirty="0">
                <a:latin typeface="Corbel"/>
                <a:cs typeface="Corbel"/>
              </a:rPr>
              <a:t>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8379" y="1534667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7711" y="2636520"/>
            <a:ext cx="2604516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7711" y="3454908"/>
            <a:ext cx="2004060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711" y="4454652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7712" y="5410200"/>
            <a:ext cx="2004059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7711" y="3960876"/>
            <a:ext cx="4834128" cy="391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12" y="5980175"/>
            <a:ext cx="5882640" cy="391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1675" algn="ctr">
              <a:lnSpc>
                <a:spcPct val="100000"/>
              </a:lnSpc>
            </a:pPr>
            <a:r>
              <a:rPr spc="-225" dirty="0"/>
              <a:t>V</a:t>
            </a:r>
            <a:r>
              <a:rPr spc="-5" dirty="0"/>
              <a:t>eamo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mas</a:t>
            </a:r>
            <a:r>
              <a:rPr spc="-25" dirty="0"/>
              <a:t> </a:t>
            </a:r>
            <a:r>
              <a:rPr dirty="0"/>
              <a:t>podemos</a:t>
            </a:r>
            <a:r>
              <a:rPr spc="-20" dirty="0"/>
              <a:t> </a:t>
            </a:r>
            <a:r>
              <a:rPr dirty="0"/>
              <a:t>hacer</a:t>
            </a:r>
          </a:p>
          <a:p>
            <a:pPr marL="701675" algn="ctr">
              <a:lnSpc>
                <a:spcPts val="5205"/>
              </a:lnSpc>
            </a:pPr>
            <a:r>
              <a:rPr spc="-5" dirty="0"/>
              <a:t>co</a:t>
            </a:r>
            <a:r>
              <a:rPr dirty="0"/>
              <a:t>n listas!!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30" y="1888162"/>
            <a:ext cx="6282055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 son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equi</a:t>
            </a:r>
            <a:r>
              <a:rPr sz="2800" b="1" spc="-30" dirty="0">
                <a:latin typeface="Corbel"/>
                <a:cs typeface="Corbel"/>
              </a:rPr>
              <a:t>v</a:t>
            </a:r>
            <a:r>
              <a:rPr sz="2800" b="1" spc="-15" dirty="0">
                <a:latin typeface="Corbel"/>
                <a:cs typeface="Corbel"/>
              </a:rPr>
              <a:t>ale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</a:t>
            </a:r>
            <a:r>
              <a:rPr sz="2800" b="1" spc="-5" dirty="0">
                <a:latin typeface="Corbel"/>
                <a:cs typeface="Corbel"/>
              </a:rPr>
              <a:t>!</a:t>
            </a:r>
            <a:r>
              <a:rPr sz="2800" b="1" dirty="0">
                <a:latin typeface="Corbel"/>
                <a:cs typeface="Corbel"/>
              </a:rPr>
              <a:t>!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del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s[</a:t>
            </a:r>
            <a:r>
              <a:rPr sz="2400" dirty="0">
                <a:latin typeface="Corbel"/>
                <a:cs typeface="Corbel"/>
              </a:rPr>
              <a:t>3]</a:t>
            </a:r>
            <a:endParaRPr sz="24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s.r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move(3)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0" dirty="0">
                <a:latin typeface="Corbel"/>
                <a:cs typeface="Corbel"/>
              </a:rPr>
              <a:t>Apr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nar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li</a:t>
            </a:r>
            <a:r>
              <a:rPr sz="2800" b="1" spc="-10" dirty="0">
                <a:latin typeface="Corbel"/>
                <a:cs typeface="Corbel"/>
              </a:rPr>
              <a:t>s</a:t>
            </a:r>
            <a:r>
              <a:rPr sz="2800" b="1" spc="-20" dirty="0">
                <a:latin typeface="Corbel"/>
                <a:cs typeface="Corbel"/>
              </a:rPr>
              <a:t>ta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25" dirty="0">
                <a:latin typeface="Corbel"/>
                <a:cs typeface="Corbel"/>
              </a:rPr>
              <a:t>T</a:t>
            </a:r>
            <a:r>
              <a:rPr sz="2800" b="1" spc="-20" dirty="0">
                <a:latin typeface="Corbel"/>
                <a:cs typeface="Corbel"/>
              </a:rPr>
              <a:t>am</a:t>
            </a:r>
            <a:r>
              <a:rPr sz="2800" b="1" spc="-15" dirty="0">
                <a:latin typeface="Corbel"/>
                <a:cs typeface="Corbel"/>
              </a:rPr>
              <a:t>bién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</a:t>
            </a:r>
            <a:r>
              <a:rPr sz="2800" b="1" spc="1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desce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15" dirty="0">
                <a:latin typeface="Corbel"/>
                <a:cs typeface="Corbel"/>
              </a:rPr>
              <a:t>de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te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rt(r</a:t>
            </a:r>
            <a:r>
              <a:rPr sz="2400" spc="-3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verse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=</a:t>
            </a:r>
            <a:r>
              <a:rPr sz="2400" spc="-17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ru</a:t>
            </a:r>
            <a:r>
              <a:rPr sz="2400" spc="-5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30" dirty="0">
                <a:latin typeface="Corbel"/>
                <a:cs typeface="Corbel"/>
              </a:rPr>
              <a:t>p</a:t>
            </a:r>
            <a:r>
              <a:rPr sz="2800" b="1" spc="-15" dirty="0">
                <a:latin typeface="Corbel"/>
                <a:cs typeface="Corbel"/>
              </a:rPr>
              <a:t>uede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usar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p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sos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un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if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4988" y="4736591"/>
            <a:ext cx="4178807" cy="153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705" y="1023414"/>
            <a:ext cx="922274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190" dirty="0">
                <a:latin typeface="Arial Rounded MT Bold"/>
                <a:cs typeface="Arial Rounded MT Bold"/>
              </a:rPr>
              <a:t>P</a:t>
            </a:r>
            <a:r>
              <a:rPr sz="4000" spc="-25" dirty="0">
                <a:latin typeface="Arial Rounded MT Bold"/>
                <a:cs typeface="Arial Rounded MT Bold"/>
              </a:rPr>
              <a:t>or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últi</a:t>
            </a:r>
            <a:r>
              <a:rPr sz="4000" spc="-35" dirty="0">
                <a:latin typeface="Arial Rounded MT Bold"/>
                <a:cs typeface="Arial Rounded MT Bold"/>
              </a:rPr>
              <a:t>m</a:t>
            </a:r>
            <a:r>
              <a:rPr sz="4000" spc="-20" dirty="0">
                <a:latin typeface="Arial Rounded MT Bold"/>
                <a:cs typeface="Arial Rounded MT Bold"/>
              </a:rPr>
              <a:t>o: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cuan</a:t>
            </a:r>
            <a:r>
              <a:rPr sz="4000" spc="-5" dirty="0">
                <a:latin typeface="Arial Rounded MT Bold"/>
                <a:cs typeface="Arial Rounded MT Bold"/>
              </a:rPr>
              <a:t>t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80" dirty="0">
                <a:latin typeface="Arial Rounded MT Bold"/>
                <a:cs typeface="Arial Rounded MT Bold"/>
              </a:rPr>
              <a:t>v</a:t>
            </a:r>
            <a:r>
              <a:rPr sz="4000" spc="-30" dirty="0">
                <a:latin typeface="Arial Rounded MT Bold"/>
                <a:cs typeface="Arial Rounded MT Bold"/>
              </a:rPr>
              <a:t>ec</a:t>
            </a:r>
            <a:r>
              <a:rPr sz="4000" spc="-1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75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pa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eció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el</a:t>
            </a:r>
            <a:endParaRPr sz="40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4000" spc="-30" dirty="0">
                <a:latin typeface="Arial Rounded MT Bold"/>
                <a:cs typeface="Arial Rounded MT Bold"/>
              </a:rPr>
              <a:t>núme</a:t>
            </a:r>
            <a:r>
              <a:rPr sz="4000" spc="-18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spc="-5" dirty="0">
                <a:latin typeface="Arial Rounded MT Bold"/>
                <a:cs typeface="Arial Rounded MT Bold"/>
              </a:rPr>
              <a:t> 7</a:t>
            </a:r>
            <a:r>
              <a:rPr sz="4000" dirty="0">
                <a:latin typeface="Arial Rounded MT Bold"/>
                <a:cs typeface="Arial Rounded MT Bold"/>
              </a:rPr>
              <a:t>0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n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lista?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1920" y="2823972"/>
            <a:ext cx="4853939" cy="74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129" y="886000"/>
            <a:ext cx="7963534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4000" spc="-35" dirty="0">
                <a:latin typeface="Arial Rounded MT Bold"/>
                <a:cs typeface="Arial Rounded MT Bold"/>
              </a:rPr>
              <a:t>Aho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15" dirty="0">
                <a:latin typeface="Arial Rounded MT Bold"/>
                <a:cs typeface="Arial Rounded MT Bold"/>
              </a:rPr>
              <a:t>,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calcula</a:t>
            </a:r>
            <a:r>
              <a:rPr sz="4000" spc="-114" dirty="0">
                <a:latin typeface="Arial Rounded MT Bold"/>
                <a:cs typeface="Arial Rounded MT Bold"/>
              </a:rPr>
              <a:t>r</a:t>
            </a:r>
            <a:r>
              <a:rPr sz="4000" spc="-35" dirty="0">
                <a:latin typeface="Arial Rounded MT Bold"/>
                <a:cs typeface="Arial Rounded MT Bold"/>
              </a:rPr>
              <a:t>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estadí</a:t>
            </a:r>
            <a:r>
              <a:rPr sz="4000" spc="-40" dirty="0">
                <a:latin typeface="Arial Rounded MT Bold"/>
                <a:cs typeface="Arial Rounded MT Bold"/>
              </a:rPr>
              <a:t>s</a:t>
            </a:r>
            <a:r>
              <a:rPr sz="4000" spc="-20" dirty="0">
                <a:latin typeface="Arial Rounded MT Bold"/>
                <a:cs typeface="Arial Rounded MT Bold"/>
              </a:rPr>
              <a:t>tica descripti</a:t>
            </a:r>
            <a:r>
              <a:rPr sz="4000" spc="-90" dirty="0">
                <a:latin typeface="Arial Rounded MT Bold"/>
                <a:cs typeface="Arial Rounded MT Bold"/>
              </a:rPr>
              <a:t>v</a:t>
            </a:r>
            <a:r>
              <a:rPr sz="4000" spc="-25" dirty="0">
                <a:latin typeface="Arial Rounded MT Bold"/>
                <a:cs typeface="Arial Rounded MT Bold"/>
              </a:rPr>
              <a:t>a!!</a:t>
            </a:r>
            <a:endParaRPr sz="4000">
              <a:latin typeface="Arial Rounded MT Bold"/>
              <a:cs typeface="Arial Rounded MT Bold"/>
            </a:endParaRPr>
          </a:p>
          <a:p>
            <a:pPr marL="3810" algn="ctr">
              <a:lnSpc>
                <a:spcPct val="100000"/>
              </a:lnSpc>
            </a:pPr>
            <a:r>
              <a:rPr sz="4000" spc="-280" dirty="0">
                <a:latin typeface="Arial Rounded MT Bold"/>
                <a:cs typeface="Arial Rounded MT Bold"/>
              </a:rPr>
              <a:t>T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spc="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suena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es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c</a:t>
            </a:r>
            <a:r>
              <a:rPr sz="4000" spc="-25" dirty="0">
                <a:latin typeface="Arial Rounded MT Bold"/>
                <a:cs typeface="Arial Rounded MT Bold"/>
              </a:rPr>
              <a:t>onc</a:t>
            </a:r>
            <a:r>
              <a:rPr sz="4000" spc="-6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pto?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8703" y="2903220"/>
            <a:ext cx="5111496" cy="3677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69206D8-C0C0-4A67-88A8-BDCDB988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79" y="1859910"/>
            <a:ext cx="7216523" cy="489178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700275" y="19325"/>
            <a:ext cx="935228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810" algn="ctr">
              <a:lnSpc>
                <a:spcPct val="100000"/>
              </a:lnSpc>
            </a:pPr>
            <a:r>
              <a:rPr lang="es-ES" sz="3600" spc="-15" dirty="0">
                <a:solidFill>
                  <a:srgbClr val="3B4043"/>
                </a:solidFill>
                <a:latin typeface="Arial Rounded MT Bold"/>
                <a:cs typeface="Arial Rounded MT Bold"/>
              </a:rPr>
              <a:t>Las estadísticas descriptivas se utilizan para describir las características básicas de los datos en un estudio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761" y="2048886"/>
            <a:ext cx="15690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85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orbel"/>
                <a:cs typeface="Corbel"/>
              </a:rPr>
              <a:t>esul</a:t>
            </a:r>
            <a:r>
              <a:rPr sz="2800" b="1" spc="-3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800" b="1" spc="-20" dirty="0">
                <a:solidFill>
                  <a:srgbClr val="FF0000"/>
                </a:solidFill>
                <a:latin typeface="Corbel"/>
                <a:cs typeface="Corbel"/>
              </a:rPr>
              <a:t>ado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600" y="4191000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210182" y="958214"/>
                </a:lnTo>
                <a:lnTo>
                  <a:pt x="1154304" y="1009063"/>
                </a:lnTo>
                <a:lnTo>
                  <a:pt x="1104321" y="1061301"/>
                </a:lnTo>
                <a:lnTo>
                  <a:pt x="1060233" y="1114773"/>
                </a:lnTo>
                <a:lnTo>
                  <a:pt x="1022041" y="1169327"/>
                </a:lnTo>
                <a:lnTo>
                  <a:pt x="989742" y="1224805"/>
                </a:lnTo>
                <a:lnTo>
                  <a:pt x="963338" y="1281054"/>
                </a:lnTo>
                <a:lnTo>
                  <a:pt x="942827" y="1337918"/>
                </a:lnTo>
                <a:lnTo>
                  <a:pt x="928210" y="1395243"/>
                </a:lnTo>
                <a:lnTo>
                  <a:pt x="919486" y="1452873"/>
                </a:lnTo>
                <a:lnTo>
                  <a:pt x="916654" y="1510655"/>
                </a:lnTo>
                <a:lnTo>
                  <a:pt x="919714" y="1568432"/>
                </a:lnTo>
                <a:lnTo>
                  <a:pt x="928666" y="1626051"/>
                </a:lnTo>
                <a:lnTo>
                  <a:pt x="943510" y="1683356"/>
                </a:lnTo>
                <a:lnTo>
                  <a:pt x="964244" y="1740192"/>
                </a:lnTo>
                <a:lnTo>
                  <a:pt x="990869" y="1796405"/>
                </a:lnTo>
                <a:lnTo>
                  <a:pt x="1023385" y="1851839"/>
                </a:lnTo>
                <a:lnTo>
                  <a:pt x="1061790" y="1906340"/>
                </a:lnTo>
                <a:lnTo>
                  <a:pt x="1106085" y="1959753"/>
                </a:lnTo>
                <a:lnTo>
                  <a:pt x="1156269" y="2011923"/>
                </a:lnTo>
                <a:lnTo>
                  <a:pt x="1212341" y="2062695"/>
                </a:lnTo>
                <a:lnTo>
                  <a:pt x="1296227" y="2127957"/>
                </a:lnTo>
                <a:lnTo>
                  <a:pt x="1387566" y="2188153"/>
                </a:lnTo>
                <a:lnTo>
                  <a:pt x="1485743" y="2243214"/>
                </a:lnTo>
                <a:lnTo>
                  <a:pt x="1590144" y="2293072"/>
                </a:lnTo>
                <a:lnTo>
                  <a:pt x="1700152" y="2337660"/>
                </a:lnTo>
                <a:lnTo>
                  <a:pt x="1815153" y="2376908"/>
                </a:lnTo>
                <a:lnTo>
                  <a:pt x="1934530" y="2410749"/>
                </a:lnTo>
                <a:lnTo>
                  <a:pt x="2057668" y="2439115"/>
                </a:lnTo>
                <a:lnTo>
                  <a:pt x="2183951" y="2461937"/>
                </a:lnTo>
                <a:lnTo>
                  <a:pt x="2312765" y="2479147"/>
                </a:lnTo>
                <a:lnTo>
                  <a:pt x="2443493" y="2490678"/>
                </a:lnTo>
                <a:lnTo>
                  <a:pt x="2575520" y="2496460"/>
                </a:lnTo>
                <a:lnTo>
                  <a:pt x="2708230" y="2496426"/>
                </a:lnTo>
                <a:lnTo>
                  <a:pt x="2841009" y="2490508"/>
                </a:lnTo>
                <a:lnTo>
                  <a:pt x="2973240" y="2478637"/>
                </a:lnTo>
                <a:lnTo>
                  <a:pt x="3104308" y="2460745"/>
                </a:lnTo>
                <a:lnTo>
                  <a:pt x="3233598" y="2436764"/>
                </a:lnTo>
                <a:lnTo>
                  <a:pt x="3360493" y="2406625"/>
                </a:lnTo>
                <a:lnTo>
                  <a:pt x="3484379" y="2370262"/>
                </a:lnTo>
                <a:lnTo>
                  <a:pt x="3604640" y="2327605"/>
                </a:lnTo>
                <a:lnTo>
                  <a:pt x="3718503" y="2279524"/>
                </a:lnTo>
                <a:lnTo>
                  <a:pt x="3823527" y="2227170"/>
                </a:lnTo>
                <a:lnTo>
                  <a:pt x="3919591" y="2170895"/>
                </a:lnTo>
                <a:lnTo>
                  <a:pt x="4006577" y="2111053"/>
                </a:lnTo>
                <a:lnTo>
                  <a:pt x="4084367" y="2047996"/>
                </a:lnTo>
                <a:lnTo>
                  <a:pt x="4152842" y="1982077"/>
                </a:lnTo>
                <a:lnTo>
                  <a:pt x="4211882" y="1913649"/>
                </a:lnTo>
                <a:lnTo>
                  <a:pt x="4261369" y="1843065"/>
                </a:lnTo>
                <a:lnTo>
                  <a:pt x="4301184" y="1770678"/>
                </a:lnTo>
                <a:lnTo>
                  <a:pt x="4331208" y="1696840"/>
                </a:lnTo>
                <a:lnTo>
                  <a:pt x="4351322" y="1621905"/>
                </a:lnTo>
                <a:lnTo>
                  <a:pt x="4361407" y="1546224"/>
                </a:lnTo>
                <a:lnTo>
                  <a:pt x="4361345" y="1470152"/>
                </a:lnTo>
                <a:lnTo>
                  <a:pt x="4351016" y="1394041"/>
                </a:lnTo>
                <a:lnTo>
                  <a:pt x="4330303" y="1318243"/>
                </a:lnTo>
                <a:lnTo>
                  <a:pt x="4299085" y="1243112"/>
                </a:lnTo>
                <a:lnTo>
                  <a:pt x="4257244" y="1169000"/>
                </a:lnTo>
                <a:lnTo>
                  <a:pt x="4204661" y="1096260"/>
                </a:lnTo>
                <a:lnTo>
                  <a:pt x="4141217" y="1025246"/>
                </a:lnTo>
                <a:lnTo>
                  <a:pt x="4066794" y="956309"/>
                </a:lnTo>
                <a:lnTo>
                  <a:pt x="3982908" y="891058"/>
                </a:lnTo>
                <a:lnTo>
                  <a:pt x="3891569" y="830872"/>
                </a:lnTo>
                <a:lnTo>
                  <a:pt x="3793392" y="775820"/>
                </a:lnTo>
                <a:lnTo>
                  <a:pt x="3688991" y="725968"/>
                </a:lnTo>
                <a:lnTo>
                  <a:pt x="3603661" y="691388"/>
                </a:lnTo>
                <a:lnTo>
                  <a:pt x="1674495" y="691388"/>
                </a:lnTo>
                <a:lnTo>
                  <a:pt x="0" y="0"/>
                </a:lnTo>
                <a:close/>
              </a:path>
              <a:path w="4361815" h="2496820">
                <a:moveTo>
                  <a:pt x="2703615" y="522591"/>
                </a:moveTo>
                <a:lnTo>
                  <a:pt x="2570905" y="522622"/>
                </a:lnTo>
                <a:lnTo>
                  <a:pt x="2438126" y="528535"/>
                </a:lnTo>
                <a:lnTo>
                  <a:pt x="2305895" y="540400"/>
                </a:lnTo>
                <a:lnTo>
                  <a:pt x="2174827" y="558285"/>
                </a:lnTo>
                <a:lnTo>
                  <a:pt x="2045537" y="582258"/>
                </a:lnTo>
                <a:lnTo>
                  <a:pt x="1918642" y="612388"/>
                </a:lnTo>
                <a:lnTo>
                  <a:pt x="1794756" y="648741"/>
                </a:lnTo>
                <a:lnTo>
                  <a:pt x="1674495" y="691388"/>
                </a:lnTo>
                <a:lnTo>
                  <a:pt x="3603661" y="691388"/>
                </a:lnTo>
                <a:lnTo>
                  <a:pt x="3463982" y="642142"/>
                </a:lnTo>
                <a:lnTo>
                  <a:pt x="3344605" y="608304"/>
                </a:lnTo>
                <a:lnTo>
                  <a:pt x="3221467" y="579940"/>
                </a:lnTo>
                <a:lnTo>
                  <a:pt x="3095184" y="557119"/>
                </a:lnTo>
                <a:lnTo>
                  <a:pt x="2966370" y="539908"/>
                </a:lnTo>
                <a:lnTo>
                  <a:pt x="2835642" y="528376"/>
                </a:lnTo>
                <a:lnTo>
                  <a:pt x="2703615" y="522591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4066" y="5116572"/>
            <a:ext cx="1888489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Util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izaremos nump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statistics</a:t>
            </a:r>
            <a:endParaRPr sz="2800" dirty="0">
              <a:latin typeface="Corbel"/>
              <a:cs typeface="Corbe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C5553D-25AD-4085-832A-26782382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667000"/>
            <a:ext cx="3408336" cy="151918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467600" y="4191000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674495" y="691388"/>
                </a:lnTo>
                <a:lnTo>
                  <a:pt x="1794756" y="648741"/>
                </a:lnTo>
                <a:lnTo>
                  <a:pt x="1918642" y="612388"/>
                </a:lnTo>
                <a:lnTo>
                  <a:pt x="2045537" y="582258"/>
                </a:lnTo>
                <a:lnTo>
                  <a:pt x="2174827" y="558285"/>
                </a:lnTo>
                <a:lnTo>
                  <a:pt x="2305895" y="540400"/>
                </a:lnTo>
                <a:lnTo>
                  <a:pt x="2438126" y="528535"/>
                </a:lnTo>
                <a:lnTo>
                  <a:pt x="2570905" y="522622"/>
                </a:lnTo>
                <a:lnTo>
                  <a:pt x="2703615" y="522591"/>
                </a:lnTo>
                <a:lnTo>
                  <a:pt x="2835642" y="528376"/>
                </a:lnTo>
                <a:lnTo>
                  <a:pt x="2966370" y="539908"/>
                </a:lnTo>
                <a:lnTo>
                  <a:pt x="3095184" y="557119"/>
                </a:lnTo>
                <a:lnTo>
                  <a:pt x="3221467" y="579940"/>
                </a:lnTo>
                <a:lnTo>
                  <a:pt x="3344605" y="608304"/>
                </a:lnTo>
                <a:lnTo>
                  <a:pt x="3463982" y="642142"/>
                </a:lnTo>
                <a:lnTo>
                  <a:pt x="3578983" y="681386"/>
                </a:lnTo>
                <a:lnTo>
                  <a:pt x="3688991" y="725968"/>
                </a:lnTo>
                <a:lnTo>
                  <a:pt x="3793392" y="775820"/>
                </a:lnTo>
                <a:lnTo>
                  <a:pt x="3891569" y="830872"/>
                </a:lnTo>
                <a:lnTo>
                  <a:pt x="3982908" y="891058"/>
                </a:lnTo>
                <a:lnTo>
                  <a:pt x="4066794" y="956309"/>
                </a:lnTo>
                <a:lnTo>
                  <a:pt x="4141217" y="1025246"/>
                </a:lnTo>
                <a:lnTo>
                  <a:pt x="4204661" y="1096260"/>
                </a:lnTo>
                <a:lnTo>
                  <a:pt x="4257244" y="1169000"/>
                </a:lnTo>
                <a:lnTo>
                  <a:pt x="4299085" y="1243112"/>
                </a:lnTo>
                <a:lnTo>
                  <a:pt x="4330303" y="1318243"/>
                </a:lnTo>
                <a:lnTo>
                  <a:pt x="4351016" y="1394041"/>
                </a:lnTo>
                <a:lnTo>
                  <a:pt x="4361345" y="1470152"/>
                </a:lnTo>
                <a:lnTo>
                  <a:pt x="4361407" y="1546224"/>
                </a:lnTo>
                <a:lnTo>
                  <a:pt x="4351322" y="1621905"/>
                </a:lnTo>
                <a:lnTo>
                  <a:pt x="4331208" y="1696840"/>
                </a:lnTo>
                <a:lnTo>
                  <a:pt x="4301184" y="1770678"/>
                </a:lnTo>
                <a:lnTo>
                  <a:pt x="4261369" y="1843065"/>
                </a:lnTo>
                <a:lnTo>
                  <a:pt x="4211882" y="1913649"/>
                </a:lnTo>
                <a:lnTo>
                  <a:pt x="4152842" y="1982077"/>
                </a:lnTo>
                <a:lnTo>
                  <a:pt x="4084367" y="2047996"/>
                </a:lnTo>
                <a:lnTo>
                  <a:pt x="4006577" y="2111053"/>
                </a:lnTo>
                <a:lnTo>
                  <a:pt x="3919591" y="2170895"/>
                </a:lnTo>
                <a:lnTo>
                  <a:pt x="3823527" y="2227170"/>
                </a:lnTo>
                <a:lnTo>
                  <a:pt x="3718503" y="2279524"/>
                </a:lnTo>
                <a:lnTo>
                  <a:pt x="3604640" y="2327605"/>
                </a:lnTo>
                <a:lnTo>
                  <a:pt x="3484379" y="2370262"/>
                </a:lnTo>
                <a:lnTo>
                  <a:pt x="3360493" y="2406625"/>
                </a:lnTo>
                <a:lnTo>
                  <a:pt x="3233598" y="2436764"/>
                </a:lnTo>
                <a:lnTo>
                  <a:pt x="3104308" y="2460745"/>
                </a:lnTo>
                <a:lnTo>
                  <a:pt x="2973240" y="2478637"/>
                </a:lnTo>
                <a:lnTo>
                  <a:pt x="2841009" y="2490508"/>
                </a:lnTo>
                <a:lnTo>
                  <a:pt x="2708230" y="2496426"/>
                </a:lnTo>
                <a:lnTo>
                  <a:pt x="2575520" y="2496460"/>
                </a:lnTo>
                <a:lnTo>
                  <a:pt x="2443493" y="2490678"/>
                </a:lnTo>
                <a:lnTo>
                  <a:pt x="2312765" y="2479147"/>
                </a:lnTo>
                <a:lnTo>
                  <a:pt x="2183951" y="2461937"/>
                </a:lnTo>
                <a:lnTo>
                  <a:pt x="2057668" y="2439115"/>
                </a:lnTo>
                <a:lnTo>
                  <a:pt x="1934530" y="2410749"/>
                </a:lnTo>
                <a:lnTo>
                  <a:pt x="1815153" y="2376908"/>
                </a:lnTo>
                <a:lnTo>
                  <a:pt x="1700152" y="2337660"/>
                </a:lnTo>
                <a:lnTo>
                  <a:pt x="1590144" y="2293072"/>
                </a:lnTo>
                <a:lnTo>
                  <a:pt x="1485743" y="2243214"/>
                </a:lnTo>
                <a:lnTo>
                  <a:pt x="1387566" y="2188153"/>
                </a:lnTo>
                <a:lnTo>
                  <a:pt x="1296227" y="2127957"/>
                </a:lnTo>
                <a:lnTo>
                  <a:pt x="1212341" y="2062695"/>
                </a:lnTo>
                <a:lnTo>
                  <a:pt x="1156269" y="2011923"/>
                </a:lnTo>
                <a:lnTo>
                  <a:pt x="1106085" y="1959753"/>
                </a:lnTo>
                <a:lnTo>
                  <a:pt x="1061790" y="1906340"/>
                </a:lnTo>
                <a:lnTo>
                  <a:pt x="1023385" y="1851839"/>
                </a:lnTo>
                <a:lnTo>
                  <a:pt x="990869" y="1796405"/>
                </a:lnTo>
                <a:lnTo>
                  <a:pt x="964244" y="1740192"/>
                </a:lnTo>
                <a:lnTo>
                  <a:pt x="943510" y="1683356"/>
                </a:lnTo>
                <a:lnTo>
                  <a:pt x="928666" y="1626051"/>
                </a:lnTo>
                <a:lnTo>
                  <a:pt x="919714" y="1568432"/>
                </a:lnTo>
                <a:lnTo>
                  <a:pt x="916654" y="1510655"/>
                </a:lnTo>
                <a:lnTo>
                  <a:pt x="919486" y="1452873"/>
                </a:lnTo>
                <a:lnTo>
                  <a:pt x="928210" y="1395243"/>
                </a:lnTo>
                <a:lnTo>
                  <a:pt x="942827" y="1337918"/>
                </a:lnTo>
                <a:lnTo>
                  <a:pt x="963338" y="1281054"/>
                </a:lnTo>
                <a:lnTo>
                  <a:pt x="989742" y="1224805"/>
                </a:lnTo>
                <a:lnTo>
                  <a:pt x="1022041" y="1169327"/>
                </a:lnTo>
                <a:lnTo>
                  <a:pt x="1060233" y="1114773"/>
                </a:lnTo>
                <a:lnTo>
                  <a:pt x="1104321" y="1061301"/>
                </a:lnTo>
                <a:lnTo>
                  <a:pt x="1154304" y="1009063"/>
                </a:lnTo>
                <a:lnTo>
                  <a:pt x="1210182" y="95821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1F7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5133" y="93572"/>
            <a:ext cx="9702165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225" dirty="0">
                <a:latin typeface="Arial Rounded MT Bold"/>
                <a:cs typeface="Arial Rounded MT Bold"/>
              </a:rPr>
              <a:t>V</a:t>
            </a:r>
            <a:r>
              <a:rPr sz="4400" spc="-5" dirty="0">
                <a:latin typeface="Arial Rounded MT Bold"/>
                <a:cs typeface="Arial Rounded MT Bold"/>
              </a:rPr>
              <a:t>eamo</a:t>
            </a:r>
            <a:r>
              <a:rPr sz="4400" dirty="0">
                <a:latin typeface="Arial Rounded MT Bold"/>
                <a:cs typeface="Arial Rounded MT Bold"/>
              </a:rPr>
              <a:t>s</a:t>
            </a:r>
            <a:r>
              <a:rPr sz="4400" spc="-1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un </a:t>
            </a:r>
            <a:r>
              <a:rPr sz="4400" spc="-5" dirty="0">
                <a:latin typeface="Arial Rounded MT Bold"/>
                <a:cs typeface="Arial Rounded MT Bold"/>
              </a:rPr>
              <a:t>ej</a:t>
            </a:r>
            <a:r>
              <a:rPr sz="4400" spc="-15" dirty="0">
                <a:latin typeface="Arial Rounded MT Bold"/>
                <a:cs typeface="Arial Rounded MT Bold"/>
              </a:rPr>
              <a:t>e</a:t>
            </a:r>
            <a:r>
              <a:rPr sz="4400" dirty="0">
                <a:latin typeface="Arial Rounded MT Bold"/>
                <a:cs typeface="Arial Rounded MT Bold"/>
              </a:rPr>
              <a:t>mplo</a:t>
            </a:r>
            <a:r>
              <a:rPr sz="4400" spc="-3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de un </a:t>
            </a:r>
            <a:r>
              <a:rPr sz="4400" spc="-20" dirty="0">
                <a:latin typeface="Arial Rounded MT Bold"/>
                <a:cs typeface="Arial Rounded MT Bold"/>
              </a:rPr>
              <a:t>p</a:t>
            </a:r>
            <a:r>
              <a:rPr sz="4400" spc="-170" dirty="0">
                <a:latin typeface="Arial Rounded MT Bold"/>
                <a:cs typeface="Arial Rounded MT Bold"/>
              </a:rPr>
              <a:t>r</a:t>
            </a:r>
            <a:r>
              <a:rPr sz="4400" dirty="0">
                <a:latin typeface="Arial Rounded MT Bold"/>
                <a:cs typeface="Arial Rounded MT Bold"/>
              </a:rPr>
              <a:t>o</a:t>
            </a:r>
            <a:r>
              <a:rPr sz="4400" spc="-65" dirty="0">
                <a:latin typeface="Arial Rounded MT Bold"/>
                <a:cs typeface="Arial Rounded MT Bold"/>
              </a:rPr>
              <a:t>g</a:t>
            </a:r>
            <a:r>
              <a:rPr sz="4400" spc="-110" dirty="0">
                <a:latin typeface="Arial Rounded MT Bold"/>
                <a:cs typeface="Arial Rounded MT Bold"/>
              </a:rPr>
              <a:t>r</a:t>
            </a:r>
            <a:r>
              <a:rPr sz="4400" spc="-5" dirty="0">
                <a:latin typeface="Arial Rounded MT Bold"/>
                <a:cs typeface="Arial Rounded MT Bold"/>
              </a:rPr>
              <a:t>ama</a:t>
            </a:r>
            <a:endParaRPr sz="4400" dirty="0">
              <a:latin typeface="Arial Rounded MT Bold"/>
              <a:cs typeface="Arial Rounded MT Bold"/>
            </a:endParaRPr>
          </a:p>
          <a:p>
            <a:pPr marL="3810" algn="ctr">
              <a:lnSpc>
                <a:spcPct val="100000"/>
              </a:lnSpc>
              <a:tabLst>
                <a:tab pos="1162685" algn="l"/>
              </a:tabLst>
            </a:pPr>
            <a:r>
              <a:rPr sz="4400" dirty="0">
                <a:latin typeface="Arial Rounded MT Bold"/>
                <a:cs typeface="Arial Rounded MT Bold"/>
              </a:rPr>
              <a:t>que	</a:t>
            </a:r>
            <a:r>
              <a:rPr sz="4400" spc="-114" dirty="0">
                <a:latin typeface="Arial Rounded MT Bold"/>
                <a:cs typeface="Arial Rounded MT Bold"/>
              </a:rPr>
              <a:t>g</a:t>
            </a:r>
            <a:r>
              <a:rPr sz="4400" spc="-5" dirty="0">
                <a:latin typeface="Arial Rounded MT Bold"/>
                <a:cs typeface="Arial Rounded MT Bold"/>
              </a:rPr>
              <a:t>ene</a:t>
            </a:r>
            <a:r>
              <a:rPr sz="4400" spc="-95" dirty="0">
                <a:latin typeface="Arial Rounded MT Bold"/>
                <a:cs typeface="Arial Rounded MT Bold"/>
              </a:rPr>
              <a:t>r</a:t>
            </a:r>
            <a:r>
              <a:rPr sz="4400" dirty="0">
                <a:latin typeface="Arial Rounded MT Bold"/>
                <a:cs typeface="Arial Rounded MT Bold"/>
              </a:rPr>
              <a:t>a</a:t>
            </a:r>
            <a:r>
              <a:rPr sz="4400" spc="-20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una</a:t>
            </a:r>
            <a:r>
              <a:rPr sz="4400" spc="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lista: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A5A859-3217-4D62-9695-C2EA69A6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5695950" cy="4127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2B14D8-7930-4E77-9B07-9B708C1CF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876800"/>
            <a:ext cx="4468422" cy="1256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617" y="549611"/>
            <a:ext cx="986155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89305" algn="l"/>
                <a:tab pos="1865630" algn="l"/>
                <a:tab pos="2452370" algn="l"/>
                <a:tab pos="3812540" algn="l"/>
                <a:tab pos="4592320" algn="l"/>
                <a:tab pos="5392420" algn="l"/>
                <a:tab pos="7329805" algn="l"/>
                <a:tab pos="7922895" algn="l"/>
                <a:tab pos="9345295" algn="l"/>
              </a:tabLst>
            </a:pPr>
            <a:r>
              <a:rPr sz="2800" spc="-20" dirty="0">
                <a:latin typeface="Arial Rounded MT Bold"/>
                <a:cs typeface="Arial Rounded MT Bold"/>
              </a:rPr>
              <a:t>Las	</a:t>
            </a:r>
            <a:r>
              <a:rPr sz="2800" spc="-5" dirty="0">
                <a:latin typeface="Arial Rounded MT Bold"/>
                <a:cs typeface="Arial Rounded MT Bold"/>
              </a:rPr>
              <a:t>l</a:t>
            </a:r>
            <a:r>
              <a:rPr sz="2800" spc="-15" dirty="0">
                <a:latin typeface="Arial Rounded MT Bold"/>
                <a:cs typeface="Arial Rounded MT Bold"/>
              </a:rPr>
              <a:t>istas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30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Python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son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una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s</a:t>
            </a:r>
            <a:r>
              <a:rPr sz="2800" spc="-25" dirty="0">
                <a:latin typeface="Arial Rounded MT Bold"/>
                <a:cs typeface="Arial Rounded MT Bold"/>
              </a:rPr>
              <a:t>ecuenc</a:t>
            </a:r>
            <a:r>
              <a:rPr sz="2800" spc="-5" dirty="0">
                <a:latin typeface="Arial Rounded MT Bold"/>
                <a:cs typeface="Arial Rounded MT Bold"/>
              </a:rPr>
              <a:t>i</a:t>
            </a:r>
            <a:r>
              <a:rPr sz="2800" spc="-20" dirty="0">
                <a:latin typeface="Arial Rounded MT Bold"/>
                <a:cs typeface="Arial Rounded MT Bold"/>
              </a:rPr>
              <a:t>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50" dirty="0">
                <a:latin typeface="Arial Rounded MT Bold"/>
                <a:cs typeface="Arial Rounded MT Bold"/>
              </a:rPr>
              <a:t>v</a:t>
            </a:r>
            <a:r>
              <a:rPr sz="2800" spc="-20" dirty="0">
                <a:latin typeface="Arial Rounded MT Bold"/>
                <a:cs typeface="Arial Rounded MT Bold"/>
              </a:rPr>
              <a:t>alo</a:t>
            </a:r>
            <a:r>
              <a:rPr sz="2800" spc="-80" dirty="0">
                <a:latin typeface="Arial Rounded MT Bold"/>
                <a:cs typeface="Arial Rounded MT Bold"/>
              </a:rPr>
              <a:t>r</a:t>
            </a:r>
            <a:r>
              <a:rPr sz="2800" spc="-2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los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</a:t>
            </a:r>
            <a:r>
              <a:rPr sz="2800" spc="-3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p</a:t>
            </a:r>
            <a:r>
              <a:rPr sz="2800" spc="-15" dirty="0">
                <a:latin typeface="Arial Rounded MT Bold"/>
                <a:cs typeface="Arial Rounded MT Bold"/>
              </a:rPr>
              <a:t>u</a:t>
            </a:r>
            <a:r>
              <a:rPr sz="2800" spc="-25" dirty="0">
                <a:latin typeface="Arial Rounded MT Bold"/>
                <a:cs typeface="Arial Rounded MT Bold"/>
              </a:rPr>
              <a:t>ede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spc="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ser</a:t>
            </a:r>
            <a:r>
              <a:rPr sz="2800" spc="-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cualquie</a:t>
            </a:r>
            <a:r>
              <a:rPr sz="2800" spc="-15" dirty="0">
                <a:latin typeface="Arial Rounded MT Bold"/>
                <a:cs typeface="Arial Rounded MT Bold"/>
              </a:rPr>
              <a:t>r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tipo: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998" y="1434351"/>
            <a:ext cx="4450715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cad</a:t>
            </a:r>
            <a:r>
              <a:rPr sz="2400" dirty="0">
                <a:latin typeface="Arial Rounded MT Bold"/>
                <a:cs typeface="Arial Rounded MT Bold"/>
              </a:rPr>
              <a:t>ena</a:t>
            </a:r>
            <a:r>
              <a:rPr sz="2400" spc="-100" dirty="0">
                <a:latin typeface="Arial Rounded MT Bold"/>
                <a:cs typeface="Arial Rounded MT Bold"/>
              </a:rPr>
              <a:t>s</a:t>
            </a:r>
            <a:r>
              <a:rPr sz="2400" spc="-10" dirty="0">
                <a:latin typeface="Arial Rounded MT Bold"/>
                <a:cs typeface="Arial Rounded MT Bold"/>
              </a:rPr>
              <a:t>,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Rounded MT Bold"/>
                <a:cs typeface="Arial Rounded MT Bold"/>
              </a:rPr>
              <a:t>núme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 </a:t>
            </a:r>
            <a:r>
              <a:rPr sz="2400" spc="-5" dirty="0">
                <a:latin typeface="Arial Rounded MT Bold"/>
                <a:cs typeface="Arial Rounded MT Bold"/>
              </a:rPr>
              <a:t>ente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lo</a:t>
            </a:r>
            <a:r>
              <a:rPr sz="2400" spc="-60" dirty="0">
                <a:latin typeface="Arial Rounded MT Bold"/>
                <a:cs typeface="Arial Rounded MT Bold"/>
              </a:rPr>
              <a:t>a</a:t>
            </a:r>
            <a:r>
              <a:rPr sz="2400" spc="-15" dirty="0">
                <a:latin typeface="Arial Rounded MT Bold"/>
                <a:cs typeface="Arial Rounded MT Bold"/>
              </a:rPr>
              <a:t>ts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co</a:t>
            </a:r>
            <a:r>
              <a:rPr sz="2400" spc="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tenido</a:t>
            </a:r>
            <a:r>
              <a:rPr sz="2400" spc="-15" dirty="0">
                <a:latin typeface="Arial Rounded MT Bold"/>
                <a:cs typeface="Arial Rounded MT Bold"/>
              </a:rPr>
              <a:t> mixto</a:t>
            </a:r>
            <a:r>
              <a:rPr sz="2400" spc="-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 lo que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sea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5923" y="3509771"/>
            <a:ext cx="4876800" cy="3348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15141" y="6227892"/>
            <a:ext cx="901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2362200"/>
            <a:ext cx="6885940" cy="663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645">
              <a:lnSpc>
                <a:spcPts val="4750"/>
              </a:lnSpc>
              <a:tabLst>
                <a:tab pos="1269365" algn="l"/>
                <a:tab pos="1521460" algn="l"/>
              </a:tabLst>
            </a:pPr>
            <a:r>
              <a:rPr lang="es-ES" sz="7200" dirty="0">
                <a:latin typeface="Arial Rounded MT Bold"/>
                <a:cs typeface="Arial Rounded MT Bold"/>
              </a:rPr>
              <a:t>Gracias!!</a:t>
            </a:r>
            <a:endParaRPr sz="72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59010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Para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3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u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lista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</a:t>
            </a:r>
            <a:r>
              <a:rPr sz="2400" spc="1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encierra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nto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uti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izar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entre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5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het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10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nua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ió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2739390">
              <a:lnSpc>
                <a:spcPct val="100000"/>
              </a:lnSpc>
              <a:spcBef>
                <a:spcPts val="1045"/>
              </a:spcBef>
              <a:tabLst>
                <a:tab pos="6207760" algn="l"/>
                <a:tab pos="675640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[1</a:t>
            </a:r>
            <a:r>
              <a:rPr sz="2400" b="1" dirty="0">
                <a:latin typeface="Courier New"/>
                <a:cs typeface="Courier New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5" dirty="0"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15" dirty="0"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3431560"/>
            <a:ext cx="7865109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podría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se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cadena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cara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tere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est</a:t>
            </a:r>
            <a:r>
              <a:rPr sz="2400" spc="-20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['on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'two'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three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'fou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0" y="3913207"/>
            <a:ext cx="1303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'five</a:t>
            </a:r>
            <a:r>
              <a:rPr sz="2400" b="1" spc="-15" dirty="0">
                <a:latin typeface="Courier New"/>
                <a:cs typeface="Courier New"/>
              </a:rPr>
              <a:t>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038" y="4977277"/>
            <a:ext cx="7591425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me</a:t>
            </a:r>
            <a:r>
              <a:rPr sz="2400" spc="-10" dirty="0">
                <a:latin typeface="Corbel"/>
                <a:cs typeface="Corbel"/>
              </a:rPr>
              <a:t>z</a:t>
            </a:r>
            <a:r>
              <a:rPr sz="2400" spc="-5" dirty="0">
                <a:latin typeface="Corbel"/>
                <a:cs typeface="Corbel"/>
              </a:rPr>
              <a:t>cla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pos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a:</a:t>
            </a:r>
            <a:endParaRPr sz="2400">
              <a:latin typeface="Corbel"/>
              <a:cs typeface="Corbel"/>
            </a:endParaRPr>
          </a:p>
          <a:p>
            <a:pPr marL="823594">
              <a:lnSpc>
                <a:spcPct val="100000"/>
              </a:lnSpc>
              <a:spcBef>
                <a:spcPts val="1045"/>
              </a:spcBef>
              <a:tabLst>
                <a:tab pos="447548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one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0	,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5.</a:t>
            </a:r>
            <a:r>
              <a:rPr sz="2400" b="1" dirty="0">
                <a:latin typeface="Courier New"/>
                <a:cs typeface="Courier New"/>
              </a:rPr>
              <a:t>5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latin typeface="Courier New"/>
                <a:cs typeface="Courier New"/>
              </a:rPr>
              <a:t> [1</a:t>
            </a:r>
            <a:r>
              <a:rPr sz="2400" b="1" spc="-15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15],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9139" y="5471249"/>
            <a:ext cx="13036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'</a:t>
            </a:r>
            <a:r>
              <a:rPr sz="2400" b="1" spc="-15" dirty="0">
                <a:latin typeface="Courier New"/>
                <a:cs typeface="Courier New"/>
              </a:rPr>
              <a:t>f</a:t>
            </a:r>
            <a:r>
              <a:rPr sz="2400" b="1" spc="-5" dirty="0">
                <a:latin typeface="Courier New"/>
                <a:cs typeface="Courier New"/>
              </a:rPr>
              <a:t>ive']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1236" y="6227892"/>
            <a:ext cx="831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60280" cy="236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 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20" dirty="0">
                <a:latin typeface="Corbel"/>
                <a:cs typeface="Corbel"/>
              </a:rPr>
              <a:t>tene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vací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3175" algn="ctr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  <a:tab pos="1585595" algn="l"/>
                <a:tab pos="1932939" algn="l"/>
                <a:tab pos="3653790" algn="l"/>
                <a:tab pos="5751195" algn="l"/>
                <a:tab pos="6816725" algn="l"/>
                <a:tab pos="909955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5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tas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al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20" dirty="0">
                <a:latin typeface="Corbel"/>
                <a:cs typeface="Corbel"/>
              </a:rPr>
              <a:t>onsiderars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5" dirty="0">
                <a:latin typeface="Corbel"/>
                <a:cs typeface="Corbel"/>
              </a:rPr>
              <a:t>com</a:t>
            </a:r>
            <a:r>
              <a:rPr sz="2400" dirty="0">
                <a:latin typeface="Corbel"/>
                <a:cs typeface="Corbel"/>
              </a:rPr>
              <a:t>o 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va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-125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aunq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den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ro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onten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os </a:t>
            </a:r>
            <a:r>
              <a:rPr sz="2400" spc="-10" dirty="0">
                <a:latin typeface="Corbel"/>
                <a:cs typeface="Corbel"/>
              </a:rPr>
              <a:t>ele</a:t>
            </a:r>
            <a:r>
              <a:rPr sz="2400" spc="-20" dirty="0">
                <a:latin typeface="Corbel"/>
                <a:cs typeface="Corbel"/>
              </a:rPr>
              <a:t>m</a:t>
            </a:r>
            <a:r>
              <a:rPr sz="2400" spc="-5" dirty="0">
                <a:latin typeface="Corbel"/>
                <a:cs typeface="Corbel"/>
              </a:rPr>
              <a:t>entos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impr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mir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si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fu</a:t>
            </a:r>
            <a:r>
              <a:rPr sz="2400" spc="-15" dirty="0">
                <a:latin typeface="Corbel"/>
                <a:cs typeface="Corbel"/>
              </a:rPr>
              <a:t>era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ab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alquiera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4477561"/>
            <a:ext cx="258318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800"/>
              </a:lnSpc>
            </a:pPr>
            <a:r>
              <a:rPr sz="2400" b="1" spc="-5" dirty="0">
                <a:latin typeface="Courier New"/>
                <a:cs typeface="Courier New"/>
              </a:rPr>
              <a:t>lis</a:t>
            </a:r>
            <a:r>
              <a:rPr sz="2400" b="1" dirty="0">
                <a:latin typeface="Courier New"/>
                <a:cs typeface="Courier New"/>
              </a:rPr>
              <a:t>t =</a:t>
            </a:r>
            <a:r>
              <a:rPr sz="2400" b="1" spc="-15" dirty="0">
                <a:latin typeface="Courier New"/>
                <a:cs typeface="Courier New"/>
              </a:rPr>
              <a:t> [</a:t>
            </a:r>
            <a:r>
              <a:rPr sz="2400" b="1" spc="-5" dirty="0">
                <a:latin typeface="Courier New"/>
                <a:cs typeface="Courier New"/>
              </a:rPr>
              <a:t>'one', prin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15" dirty="0">
                <a:latin typeface="Courier New"/>
                <a:cs typeface="Courier New"/>
              </a:rPr>
              <a:t>li</a:t>
            </a:r>
            <a:r>
              <a:rPr sz="2400" b="1" spc="-5" dirty="0">
                <a:latin typeface="Courier New"/>
                <a:cs typeface="Courier New"/>
              </a:rPr>
              <a:t>st</a:t>
            </a:r>
            <a:r>
              <a:rPr sz="2400" b="1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301" y="4579773"/>
            <a:ext cx="1121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two',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2936" y="4579773"/>
            <a:ext cx="148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't</a:t>
            </a:r>
            <a:r>
              <a:rPr sz="2400" b="1" spc="-5" dirty="0">
                <a:latin typeface="Courier New"/>
                <a:cs typeface="Courier New"/>
              </a:rPr>
              <a:t>hre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5" dirty="0">
                <a:latin typeface="Courier New"/>
                <a:cs typeface="Courier New"/>
              </a:rPr>
              <a:t>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666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four',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4657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fiv</a:t>
            </a:r>
            <a:r>
              <a:rPr sz="2400" b="1" spc="-10" dirty="0">
                <a:latin typeface="Courier New"/>
                <a:cs typeface="Courier New"/>
              </a:rPr>
              <a:t>e</a:t>
            </a:r>
            <a:r>
              <a:rPr sz="2400" b="1" dirty="0">
                <a:latin typeface="Courier New"/>
                <a:cs typeface="Courier New"/>
              </a:rPr>
              <a:t>’]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3617" y="6227892"/>
            <a:ext cx="90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768" rIns="0" bIns="0" rtlCol="0">
            <a:spAutoFit/>
          </a:bodyPr>
          <a:lstStyle/>
          <a:p>
            <a:pPr marL="4300220">
              <a:lnSpc>
                <a:spcPct val="100000"/>
              </a:lnSpc>
            </a:pPr>
            <a:r>
              <a:rPr sz="4800" dirty="0"/>
              <a:t>Listas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925" marR="5080" indent="-287020">
              <a:lnSpc>
                <a:spcPct val="97500"/>
              </a:lnSpc>
            </a:pPr>
            <a:r>
              <a:rPr sz="5200" spc="425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r>
              <a:rPr dirty="0"/>
              <a:t>A</a:t>
            </a:r>
            <a:r>
              <a:rPr spc="-5" dirty="0"/>
              <a:t> con</a:t>
            </a:r>
            <a:r>
              <a:rPr spc="-15" dirty="0"/>
              <a:t>t</a:t>
            </a:r>
            <a:r>
              <a:rPr dirty="0"/>
              <a:t>i</a:t>
            </a:r>
            <a:r>
              <a:rPr spc="-60" dirty="0"/>
              <a:t>n</a:t>
            </a:r>
            <a:r>
              <a:rPr dirty="0"/>
              <a:t>ua</a:t>
            </a:r>
            <a:r>
              <a:rPr spc="-15" dirty="0"/>
              <a:t>c</a:t>
            </a:r>
            <a:r>
              <a:rPr dirty="0"/>
              <a:t>ió</a:t>
            </a:r>
            <a:r>
              <a:rPr spc="-15" dirty="0"/>
              <a:t>n</a:t>
            </a:r>
            <a:r>
              <a:rPr dirty="0"/>
              <a:t>,</a:t>
            </a:r>
            <a:r>
              <a:rPr spc="20" dirty="0"/>
              <a:t> </a:t>
            </a:r>
            <a:r>
              <a:rPr spc="-5" dirty="0"/>
              <a:t>c</a:t>
            </a:r>
            <a:r>
              <a:rPr spc="-95" dirty="0"/>
              <a:t>r</a:t>
            </a:r>
            <a:r>
              <a:rPr spc="-5" dirty="0"/>
              <a:t>ea</a:t>
            </a:r>
            <a:r>
              <a:rPr spc="-100" dirty="0"/>
              <a:t>r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os</a:t>
            </a:r>
            <a:r>
              <a:rPr spc="5" dirty="0"/>
              <a:t> </a:t>
            </a:r>
            <a:r>
              <a:rPr dirty="0"/>
              <a:t>una</a:t>
            </a:r>
            <a:r>
              <a:rPr spc="-15" dirty="0"/>
              <a:t> </a:t>
            </a:r>
            <a:r>
              <a:rPr dirty="0"/>
              <a:t>lista</a:t>
            </a:r>
            <a:r>
              <a:rPr spc="-10" dirty="0"/>
              <a:t> </a:t>
            </a:r>
            <a:r>
              <a:rPr spc="-5" dirty="0"/>
              <a:t>en </a:t>
            </a:r>
            <a:r>
              <a:rPr dirty="0"/>
              <a:t>dónde</a:t>
            </a:r>
            <a:r>
              <a:rPr spc="-5" dirty="0"/>
              <a:t> </a:t>
            </a:r>
            <a:r>
              <a:rPr spc="-105" dirty="0"/>
              <a:t>r</a:t>
            </a:r>
            <a:r>
              <a:rPr spc="-55" dirty="0"/>
              <a:t>e</a:t>
            </a:r>
            <a:r>
              <a:rPr spc="-20" dirty="0"/>
              <a:t>gist</a:t>
            </a:r>
            <a:r>
              <a:rPr spc="-105" dirty="0"/>
              <a:t>r</a:t>
            </a:r>
            <a:r>
              <a:rPr spc="-5" dirty="0"/>
              <a:t>a</a:t>
            </a:r>
            <a:r>
              <a:rPr spc="-90" dirty="0"/>
              <a:t>r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20" dirty="0"/>
              <a:t>s</a:t>
            </a:r>
            <a:r>
              <a:rPr dirty="0"/>
              <a:t> </a:t>
            </a:r>
            <a:r>
              <a:rPr spc="-5" dirty="0"/>
              <a:t>e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peso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una pe</a:t>
            </a:r>
            <a:r>
              <a:rPr spc="-90" dirty="0"/>
              <a:t>r</a:t>
            </a:r>
            <a:r>
              <a:rPr dirty="0"/>
              <a:t>sona</a:t>
            </a:r>
            <a:r>
              <a:rPr spc="-5" dirty="0"/>
              <a:t> </a:t>
            </a:r>
            <a:r>
              <a:rPr dirty="0"/>
              <a:t>diari</a:t>
            </a:r>
            <a:r>
              <a:rPr spc="-20" dirty="0"/>
              <a:t>a</a:t>
            </a:r>
            <a:r>
              <a:rPr dirty="0"/>
              <a:t>me</a:t>
            </a:r>
            <a:r>
              <a:rPr spc="-15" dirty="0"/>
              <a:t>n</a:t>
            </a:r>
            <a:r>
              <a:rPr dirty="0"/>
              <a:t>t</a:t>
            </a:r>
            <a:r>
              <a:rPr spc="-185" dirty="0"/>
              <a:t>e</a:t>
            </a:r>
            <a:r>
              <a:rPr spc="-15" dirty="0"/>
              <a:t>.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128779"/>
            <a:ext cx="9673589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015">
              <a:lnSpc>
                <a:spcPts val="5205"/>
              </a:lnSpc>
            </a:pPr>
            <a:r>
              <a:rPr dirty="0"/>
              <a:t>Iniciando</a:t>
            </a:r>
            <a:r>
              <a:rPr spc="-25" dirty="0"/>
              <a:t> </a:t>
            </a:r>
            <a:r>
              <a:rPr spc="-5" dirty="0"/>
              <a:t>co</a:t>
            </a:r>
            <a:r>
              <a:rPr dirty="0"/>
              <a:t>n 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283" y="979651"/>
            <a:ext cx="5281930" cy="530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Cre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pesos.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1286C3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9085" marR="582930" indent="-286385">
              <a:lnSpc>
                <a:spcPts val="281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dirty="0">
                <a:latin typeface="Corbel"/>
                <a:cs typeface="Corbel"/>
              </a:rPr>
              <a:t>Despliega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algun</a:t>
            </a:r>
            <a:r>
              <a:rPr sz="2600" b="1" spc="-15" dirty="0">
                <a:latin typeface="Corbel"/>
                <a:cs typeface="Corbel"/>
              </a:rPr>
              <a:t>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v</a:t>
            </a:r>
            <a:r>
              <a:rPr sz="2600" b="1" spc="5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lore</a:t>
            </a:r>
            <a:r>
              <a:rPr sz="2600" b="1" dirty="0">
                <a:latin typeface="Corbel"/>
                <a:cs typeface="Corbel"/>
              </a:rPr>
              <a:t>s para proba</a:t>
            </a:r>
            <a:r>
              <a:rPr sz="2600" b="1" spc="-150" dirty="0">
                <a:latin typeface="Corbel"/>
                <a:cs typeface="Corbel"/>
              </a:rPr>
              <a:t>r</a:t>
            </a:r>
            <a:r>
              <a:rPr sz="2600" b="1" dirty="0">
                <a:latin typeface="Corbel"/>
                <a:cs typeface="Corbel"/>
              </a:rPr>
              <a:t>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810"/>
              </a:lnSpc>
              <a:spcBef>
                <a:spcPts val="226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Obtie</a:t>
            </a:r>
            <a:r>
              <a:rPr sz="2600" b="1" dirty="0">
                <a:latin typeface="Corbel"/>
                <a:cs typeface="Corbel"/>
              </a:rPr>
              <a:t>ne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el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tamañ</a:t>
            </a:r>
            <a:r>
              <a:rPr sz="2600" b="1" dirty="0">
                <a:latin typeface="Corbel"/>
                <a:cs typeface="Corbel"/>
              </a:rPr>
              <a:t>o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</a:t>
            </a:r>
            <a:r>
              <a:rPr sz="2600" b="1" dirty="0">
                <a:latin typeface="Corbel"/>
                <a:cs typeface="Corbel"/>
              </a:rPr>
              <a:t>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los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sos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que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creó.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1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190" dirty="0">
                <a:latin typeface="Corbel"/>
                <a:cs typeface="Corbel"/>
              </a:rPr>
              <a:t>T</a:t>
            </a:r>
            <a:r>
              <a:rPr sz="2600" b="1" dirty="0">
                <a:latin typeface="Corbel"/>
                <a:cs typeface="Corbel"/>
              </a:rPr>
              <a:t>ambién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po</a:t>
            </a:r>
            <a:r>
              <a:rPr sz="2600" b="1" spc="-10" dirty="0">
                <a:latin typeface="Corbel"/>
                <a:cs typeface="Corbel"/>
              </a:rPr>
              <a:t>d</a:t>
            </a:r>
            <a:r>
              <a:rPr sz="2600" b="1" dirty="0">
                <a:latin typeface="Corbel"/>
                <a:cs typeface="Corbel"/>
              </a:rPr>
              <a:t>emos</a:t>
            </a:r>
            <a:r>
              <a:rPr sz="2600" b="1" spc="-3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10" dirty="0">
                <a:latin typeface="Corbel"/>
                <a:cs typeface="Corbel"/>
              </a:rPr>
              <a:t>q</a:t>
            </a:r>
            <a:r>
              <a:rPr sz="2600" b="1" dirty="0">
                <a:latin typeface="Corbel"/>
                <a:cs typeface="Corbel"/>
              </a:rPr>
              <a:t>uivocarnos.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Añad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so.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2159" y="964691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0403" y="1866900"/>
            <a:ext cx="2673096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2843" y="45125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7059" y="3387852"/>
            <a:ext cx="2938272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5852" y="5832347"/>
            <a:ext cx="2938272" cy="585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520" y="259302"/>
            <a:ext cx="52558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Rounded MT Bold"/>
                <a:cs typeface="Arial Rounded MT Bold"/>
              </a:rPr>
              <a:t>Iniciando</a:t>
            </a:r>
            <a:r>
              <a:rPr sz="4400" spc="-25" dirty="0">
                <a:latin typeface="Arial Rounded MT Bold"/>
                <a:cs typeface="Arial Rounded MT Bold"/>
              </a:rPr>
              <a:t> </a:t>
            </a:r>
            <a:r>
              <a:rPr sz="4400" spc="-5" dirty="0">
                <a:latin typeface="Arial Rounded MT Bold"/>
                <a:cs typeface="Arial Rounded MT Bold"/>
              </a:rPr>
              <a:t>co</a:t>
            </a:r>
            <a:r>
              <a:rPr sz="4400" dirty="0">
                <a:latin typeface="Arial Rounded MT Bold"/>
                <a:cs typeface="Arial Rounded MT Bold"/>
              </a:rPr>
              <a:t>n listas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429906"/>
            <a:ext cx="5709920" cy="392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Cre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una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al</a:t>
            </a:r>
            <a:r>
              <a:rPr sz="2400" b="1" spc="-10" dirty="0">
                <a:latin typeface="Corbel"/>
                <a:cs typeface="Corbel"/>
              </a:rPr>
              <a:t>g</a:t>
            </a:r>
            <a:r>
              <a:rPr sz="2400" b="1" dirty="0">
                <a:latin typeface="Corbel"/>
                <a:cs typeface="Corbel"/>
              </a:rPr>
              <a:t>unos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va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ores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para proba</a:t>
            </a:r>
            <a:r>
              <a:rPr sz="2400" b="1" spc="-150" dirty="0">
                <a:latin typeface="Corbel"/>
                <a:cs typeface="Corbel"/>
              </a:rPr>
              <a:t>r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Obtien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20" dirty="0">
                <a:latin typeface="Corbel"/>
                <a:cs typeface="Corbel"/>
              </a:rPr>
              <a:t> tamañ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spc="3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os que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creó.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85" dirty="0">
                <a:latin typeface="Corbel"/>
                <a:cs typeface="Corbel"/>
              </a:rPr>
              <a:t>T</a:t>
            </a:r>
            <a:r>
              <a:rPr sz="2400" b="1" spc="-20" dirty="0">
                <a:latin typeface="Corbel"/>
                <a:cs typeface="Corbel"/>
              </a:rPr>
              <a:t>am</a:t>
            </a:r>
            <a:r>
              <a:rPr sz="2400" b="1" spc="-30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ién</a:t>
            </a:r>
            <a:r>
              <a:rPr sz="2400" b="1" spc="3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pod</a:t>
            </a:r>
            <a:r>
              <a:rPr sz="2400" b="1" spc="-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mo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equ</a:t>
            </a:r>
            <a:r>
              <a:rPr sz="2400" b="1" spc="-5" dirty="0">
                <a:latin typeface="Corbel"/>
                <a:cs typeface="Corbel"/>
              </a:rPr>
              <a:t>i</a:t>
            </a:r>
            <a:r>
              <a:rPr sz="2400" b="1" spc="-20" dirty="0">
                <a:latin typeface="Corbel"/>
                <a:cs typeface="Corbel"/>
              </a:rPr>
              <a:t>vocarnos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6920" y="1359408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3700" y="2205227"/>
            <a:ext cx="2674620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8900" y="43982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1840" y="3529584"/>
            <a:ext cx="2938272" cy="443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4" y="2228088"/>
            <a:ext cx="979931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3011" y="3512820"/>
            <a:ext cx="583692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5852" y="5256276"/>
            <a:ext cx="4238244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0" y="4796028"/>
            <a:ext cx="981455" cy="382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3429000"/>
            <a:ext cx="5620511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539</Words>
  <Application>Microsoft Office PowerPoint</Application>
  <PresentationFormat>Panorámica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Calibri</vt:lpstr>
      <vt:lpstr>Corbel</vt:lpstr>
      <vt:lpstr>Courier New</vt:lpstr>
      <vt:lpstr>Times New Roman</vt:lpstr>
      <vt:lpstr>Office Theme</vt:lpstr>
      <vt:lpstr>Presentación de PowerPoint</vt:lpstr>
      <vt:lpstr>Presentación de PowerPoint</vt:lpstr>
      <vt:lpstr>Crear listas en Python</vt:lpstr>
      <vt:lpstr>Crear listas en Python</vt:lpstr>
      <vt:lpstr>Listas</vt:lpstr>
      <vt:lpstr>Iniciando con listas</vt:lpstr>
      <vt:lpstr>Presentación de PowerPoint</vt:lpstr>
      <vt:lpstr>Seguimos con listas</vt:lpstr>
      <vt:lpstr>Seguimos con listas</vt:lpstr>
      <vt:lpstr>Experimentemos un poco…</vt:lpstr>
      <vt:lpstr>Experimentemos un poco…</vt:lpstr>
      <vt:lpstr>Presentación de PowerPoint</vt:lpstr>
      <vt:lpstr>Presentación de PowerPoint</vt:lpstr>
      <vt:lpstr>Presentación de PowerPoint</vt:lpstr>
      <vt:lpstr>Veamos que mas podemos hacer con listas!!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</dc:title>
  <dc:creator>María Isabel Camacho González</dc:creator>
  <cp:lastModifiedBy>Lizethe Pérez Fuertes</cp:lastModifiedBy>
  <cp:revision>2</cp:revision>
  <dcterms:created xsi:type="dcterms:W3CDTF">2022-10-03T19:21:19Z</dcterms:created>
  <dcterms:modified xsi:type="dcterms:W3CDTF">2022-10-06T04:04:52Z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