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latin typeface="Arial Rounded MT Bold"/>
                <a:cs typeface="Arial Rounded MT Bold"/>
              </a:rPr>
              <a:t>Análisi</a:t>
            </a:r>
            <a:r>
              <a:rPr sz="5400" dirty="0">
                <a:latin typeface="Arial Rounded MT Bold"/>
                <a:cs typeface="Arial Rounded MT Bold"/>
              </a:rPr>
              <a:t>s</a:t>
            </a:r>
            <a:r>
              <a:rPr sz="5400" spc="15" dirty="0">
                <a:latin typeface="Arial Rounded MT Bold"/>
                <a:cs typeface="Arial Rounded MT Bold"/>
              </a:rPr>
              <a:t> </a:t>
            </a:r>
            <a:r>
              <a:rPr sz="5400" dirty="0">
                <a:latin typeface="Arial Rounded MT Bold"/>
                <a:cs typeface="Arial Rounded MT Bold"/>
              </a:rPr>
              <a:t>de</a:t>
            </a:r>
            <a:r>
              <a:rPr sz="5400" spc="-5" dirty="0">
                <a:latin typeface="Arial Rounded MT Bold"/>
                <a:cs typeface="Arial Rounded MT Bold"/>
              </a:rPr>
              <a:t> D</a:t>
            </a:r>
            <a:r>
              <a:rPr sz="5400" spc="-145" dirty="0">
                <a:latin typeface="Arial Rounded MT Bold"/>
                <a:cs typeface="Arial Rounded MT Bold"/>
              </a:rPr>
              <a:t>a</a:t>
            </a:r>
            <a:r>
              <a:rPr sz="5400" dirty="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619755"/>
            <a:ext cx="2834640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9611" y="576986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8294"/>
            <a:ext cx="9673589" cy="1230630"/>
          </a:xfrm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1" y="1579265"/>
            <a:ext cx="3870960" cy="4577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 al 4.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30467" y="2002535"/>
            <a:ext cx="562051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30467" y="2607564"/>
            <a:ext cx="283464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30467" y="3674364"/>
            <a:ext cx="306628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30467" y="4704588"/>
            <a:ext cx="2185416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30467" y="5567173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30467" y="1525524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39611" y="3156204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39611" y="4207764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30467" y="6019800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</a:pPr>
            <a:r>
              <a:rPr sz="4800" spc="-5" dirty="0">
                <a:latin typeface="Corbel"/>
                <a:cs typeface="Corbel"/>
              </a:rPr>
              <a:t>Cóm</a:t>
            </a:r>
            <a:r>
              <a:rPr sz="4800" dirty="0">
                <a:latin typeface="Corbel"/>
                <a:cs typeface="Corbel"/>
              </a:rPr>
              <a:t>o</a:t>
            </a:r>
            <a:r>
              <a:rPr sz="4800" spc="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harías</a:t>
            </a:r>
            <a:r>
              <a:rPr sz="4800" spc="-1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para</a:t>
            </a:r>
            <a:r>
              <a:rPr sz="4800" spc="-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poner</a:t>
            </a:r>
            <a:r>
              <a:rPr sz="4800" spc="10" dirty="0">
                <a:latin typeface="Corbel"/>
                <a:cs typeface="Corbel"/>
              </a:rPr>
              <a:t> </a:t>
            </a:r>
            <a:r>
              <a:rPr sz="4800" spc="-20" dirty="0">
                <a:latin typeface="Corbel"/>
                <a:cs typeface="Corbel"/>
              </a:rPr>
              <a:t>el 70</a:t>
            </a:r>
            <a:r>
              <a:rPr sz="4800" dirty="0">
                <a:latin typeface="Corbel"/>
                <a:cs typeface="Corbel"/>
              </a:rPr>
              <a:t> </a:t>
            </a:r>
            <a:r>
              <a:rPr sz="4800" spc="-5" dirty="0">
                <a:latin typeface="Corbel"/>
                <a:cs typeface="Corbel"/>
              </a:rPr>
              <a:t>q</a:t>
            </a:r>
            <a:r>
              <a:rPr sz="4800" spc="-15" dirty="0">
                <a:latin typeface="Corbel"/>
                <a:cs typeface="Corbel"/>
              </a:rPr>
              <a:t>u</a:t>
            </a:r>
            <a:r>
              <a:rPr sz="4800" spc="-25" dirty="0">
                <a:latin typeface="Corbel"/>
                <a:cs typeface="Corbel"/>
              </a:rPr>
              <a:t>e</a:t>
            </a:r>
            <a:r>
              <a:rPr sz="4800" spc="-10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borra</a:t>
            </a:r>
            <a:r>
              <a:rPr sz="4800" spc="-30" dirty="0">
                <a:latin typeface="Corbel"/>
                <a:cs typeface="Corbel"/>
              </a:rPr>
              <a:t>m</a:t>
            </a:r>
            <a:r>
              <a:rPr sz="4800" spc="-5" dirty="0">
                <a:latin typeface="Corbel"/>
                <a:cs typeface="Corbel"/>
              </a:rPr>
              <a:t>o</a:t>
            </a:r>
            <a:r>
              <a:rPr sz="4800" dirty="0">
                <a:latin typeface="Corbel"/>
                <a:cs typeface="Corbel"/>
              </a:rPr>
              <a:t>s</a:t>
            </a:r>
            <a:r>
              <a:rPr sz="4800" spc="15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entre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</a:t>
            </a:r>
            <a:r>
              <a:rPr sz="4800" dirty="0">
                <a:latin typeface="Corbel"/>
                <a:cs typeface="Corbel"/>
              </a:rPr>
              <a:t>9 y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703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en</a:t>
            </a:r>
            <a:r>
              <a:rPr sz="2400" b="1" spc="-5" dirty="0">
                <a:latin typeface="Corbel"/>
                <a:cs typeface="Corbel"/>
              </a:rPr>
              <a:t> 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po</a:t>
            </a:r>
            <a:r>
              <a:rPr sz="2400" b="1" spc="-10" dirty="0">
                <a:latin typeface="Corbel"/>
                <a:cs typeface="Corbel"/>
              </a:rPr>
              <a:t>sición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358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 en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posició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410200"/>
            <a:ext cx="200405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980175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75" algn="ctr">
              <a:lnSpc>
                <a:spcPct val="100000"/>
              </a:lnSpc>
            </a:pPr>
            <a:r>
              <a:rPr spc="-225" dirty="0"/>
              <a:t>V</a:t>
            </a:r>
            <a:r>
              <a:rPr spc="-5" dirty="0"/>
              <a:t>eamo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mas</a:t>
            </a:r>
            <a:r>
              <a:rPr spc="-25" dirty="0"/>
              <a:t> </a:t>
            </a:r>
            <a:r>
              <a:rPr dirty="0"/>
              <a:t>podemos</a:t>
            </a:r>
            <a:r>
              <a:rPr spc="-20" dirty="0"/>
              <a:t> </a:t>
            </a:r>
            <a:r>
              <a:rPr dirty="0"/>
              <a:t>hacer</a:t>
            </a:r>
          </a:p>
          <a:p>
            <a:pPr marL="701675" algn="ctr">
              <a:lnSpc>
                <a:spcPts val="5205"/>
              </a:lnSpc>
            </a:pPr>
            <a:r>
              <a:rPr spc="-5" dirty="0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 son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equi</a:t>
            </a:r>
            <a:r>
              <a:rPr sz="2800" b="1" spc="-30" dirty="0">
                <a:latin typeface="Corbel"/>
                <a:cs typeface="Corbel"/>
              </a:rPr>
              <a:t>v</a:t>
            </a:r>
            <a:r>
              <a:rPr sz="2800" b="1" spc="-15" dirty="0">
                <a:latin typeface="Corbel"/>
                <a:cs typeface="Corbel"/>
              </a:rPr>
              <a:t>ale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5" dirty="0">
                <a:latin typeface="Corbel"/>
                <a:cs typeface="Corbel"/>
              </a:rPr>
              <a:t>!</a:t>
            </a:r>
            <a:r>
              <a:rPr sz="2800" b="1" dirty="0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del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s[</a:t>
            </a:r>
            <a:r>
              <a:rPr sz="2400" dirty="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s.r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Corbel"/>
                <a:cs typeface="Corbel"/>
              </a:rPr>
              <a:t>Apr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nar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li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spc="-20" dirty="0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25" dirty="0">
                <a:latin typeface="Corbel"/>
                <a:cs typeface="Corbel"/>
              </a:rPr>
              <a:t>T</a:t>
            </a:r>
            <a:r>
              <a:rPr sz="2800" b="1" spc="-20" dirty="0">
                <a:latin typeface="Corbel"/>
                <a:cs typeface="Corbel"/>
              </a:rPr>
              <a:t>am</a:t>
            </a:r>
            <a:r>
              <a:rPr sz="2800" b="1" spc="-15" dirty="0">
                <a:latin typeface="Corbel"/>
                <a:cs typeface="Corbel"/>
              </a:rPr>
              <a:t>bién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1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desce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15" dirty="0">
                <a:latin typeface="Corbel"/>
                <a:cs typeface="Corbel"/>
              </a:rPr>
              <a:t>de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rt(r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verse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=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30" dirty="0">
                <a:latin typeface="Corbel"/>
                <a:cs typeface="Corbel"/>
              </a:rPr>
              <a:t>p</a:t>
            </a:r>
            <a:r>
              <a:rPr sz="2800" b="1" spc="-15" dirty="0">
                <a:latin typeface="Corbel"/>
                <a:cs typeface="Corbel"/>
              </a:rPr>
              <a:t>uede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usar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p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sos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un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90" dirty="0">
                <a:latin typeface="Arial Rounded MT Bold"/>
                <a:cs typeface="Arial Rounded MT Bold"/>
              </a:rPr>
              <a:t>P</a:t>
            </a:r>
            <a:r>
              <a:rPr sz="4000" spc="-25" dirty="0">
                <a:latin typeface="Arial Rounded MT Bold"/>
                <a:cs typeface="Arial Rounded MT Bold"/>
              </a:rPr>
              <a:t>or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últi</a:t>
            </a:r>
            <a:r>
              <a:rPr sz="4000" spc="-35" dirty="0">
                <a:latin typeface="Arial Rounded MT Bold"/>
                <a:cs typeface="Arial Rounded MT Bold"/>
              </a:rPr>
              <a:t>m</a:t>
            </a:r>
            <a:r>
              <a:rPr sz="4000" spc="-20" dirty="0">
                <a:latin typeface="Arial Rounded MT Bold"/>
                <a:cs typeface="Arial Rounded MT Bold"/>
              </a:rPr>
              <a:t>o: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cuan</a:t>
            </a:r>
            <a:r>
              <a:rPr sz="4000" spc="-5" dirty="0">
                <a:latin typeface="Arial Rounded MT Bold"/>
                <a:cs typeface="Arial Rounded MT Bold"/>
              </a:rPr>
              <a:t>t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80" dirty="0">
                <a:latin typeface="Arial Rounded MT Bold"/>
                <a:cs typeface="Arial Rounded MT Bold"/>
              </a:rPr>
              <a:t>v</a:t>
            </a:r>
            <a:r>
              <a:rPr sz="4000" spc="-30" dirty="0">
                <a:latin typeface="Arial Rounded MT Bold"/>
                <a:cs typeface="Arial Rounded MT Bold"/>
              </a:rPr>
              <a:t>ec</a:t>
            </a:r>
            <a:r>
              <a:rPr sz="4000" spc="-1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75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pa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eció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el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Arial Rounded MT Bold"/>
                <a:cs typeface="Arial Rounded MT Bold"/>
              </a:rPr>
              <a:t>núme</a:t>
            </a:r>
            <a:r>
              <a:rPr sz="4000" spc="-18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spc="-5" dirty="0">
                <a:latin typeface="Arial Rounded MT Bold"/>
                <a:cs typeface="Arial Rounded MT Bold"/>
              </a:rPr>
              <a:t> 7</a:t>
            </a:r>
            <a:r>
              <a:rPr sz="4000" dirty="0">
                <a:latin typeface="Arial Rounded MT Bold"/>
                <a:cs typeface="Arial Rounded MT Bold"/>
              </a:rPr>
              <a:t>0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n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000" spc="-35" dirty="0">
                <a:latin typeface="Arial Rounded MT Bold"/>
                <a:cs typeface="Arial Rounded MT Bold"/>
              </a:rPr>
              <a:t>Aho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15" dirty="0">
                <a:latin typeface="Arial Rounded MT Bold"/>
                <a:cs typeface="Arial Rounded MT Bold"/>
              </a:rPr>
              <a:t>,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calcula</a:t>
            </a:r>
            <a:r>
              <a:rPr sz="4000" spc="-114" dirty="0">
                <a:latin typeface="Arial Rounded MT Bold"/>
                <a:cs typeface="Arial Rounded MT Bold"/>
              </a:rPr>
              <a:t>r</a:t>
            </a:r>
            <a:r>
              <a:rPr sz="4000" spc="-35" dirty="0">
                <a:latin typeface="Arial Rounded MT Bold"/>
                <a:cs typeface="Arial Rounded MT Bold"/>
              </a:rPr>
              <a:t>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estadí</a:t>
            </a:r>
            <a:r>
              <a:rPr sz="4000" spc="-40" dirty="0">
                <a:latin typeface="Arial Rounded MT Bold"/>
                <a:cs typeface="Arial Rounded MT Bold"/>
              </a:rPr>
              <a:t>s</a:t>
            </a:r>
            <a:r>
              <a:rPr sz="4000" spc="-20" dirty="0">
                <a:latin typeface="Arial Rounded MT Bold"/>
                <a:cs typeface="Arial Rounded MT Bold"/>
              </a:rPr>
              <a:t>tica descripti</a:t>
            </a:r>
            <a:r>
              <a:rPr sz="4000" spc="-90" dirty="0">
                <a:latin typeface="Arial Rounded MT Bold"/>
                <a:cs typeface="Arial Rounded MT Bold"/>
              </a:rPr>
              <a:t>v</a:t>
            </a:r>
            <a:r>
              <a:rPr sz="4000" spc="-25" dirty="0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</a:pPr>
            <a:r>
              <a:rPr sz="4000" spc="-280" dirty="0">
                <a:latin typeface="Arial Rounded MT Bold"/>
                <a:cs typeface="Arial Rounded MT Bold"/>
              </a:rPr>
              <a:t>T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spc="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suena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es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c</a:t>
            </a:r>
            <a:r>
              <a:rPr sz="4000" spc="-25" dirty="0">
                <a:latin typeface="Arial Rounded MT Bold"/>
                <a:cs typeface="Arial Rounded MT Bold"/>
              </a:rPr>
              <a:t>onc</a:t>
            </a:r>
            <a:r>
              <a:rPr sz="4000" spc="-6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9206D8-C0C0-4A67-88A8-BDCDB98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79" y="1859910"/>
            <a:ext cx="7216523" cy="489178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00275" y="19325"/>
            <a:ext cx="935228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 algn="ctr">
              <a:lnSpc>
                <a:spcPct val="100000"/>
              </a:lnSpc>
            </a:pPr>
            <a:r>
              <a:rPr lang="es-ES" sz="3600" spc="-15" dirty="0">
                <a:solidFill>
                  <a:srgbClr val="3B4043"/>
                </a:solidFill>
                <a:latin typeface="Arial Rounded MT Bold"/>
                <a:cs typeface="Arial Rounded MT Bold"/>
              </a:rPr>
              <a:t>Las estadísticas descriptivas se utilizan para describir las características básicas de los datos en un estudio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sz="2800" b="1" spc="-3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4066" y="5116572"/>
            <a:ext cx="1888489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izaremos nump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C5553D-25AD-4085-832A-26782382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667000"/>
            <a:ext cx="3408336" cy="15191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5133" y="93572"/>
            <a:ext cx="9702165" cy="12560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400" spc="-225" dirty="0">
                <a:latin typeface="Arial Rounded MT Bold"/>
                <a:cs typeface="Arial Rounded MT Bold"/>
              </a:rPr>
              <a:t>V</a:t>
            </a:r>
            <a:r>
              <a:rPr sz="4400" spc="-5" dirty="0">
                <a:latin typeface="Arial Rounded MT Bold"/>
                <a:cs typeface="Arial Rounded MT Bold"/>
              </a:rPr>
              <a:t>eamo</a:t>
            </a:r>
            <a:r>
              <a:rPr sz="4400" dirty="0">
                <a:latin typeface="Arial Rounded MT Bold"/>
                <a:cs typeface="Arial Rounded MT Bold"/>
              </a:rPr>
              <a:t>s</a:t>
            </a:r>
            <a:r>
              <a:rPr sz="4400" spc="-1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 </a:t>
            </a:r>
            <a:r>
              <a:rPr sz="4400" spc="-5" dirty="0">
                <a:latin typeface="Arial Rounded MT Bold"/>
                <a:cs typeface="Arial Rounded MT Bold"/>
              </a:rPr>
              <a:t>ej</a:t>
            </a:r>
            <a:r>
              <a:rPr sz="4400" spc="-15" dirty="0">
                <a:latin typeface="Arial Rounded MT Bold"/>
                <a:cs typeface="Arial Rounded MT Bold"/>
              </a:rPr>
              <a:t>e</a:t>
            </a:r>
            <a:r>
              <a:rPr sz="4400" dirty="0">
                <a:latin typeface="Arial Rounded MT Bold"/>
                <a:cs typeface="Arial Rounded MT Bold"/>
              </a:rPr>
              <a:t>mplo</a:t>
            </a:r>
            <a:r>
              <a:rPr sz="4400" spc="-3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de un </a:t>
            </a:r>
            <a:r>
              <a:rPr sz="4400" spc="-20" dirty="0">
                <a:latin typeface="Arial Rounded MT Bold"/>
                <a:cs typeface="Arial Rounded MT Bold"/>
              </a:rPr>
              <a:t>p</a:t>
            </a:r>
            <a:r>
              <a:rPr sz="4400" spc="-170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o</a:t>
            </a:r>
            <a:r>
              <a:rPr sz="4400" spc="-65" dirty="0">
                <a:latin typeface="Arial Rounded MT Bold"/>
                <a:cs typeface="Arial Rounded MT Bold"/>
              </a:rPr>
              <a:t>g</a:t>
            </a:r>
            <a:r>
              <a:rPr sz="4400" spc="-110" dirty="0">
                <a:latin typeface="Arial Rounded MT Bold"/>
                <a:cs typeface="Arial Rounded MT Bold"/>
              </a:rPr>
              <a:t>r</a:t>
            </a:r>
            <a:r>
              <a:rPr sz="4400" spc="-5" dirty="0">
                <a:latin typeface="Arial Rounded MT Bold"/>
                <a:cs typeface="Arial Rounded MT Bold"/>
              </a:rPr>
              <a:t>ama</a:t>
            </a:r>
            <a:endParaRPr sz="4400" dirty="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  <a:tabLst>
                <a:tab pos="1162685" algn="l"/>
              </a:tabLst>
            </a:pPr>
            <a:r>
              <a:rPr sz="4400" dirty="0">
                <a:latin typeface="Arial Rounded MT Bold"/>
                <a:cs typeface="Arial Rounded MT Bold"/>
              </a:rPr>
              <a:t>que	</a:t>
            </a:r>
            <a:r>
              <a:rPr sz="4400" spc="-114" dirty="0">
                <a:latin typeface="Arial Rounded MT Bold"/>
                <a:cs typeface="Arial Rounded MT Bold"/>
              </a:rPr>
              <a:t>g</a:t>
            </a:r>
            <a:r>
              <a:rPr sz="4400" spc="-5" dirty="0">
                <a:latin typeface="Arial Rounded MT Bold"/>
                <a:cs typeface="Arial Rounded MT Bold"/>
              </a:rPr>
              <a:t>ene</a:t>
            </a:r>
            <a:r>
              <a:rPr sz="4400" spc="-95" dirty="0">
                <a:latin typeface="Arial Rounded MT Bold"/>
                <a:cs typeface="Arial Rounded MT Bold"/>
              </a:rPr>
              <a:t>r</a:t>
            </a:r>
            <a:r>
              <a:rPr sz="4400" dirty="0">
                <a:latin typeface="Arial Rounded MT Bold"/>
                <a:cs typeface="Arial Rounded MT Bold"/>
              </a:rPr>
              <a:t>a</a:t>
            </a:r>
            <a:r>
              <a:rPr sz="4400" spc="-20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una</a:t>
            </a:r>
            <a:r>
              <a:rPr sz="4400" spc="5" dirty="0">
                <a:latin typeface="Arial Rounded MT Bold"/>
                <a:cs typeface="Arial Rounded MT Bold"/>
              </a:rPr>
              <a:t> </a:t>
            </a:r>
            <a:r>
              <a:rPr sz="4400" dirty="0">
                <a:latin typeface="Arial Rounded MT Bold"/>
                <a:cs typeface="Arial Rounded MT Bold"/>
              </a:rPr>
              <a:t>lista: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2A5A859-3217-4D62-9695-C2EA69A67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752600"/>
            <a:ext cx="5695950" cy="41275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C2B14D8-7930-4E77-9B07-9B708C1CF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4200" y="4876800"/>
            <a:ext cx="4468422" cy="12560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sz="2800" spc="-20" dirty="0">
                <a:latin typeface="Arial Rounded MT Bold"/>
                <a:cs typeface="Arial Rounded MT Bold"/>
              </a:rPr>
              <a:t>Las	</a:t>
            </a:r>
            <a:r>
              <a:rPr sz="2800" spc="-5" dirty="0">
                <a:latin typeface="Arial Rounded MT Bold"/>
                <a:cs typeface="Arial Rounded MT Bold"/>
              </a:rPr>
              <a:t>l</a:t>
            </a:r>
            <a:r>
              <a:rPr sz="2800" spc="-15" dirty="0">
                <a:latin typeface="Arial Rounded MT Bold"/>
                <a:cs typeface="Arial Rounded MT Bold"/>
              </a:rPr>
              <a:t>istas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30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Python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son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una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s</a:t>
            </a:r>
            <a:r>
              <a:rPr sz="2800" spc="-25" dirty="0">
                <a:latin typeface="Arial Rounded MT Bold"/>
                <a:cs typeface="Arial Rounded MT Bold"/>
              </a:rPr>
              <a:t>ecuenc</a:t>
            </a:r>
            <a:r>
              <a:rPr sz="2800" spc="-5" dirty="0">
                <a:latin typeface="Arial Rounded MT Bold"/>
                <a:cs typeface="Arial Rounded MT Bold"/>
              </a:rPr>
              <a:t>i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50" dirty="0">
                <a:latin typeface="Arial Rounded MT Bold"/>
                <a:cs typeface="Arial Rounded MT Bold"/>
              </a:rPr>
              <a:t>v</a:t>
            </a:r>
            <a:r>
              <a:rPr sz="2800" spc="-20" dirty="0">
                <a:latin typeface="Arial Rounded MT Bold"/>
                <a:cs typeface="Arial Rounded MT Bold"/>
              </a:rPr>
              <a:t>alo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2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los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</a:t>
            </a:r>
            <a:r>
              <a:rPr sz="2800" spc="-3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p</a:t>
            </a:r>
            <a:r>
              <a:rPr sz="2800" spc="-15" dirty="0">
                <a:latin typeface="Arial Rounded MT Bold"/>
                <a:cs typeface="Arial Rounded MT Bold"/>
              </a:rPr>
              <a:t>u</a:t>
            </a:r>
            <a:r>
              <a:rPr sz="2800" spc="-25" dirty="0">
                <a:latin typeface="Arial Rounded MT Bold"/>
                <a:cs typeface="Arial Rounded MT Bold"/>
              </a:rPr>
              <a:t>ede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spc="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ser</a:t>
            </a:r>
            <a:r>
              <a:rPr sz="2800" spc="-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cualquie</a:t>
            </a:r>
            <a:r>
              <a:rPr sz="2800" spc="-15" dirty="0">
                <a:latin typeface="Arial Rounded MT Bold"/>
                <a:cs typeface="Arial Rounded MT Bold"/>
              </a:rPr>
              <a:t>r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cad</a:t>
            </a:r>
            <a:r>
              <a:rPr sz="2400" dirty="0">
                <a:latin typeface="Arial Rounded MT Bold"/>
                <a:cs typeface="Arial Rounded MT Bold"/>
              </a:rPr>
              <a:t>ena</a:t>
            </a:r>
            <a:r>
              <a:rPr sz="2400" spc="-100" dirty="0">
                <a:latin typeface="Arial Rounded MT Bold"/>
                <a:cs typeface="Arial Rounded MT Bold"/>
              </a:rPr>
              <a:t>s</a:t>
            </a:r>
            <a:r>
              <a:rPr sz="2400" spc="-10" dirty="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Rounded MT Bold"/>
                <a:cs typeface="Arial Rounded MT Bold"/>
              </a:rPr>
              <a:t>núme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 </a:t>
            </a:r>
            <a:r>
              <a:rPr sz="2400" spc="-5" dirty="0">
                <a:latin typeface="Arial Rounded MT Bold"/>
                <a:cs typeface="Arial Rounded MT Bold"/>
              </a:rPr>
              <a:t>ente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lo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15" dirty="0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co</a:t>
            </a:r>
            <a:r>
              <a:rPr sz="2400" spc="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tenido</a:t>
            </a:r>
            <a:r>
              <a:rPr sz="2400" spc="-15" dirty="0">
                <a:latin typeface="Arial Rounded MT Bold"/>
                <a:cs typeface="Arial Rounded MT Bold"/>
              </a:rPr>
              <a:t> mixto</a:t>
            </a:r>
            <a:r>
              <a:rPr sz="2400" spc="-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 lo que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2362200"/>
            <a:ext cx="6885940" cy="66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lang="es-ES" sz="7200" dirty="0">
                <a:latin typeface="Arial Rounded MT Bold"/>
                <a:cs typeface="Arial Rounded MT Bold"/>
              </a:rPr>
              <a:t>Gracias!!</a:t>
            </a:r>
            <a:endParaRPr sz="7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Para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lista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</a:t>
            </a:r>
            <a:r>
              <a:rPr sz="2400" spc="1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encierra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nto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uti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izar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entre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het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10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nua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ió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[1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15" dirty="0"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podría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cadena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cara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tere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est</a:t>
            </a:r>
            <a:r>
              <a:rPr sz="2400" spc="-2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['on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'two'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three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'fou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3913207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'five</a:t>
            </a:r>
            <a:r>
              <a:rPr sz="2400" b="1" spc="-15" dirty="0">
                <a:latin typeface="Courier New"/>
                <a:cs typeface="Courier New"/>
              </a:rPr>
              <a:t>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10" dirty="0">
                <a:latin typeface="Corbel"/>
                <a:cs typeface="Corbel"/>
              </a:rPr>
              <a:t>z</a:t>
            </a:r>
            <a:r>
              <a:rPr sz="2400" spc="-5" dirty="0">
                <a:latin typeface="Corbel"/>
                <a:cs typeface="Corbel"/>
              </a:rPr>
              <a:t>cla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pos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one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	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5.</a:t>
            </a:r>
            <a:r>
              <a:rPr sz="2400" b="1" dirty="0"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[1</a:t>
            </a:r>
            <a:r>
              <a:rPr sz="2400" b="1" spc="-15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139" y="5471249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5" dirty="0">
                <a:latin typeface="Courier New"/>
                <a:cs typeface="Courier New"/>
              </a:rPr>
              <a:t>f</a:t>
            </a:r>
            <a:r>
              <a:rPr sz="2400" b="1" spc="-5" dirty="0">
                <a:latin typeface="Courier New"/>
                <a:cs typeface="Courier New"/>
              </a:rPr>
              <a:t>ive']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20" dirty="0">
                <a:latin typeface="Corbel"/>
                <a:cs typeface="Corbel"/>
              </a:rPr>
              <a:t>tene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vací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tas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onsiderars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5" dirty="0">
                <a:latin typeface="Corbel"/>
                <a:cs typeface="Corbel"/>
              </a:rPr>
              <a:t>com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va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aunq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den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ro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onten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os </a:t>
            </a:r>
            <a:r>
              <a:rPr sz="2400" spc="-10" dirty="0">
                <a:latin typeface="Corbel"/>
                <a:cs typeface="Corbel"/>
              </a:rPr>
              <a:t>ele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entos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impr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mir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</a:t>
            </a:r>
            <a:r>
              <a:rPr sz="2400" spc="-15" dirty="0">
                <a:latin typeface="Corbel"/>
                <a:cs typeface="Corbel"/>
              </a:rPr>
              <a:t>era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ab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alquiera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477561"/>
            <a:ext cx="258318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sz="2400" b="1" spc="-5" dirty="0">
                <a:latin typeface="Courier New"/>
                <a:cs typeface="Courier New"/>
              </a:rPr>
              <a:t>lis</a:t>
            </a:r>
            <a:r>
              <a:rPr sz="2400" b="1" dirty="0">
                <a:latin typeface="Courier New"/>
                <a:cs typeface="Courier New"/>
              </a:rPr>
              <a:t>t =</a:t>
            </a:r>
            <a:r>
              <a:rPr sz="2400" b="1" spc="-15" dirty="0">
                <a:latin typeface="Courier New"/>
                <a:cs typeface="Courier New"/>
              </a:rPr>
              <a:t> [</a:t>
            </a:r>
            <a:r>
              <a:rPr sz="2400" b="1" spc="-5" dirty="0">
                <a:latin typeface="Courier New"/>
                <a:cs typeface="Courier New"/>
              </a:rPr>
              <a:t>'one', prin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li</a:t>
            </a:r>
            <a:r>
              <a:rPr sz="2400" b="1" spc="-5" dirty="0">
                <a:latin typeface="Courier New"/>
                <a:cs typeface="Courier New"/>
              </a:rPr>
              <a:t>st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't</a:t>
            </a:r>
            <a:r>
              <a:rPr sz="2400" b="1" spc="-5" dirty="0">
                <a:latin typeface="Courier New"/>
                <a:cs typeface="Courier New"/>
              </a:rPr>
              <a:t>hre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fiv</a:t>
            </a:r>
            <a:r>
              <a:rPr sz="2400" b="1" spc="-10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68" rIns="0" bIns="0" rtlCol="0">
            <a:spAutoFit/>
          </a:bodyPr>
          <a:lstStyle/>
          <a:p>
            <a:pPr marL="4300220">
              <a:lnSpc>
                <a:spcPct val="100000"/>
              </a:lnSpc>
            </a:pPr>
            <a:r>
              <a:rPr sz="4800" dirty="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sz="5200" spc="42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spc="-5" dirty="0"/>
              <a:t> con</a:t>
            </a:r>
            <a:r>
              <a:rPr spc="-15" dirty="0"/>
              <a:t>t</a:t>
            </a:r>
            <a:r>
              <a:rPr dirty="0"/>
              <a:t>i</a:t>
            </a:r>
            <a:r>
              <a:rPr spc="-60" dirty="0"/>
              <a:t>n</a:t>
            </a:r>
            <a:r>
              <a:rPr dirty="0"/>
              <a:t>ua</a:t>
            </a:r>
            <a:r>
              <a:rPr spc="-15" dirty="0"/>
              <a:t>c</a:t>
            </a:r>
            <a:r>
              <a:rPr dirty="0"/>
              <a:t>ió</a:t>
            </a:r>
            <a:r>
              <a:rPr spc="-15" dirty="0"/>
              <a:t>n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95" dirty="0"/>
              <a:t>r</a:t>
            </a:r>
            <a:r>
              <a:rPr spc="-5" dirty="0"/>
              <a:t>ea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os</a:t>
            </a:r>
            <a:r>
              <a:rPr spc="5" dirty="0"/>
              <a:t> </a:t>
            </a:r>
            <a:r>
              <a:rPr dirty="0"/>
              <a:t>una</a:t>
            </a:r>
            <a:r>
              <a:rPr spc="-15" dirty="0"/>
              <a:t> </a:t>
            </a:r>
            <a:r>
              <a:rPr dirty="0"/>
              <a:t>lista</a:t>
            </a:r>
            <a:r>
              <a:rPr spc="-10" dirty="0"/>
              <a:t> </a:t>
            </a:r>
            <a:r>
              <a:rPr spc="-5" dirty="0"/>
              <a:t>en </a:t>
            </a:r>
            <a:r>
              <a:rPr dirty="0"/>
              <a:t>dónde</a:t>
            </a:r>
            <a:r>
              <a:rPr spc="-5" dirty="0"/>
              <a:t> </a:t>
            </a:r>
            <a:r>
              <a:rPr spc="-105" dirty="0"/>
              <a:t>r</a:t>
            </a:r>
            <a:r>
              <a:rPr spc="-55" dirty="0"/>
              <a:t>e</a:t>
            </a:r>
            <a:r>
              <a:rPr spc="-20" dirty="0"/>
              <a:t>gist</a:t>
            </a:r>
            <a:r>
              <a:rPr spc="-105" dirty="0"/>
              <a:t>r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peso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una pe</a:t>
            </a:r>
            <a:r>
              <a:rPr spc="-90" dirty="0"/>
              <a:t>r</a:t>
            </a:r>
            <a:r>
              <a:rPr dirty="0"/>
              <a:t>sona</a:t>
            </a:r>
            <a:r>
              <a:rPr spc="-5" dirty="0"/>
              <a:t> </a:t>
            </a:r>
            <a:r>
              <a:rPr dirty="0"/>
              <a:t>diari</a:t>
            </a:r>
            <a:r>
              <a:rPr spc="-20" dirty="0"/>
              <a:t>a</a:t>
            </a:r>
            <a:r>
              <a:rPr dirty="0"/>
              <a:t>me</a:t>
            </a:r>
            <a:r>
              <a:rPr spc="-15" dirty="0"/>
              <a:t>n</a:t>
            </a:r>
            <a:r>
              <a:rPr dirty="0"/>
              <a:t>t</a:t>
            </a:r>
            <a:r>
              <a:rPr spc="-185" dirty="0"/>
              <a:t>e</a:t>
            </a:r>
            <a:r>
              <a:rPr spc="-15" dirty="0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128779"/>
            <a:ext cx="96735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spc="-25" dirty="0"/>
              <a:t> </a:t>
            </a:r>
            <a:r>
              <a:rPr spc="-5" dirty="0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Cre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pesos.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dirty="0">
                <a:latin typeface="Corbel"/>
                <a:cs typeface="Corbel"/>
              </a:rPr>
              <a:t>Despliega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algun</a:t>
            </a:r>
            <a:r>
              <a:rPr sz="2600" b="1" spc="-15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v</a:t>
            </a:r>
            <a:r>
              <a:rPr sz="2600" b="1" spc="5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lore</a:t>
            </a:r>
            <a:r>
              <a:rPr sz="2600" b="1" dirty="0">
                <a:latin typeface="Corbel"/>
                <a:cs typeface="Corbel"/>
              </a:rPr>
              <a:t>s para proba</a:t>
            </a:r>
            <a:r>
              <a:rPr sz="2600" b="1" spc="-150" dirty="0">
                <a:latin typeface="Corbel"/>
                <a:cs typeface="Corbel"/>
              </a:rPr>
              <a:t>r</a:t>
            </a:r>
            <a:r>
              <a:rPr sz="2600" b="1" dirty="0">
                <a:latin typeface="Corbel"/>
                <a:cs typeface="Corbel"/>
              </a:rPr>
              <a:t>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Obtie</a:t>
            </a:r>
            <a:r>
              <a:rPr sz="2600" b="1" dirty="0">
                <a:latin typeface="Corbel"/>
                <a:cs typeface="Corbel"/>
              </a:rPr>
              <a:t>ne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el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tamañ</a:t>
            </a:r>
            <a:r>
              <a:rPr sz="2600" b="1" dirty="0">
                <a:latin typeface="Corbel"/>
                <a:cs typeface="Corbel"/>
              </a:rPr>
              <a:t>o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</a:t>
            </a:r>
            <a:r>
              <a:rPr sz="2600" b="1" dirty="0">
                <a:latin typeface="Corbel"/>
                <a:cs typeface="Corbel"/>
              </a:rPr>
              <a:t>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los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sos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que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creó.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19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ambién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po</a:t>
            </a:r>
            <a:r>
              <a:rPr sz="2600" b="1" spc="-10" dirty="0">
                <a:latin typeface="Corbel"/>
                <a:cs typeface="Corbel"/>
              </a:rPr>
              <a:t>d</a:t>
            </a:r>
            <a:r>
              <a:rPr sz="2600" b="1" dirty="0">
                <a:latin typeface="Corbel"/>
                <a:cs typeface="Corbel"/>
              </a:rPr>
              <a:t>emos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" dirty="0">
                <a:latin typeface="Corbel"/>
                <a:cs typeface="Corbel"/>
              </a:rPr>
              <a:t>q</a:t>
            </a:r>
            <a:r>
              <a:rPr sz="2600" b="1" dirty="0">
                <a:latin typeface="Corbel"/>
                <a:cs typeface="Corbel"/>
              </a:rPr>
              <a:t>uivocarnos.</a:t>
            </a:r>
            <a:endParaRPr sz="26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Añad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so.</a:t>
            </a:r>
            <a:endParaRPr sz="26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Rounded MT Bold"/>
                <a:cs typeface="Arial Rounded MT Bold"/>
              </a:rPr>
              <a:t>Iniciando</a:t>
            </a:r>
            <a:r>
              <a:rPr sz="4400" spc="-25" dirty="0">
                <a:latin typeface="Arial Rounded MT Bold"/>
                <a:cs typeface="Arial Rounded MT Bold"/>
              </a:rPr>
              <a:t> </a:t>
            </a:r>
            <a:r>
              <a:rPr sz="4400" spc="-5" dirty="0">
                <a:latin typeface="Arial Rounded MT Bold"/>
                <a:cs typeface="Arial Rounded MT Bold"/>
              </a:rPr>
              <a:t>co</a:t>
            </a:r>
            <a:r>
              <a:rPr sz="4400" dirty="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Cre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una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</a:t>
            </a:r>
            <a:r>
              <a:rPr sz="2400" b="1" spc="-10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unos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va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ores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para proba</a:t>
            </a:r>
            <a:r>
              <a:rPr sz="2400" b="1" spc="-150" dirty="0">
                <a:latin typeface="Corbel"/>
                <a:cs typeface="Corbel"/>
              </a:rPr>
              <a:t>r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Obtien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20" dirty="0">
                <a:latin typeface="Corbel"/>
                <a:cs typeface="Corbel"/>
              </a:rPr>
              <a:t> tamañ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os que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85" dirty="0">
                <a:latin typeface="Corbel"/>
                <a:cs typeface="Corbel"/>
              </a:rPr>
              <a:t>T</a:t>
            </a:r>
            <a:r>
              <a:rPr sz="2400" b="1" spc="-20" dirty="0">
                <a:latin typeface="Corbel"/>
                <a:cs typeface="Corbel"/>
              </a:rPr>
              <a:t>am</a:t>
            </a:r>
            <a:r>
              <a:rPr sz="2400" b="1" spc="-3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ién</a:t>
            </a:r>
            <a:r>
              <a:rPr sz="2400" b="1" spc="3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pod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mo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equ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20" dirty="0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</TotalTime>
  <Words>539</Words>
  <Application>Microsoft Office PowerPoint</Application>
  <PresentationFormat>Panorámica</PresentationFormat>
  <Paragraphs>121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7" baseType="lpstr">
      <vt:lpstr>Arial</vt:lpstr>
      <vt:lpstr>Arial Rounded MT Bold</vt:lpstr>
      <vt:lpstr>Calibri</vt:lpstr>
      <vt:lpstr>Corbel</vt:lpstr>
      <vt:lpstr>Courier New</vt:lpstr>
      <vt:lpstr>Times New Roman</vt:lpstr>
      <vt:lpstr>Office Theme</vt:lpstr>
      <vt:lpstr>Presentación de PowerPoint</vt:lpstr>
      <vt:lpstr>Presentación de PowerPoint</vt:lpstr>
      <vt:lpstr>Crear listas en Python</vt:lpstr>
      <vt:lpstr>Crear listas en Python</vt:lpstr>
      <vt:lpstr>Listas</vt:lpstr>
      <vt:lpstr>Iniciando con listas</vt:lpstr>
      <vt:lpstr>Presentación de PowerPoint</vt:lpstr>
      <vt:lpstr>Seguimos con listas</vt:lpstr>
      <vt:lpstr>Seguimos con listas</vt:lpstr>
      <vt:lpstr>Experimentemos un poco…</vt:lpstr>
      <vt:lpstr>Experimentemos un poco…</vt:lpstr>
      <vt:lpstr>Presentación de PowerPoint</vt:lpstr>
      <vt:lpstr>Presentación de PowerPoint</vt:lpstr>
      <vt:lpstr>Presentación de PowerPoint</vt:lpstr>
      <vt:lpstr>Veamos que mas podemos hacer con listas!!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María Isabel Camacho González</dc:creator>
  <cp:lastModifiedBy>Lizethe Pérez Fuertes</cp:lastModifiedBy>
  <cp:revision>2</cp:revision>
  <dcterms:created xsi:type="dcterms:W3CDTF">2022-10-03T19:21:19Z</dcterms:created>
  <dcterms:modified xsi:type="dcterms:W3CDTF">2022-10-07T03:22:24Z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