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26" r:id="rId2"/>
  </p:sldMasterIdLst>
  <p:notesMasterIdLst>
    <p:notesMasterId r:id="rId17"/>
  </p:notesMasterIdLst>
  <p:handoutMasterIdLst>
    <p:handoutMasterId r:id="rId18"/>
  </p:handoutMasterIdLst>
  <p:sldIdLst>
    <p:sldId id="528" r:id="rId3"/>
    <p:sldId id="531" r:id="rId4"/>
    <p:sldId id="516" r:id="rId5"/>
    <p:sldId id="281" r:id="rId6"/>
    <p:sldId id="282" r:id="rId7"/>
    <p:sldId id="504" r:id="rId8"/>
    <p:sldId id="523" r:id="rId9"/>
    <p:sldId id="289" r:id="rId10"/>
    <p:sldId id="290" r:id="rId11"/>
    <p:sldId id="291" r:id="rId12"/>
    <p:sldId id="525" r:id="rId13"/>
    <p:sldId id="506" r:id="rId14"/>
    <p:sldId id="527" r:id="rId15"/>
    <p:sldId id="529" r:id="rId16"/>
  </p:sldIdLst>
  <p:sldSz cx="12188825" cy="6858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06" autoAdjust="0"/>
    <p:restoredTop sz="94249" autoAdjust="0"/>
  </p:normalViewPr>
  <p:slideViewPr>
    <p:cSldViewPr showGuides="1">
      <p:cViewPr varScale="1">
        <p:scale>
          <a:sx n="82" d="100"/>
          <a:sy n="82" d="100"/>
        </p:scale>
        <p:origin x="216" y="53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2" d="100"/>
          <a:sy n="62" d="100"/>
        </p:scale>
        <p:origin x="1950" y="72"/>
      </p:cViewPr>
      <p:guideLst>
        <p:guide orient="horz" pos="2932"/>
        <p:guide pos="221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739FF845-BB4A-479D-8C06-522C1DBAB2F9}" type="datetimeFigureOut">
              <a:rPr lang="en-US"/>
              <a:t>6/17/2020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4FD142E-5B44-489E-8F73-9E67242E680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61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6/17/2020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39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01DB2B-7021-44F7-96EB-6AF0AC5E25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85650" cy="6941469"/>
          </a:xfrm>
          <a:prstGeom prst="rect">
            <a:avLst/>
          </a:prstGeom>
        </p:spPr>
      </p:pic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" descr="Imagen">
            <a:extLst>
              <a:ext uri="{FF2B5EF4-FFF2-40B4-BE49-F238E27FC236}">
                <a16:creationId xmlns:a16="http://schemas.microsoft.com/office/drawing/2014/main" id="{B5EDA973-92D7-4B4C-8706-5748A595E7E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59666" y="6317181"/>
            <a:ext cx="1689706" cy="446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174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7CF08-48F5-40C3-AEC1-EEC7A1FAA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56" y="-75749"/>
            <a:ext cx="11442069" cy="1080938"/>
          </a:xfrm>
        </p:spPr>
        <p:txBody>
          <a:bodyPr/>
          <a:lstStyle>
            <a:lvl1pPr>
              <a:defRPr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9102-17A1-447A-9498-47DDFC990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6" y="985298"/>
            <a:ext cx="11102901" cy="468281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5094" cy="321164"/>
          </a:xfrm>
          <a:prstGeom prst="rect">
            <a:avLst/>
          </a:prstGeom>
        </p:spPr>
      </p:pic>
      <p:pic>
        <p:nvPicPr>
          <p:cNvPr id="2050" name="Picture 2" descr="alumnos proceso">
            <a:extLst>
              <a:ext uri="{FF2B5EF4-FFF2-40B4-BE49-F238E27FC236}">
                <a16:creationId xmlns:a16="http://schemas.microsoft.com/office/drawing/2014/main" id="{6D8CBD65-65D0-4DBB-A0A2-D357525C3D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946" y="0"/>
            <a:ext cx="4523456" cy="616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753731" y="119517"/>
            <a:ext cx="10435094" cy="1368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1964" y="406777"/>
            <a:ext cx="9611357" cy="1080938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47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456" y="1124744"/>
            <a:ext cx="12321281" cy="37921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2580" y="0"/>
            <a:ext cx="12208229" cy="11247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9552" y="-186510"/>
            <a:ext cx="11377264" cy="1373070"/>
          </a:xfrm>
        </p:spPr>
        <p:txBody>
          <a:bodyPr anchor="b">
            <a:noAutofit/>
          </a:bodyPr>
          <a:lstStyle>
            <a:lvl1pPr algn="r">
              <a:defRPr sz="36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49" y="1311254"/>
            <a:ext cx="12151500" cy="442200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87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26ABCF1-6CFA-4B44-AF87-A5605C836D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1553" y="1"/>
            <a:ext cx="12305280" cy="1080655"/>
          </a:xfrm>
          <a:prstGeom prst="rect">
            <a:avLst/>
          </a:prstGeom>
        </p:spPr>
      </p:pic>
      <p:pic>
        <p:nvPicPr>
          <p:cNvPr id="5" name="Imagen" descr="Imagen">
            <a:extLst>
              <a:ext uri="{FF2B5EF4-FFF2-40B4-BE49-F238E27FC236}">
                <a16:creationId xmlns:a16="http://schemas.microsoft.com/office/drawing/2014/main" id="{24E57738-FF56-4EFC-8D9A-6D6CA23472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59666" y="6317181"/>
            <a:ext cx="1689706" cy="446641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Texto del título">
            <a:extLst>
              <a:ext uri="{FF2B5EF4-FFF2-40B4-BE49-F238E27FC236}">
                <a16:creationId xmlns:a16="http://schemas.microsoft.com/office/drawing/2014/main" id="{1FDC38DA-5EB8-466A-A752-91F0E26BE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4436" y="-62346"/>
            <a:ext cx="10500165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dirty="0" err="1"/>
              <a:t>Texto</a:t>
            </a:r>
            <a:r>
              <a:rPr dirty="0"/>
              <a:t> del </a:t>
            </a:r>
            <a:r>
              <a:rPr dirty="0" err="1"/>
              <a:t>título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33282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Ciencias Sociales">
            <a:extLst>
              <a:ext uri="{FF2B5EF4-FFF2-40B4-BE49-F238E27FC236}">
                <a16:creationId xmlns:a16="http://schemas.microsoft.com/office/drawing/2014/main" id="{674DF2DB-6733-48F3-A2C8-030FF989FA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78396" y="-94178"/>
            <a:ext cx="13511237" cy="705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" descr="Imagen">
            <a:extLst>
              <a:ext uri="{FF2B5EF4-FFF2-40B4-BE49-F238E27FC236}">
                <a16:creationId xmlns:a16="http://schemas.microsoft.com/office/drawing/2014/main" id="{80D3B90C-049D-4683-A54A-CCE55BC86F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59666" y="6317181"/>
            <a:ext cx="1689706" cy="446641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50E5DDF3-F340-45E1-8720-2186A1E366BD}"/>
              </a:ext>
            </a:extLst>
          </p:cNvPr>
          <p:cNvSpPr/>
          <p:nvPr userDrawn="1"/>
        </p:nvSpPr>
        <p:spPr>
          <a:xfrm>
            <a:off x="182830" y="4137853"/>
            <a:ext cx="12169352" cy="1944216"/>
          </a:xfrm>
          <a:prstGeom prst="rect">
            <a:avLst/>
          </a:prstGeom>
          <a:solidFill>
            <a:schemeClr val="accent3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TC1002B    Herramientas tecnológicas para Ciencias Sociales</a:t>
            </a:r>
          </a:p>
        </p:txBody>
      </p:sp>
    </p:spTree>
    <p:extLst>
      <p:ext uri="{BB962C8B-B14F-4D97-AF65-F5344CB8AC3E}">
        <p14:creationId xmlns:p14="http://schemas.microsoft.com/office/powerpoint/2010/main" val="4007390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Ciencias Sociales">
            <a:extLst>
              <a:ext uri="{FF2B5EF4-FFF2-40B4-BE49-F238E27FC236}">
                <a16:creationId xmlns:a16="http://schemas.microsoft.com/office/drawing/2014/main" id="{674DF2DB-6733-48F3-A2C8-030FF989FA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9" y="-603448"/>
            <a:ext cx="13710111" cy="676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" descr="Imagen">
            <a:extLst>
              <a:ext uri="{FF2B5EF4-FFF2-40B4-BE49-F238E27FC236}">
                <a16:creationId xmlns:a16="http://schemas.microsoft.com/office/drawing/2014/main" id="{80D3B90C-049D-4683-A54A-CCE55BC86F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359666" y="6317181"/>
            <a:ext cx="1689706" cy="44664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72361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3" y="1496053"/>
            <a:ext cx="10435094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070" y="1971234"/>
            <a:ext cx="1602580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680143" y="121268"/>
            <a:ext cx="10435094" cy="1368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dirty="0"/>
          </a:p>
        </p:txBody>
      </p:sp>
      <p:sp>
        <p:nvSpPr>
          <p:cNvPr id="18" name="Rectangle 17"/>
          <p:cNvSpPr/>
          <p:nvPr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726" y="264898"/>
            <a:ext cx="9611357" cy="1080938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964" y="1618498"/>
            <a:ext cx="11102901" cy="4682815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6662" y="753228"/>
            <a:ext cx="1153850" cy="1090789"/>
          </a:xfrm>
          <a:prstGeom prst="rect">
            <a:avLst/>
          </a:prstGeom>
        </p:spPr>
        <p:txBody>
          <a:bodyPr/>
          <a:lstStyle/>
          <a:p>
            <a:fld id="{2A013F82-EE5E-44EE-A61D-E31C6657F26F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2817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143" y="1633096"/>
            <a:ext cx="4697134" cy="4303093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2666" y="1633096"/>
            <a:ext cx="4698834" cy="4303093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49014" y="5936188"/>
            <a:ext cx="2742486" cy="365125"/>
          </a:xfrm>
          <a:prstGeom prst="rect">
            <a:avLst/>
          </a:prstGeom>
        </p:spPr>
        <p:txBody>
          <a:bodyPr/>
          <a:lstStyle/>
          <a:p>
            <a:fld id="{03F41C87-7AD9-4845-A077-840E4A0F3F06}" type="datetimeFigureOut">
              <a:rPr lang="en-US" smtClean="0"/>
              <a:pPr/>
              <a:t>6/17/2020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0144" y="5936189"/>
            <a:ext cx="6868871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pic>
        <p:nvPicPr>
          <p:cNvPr id="12" name="Picture 14" descr="HD-ShadowLong.png">
            <a:extLst>
              <a:ext uri="{FF2B5EF4-FFF2-40B4-BE49-F238E27FC236}">
                <a16:creationId xmlns:a16="http://schemas.microsoft.com/office/drawing/2014/main" id="{E6AA6924-586D-4829-973D-D221A4D24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3" y="1496053"/>
            <a:ext cx="10435094" cy="321164"/>
          </a:xfrm>
          <a:prstGeom prst="rect">
            <a:avLst/>
          </a:prstGeom>
        </p:spPr>
      </p:pic>
      <p:sp>
        <p:nvSpPr>
          <p:cNvPr id="13" name="Rectangle 16">
            <a:extLst>
              <a:ext uri="{FF2B5EF4-FFF2-40B4-BE49-F238E27FC236}">
                <a16:creationId xmlns:a16="http://schemas.microsoft.com/office/drawing/2014/main" id="{94FE4255-542F-4DC5-B9AD-8792C094B4C5}"/>
              </a:ext>
            </a:extLst>
          </p:cNvPr>
          <p:cNvSpPr/>
          <p:nvPr userDrawn="1"/>
        </p:nvSpPr>
        <p:spPr>
          <a:xfrm>
            <a:off x="680143" y="121268"/>
            <a:ext cx="10435094" cy="13681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DEDBEE27-340A-4722-ADFC-ACA7723F4C2F}"/>
              </a:ext>
            </a:extLst>
          </p:cNvPr>
          <p:cNvSpPr/>
          <p:nvPr userDrawn="1"/>
        </p:nvSpPr>
        <p:spPr>
          <a:xfrm>
            <a:off x="10583071" y="609600"/>
            <a:ext cx="1602580" cy="136819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21616CF-2FCA-4EE9-B565-DF1E5CF35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726" y="264898"/>
            <a:ext cx="9611357" cy="1080938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39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3888" y="2204864"/>
            <a:ext cx="4799276" cy="43204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01DB2B-7021-44F7-96EB-6AF0AC5E25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65968" y="0"/>
            <a:ext cx="3935815" cy="22768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800FE2-C4A8-4D92-A69E-E42126B3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12" y="764704"/>
            <a:ext cx="10069960" cy="5184576"/>
          </a:xfrm>
        </p:spPr>
        <p:txBody>
          <a:bodyPr/>
          <a:lstStyle>
            <a:lvl1pPr>
              <a:defRPr>
                <a:solidFill>
                  <a:schemeClr val="accent4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4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4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29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43" y="1237505"/>
            <a:ext cx="11102901" cy="4682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47E1D3E-4ED5-4F19-9BF4-F9196082690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-40646" y="6145646"/>
            <a:ext cx="12305280" cy="789709"/>
          </a:xfrm>
          <a:prstGeom prst="rect">
            <a:avLst/>
          </a:prstGeom>
        </p:spPr>
      </p:pic>
      <p:pic>
        <p:nvPicPr>
          <p:cNvPr id="10" name="Imagen" descr="Imagen">
            <a:extLst>
              <a:ext uri="{FF2B5EF4-FFF2-40B4-BE49-F238E27FC236}">
                <a16:creationId xmlns:a16="http://schemas.microsoft.com/office/drawing/2014/main" id="{5B3074AC-697B-4352-9522-B22916BDCC6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359666" y="6317181"/>
            <a:ext cx="1689706" cy="446641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6756" y="-75749"/>
            <a:ext cx="9611357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98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3" r:id="rId1"/>
    <p:sldLayoutId id="2147483832" r:id="rId2"/>
    <p:sldLayoutId id="2147483827" r:id="rId3"/>
    <p:sldLayoutId id="2147483853" r:id="rId4"/>
    <p:sldLayoutId id="2147483854" r:id="rId5"/>
    <p:sldLayoutId id="2147483856" r:id="rId6"/>
    <p:sldLayoutId id="2147483828" r:id="rId7"/>
    <p:sldLayoutId id="2147483830" r:id="rId8"/>
    <p:sldLayoutId id="2147483855" r:id="rId9"/>
    <p:sldLayoutId id="214748385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399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7CD48-6874-41A6-9D3E-EEAF5CCC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GRÁFICAS CON MATPLOTLIB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FD16525-007E-455E-A9F5-30D841B921CF}"/>
              </a:ext>
            </a:extLst>
          </p:cNvPr>
          <p:cNvSpPr txBox="1"/>
          <p:nvPr/>
        </p:nvSpPr>
        <p:spPr>
          <a:xfrm>
            <a:off x="5374332" y="3013501"/>
            <a:ext cx="2848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GRÁFICAS</a:t>
            </a:r>
          </a:p>
        </p:txBody>
      </p:sp>
    </p:spTree>
    <p:extLst>
      <p:ext uri="{BB962C8B-B14F-4D97-AF65-F5344CB8AC3E}">
        <p14:creationId xmlns:p14="http://schemas.microsoft.com/office/powerpoint/2010/main" val="133735159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7A9-D5DB-D44E-A0F3-CE43EAF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5055A-322F-CC43-BD08-C46C35BAD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Ejemplos</a:t>
            </a:r>
          </a:p>
          <a:p>
            <a:pPr lvl="1"/>
            <a:r>
              <a:rPr lang="es-ES_tradnl" dirty="0"/>
              <a:t>‘b.’ puntos de color azul</a:t>
            </a:r>
          </a:p>
          <a:p>
            <a:pPr lvl="1"/>
            <a:r>
              <a:rPr lang="es-ES_tradnl" dirty="0"/>
              <a:t>’-.m’ raya y puntos alternados en color magenta (es diferente a .-)</a:t>
            </a:r>
          </a:p>
          <a:p>
            <a:pPr lvl="1"/>
            <a:r>
              <a:rPr lang="es-ES_tradnl" dirty="0"/>
              <a:t>‘</a:t>
            </a:r>
            <a:r>
              <a:rPr lang="es-ES_tradnl" dirty="0" err="1"/>
              <a:t>pr</a:t>
            </a:r>
            <a:r>
              <a:rPr lang="es-ES_tradnl" dirty="0"/>
              <a:t>--’ puntos como pentagramas de color rojo que son unidos por rayas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1C98-3AC0-E14E-A7A3-DB770350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404" y="3212976"/>
            <a:ext cx="5370701" cy="295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973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F6F09E-7F98-4B00-BD0A-38FACD2FD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4" y="332656"/>
            <a:ext cx="11102901" cy="4682815"/>
          </a:xfrm>
        </p:spPr>
        <p:txBody>
          <a:bodyPr/>
          <a:lstStyle/>
          <a:p>
            <a:pPr marL="0" indent="0">
              <a:buNone/>
            </a:pPr>
            <a:r>
              <a:rPr lang="es-MX" dirty="0" err="1"/>
              <a:t>import</a:t>
            </a:r>
            <a:r>
              <a:rPr lang="es-MX" dirty="0"/>
              <a:t> </a:t>
            </a:r>
            <a:r>
              <a:rPr lang="es-MX" dirty="0" err="1"/>
              <a:t>matplotlib.pyplot</a:t>
            </a:r>
            <a:r>
              <a:rPr lang="es-MX" dirty="0"/>
              <a:t> as </a:t>
            </a:r>
            <a:r>
              <a:rPr lang="es-MX" dirty="0" err="1"/>
              <a:t>plt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err="1"/>
              <a:t>plt.plot</a:t>
            </a:r>
            <a:r>
              <a:rPr lang="es-MX" dirty="0"/>
              <a:t>([3,2.3,4,4,7,5])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plt.plot</a:t>
            </a:r>
            <a:r>
              <a:rPr lang="es-MX" dirty="0"/>
              <a:t>([’</a:t>
            </a:r>
            <a:r>
              <a:rPr lang="es-MX" dirty="0" err="1"/>
              <a:t>ejex</a:t>
            </a:r>
            <a:r>
              <a:rPr lang="es-MX" dirty="0"/>
              <a:t>’], [datosserie1], '</a:t>
            </a:r>
            <a:r>
              <a:rPr lang="es-MX" dirty="0" err="1"/>
              <a:t>dr</a:t>
            </a:r>
            <a:r>
              <a:rPr lang="es-MX" dirty="0"/>
              <a:t>-.’)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#</a:t>
            </a:r>
            <a:r>
              <a:rPr lang="es-MX" dirty="0" err="1"/>
              <a:t>plt.plot</a:t>
            </a:r>
            <a:r>
              <a:rPr lang="es-MX" dirty="0"/>
              <a:t>(['SON', 'BC', 'NL', 'JAL', 'PUE', 'QR'],[3,2.3, 2,4,6,5])</a:t>
            </a:r>
          </a:p>
          <a:p>
            <a:pPr marL="0" indent="0">
              <a:buNone/>
            </a:pPr>
            <a:r>
              <a:rPr lang="es-MX" dirty="0" err="1"/>
              <a:t>plt.show</a:t>
            </a:r>
            <a:r>
              <a:rPr lang="es-MX" dirty="0"/>
              <a:t>()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143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1BC9EB50-CD6B-4323-A7D3-5E764A5AF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9BD15A6-4D0C-4509-BD42-24FF5D02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566"/>
            <a:ext cx="12188825" cy="68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7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5A24D-851C-4DB8-9CE7-8ED254AFF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F89D02-FDFA-4851-9AC8-5DC439EE7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33BE27-92BA-4D8A-BFE3-C58543B6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88" y="-243408"/>
            <a:ext cx="11442069" cy="643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9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62D47-F193-4477-9C9C-A7B224D19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Para poner varias gráficas en un tablero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E4706-202E-4B88-A7A6-DC2BBD936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56" y="985298"/>
            <a:ext cx="11180304" cy="5252014"/>
          </a:xfrm>
        </p:spPr>
        <p:txBody>
          <a:bodyPr>
            <a:normAutofit fontScale="40000" lnSpcReduction="20000"/>
          </a:bodyPr>
          <a:lstStyle/>
          <a:p>
            <a:r>
              <a:rPr lang="es-MX" sz="3700" dirty="0"/>
              <a:t>#para incluir varias gráficas en la pantalla se usa el </a:t>
            </a:r>
            <a:r>
              <a:rPr lang="es-MX" sz="3700" dirty="0" err="1"/>
              <a:t>subplot</a:t>
            </a:r>
            <a:r>
              <a:rPr lang="es-MX" sz="3700" dirty="0"/>
              <a:t> (</a:t>
            </a:r>
            <a:r>
              <a:rPr lang="es-MX" sz="3700" dirty="0" err="1"/>
              <a:t>rcp</a:t>
            </a:r>
            <a:r>
              <a:rPr lang="es-MX" sz="3700" dirty="0"/>
              <a:t>) renglones columnas posición  antes de hacer el gráfica</a:t>
            </a:r>
          </a:p>
          <a:p>
            <a:r>
              <a:rPr lang="es-MX" sz="3700" dirty="0" err="1"/>
              <a:t>import</a:t>
            </a:r>
            <a:r>
              <a:rPr lang="es-MX" sz="3700" dirty="0"/>
              <a:t> </a:t>
            </a:r>
            <a:r>
              <a:rPr lang="es-MX" sz="3700" dirty="0" err="1"/>
              <a:t>matplotlib.pyplot</a:t>
            </a:r>
            <a:r>
              <a:rPr lang="es-MX" sz="3700" dirty="0"/>
              <a:t> as </a:t>
            </a:r>
            <a:r>
              <a:rPr lang="es-MX" sz="3700" dirty="0" err="1"/>
              <a:t>plt</a:t>
            </a:r>
            <a:endParaRPr lang="es-MX" sz="3700" dirty="0"/>
          </a:p>
          <a:p>
            <a:r>
              <a:rPr lang="es-MX" sz="3700" dirty="0"/>
              <a:t>x=['</a:t>
            </a:r>
            <a:r>
              <a:rPr lang="es-MX" sz="3700" dirty="0" err="1"/>
              <a:t>peras','manzanas','plátanos</a:t>
            </a:r>
            <a:r>
              <a:rPr lang="es-MX" sz="3700" dirty="0"/>
              <a:t>']</a:t>
            </a:r>
          </a:p>
          <a:p>
            <a:r>
              <a:rPr lang="es-MX" sz="3700" dirty="0"/>
              <a:t>y1=[1,5,3]</a:t>
            </a:r>
          </a:p>
          <a:p>
            <a:r>
              <a:rPr lang="es-MX" sz="3700" dirty="0"/>
              <a:t>y2=[-4,3,6]</a:t>
            </a:r>
          </a:p>
          <a:p>
            <a:r>
              <a:rPr lang="es-MX" sz="3700" dirty="0"/>
              <a:t># divide la pantalla en 1 renglón, 2 columnas e inicio en el cuadrante 1</a:t>
            </a:r>
          </a:p>
          <a:p>
            <a:r>
              <a:rPr lang="es-MX" sz="3700" dirty="0" err="1"/>
              <a:t>plt.subplot</a:t>
            </a:r>
            <a:r>
              <a:rPr lang="es-MX" sz="3700" dirty="0"/>
              <a:t>(121)</a:t>
            </a:r>
          </a:p>
          <a:p>
            <a:r>
              <a:rPr lang="es-MX" sz="3700" dirty="0" err="1"/>
              <a:t>plt.xlabel</a:t>
            </a:r>
            <a:r>
              <a:rPr lang="es-MX" sz="3700" dirty="0"/>
              <a:t>('Frutas')</a:t>
            </a:r>
          </a:p>
          <a:p>
            <a:r>
              <a:rPr lang="es-MX" sz="3700" dirty="0" err="1"/>
              <a:t>plt.ylabel</a:t>
            </a:r>
            <a:r>
              <a:rPr lang="es-MX" sz="3700" dirty="0"/>
              <a:t>('Cantidad')</a:t>
            </a:r>
          </a:p>
          <a:p>
            <a:r>
              <a:rPr lang="es-MX" sz="3700" dirty="0" err="1"/>
              <a:t>plt.title</a:t>
            </a:r>
            <a:r>
              <a:rPr lang="es-MX" sz="3700" dirty="0"/>
              <a:t>('Este mes')</a:t>
            </a:r>
          </a:p>
          <a:p>
            <a:r>
              <a:rPr lang="es-MX" sz="3700" dirty="0" err="1"/>
              <a:t>plt.plot</a:t>
            </a:r>
            <a:r>
              <a:rPr lang="es-MX" sz="3700" dirty="0"/>
              <a:t>(x,y1,’g*:’)</a:t>
            </a:r>
          </a:p>
          <a:p>
            <a:r>
              <a:rPr lang="es-MX" sz="3700" dirty="0"/>
              <a:t># divide la pantalla en 1 renglón, 2 columnas e inicio en el cuadrante 2</a:t>
            </a:r>
          </a:p>
          <a:p>
            <a:r>
              <a:rPr lang="es-MX" sz="3700" dirty="0" err="1"/>
              <a:t>plt.subplot</a:t>
            </a:r>
            <a:r>
              <a:rPr lang="es-MX" sz="3700" dirty="0"/>
              <a:t>(122)</a:t>
            </a:r>
          </a:p>
          <a:p>
            <a:r>
              <a:rPr lang="es-MX" sz="3700" dirty="0" err="1"/>
              <a:t>plt.xlabel</a:t>
            </a:r>
            <a:r>
              <a:rPr lang="es-MX" sz="3700" dirty="0"/>
              <a:t>('Frutas')</a:t>
            </a:r>
          </a:p>
          <a:p>
            <a:r>
              <a:rPr lang="es-MX" sz="3700" dirty="0" err="1"/>
              <a:t>plt.ylabel</a:t>
            </a:r>
            <a:r>
              <a:rPr lang="es-MX" sz="3700" dirty="0"/>
              <a:t>('Cantidad')</a:t>
            </a:r>
          </a:p>
          <a:p>
            <a:r>
              <a:rPr lang="es-MX" sz="3700" dirty="0" err="1"/>
              <a:t>plt.title</a:t>
            </a:r>
            <a:r>
              <a:rPr lang="es-MX" sz="3700" dirty="0"/>
              <a:t>('Mes anterior')</a:t>
            </a:r>
          </a:p>
          <a:p>
            <a:r>
              <a:rPr lang="es-MX" sz="3700" dirty="0" err="1"/>
              <a:t>plt.plot</a:t>
            </a:r>
            <a:r>
              <a:rPr lang="es-MX" sz="3700" dirty="0"/>
              <a:t>(x,y2,'b&lt;-')</a:t>
            </a:r>
          </a:p>
          <a:p>
            <a:r>
              <a:rPr lang="es-MX" sz="3700" dirty="0" err="1"/>
              <a:t>plt.show</a:t>
            </a:r>
            <a:r>
              <a:rPr lang="es-MX" sz="3700" dirty="0"/>
              <a:t>()</a:t>
            </a:r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CF45393-67E1-4785-868F-593F293C6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9452" y="1674040"/>
            <a:ext cx="5097102" cy="41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880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1EAA9-8060-4C65-B0D0-812EB30CB9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Para instalar librerías en </a:t>
            </a:r>
            <a:r>
              <a:rPr lang="es-MX" dirty="0" err="1"/>
              <a:t>thonny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9BBF62-374C-48A5-8254-D97297C55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49" y="1311254"/>
            <a:ext cx="12151500" cy="4782042"/>
          </a:xfrm>
        </p:spPr>
        <p:txBody>
          <a:bodyPr>
            <a:normAutofit lnSpcReduction="10000"/>
          </a:bodyPr>
          <a:lstStyle/>
          <a:p>
            <a:r>
              <a:rPr lang="es-MX" sz="2400" dirty="0">
                <a:effectLst/>
                <a:latin typeface="Abadi" panose="020B0604020104020204" pitchFamily="34" charset="0"/>
              </a:rPr>
              <a:t>Si usamos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Thonny</a:t>
            </a:r>
            <a:r>
              <a:rPr lang="es-MX" sz="2400" dirty="0">
                <a:effectLst/>
                <a:latin typeface="Abadi" panose="020B0604020104020204" pitchFamily="34" charset="0"/>
              </a:rPr>
              <a:t> debemos instalar las librerías como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numpy</a:t>
            </a:r>
            <a:r>
              <a:rPr lang="es-MX" sz="2400" dirty="0">
                <a:effectLst/>
                <a:latin typeface="Abadi" panose="020B0604020104020204" pitchFamily="34" charset="0"/>
              </a:rPr>
              <a:t>, pandas,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matplolib</a:t>
            </a:r>
            <a:endParaRPr lang="es-MX" sz="2400" dirty="0">
              <a:effectLst/>
              <a:latin typeface="Abadi" panose="020B0604020104020204" pitchFamily="34" charset="0"/>
            </a:endParaRPr>
          </a:p>
          <a:p>
            <a:r>
              <a:rPr lang="es-MX" sz="2400" dirty="0">
                <a:effectLst/>
                <a:latin typeface="Abadi" panose="020B0604020104020204" pitchFamily="34" charset="0"/>
              </a:rPr>
              <a:t>En Tools---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Manage</a:t>
            </a:r>
            <a:r>
              <a:rPr lang="es-MX" sz="2400" dirty="0">
                <a:effectLst/>
                <a:latin typeface="Abadi" panose="020B0604020104020204" pitchFamily="34" charset="0"/>
              </a:rPr>
              <a:t>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packages</a:t>
            </a:r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endParaRPr lang="es-MX" sz="2400" dirty="0">
              <a:effectLst/>
              <a:latin typeface="Abadi" panose="020B0604020104020204" pitchFamily="34" charset="0"/>
            </a:endParaRPr>
          </a:p>
          <a:p>
            <a:r>
              <a:rPr lang="es-MX" sz="2400" dirty="0">
                <a:effectLst/>
                <a:latin typeface="Abadi" panose="020B0604020104020204" pitchFamily="34" charset="0"/>
              </a:rPr>
              <a:t>Escribimos el nombre de la librería</a:t>
            </a:r>
          </a:p>
          <a:p>
            <a:r>
              <a:rPr lang="es-MX" sz="2400" dirty="0">
                <a:effectLst/>
                <a:latin typeface="Abadi" panose="020B0604020104020204" pitchFamily="34" charset="0"/>
              </a:rPr>
              <a:t>Le damos en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Find</a:t>
            </a:r>
            <a:r>
              <a:rPr lang="es-MX" sz="2400" dirty="0">
                <a:effectLst/>
                <a:latin typeface="Abadi" panose="020B0604020104020204" pitchFamily="34" charset="0"/>
              </a:rPr>
              <a:t>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Packages</a:t>
            </a:r>
            <a:r>
              <a:rPr lang="es-MX" sz="2400" dirty="0">
                <a:effectLst/>
                <a:latin typeface="Abadi" panose="020B0604020104020204" pitchFamily="34" charset="0"/>
              </a:rPr>
              <a:t>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From</a:t>
            </a:r>
            <a:r>
              <a:rPr lang="es-MX" sz="2400" dirty="0">
                <a:effectLst/>
                <a:latin typeface="Abadi" panose="020B0604020104020204" pitchFamily="34" charset="0"/>
              </a:rPr>
              <a:t> </a:t>
            </a:r>
            <a:r>
              <a:rPr lang="es-MX" sz="2400" dirty="0" err="1">
                <a:effectLst/>
                <a:latin typeface="Abadi" panose="020B0604020104020204" pitchFamily="34" charset="0"/>
              </a:rPr>
              <a:t>PyPl</a:t>
            </a:r>
            <a:r>
              <a:rPr lang="es-MX" sz="2400" dirty="0">
                <a:effectLst/>
                <a:latin typeface="Abadi" panose="020B0604020104020204" pitchFamily="34" charset="0"/>
              </a:rPr>
              <a:t> y le damos clic en instalar, así es necesario hacerlo con cada una</a:t>
            </a:r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E700A3-8F23-411C-A51F-A3ECFEF3C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80" y="2060848"/>
            <a:ext cx="4781550" cy="238125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5062A7B-B967-46CD-8B50-07F9A7A0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468" y="2183606"/>
            <a:ext cx="3719512" cy="24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5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5BEEC-CFC4-4789-A4D4-7B67FB60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Librerías /bibliotecas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9960A68-18D8-4D2F-ADD6-A97265B61F1F}"/>
              </a:ext>
            </a:extLst>
          </p:cNvPr>
          <p:cNvSpPr/>
          <p:nvPr/>
        </p:nvSpPr>
        <p:spPr>
          <a:xfrm>
            <a:off x="693811" y="1582340"/>
            <a:ext cx="1076078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s-MX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</a:br>
            <a:r>
              <a:rPr lang="es-MX" sz="28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numpy</a:t>
            </a:r>
            <a:r>
              <a:rPr lang="es-MX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s-MX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El popular paquete matemático de Python , se utiliza tanto que mucha gente ya lo considera parte integral del lenguaje. Nos proporciona algunas funciones estadísticas</a:t>
            </a:r>
          </a:p>
          <a:p>
            <a:endParaRPr lang="es-MX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s-MX" sz="28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matplotlib</a:t>
            </a:r>
            <a:r>
              <a:rPr lang="es-MX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: </a:t>
            </a:r>
            <a:r>
              <a:rPr lang="es-MX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Es la librería más popular en Python para visualizaciones y gráficos de las distintas distribuciones de datos.</a:t>
            </a:r>
          </a:p>
          <a:p>
            <a:endParaRPr lang="es-MX" sz="2400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r>
              <a:rPr lang="es-MX" sz="28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pandas: </a:t>
            </a:r>
            <a:r>
              <a:rPr lang="es-MX" sz="24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Esta es la librería más popular para análisis de datos y financieros. Posee algunas funciones muy útiles para realizar estadística descriptiva</a:t>
            </a:r>
          </a:p>
          <a:p>
            <a:endParaRPr lang="es-MX" sz="2400" b="0" i="0" dirty="0"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30350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DEB01E-1373-8249-87A6-17FA95C39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/>
              <a:t>Matplotlib</a:t>
            </a:r>
            <a:endParaRPr lang="es-ES_tradn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D0D2F9-DE15-3A4C-A05C-86777FE6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s-ES_tradnl" dirty="0"/>
          </a:p>
          <a:p>
            <a:pPr algn="just"/>
            <a:r>
              <a:rPr lang="es-ES_tradnl" dirty="0" err="1"/>
              <a:t>Matplotlib</a:t>
            </a:r>
            <a:r>
              <a:rPr lang="es-ES_tradnl" dirty="0"/>
              <a:t> es una biblioteca que permite la generación de gráficas a partir de conjuntos de datos</a:t>
            </a:r>
          </a:p>
          <a:p>
            <a:pPr lvl="1" algn="just"/>
            <a:r>
              <a:rPr lang="es-ES_tradnl" dirty="0"/>
              <a:t>Se parece mucho a la manera en la que se grafica en Matlab</a:t>
            </a:r>
          </a:p>
          <a:p>
            <a:pPr lvl="1" algn="just"/>
            <a:r>
              <a:rPr lang="es-ES_tradnl" dirty="0"/>
              <a:t>Tiene muchos tipos de gráficas</a:t>
            </a:r>
          </a:p>
          <a:p>
            <a:pPr lvl="1" algn="just"/>
            <a:r>
              <a:rPr lang="es-ES_tradnl" dirty="0"/>
              <a:t>Tiene muchas configuraciones para personalizar el despliegue</a:t>
            </a:r>
          </a:p>
        </p:txBody>
      </p:sp>
    </p:spTree>
    <p:extLst>
      <p:ext uri="{BB962C8B-B14F-4D97-AF65-F5344CB8AC3E}">
        <p14:creationId xmlns:p14="http://schemas.microsoft.com/office/powerpoint/2010/main" val="330875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9858A-B520-584B-A845-14ED9E881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Importar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61930-9314-B144-8474-6ED466D1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 dirty="0"/>
          </a:p>
          <a:p>
            <a:r>
              <a:rPr lang="es-ES_tradnl" dirty="0"/>
              <a:t>Para usar </a:t>
            </a:r>
            <a:r>
              <a:rPr lang="es-ES_tradnl" dirty="0" err="1"/>
              <a:t>matplotlib</a:t>
            </a:r>
            <a:r>
              <a:rPr lang="es-ES_tradnl" dirty="0"/>
              <a:t>, debes importar la biblioteca</a:t>
            </a:r>
          </a:p>
          <a:p>
            <a:endParaRPr lang="es-ES_tradnl" dirty="0"/>
          </a:p>
          <a:p>
            <a:r>
              <a:rPr lang="es-ES_tradnl" dirty="0"/>
              <a:t>Coloca al inicio de tu programa la siguiente línea</a:t>
            </a:r>
          </a:p>
          <a:p>
            <a:pPr marL="457063" lvl="1" indent="0">
              <a:buNone/>
            </a:pPr>
            <a:r>
              <a:rPr lang="es-ES_tradnl" dirty="0" err="1"/>
              <a:t>import</a:t>
            </a:r>
            <a:r>
              <a:rPr lang="es-ES_tradnl" dirty="0"/>
              <a:t> </a:t>
            </a:r>
            <a:r>
              <a:rPr lang="es-ES_tradnl" dirty="0" err="1"/>
              <a:t>matplotlib.pyplot</a:t>
            </a:r>
            <a:r>
              <a:rPr lang="es-ES_tradnl" dirty="0"/>
              <a:t> as </a:t>
            </a:r>
            <a:r>
              <a:rPr lang="es-ES_tradnl" dirty="0" err="1"/>
              <a:t>plt</a:t>
            </a:r>
            <a:endParaRPr lang="es-ES_tradn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5CD1843-225C-40ED-B5E3-72C857E20EB1}"/>
              </a:ext>
            </a:extLst>
          </p:cNvPr>
          <p:cNvSpPr/>
          <p:nvPr/>
        </p:nvSpPr>
        <p:spPr>
          <a:xfrm>
            <a:off x="1269876" y="4149080"/>
            <a:ext cx="105851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_tradnl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s-ES_tradnl" dirty="0">
                <a:solidFill>
                  <a:schemeClr val="tx1">
                    <a:lumMod val="75000"/>
                  </a:schemeClr>
                </a:solidFill>
              </a:rPr>
              <a:t>Para usar </a:t>
            </a:r>
            <a:r>
              <a:rPr lang="es-ES_tradnl" dirty="0" err="1">
                <a:solidFill>
                  <a:schemeClr val="tx1">
                    <a:lumMod val="75000"/>
                  </a:schemeClr>
                </a:solidFill>
              </a:rPr>
              <a:t>Matplotlib</a:t>
            </a:r>
            <a:r>
              <a:rPr lang="es-ES_tradnl" dirty="0">
                <a:solidFill>
                  <a:schemeClr val="tx1">
                    <a:lumMod val="75000"/>
                  </a:schemeClr>
                </a:solidFill>
              </a:rPr>
              <a:t> (se dice “</a:t>
            </a:r>
            <a:r>
              <a:rPr lang="es-ES_tradnl" dirty="0" err="1">
                <a:solidFill>
                  <a:schemeClr val="tx1">
                    <a:lumMod val="75000"/>
                  </a:schemeClr>
                </a:solidFill>
              </a:rPr>
              <a:t>plot</a:t>
            </a:r>
            <a:r>
              <a:rPr lang="es-ES_tradnl" dirty="0">
                <a:solidFill>
                  <a:schemeClr val="tx1">
                    <a:lumMod val="75000"/>
                  </a:schemeClr>
                </a:solidFill>
              </a:rPr>
              <a:t> de cariño” jaja), debes importar la biblioteca</a:t>
            </a:r>
          </a:p>
          <a:p>
            <a:endParaRPr lang="es-ES_tradnl" dirty="0">
              <a:solidFill>
                <a:schemeClr val="tx1">
                  <a:lumMod val="75000"/>
                </a:schemeClr>
              </a:solidFill>
            </a:endParaRPr>
          </a:p>
          <a:p>
            <a:r>
              <a:rPr lang="es-ES_tradnl" dirty="0">
                <a:solidFill>
                  <a:schemeClr val="tx1">
                    <a:lumMod val="75000"/>
                  </a:schemeClr>
                </a:solidFill>
              </a:rPr>
              <a:t>Coloca al inicio de tu programa la siguiente línea</a:t>
            </a:r>
          </a:p>
          <a:p>
            <a:pPr marL="457063" lvl="1" indent="0">
              <a:buNone/>
            </a:pPr>
            <a:r>
              <a:rPr lang="es-ES_tradnl" sz="2400" dirty="0" err="1">
                <a:solidFill>
                  <a:srgbClr val="002060"/>
                </a:solidFill>
              </a:rPr>
              <a:t>import</a:t>
            </a:r>
            <a:r>
              <a:rPr lang="es-ES_tradnl" sz="2400" dirty="0">
                <a:solidFill>
                  <a:srgbClr val="002060"/>
                </a:solidFill>
              </a:rPr>
              <a:t> </a:t>
            </a:r>
            <a:r>
              <a:rPr lang="es-ES_tradnl" sz="2400" dirty="0" err="1">
                <a:solidFill>
                  <a:srgbClr val="002060"/>
                </a:solidFill>
              </a:rPr>
              <a:t>numpy</a:t>
            </a:r>
            <a:r>
              <a:rPr lang="es-ES_tradnl" sz="2400" dirty="0">
                <a:solidFill>
                  <a:srgbClr val="002060"/>
                </a:solidFill>
              </a:rPr>
              <a:t> as </a:t>
            </a:r>
            <a:r>
              <a:rPr lang="es-ES_tradnl" sz="2400" dirty="0" err="1">
                <a:solidFill>
                  <a:srgbClr val="002060"/>
                </a:solidFill>
              </a:rPr>
              <a:t>np</a:t>
            </a:r>
            <a:endParaRPr lang="es-ES_tradnl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03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A8CA9-CC9A-44AE-9E8D-9DF16C5A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Listas…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3EFBA1-0384-4F87-9E49-B1C3208D4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Recordemos una lista  [a, 1,30, ‘NL’, 4200023, “F” ]</a:t>
            </a:r>
          </a:p>
          <a:p>
            <a:r>
              <a:rPr lang="es-MX" b="1" i="1" dirty="0"/>
              <a:t>Lista de números  [ 31, 28, 30]</a:t>
            </a:r>
          </a:p>
          <a:p>
            <a:r>
              <a:rPr lang="es-MX" b="1" i="1" dirty="0"/>
              <a:t>Lista de </a:t>
            </a:r>
            <a:r>
              <a:rPr lang="es-MX" b="1" i="1" dirty="0" err="1"/>
              <a:t>string</a:t>
            </a:r>
            <a:r>
              <a:rPr lang="es-MX" b="1" i="1" dirty="0"/>
              <a:t> = [“enero”, “febrero”, “marzo”]</a:t>
            </a:r>
          </a:p>
          <a:p>
            <a:endParaRPr lang="es-MX" b="1" i="1" dirty="0"/>
          </a:p>
          <a:p>
            <a:endParaRPr lang="es-MX" b="1" i="1" dirty="0"/>
          </a:p>
          <a:p>
            <a:pPr marL="0" indent="0">
              <a:buNone/>
            </a:pPr>
            <a:endParaRPr lang="es-MX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9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90DA0-0065-47FF-A276-8F5EE5751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9552" y="-186510"/>
            <a:ext cx="11377264" cy="13730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dirty="0"/>
              <a:t>Práctica con </a:t>
            </a:r>
            <a:r>
              <a:rPr lang="es-MX"/>
              <a:t>Matplotlib</a:t>
            </a:r>
            <a:r>
              <a:rPr lang="es-MX" dirty="0"/>
              <a:t> -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B171E76-3024-4627-8457-C8D6C0FAEE8B}"/>
              </a:ext>
            </a:extLst>
          </p:cNvPr>
          <p:cNvSpPr/>
          <p:nvPr/>
        </p:nvSpPr>
        <p:spPr>
          <a:xfrm>
            <a:off x="34149" y="1311254"/>
            <a:ext cx="12151500" cy="4422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import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matplotlib.pyplot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 as </a:t>
            </a: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plt</a:t>
            </a:r>
            <a:endParaRPr lang="en-US" sz="3000" dirty="0">
              <a:solidFill>
                <a:schemeClr val="accent4">
                  <a:lumMod val="75000"/>
                </a:schemeClr>
              </a:solidFill>
            </a:endParaRP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accent4">
                  <a:lumMod val="75000"/>
                </a:schemeClr>
              </a:solidFill>
            </a:endParaRP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plt.plot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([3,2.3,4,4,7,5])</a:t>
            </a: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.</a:t>
            </a: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>
                <a:solidFill>
                  <a:schemeClr val="tx1">
                    <a:lumMod val="75000"/>
                  </a:schemeClr>
                </a:solidFill>
              </a:rPr>
              <a:t>#</a:t>
            </a:r>
            <a:r>
              <a:rPr lang="en-US" sz="3000" dirty="0" err="1">
                <a:solidFill>
                  <a:schemeClr val="tx1">
                    <a:lumMod val="75000"/>
                  </a:schemeClr>
                </a:solidFill>
              </a:rPr>
              <a:t>plt.plot</a:t>
            </a:r>
            <a:r>
              <a:rPr lang="en-US" sz="3000" dirty="0">
                <a:solidFill>
                  <a:schemeClr val="tx1">
                    <a:lumMod val="75000"/>
                  </a:schemeClr>
                </a:solidFill>
              </a:rPr>
              <a:t>([’</a:t>
            </a:r>
            <a:r>
              <a:rPr lang="en-US" sz="3000" dirty="0" err="1">
                <a:solidFill>
                  <a:schemeClr val="tx1">
                    <a:lumMod val="75000"/>
                  </a:schemeClr>
                </a:solidFill>
              </a:rPr>
              <a:t>ejex</a:t>
            </a:r>
            <a:r>
              <a:rPr lang="en-US" sz="3000" dirty="0">
                <a:solidFill>
                  <a:schemeClr val="tx1">
                    <a:lumMod val="75000"/>
                  </a:schemeClr>
                </a:solidFill>
              </a:rPr>
              <a:t>’], [datosserie1], '</a:t>
            </a:r>
            <a:r>
              <a:rPr lang="en-US" sz="3000" dirty="0" err="1">
                <a:solidFill>
                  <a:schemeClr val="tx1">
                    <a:lumMod val="75000"/>
                  </a:schemeClr>
                </a:solidFill>
              </a:rPr>
              <a:t>dr</a:t>
            </a:r>
            <a:r>
              <a:rPr lang="en-US" sz="3000" dirty="0">
                <a:solidFill>
                  <a:schemeClr val="tx1">
                    <a:lumMod val="75000"/>
                  </a:schemeClr>
                </a:solidFill>
              </a:rPr>
              <a:t>-.’)</a:t>
            </a: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accent4">
                  <a:lumMod val="75000"/>
                </a:schemeClr>
              </a:solidFill>
            </a:endParaRP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plt.plot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([“SON”, “BC”, “NL”, “JAL”, “PUE”, “CHIH”],[3,2.3, 2,4,6,5])</a:t>
            </a: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r>
              <a:rPr lang="en-US" sz="3000" dirty="0" err="1">
                <a:solidFill>
                  <a:schemeClr val="accent4">
                    <a:lumMod val="75000"/>
                  </a:schemeClr>
                </a:solidFill>
              </a:rPr>
              <a:t>plt.show</a:t>
            </a:r>
            <a:r>
              <a:rPr lang="en-US" sz="3000" dirty="0">
                <a:solidFill>
                  <a:schemeClr val="accent4">
                    <a:lumMod val="75000"/>
                  </a:schemeClr>
                </a:solidFill>
              </a:rPr>
              <a:t>()</a:t>
            </a:r>
          </a:p>
          <a:p>
            <a:pPr defTabSz="914126">
              <a:lnSpc>
                <a:spcPct val="90000"/>
              </a:lnSpc>
              <a:spcBef>
                <a:spcPts val="1000"/>
              </a:spcBef>
            </a:pPr>
            <a:endParaRPr lang="en-US" sz="3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86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959D-06AE-B644-9AF6-7A892B47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 configuraciones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8A19E-BB13-5441-A1E1-C336A3076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.plot</a:t>
            </a:r>
            <a:r>
              <a:rPr lang="en-US" dirty="0"/>
              <a:t>(</a:t>
            </a:r>
            <a:r>
              <a:rPr lang="en-US" b="1" dirty="0"/>
              <a:t>​ </a:t>
            </a:r>
            <a:r>
              <a:rPr lang="en-US" dirty="0"/>
              <a:t>x, y, s) </a:t>
            </a:r>
          </a:p>
          <a:p>
            <a:endParaRPr lang="es-ES_tradnl" dirty="0"/>
          </a:p>
          <a:p>
            <a:r>
              <a:rPr lang="es-ES_tradnl" dirty="0"/>
              <a:t>Grafica los elementos de la lista x contra los elementos de y con las configuraciones en s</a:t>
            </a:r>
          </a:p>
          <a:p>
            <a:endParaRPr lang="es-ES_tradnl" dirty="0"/>
          </a:p>
          <a:p>
            <a:r>
              <a:rPr lang="es-ES_tradnl" dirty="0"/>
              <a:t>s es una cadena que indica la manera de desplegar la gráfica</a:t>
            </a:r>
          </a:p>
        </p:txBody>
      </p:sp>
    </p:spTree>
    <p:extLst>
      <p:ext uri="{BB962C8B-B14F-4D97-AF65-F5344CB8AC3E}">
        <p14:creationId xmlns:p14="http://schemas.microsoft.com/office/powerpoint/2010/main" val="2167901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97A9-D5DB-D44E-A0F3-CE43EAF5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_tradnl" dirty="0"/>
              <a:t>“s”, para construir características de gráficas, haz la combinación de cada columna, juguemos un poco.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A31C98-3AC0-E14E-A7A3-DB770350B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495" y="1516310"/>
            <a:ext cx="8037301" cy="442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35635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47789F39-FDDE-4417-B047-2C9E32007EA3}" vid="{BFFA9D32-CEFF-47AD-B62D-B9FF808AF9CD}"/>
    </a:ext>
  </a:extLst>
</a:theme>
</file>

<file path=ppt/theme/theme2.xml><?xml version="1.0" encoding="utf-8"?>
<a:theme xmlns:a="http://schemas.openxmlformats.org/drawingml/2006/main" name="Office Theme">
  <a:themeElements>
    <a:clrScheme name="GraduationAlbum_16x9">
      <a:dk1>
        <a:sysClr val="windowText" lastClr="000000"/>
      </a:dk1>
      <a:lt1>
        <a:sysClr val="window" lastClr="FFFFFF"/>
      </a:lt1>
      <a:dk2>
        <a:srgbClr val="292929"/>
      </a:dk2>
      <a:lt2>
        <a:srgbClr val="DDDDDD"/>
      </a:lt2>
      <a:accent1>
        <a:srgbClr val="E1AC16"/>
      </a:accent1>
      <a:accent2>
        <a:srgbClr val="1E83DE"/>
      </a:accent2>
      <a:accent3>
        <a:srgbClr val="BA1010"/>
      </a:accent3>
      <a:accent4>
        <a:srgbClr val="DC7106"/>
      </a:accent4>
      <a:accent5>
        <a:srgbClr val="407F21"/>
      </a:accent5>
      <a:accent6>
        <a:srgbClr val="6C4576"/>
      </a:accent6>
      <a:hlink>
        <a:srgbClr val="E1AC16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aduationAlbum_16x9">
      <a:dk1>
        <a:sysClr val="windowText" lastClr="000000"/>
      </a:dk1>
      <a:lt1>
        <a:sysClr val="window" lastClr="FFFFFF"/>
      </a:lt1>
      <a:dk2>
        <a:srgbClr val="292929"/>
      </a:dk2>
      <a:lt2>
        <a:srgbClr val="DDDDDD"/>
      </a:lt2>
      <a:accent1>
        <a:srgbClr val="E1AC16"/>
      </a:accent1>
      <a:accent2>
        <a:srgbClr val="1E83DE"/>
      </a:accent2>
      <a:accent3>
        <a:srgbClr val="BA1010"/>
      </a:accent3>
      <a:accent4>
        <a:srgbClr val="DC7106"/>
      </a:accent4>
      <a:accent5>
        <a:srgbClr val="407F21"/>
      </a:accent5>
      <a:accent6>
        <a:srgbClr val="6C4576"/>
      </a:accent6>
      <a:hlink>
        <a:srgbClr val="E1AC16"/>
      </a:hlink>
      <a:folHlink>
        <a:srgbClr val="969696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9C8F2D3-14B3-419F-90A1-087E04E0E8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632</Words>
  <Application>Microsoft Office PowerPoint</Application>
  <PresentationFormat>Personalizado</PresentationFormat>
  <Paragraphs>89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Abadi</vt:lpstr>
      <vt:lpstr>Arial</vt:lpstr>
      <vt:lpstr>Cambria</vt:lpstr>
      <vt:lpstr>Century Gothic</vt:lpstr>
      <vt:lpstr>Trebuchet MS</vt:lpstr>
      <vt:lpstr>Berlín</vt:lpstr>
      <vt:lpstr>GRÁFICAS CON MATPLOTLIB</vt:lpstr>
      <vt:lpstr>Para instalar librerías en thonny</vt:lpstr>
      <vt:lpstr>Librerías /bibliotecas</vt:lpstr>
      <vt:lpstr>Matplotlib</vt:lpstr>
      <vt:lpstr>Importar</vt:lpstr>
      <vt:lpstr>Listas…</vt:lpstr>
      <vt:lpstr>Práctica con Matplotlib - </vt:lpstr>
      <vt:lpstr>Con configuraciones</vt:lpstr>
      <vt:lpstr>“s”, para construir características de gráficas, haz la combinación de cada columna, juguemos un poco.</vt:lpstr>
      <vt:lpstr>s</vt:lpstr>
      <vt:lpstr>Presentación de PowerPoint</vt:lpstr>
      <vt:lpstr>Presentación de PowerPoint</vt:lpstr>
      <vt:lpstr>Presentación de PowerPoint</vt:lpstr>
      <vt:lpstr>Para poner varias gráficas en un tablero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2020-02-19T19:12:26Z</dcterms:created>
  <dcterms:modified xsi:type="dcterms:W3CDTF">2020-06-17T20:35:50Z</dcterms:modified>
</cp:coreProperties>
</file>