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70" r:id="rId12"/>
    <p:sldId id="265" r:id="rId13"/>
    <p:sldId id="266" r:id="rId14"/>
    <p:sldId id="267" r:id="rId15"/>
    <p:sldId id="271" r:id="rId16"/>
    <p:sldId id="272" r:id="rId17"/>
    <p:sldId id="273" r:id="rId18"/>
    <p:sldId id="275" r:id="rId19"/>
    <p:sldId id="276" r:id="rId20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0" autoAdjust="0"/>
    <p:restoredTop sz="94660"/>
  </p:normalViewPr>
  <p:slideViewPr>
    <p:cSldViewPr>
      <p:cViewPr varScale="1">
        <p:scale>
          <a:sx n="104" d="100"/>
          <a:sy n="104" d="100"/>
        </p:scale>
        <p:origin x="87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40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314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779776" y="1787651"/>
            <a:ext cx="4782312" cy="2380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886700" y="3947159"/>
            <a:ext cx="4046220" cy="2708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3572" y="140723"/>
            <a:ext cx="11404854" cy="920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6449" y="2175885"/>
            <a:ext cx="10579100" cy="2689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88951" cy="10805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3956303"/>
            <a:ext cx="1828800" cy="2901950"/>
          </a:xfrm>
          <a:custGeom>
            <a:avLst/>
            <a:gdLst/>
            <a:ahLst/>
            <a:cxnLst/>
            <a:rect l="l" t="t" r="r" b="b"/>
            <a:pathLst>
              <a:path w="1828800" h="2901950">
                <a:moveTo>
                  <a:pt x="0" y="0"/>
                </a:moveTo>
                <a:lnTo>
                  <a:pt x="0" y="63500"/>
                </a:lnTo>
                <a:lnTo>
                  <a:pt x="1709801" y="2901696"/>
                </a:lnTo>
                <a:lnTo>
                  <a:pt x="1828800" y="2901696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3220211"/>
            <a:ext cx="2909570" cy="3637915"/>
          </a:xfrm>
          <a:custGeom>
            <a:avLst/>
            <a:gdLst/>
            <a:ahLst/>
            <a:cxnLst/>
            <a:rect l="l" t="t" r="r" b="b"/>
            <a:pathLst>
              <a:path w="2909570" h="3637915">
                <a:moveTo>
                  <a:pt x="0" y="0"/>
                </a:moveTo>
                <a:lnTo>
                  <a:pt x="0" y="20320"/>
                </a:lnTo>
                <a:lnTo>
                  <a:pt x="2785491" y="3637787"/>
                </a:lnTo>
                <a:lnTo>
                  <a:pt x="2909316" y="3637787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845307"/>
            <a:ext cx="4148454" cy="4013200"/>
          </a:xfrm>
          <a:custGeom>
            <a:avLst/>
            <a:gdLst/>
            <a:ahLst/>
            <a:cxnLst/>
            <a:rect l="l" t="t" r="r" b="b"/>
            <a:pathLst>
              <a:path w="4148454" h="4013200">
                <a:moveTo>
                  <a:pt x="0" y="0"/>
                </a:moveTo>
                <a:lnTo>
                  <a:pt x="0" y="374650"/>
                </a:lnTo>
                <a:lnTo>
                  <a:pt x="2908935" y="4012691"/>
                </a:lnTo>
                <a:lnTo>
                  <a:pt x="4148328" y="4012691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3332988"/>
            <a:ext cx="2719070" cy="3525520"/>
          </a:xfrm>
          <a:custGeom>
            <a:avLst/>
            <a:gdLst/>
            <a:ahLst/>
            <a:cxnLst/>
            <a:rect l="l" t="t" r="r" b="b"/>
            <a:pathLst>
              <a:path w="2719070" h="3525520">
                <a:moveTo>
                  <a:pt x="0" y="0"/>
                </a:moveTo>
                <a:lnTo>
                  <a:pt x="0" y="623062"/>
                </a:lnTo>
                <a:lnTo>
                  <a:pt x="1828419" y="3525011"/>
                </a:lnTo>
                <a:lnTo>
                  <a:pt x="2718816" y="3525011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107182" y="2213522"/>
            <a:ext cx="5975350" cy="201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7100" dirty="0">
                <a:latin typeface="Corbel"/>
                <a:cs typeface="Corbel"/>
              </a:rPr>
              <a:t>GRÁFICAS</a:t>
            </a:r>
            <a:r>
              <a:rPr sz="7100" spc="-315" dirty="0">
                <a:latin typeface="Corbel"/>
                <a:cs typeface="Corbel"/>
              </a:rPr>
              <a:t> </a:t>
            </a:r>
            <a:r>
              <a:rPr sz="7100" spc="-5" dirty="0">
                <a:latin typeface="Corbel"/>
                <a:cs typeface="Corbel"/>
              </a:rPr>
              <a:t>CON</a:t>
            </a:r>
            <a:endParaRPr sz="71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7100" dirty="0">
                <a:latin typeface="Corbel"/>
                <a:cs typeface="Corbel"/>
              </a:rPr>
              <a:t>M</a:t>
            </a:r>
            <a:r>
              <a:rPr sz="7100" spc="-380" dirty="0">
                <a:latin typeface="Corbel"/>
                <a:cs typeface="Corbel"/>
              </a:rPr>
              <a:t>A</a:t>
            </a:r>
            <a:r>
              <a:rPr sz="7100" spc="-5" dirty="0">
                <a:latin typeface="Corbel"/>
                <a:cs typeface="Corbel"/>
              </a:rPr>
              <a:t>TP</a:t>
            </a:r>
            <a:r>
              <a:rPr sz="7100" spc="-305" dirty="0">
                <a:latin typeface="Corbel"/>
                <a:cs typeface="Corbel"/>
              </a:rPr>
              <a:t>L</a:t>
            </a:r>
            <a:r>
              <a:rPr sz="7100" spc="-175" dirty="0">
                <a:latin typeface="Corbel"/>
                <a:cs typeface="Corbel"/>
              </a:rPr>
              <a:t>O</a:t>
            </a:r>
            <a:r>
              <a:rPr sz="7100" spc="-5" dirty="0">
                <a:latin typeface="Corbel"/>
                <a:cs typeface="Corbel"/>
              </a:rPr>
              <a:t>TLIB</a:t>
            </a:r>
            <a:endParaRPr sz="71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0" y="574358"/>
            <a:ext cx="50292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175" dirty="0" err="1">
                <a:latin typeface="Arial"/>
                <a:cs typeface="Arial"/>
              </a:rPr>
              <a:t>Gr</a:t>
            </a:r>
            <a:r>
              <a:rPr sz="3200" b="1" spc="165" dirty="0" err="1">
                <a:latin typeface="Arial"/>
                <a:cs typeface="Arial"/>
              </a:rPr>
              <a:t>á</a:t>
            </a:r>
            <a:r>
              <a:rPr sz="3200" b="1" spc="170" dirty="0" err="1">
                <a:latin typeface="Arial"/>
                <a:cs typeface="Arial"/>
              </a:rPr>
              <a:t>fi</a:t>
            </a:r>
            <a:r>
              <a:rPr sz="3200" b="1" spc="180" dirty="0" err="1">
                <a:latin typeface="Arial"/>
                <a:cs typeface="Arial"/>
              </a:rPr>
              <a:t>c</a:t>
            </a:r>
            <a:r>
              <a:rPr sz="3200" b="1" dirty="0" err="1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160" dirty="0">
                <a:latin typeface="Arial"/>
                <a:cs typeface="Arial"/>
              </a:rPr>
              <a:t>s</a:t>
            </a:r>
            <a:r>
              <a:rPr sz="3200" b="1" spc="150" dirty="0">
                <a:latin typeface="Arial"/>
                <a:cs typeface="Arial"/>
              </a:rPr>
              <a:t>i</a:t>
            </a:r>
            <a:r>
              <a:rPr sz="3200" b="1" spc="145" dirty="0">
                <a:latin typeface="Arial"/>
                <a:cs typeface="Arial"/>
              </a:rPr>
              <a:t>mp</a:t>
            </a:r>
            <a:r>
              <a:rPr sz="3200" b="1" spc="150" dirty="0">
                <a:latin typeface="Arial"/>
                <a:cs typeface="Arial"/>
              </a:rPr>
              <a:t>l</a:t>
            </a:r>
            <a:r>
              <a:rPr sz="3200" b="1" dirty="0">
                <a:latin typeface="Arial"/>
                <a:cs typeface="Arial"/>
              </a:rPr>
              <a:t>e</a:t>
            </a:r>
            <a:r>
              <a:rPr lang="es-ES" sz="3200" b="1" dirty="0">
                <a:latin typeface="Arial"/>
                <a:cs typeface="Arial"/>
              </a:rPr>
              <a:t> de línea</a:t>
            </a:r>
            <a:endParaRPr sz="3200" b="1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4723" y="1648967"/>
            <a:ext cx="7591044" cy="4142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57600" y="319056"/>
            <a:ext cx="541019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045" algn="ctr">
              <a:lnSpc>
                <a:spcPct val="100000"/>
              </a:lnSpc>
            </a:pPr>
            <a:r>
              <a:rPr lang="es-ES" sz="3200" b="1" spc="165" dirty="0">
                <a:latin typeface="Arial"/>
                <a:cs typeface="Arial"/>
              </a:rPr>
              <a:t>Nombres de los ejes y del gráfico</a:t>
            </a:r>
            <a:endParaRPr sz="3200" b="1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21735" y="1598675"/>
            <a:ext cx="6774179" cy="42245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63483" y="2205227"/>
            <a:ext cx="4125468" cy="431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6176" y="0"/>
            <a:ext cx="3922776" cy="22768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576D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012" y="480059"/>
            <a:ext cx="11235055" cy="5897880"/>
          </a:xfrm>
          <a:custGeom>
            <a:avLst/>
            <a:gdLst/>
            <a:ahLst/>
            <a:cxnLst/>
            <a:rect l="l" t="t" r="r" b="b"/>
            <a:pathLst>
              <a:path w="11235055" h="5897880">
                <a:moveTo>
                  <a:pt x="0" y="5897880"/>
                </a:moveTo>
                <a:lnTo>
                  <a:pt x="11234928" y="5897880"/>
                </a:lnTo>
                <a:lnTo>
                  <a:pt x="11234928" y="0"/>
                </a:lnTo>
                <a:lnTo>
                  <a:pt x="0" y="0"/>
                </a:lnTo>
                <a:lnTo>
                  <a:pt x="0" y="5897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736873" y="1989985"/>
            <a:ext cx="3151877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ct val="100000"/>
              </a:lnSpc>
            </a:pPr>
            <a:r>
              <a:rPr sz="3600" b="1" spc="-20" dirty="0"/>
              <a:t>Eje</a:t>
            </a:r>
            <a:r>
              <a:rPr sz="3600" b="1" spc="-35" dirty="0"/>
              <a:t>m</a:t>
            </a:r>
            <a:r>
              <a:rPr sz="3600" b="1" spc="-15" dirty="0"/>
              <a:t>plo</a:t>
            </a:r>
            <a:r>
              <a:rPr sz="3600" b="1" spc="10" dirty="0"/>
              <a:t> </a:t>
            </a:r>
            <a:r>
              <a:rPr sz="3600" b="1" spc="-15" dirty="0"/>
              <a:t>de</a:t>
            </a:r>
            <a:r>
              <a:rPr sz="3600" b="1" spc="-5" dirty="0"/>
              <a:t> </a:t>
            </a:r>
            <a:r>
              <a:rPr sz="3600" b="1" spc="-15" dirty="0"/>
              <a:t>una</a:t>
            </a:r>
            <a:r>
              <a:rPr sz="3600" b="1" spc="-5" dirty="0"/>
              <a:t> </a:t>
            </a:r>
            <a:r>
              <a:rPr sz="3600" b="1" spc="-15" dirty="0"/>
              <a:t>gráfica</a:t>
            </a:r>
            <a:r>
              <a:rPr sz="3600" b="1" spc="15" dirty="0"/>
              <a:t> </a:t>
            </a:r>
            <a:r>
              <a:rPr sz="3600" b="1" spc="-15" dirty="0"/>
              <a:t>de</a:t>
            </a:r>
            <a:r>
              <a:rPr sz="3600" b="1" spc="-5" dirty="0"/>
              <a:t> </a:t>
            </a:r>
            <a:r>
              <a:rPr sz="3600" b="1" spc="-15" dirty="0"/>
              <a:t>líneas</a:t>
            </a:r>
            <a:endParaRPr sz="3600" b="1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801BE63A-DB83-42CA-B370-BA810826A8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149" y="284918"/>
            <a:ext cx="5974640" cy="62272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2828" y="96234"/>
            <a:ext cx="347789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25" dirty="0">
                <a:latin typeface="Arial"/>
                <a:cs typeface="Arial"/>
              </a:rPr>
              <a:t>Fo</a:t>
            </a:r>
            <a:r>
              <a:rPr sz="3200" spc="130" dirty="0">
                <a:latin typeface="Arial"/>
                <a:cs typeface="Arial"/>
              </a:rPr>
              <a:t>r</a:t>
            </a:r>
            <a:r>
              <a:rPr sz="3200" spc="125" dirty="0">
                <a:latin typeface="Arial"/>
                <a:cs typeface="Arial"/>
              </a:rPr>
              <a:t>mat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280" dirty="0">
                <a:latin typeface="Arial"/>
                <a:cs typeface="Arial"/>
              </a:rPr>
              <a:t> </a:t>
            </a:r>
            <a:r>
              <a:rPr sz="3200" spc="165" dirty="0">
                <a:latin typeface="Arial"/>
                <a:cs typeface="Arial"/>
              </a:rPr>
              <a:t>pa</a:t>
            </a:r>
            <a:r>
              <a:rPr sz="3200" spc="175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225" dirty="0">
                <a:latin typeface="Arial"/>
                <a:cs typeface="Arial"/>
              </a:rPr>
              <a:t> </a:t>
            </a:r>
            <a:r>
              <a:rPr sz="3200" spc="185" dirty="0">
                <a:latin typeface="Arial"/>
                <a:cs typeface="Arial"/>
              </a:rPr>
              <a:t>plo</a:t>
            </a:r>
            <a:r>
              <a:rPr sz="3200" dirty="0"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30523" y="1095755"/>
            <a:ext cx="5812535" cy="502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48383" y="292608"/>
            <a:ext cx="4725924" cy="32948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98792" y="3429000"/>
            <a:ext cx="4722876" cy="25542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14317" y="4350259"/>
            <a:ext cx="5012435" cy="5090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22185" y="621694"/>
            <a:ext cx="526097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>
                <a:latin typeface="Corbel"/>
                <a:cs typeface="Corbel"/>
              </a:rPr>
              <a:t>Ejemplos</a:t>
            </a:r>
            <a:endParaRPr sz="2400" b="1" dirty="0">
              <a:latin typeface="Corbel"/>
              <a:cs typeface="Corbel"/>
            </a:endParaRPr>
          </a:p>
          <a:p>
            <a:pPr marL="469900">
              <a:lnSpc>
                <a:spcPct val="100000"/>
              </a:lnSpc>
            </a:pP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dirty="0">
                <a:latin typeface="Corbel"/>
                <a:cs typeface="Corbel"/>
              </a:rPr>
              <a:t>b.</a:t>
            </a: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pun</a:t>
            </a:r>
            <a:r>
              <a:rPr sz="2400" spc="-15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os de color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azul</a:t>
            </a:r>
          </a:p>
          <a:p>
            <a:pPr marL="469900">
              <a:lnSpc>
                <a:spcPct val="100000"/>
              </a:lnSpc>
            </a:pP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b="1" dirty="0">
                <a:latin typeface="Corbel"/>
                <a:cs typeface="Corbel"/>
              </a:rPr>
              <a:t>.m</a:t>
            </a: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raya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y pun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os a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dirty="0">
                <a:latin typeface="Corbel"/>
                <a:cs typeface="Corbel"/>
              </a:rPr>
              <a:t>terna</a:t>
            </a:r>
            <a:r>
              <a:rPr sz="2400" spc="-10" dirty="0">
                <a:latin typeface="Corbel"/>
                <a:cs typeface="Corbel"/>
              </a:rPr>
              <a:t>d</a:t>
            </a:r>
            <a:r>
              <a:rPr sz="2400" dirty="0">
                <a:latin typeface="Corbel"/>
                <a:cs typeface="Corbel"/>
              </a:rPr>
              <a:t>os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 err="1">
                <a:latin typeface="Corbel"/>
                <a:cs typeface="Corbel"/>
              </a:rPr>
              <a:t>en</a:t>
            </a:r>
            <a:r>
              <a:rPr sz="2400" dirty="0">
                <a:latin typeface="Corbel"/>
                <a:cs typeface="Corbel"/>
              </a:rPr>
              <a:t> c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lor</a:t>
            </a:r>
            <a:r>
              <a:rPr lang="es-ES" sz="24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magenta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65" dirty="0">
                <a:latin typeface="Corbel"/>
                <a:cs typeface="Corbel"/>
              </a:rPr>
              <a:t>(</a:t>
            </a:r>
            <a:r>
              <a:rPr sz="2400" spc="-15" dirty="0">
                <a:latin typeface="Corbel"/>
                <a:cs typeface="Corbel"/>
              </a:rPr>
              <a:t>es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d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10" dirty="0">
                <a:latin typeface="Corbel"/>
                <a:cs typeface="Corbel"/>
              </a:rPr>
              <a:t>fe</a:t>
            </a:r>
            <a:r>
              <a:rPr sz="2400" spc="-15" dirty="0">
                <a:latin typeface="Corbel"/>
                <a:cs typeface="Corbel"/>
              </a:rPr>
              <a:t>rente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a </a:t>
            </a:r>
            <a:r>
              <a:rPr sz="2400" b="1" spc="10" dirty="0">
                <a:latin typeface="Corbel"/>
                <a:cs typeface="Corbel"/>
              </a:rPr>
              <a:t>.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spc="-10" dirty="0">
                <a:latin typeface="Corbel"/>
                <a:cs typeface="Corbel"/>
              </a:rPr>
              <a:t>)</a:t>
            </a:r>
            <a:endParaRPr sz="2400" dirty="0">
              <a:latin typeface="Corbel"/>
              <a:cs typeface="Corbel"/>
            </a:endParaRPr>
          </a:p>
          <a:p>
            <a:pPr marL="469900">
              <a:lnSpc>
                <a:spcPct val="100000"/>
              </a:lnSpc>
            </a:pP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spc="-20" dirty="0">
                <a:latin typeface="Corbel"/>
                <a:cs typeface="Corbel"/>
              </a:rPr>
              <a:t>p</a:t>
            </a:r>
            <a:r>
              <a:rPr sz="2400" b="1" spc="-10" dirty="0">
                <a:latin typeface="Corbel"/>
                <a:cs typeface="Corbel"/>
              </a:rPr>
              <a:t>r</a:t>
            </a:r>
            <a:r>
              <a:rPr lang="es-MX" sz="2400" b="1" spc="-5" dirty="0">
                <a:latin typeface="Corbel"/>
                <a:cs typeface="Corbel"/>
              </a:rPr>
              <a:t>--</a:t>
            </a: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pun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os </a:t>
            </a:r>
            <a:r>
              <a:rPr sz="2400" spc="5" dirty="0">
                <a:latin typeface="Corbel"/>
                <a:cs typeface="Corbel"/>
              </a:rPr>
              <a:t>c</a:t>
            </a:r>
            <a:r>
              <a:rPr sz="2400" dirty="0">
                <a:latin typeface="Corbel"/>
                <a:cs typeface="Corbel"/>
              </a:rPr>
              <a:t>omo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pen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agramas de</a:t>
            </a:r>
          </a:p>
          <a:p>
            <a:pPr marL="469900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c</a:t>
            </a:r>
            <a:r>
              <a:rPr sz="2400" dirty="0">
                <a:latin typeface="Corbel"/>
                <a:cs typeface="Corbel"/>
              </a:rPr>
              <a:t>olor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rojo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qu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so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un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dos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por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rayas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81400" y="219702"/>
            <a:ext cx="559752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b="1" spc="90" dirty="0">
                <a:latin typeface="Corbel"/>
                <a:cs typeface="Corbel"/>
              </a:rPr>
              <a:t>Va</a:t>
            </a:r>
            <a:r>
              <a:rPr sz="4000" b="1" spc="100" dirty="0">
                <a:latin typeface="Corbel"/>
                <a:cs typeface="Corbel"/>
              </a:rPr>
              <a:t>ri</a:t>
            </a:r>
            <a:r>
              <a:rPr sz="4000" b="1" spc="95" dirty="0">
                <a:latin typeface="Corbel"/>
                <a:cs typeface="Corbel"/>
              </a:rPr>
              <a:t>a</a:t>
            </a:r>
            <a:r>
              <a:rPr sz="4000" b="1" spc="-20" dirty="0">
                <a:latin typeface="Corbel"/>
                <a:cs typeface="Corbel"/>
              </a:rPr>
              <a:t>s</a:t>
            </a:r>
            <a:r>
              <a:rPr sz="4000" b="1" spc="50" dirty="0">
                <a:latin typeface="Corbel"/>
                <a:cs typeface="Corbel"/>
              </a:rPr>
              <a:t> </a:t>
            </a:r>
            <a:r>
              <a:rPr sz="4000" b="1" spc="170" dirty="0">
                <a:latin typeface="Corbel"/>
                <a:cs typeface="Corbel"/>
              </a:rPr>
              <a:t>gr</a:t>
            </a:r>
            <a:r>
              <a:rPr sz="4000" b="1" spc="165" dirty="0">
                <a:latin typeface="Corbel"/>
                <a:cs typeface="Corbel"/>
              </a:rPr>
              <a:t>áf</a:t>
            </a:r>
            <a:r>
              <a:rPr sz="4000" b="1" spc="170" dirty="0">
                <a:latin typeface="Corbel"/>
                <a:cs typeface="Corbel"/>
              </a:rPr>
              <a:t>i</a:t>
            </a:r>
            <a:r>
              <a:rPr sz="4000" b="1" spc="185" dirty="0">
                <a:latin typeface="Corbel"/>
                <a:cs typeface="Corbel"/>
              </a:rPr>
              <a:t>c</a:t>
            </a:r>
            <a:r>
              <a:rPr sz="4000" b="1" spc="165" dirty="0">
                <a:latin typeface="Corbel"/>
                <a:cs typeface="Corbel"/>
              </a:rPr>
              <a:t>a</a:t>
            </a:r>
            <a:r>
              <a:rPr sz="4000" b="1" spc="-20" dirty="0">
                <a:latin typeface="Corbel"/>
                <a:cs typeface="Corbel"/>
              </a:rPr>
              <a:t>s</a:t>
            </a:r>
            <a:r>
              <a:rPr sz="4000" b="1" spc="110" dirty="0">
                <a:latin typeface="Corbel"/>
                <a:cs typeface="Corbel"/>
              </a:rPr>
              <a:t> </a:t>
            </a:r>
            <a:r>
              <a:rPr sz="4000" b="1" spc="114" dirty="0">
                <a:latin typeface="Corbel"/>
                <a:cs typeface="Corbel"/>
              </a:rPr>
              <a:t>e</a:t>
            </a:r>
            <a:r>
              <a:rPr sz="4000" b="1" spc="-25" dirty="0">
                <a:latin typeface="Corbel"/>
                <a:cs typeface="Corbel"/>
              </a:rPr>
              <a:t>n</a:t>
            </a:r>
            <a:r>
              <a:rPr sz="4000" b="1" spc="40" dirty="0">
                <a:latin typeface="Corbel"/>
                <a:cs typeface="Corbel"/>
              </a:rPr>
              <a:t> </a:t>
            </a:r>
            <a:r>
              <a:rPr sz="4000" b="1" spc="110" dirty="0">
                <a:latin typeface="Corbel"/>
                <a:cs typeface="Corbel"/>
              </a:rPr>
              <a:t>un</a:t>
            </a:r>
            <a:endParaRPr sz="4000" b="1" dirty="0">
              <a:latin typeface="Corbel"/>
              <a:cs typeface="Corbel"/>
            </a:endParaRPr>
          </a:p>
          <a:p>
            <a:pPr marR="16510" algn="ctr">
              <a:lnSpc>
                <a:spcPct val="100000"/>
              </a:lnSpc>
            </a:pPr>
            <a:r>
              <a:rPr sz="4000" b="1" spc="165" dirty="0">
                <a:latin typeface="Corbel"/>
                <a:cs typeface="Corbel"/>
              </a:rPr>
              <a:t>t</a:t>
            </a:r>
            <a:r>
              <a:rPr sz="4000" b="1" spc="140" dirty="0">
                <a:latin typeface="Corbel"/>
                <a:cs typeface="Corbel"/>
              </a:rPr>
              <a:t>a</a:t>
            </a:r>
            <a:r>
              <a:rPr sz="4000" b="1" spc="130" dirty="0">
                <a:latin typeface="Corbel"/>
                <a:cs typeface="Corbel"/>
              </a:rPr>
              <a:t>b</a:t>
            </a:r>
            <a:r>
              <a:rPr sz="4000" b="1" spc="150" dirty="0">
                <a:latin typeface="Corbel"/>
                <a:cs typeface="Corbel"/>
              </a:rPr>
              <a:t>l</a:t>
            </a:r>
            <a:r>
              <a:rPr sz="4000" b="1" spc="145" dirty="0">
                <a:latin typeface="Corbel"/>
                <a:cs typeface="Corbel"/>
              </a:rPr>
              <a:t>er</a:t>
            </a:r>
            <a:r>
              <a:rPr sz="4000" b="1" spc="-25" dirty="0">
                <a:latin typeface="Corbel"/>
                <a:cs typeface="Corbel"/>
              </a:rPr>
              <a:t>o</a:t>
            </a:r>
            <a:endParaRPr sz="4000" b="1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2518" y="6219669"/>
            <a:ext cx="1473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latin typeface="Trebuchet MS"/>
                <a:cs typeface="Trebuchet MS"/>
              </a:rPr>
              <a:t>16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5866" y="5304971"/>
            <a:ext cx="3991610" cy="603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  <a:tabLst>
                <a:tab pos="1754505" algn="l"/>
              </a:tabLst>
            </a:pP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#</a:t>
            </a:r>
            <a:r>
              <a:rPr sz="1800" spc="-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008000"/>
                </a:solidFill>
                <a:latin typeface="Arial"/>
                <a:cs typeface="Arial"/>
              </a:rPr>
              <a:t>Di</a:t>
            </a:r>
            <a:r>
              <a:rPr sz="1800" spc="25" dirty="0">
                <a:solidFill>
                  <a:srgbClr val="008000"/>
                </a:solidFill>
                <a:latin typeface="Arial"/>
                <a:cs typeface="Arial"/>
              </a:rPr>
              <a:t>bu</a:t>
            </a:r>
            <a:r>
              <a:rPr sz="1800" spc="30" dirty="0">
                <a:solidFill>
                  <a:srgbClr val="008000"/>
                </a:solidFill>
                <a:latin typeface="Arial"/>
                <a:cs typeface="Arial"/>
              </a:rPr>
              <a:t>j</a:t>
            </a:r>
            <a:r>
              <a:rPr sz="1800" spc="25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800" spc="30" dirty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1800" spc="4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1800" spc="1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280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l	</a:t>
            </a:r>
            <a:r>
              <a:rPr sz="1800" spc="125" dirty="0">
                <a:solidFill>
                  <a:srgbClr val="008000"/>
                </a:solidFill>
                <a:latin typeface="Arial"/>
                <a:cs typeface="Arial"/>
              </a:rPr>
              <a:t>conjun</a:t>
            </a:r>
            <a:r>
              <a:rPr sz="1800" spc="130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  <a:p>
            <a:pPr marL="2164715">
              <a:lnSpc>
                <a:spcPts val="2730"/>
              </a:lnSpc>
            </a:pPr>
            <a:r>
              <a:rPr sz="2400" spc="-15" dirty="0">
                <a:latin typeface="Courier New"/>
                <a:cs typeface="Courier New"/>
              </a:rPr>
              <a:t>plt.</a:t>
            </a:r>
            <a:r>
              <a:rPr sz="2400" b="1" spc="-15" dirty="0">
                <a:latin typeface="Courier New"/>
                <a:cs typeface="Courier New"/>
              </a:rPr>
              <a:t>show</a:t>
            </a:r>
            <a:r>
              <a:rPr sz="2400" spc="-1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83152" y="1720016"/>
          <a:ext cx="5191377" cy="651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8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6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608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10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7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abl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x3</a:t>
                      </a:r>
                      <a:r>
                        <a:rPr sz="1800" spc="4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dibuja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6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8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tabLst>
                          <a:tab pos="882015" algn="l"/>
                        </a:tabLst>
                      </a:pP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	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08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plt.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subplo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(1,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1)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83152" y="2909371"/>
          <a:ext cx="5191377" cy="6509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3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179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10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7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abl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x3</a:t>
                      </a:r>
                      <a:r>
                        <a:rPr sz="1800" spc="4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dibuja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6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8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tabLst>
                          <a:tab pos="875665" algn="l"/>
                        </a:tabLst>
                      </a:pP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	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83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lt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2)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883152" y="4098726"/>
          <a:ext cx="5189853" cy="6511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9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418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10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7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abl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x3</a:t>
                      </a:r>
                      <a:r>
                        <a:rPr sz="1800" spc="4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dibuja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6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8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tabLst>
                          <a:tab pos="879475" algn="l"/>
                        </a:tabLst>
                      </a:pP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	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18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plt.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subplo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(1,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3)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1010" y="245183"/>
            <a:ext cx="7931784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49450" algn="l"/>
              </a:tabLst>
            </a:pPr>
            <a:r>
              <a:rPr sz="4000" spc="-25" dirty="0">
                <a:latin typeface="Corbel"/>
                <a:cs typeface="Corbel"/>
              </a:rPr>
              <a:t>Ejemplo</a:t>
            </a:r>
            <a:r>
              <a:rPr sz="4000" dirty="0">
                <a:latin typeface="Corbel"/>
                <a:cs typeface="Corbel"/>
              </a:rPr>
              <a:t>	</a:t>
            </a:r>
            <a:r>
              <a:rPr sz="4000" spc="-20" dirty="0">
                <a:latin typeface="Corbel"/>
                <a:cs typeface="Corbel"/>
              </a:rPr>
              <a:t>varias</a:t>
            </a:r>
            <a:r>
              <a:rPr sz="4000" spc="-5" dirty="0">
                <a:latin typeface="Corbel"/>
                <a:cs typeface="Corbel"/>
              </a:rPr>
              <a:t> </a:t>
            </a:r>
            <a:r>
              <a:rPr sz="4000" spc="-20" dirty="0">
                <a:latin typeface="Corbel"/>
                <a:cs typeface="Corbel"/>
              </a:rPr>
              <a:t>gráficas</a:t>
            </a:r>
            <a:r>
              <a:rPr sz="4000" spc="-15" dirty="0">
                <a:latin typeface="Corbel"/>
                <a:cs typeface="Corbel"/>
              </a:rPr>
              <a:t> </a:t>
            </a:r>
            <a:r>
              <a:rPr sz="4000" spc="-25" dirty="0">
                <a:latin typeface="Corbel"/>
                <a:cs typeface="Corbel"/>
              </a:rPr>
              <a:t>en</a:t>
            </a:r>
            <a:r>
              <a:rPr sz="4000" spc="5" dirty="0">
                <a:latin typeface="Corbel"/>
                <a:cs typeface="Corbel"/>
              </a:rPr>
              <a:t> </a:t>
            </a:r>
            <a:r>
              <a:rPr sz="4000" spc="-40" dirty="0">
                <a:latin typeface="Corbel"/>
                <a:cs typeface="Corbel"/>
              </a:rPr>
              <a:t>u</a:t>
            </a:r>
            <a:r>
              <a:rPr sz="4000" dirty="0">
                <a:latin typeface="Corbel"/>
                <a:cs typeface="Corbel"/>
              </a:rPr>
              <a:t>n</a:t>
            </a:r>
            <a:r>
              <a:rPr sz="4000" spc="-5" dirty="0">
                <a:latin typeface="Corbel"/>
                <a:cs typeface="Corbel"/>
              </a:rPr>
              <a:t> </a:t>
            </a:r>
            <a:r>
              <a:rPr sz="4000" spc="5" dirty="0">
                <a:latin typeface="Corbel"/>
                <a:cs typeface="Corbel"/>
              </a:rPr>
              <a:t>t</a:t>
            </a:r>
            <a:r>
              <a:rPr sz="4000" spc="-25" dirty="0">
                <a:latin typeface="Corbel"/>
                <a:cs typeface="Corbel"/>
              </a:rPr>
              <a:t>abl</a:t>
            </a:r>
            <a:r>
              <a:rPr sz="4000" spc="-20" dirty="0">
                <a:latin typeface="Corbel"/>
                <a:cs typeface="Corbel"/>
              </a:rPr>
              <a:t>ero.</a:t>
            </a:r>
            <a:endParaRPr sz="40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3332" y="1005839"/>
            <a:ext cx="9162288" cy="4707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176" rIns="0" bIns="0" rtlCol="0">
            <a:spAutoFit/>
          </a:bodyPr>
          <a:lstStyle/>
          <a:p>
            <a:pPr marL="1903730">
              <a:lnSpc>
                <a:spcPct val="100000"/>
              </a:lnSpc>
            </a:pPr>
            <a:r>
              <a:rPr sz="2800" spc="-20" dirty="0"/>
              <a:t>Est</a:t>
            </a:r>
            <a:r>
              <a:rPr sz="2800" spc="-15" dirty="0"/>
              <a:t>e</a:t>
            </a:r>
            <a:r>
              <a:rPr sz="2800" spc="10" dirty="0"/>
              <a:t> </a:t>
            </a:r>
            <a:r>
              <a:rPr sz="2800" spc="-20" dirty="0"/>
              <a:t>serí</a:t>
            </a:r>
            <a:r>
              <a:rPr sz="2800" spc="-15" dirty="0"/>
              <a:t>a</a:t>
            </a:r>
            <a:r>
              <a:rPr sz="2800" spc="15" dirty="0"/>
              <a:t> </a:t>
            </a:r>
            <a:r>
              <a:rPr sz="2800" spc="-15" dirty="0"/>
              <a:t>el</a:t>
            </a:r>
            <a:r>
              <a:rPr sz="2800" spc="-5" dirty="0"/>
              <a:t> </a:t>
            </a:r>
            <a:r>
              <a:rPr sz="2800" spc="-15" dirty="0"/>
              <a:t>resultado:</a:t>
            </a:r>
            <a:endParaRPr sz="28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C6928A-4EBA-4A71-89C3-C1E4C3606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838200"/>
            <a:ext cx="5791668" cy="49168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572" y="140723"/>
            <a:ext cx="11404854" cy="965304"/>
          </a:xfrm>
          <a:prstGeom prst="rect">
            <a:avLst/>
          </a:prstGeom>
        </p:spPr>
        <p:txBody>
          <a:bodyPr vert="horz" wrap="square" lIns="0" tIns="346368" rIns="0" bIns="0" rtlCol="0">
            <a:spAutoFit/>
          </a:bodyPr>
          <a:lstStyle/>
          <a:p>
            <a:pPr marL="4706620">
              <a:lnSpc>
                <a:spcPct val="100000"/>
              </a:lnSpc>
            </a:pPr>
            <a:r>
              <a:rPr b="1" spc="155" dirty="0"/>
              <a:t>Ej</a:t>
            </a:r>
            <a:r>
              <a:rPr b="1" spc="160" dirty="0"/>
              <a:t>erc</a:t>
            </a:r>
            <a:r>
              <a:rPr b="1" spc="155" dirty="0"/>
              <a:t>i</a:t>
            </a:r>
            <a:r>
              <a:rPr b="1" spc="160" dirty="0"/>
              <a:t>c</a:t>
            </a:r>
            <a:r>
              <a:rPr b="1" spc="155" dirty="0"/>
              <a:t>i</a:t>
            </a:r>
            <a:r>
              <a:rPr b="1" spc="-25" dirty="0"/>
              <a:t>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2518" y="6219669"/>
            <a:ext cx="1473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latin typeface="Trebuchet MS"/>
                <a:cs typeface="Trebuchet MS"/>
              </a:rPr>
              <a:t>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0200" y="1106027"/>
            <a:ext cx="10287000" cy="3255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09575">
              <a:lnSpc>
                <a:spcPct val="150000"/>
              </a:lnSpc>
            </a:pPr>
            <a:r>
              <a:rPr sz="2400" spc="-9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cambio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dóla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euro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l</a:t>
            </a:r>
            <a:r>
              <a:rPr sz="2400" spc="-4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m</a:t>
            </a:r>
            <a:r>
              <a:rPr sz="2400" spc="-100" dirty="0">
                <a:latin typeface="Arial"/>
                <a:cs typeface="Arial"/>
              </a:rPr>
              <a:t>ese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lang="es-ES" sz="2400" spc="-10" dirty="0">
                <a:latin typeface="Arial"/>
                <a:cs typeface="Arial"/>
              </a:rPr>
              <a:t>Enero a Septiembre de 2023</a:t>
            </a:r>
            <a:r>
              <a:rPr sz="2400" spc="-7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812800" marR="16510" indent="-342900" algn="just">
              <a:lnSpc>
                <a:spcPct val="150000"/>
              </a:lnSpc>
              <a:buFont typeface="Arial"/>
              <a:buChar char="•"/>
              <a:tabLst>
                <a:tab pos="812800" algn="l"/>
              </a:tabLst>
            </a:pPr>
            <a:r>
              <a:rPr sz="2400" spc="-114" dirty="0" err="1">
                <a:latin typeface="Arial"/>
                <a:cs typeface="Arial"/>
              </a:rPr>
              <a:t>C</a:t>
            </a:r>
            <a:r>
              <a:rPr sz="2400" spc="-105" dirty="0" err="1">
                <a:latin typeface="Arial"/>
                <a:cs typeface="Arial"/>
              </a:rPr>
              <a:t>r</a:t>
            </a:r>
            <a:r>
              <a:rPr sz="2400" spc="-114" dirty="0" err="1">
                <a:latin typeface="Arial"/>
                <a:cs typeface="Arial"/>
              </a:rPr>
              <a:t>e</a:t>
            </a:r>
            <a:r>
              <a:rPr sz="2400" dirty="0" err="1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32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á</a:t>
            </a:r>
            <a:r>
              <a:rPr sz="2400" spc="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2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qu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m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spc="-30" dirty="0">
                <a:latin typeface="Arial"/>
                <a:cs typeface="Arial"/>
              </a:rPr>
              <a:t>e</a:t>
            </a:r>
            <a:r>
              <a:rPr sz="2400" spc="-25" dirty="0">
                <a:latin typeface="Arial"/>
                <a:cs typeface="Arial"/>
              </a:rPr>
              <a:t>s</a:t>
            </a:r>
            <a:r>
              <a:rPr sz="2400" spc="-20" dirty="0">
                <a:latin typeface="Arial"/>
                <a:cs typeface="Arial"/>
              </a:rPr>
              <a:t>tr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do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t</a:t>
            </a:r>
            <a:r>
              <a:rPr sz="2400" spc="25" dirty="0">
                <a:latin typeface="Arial"/>
                <a:cs typeface="Arial"/>
              </a:rPr>
              <a:t>i</a:t>
            </a:r>
            <a:r>
              <a:rPr sz="2400" spc="30" dirty="0">
                <a:latin typeface="Arial"/>
                <a:cs typeface="Arial"/>
              </a:rPr>
              <a:t>po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cambio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un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s</a:t>
            </a:r>
            <a:r>
              <a:rPr sz="2400" spc="-55" dirty="0">
                <a:latin typeface="Arial"/>
                <a:cs typeface="Arial"/>
              </a:rPr>
              <a:t>ol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g</a:t>
            </a:r>
            <a:r>
              <a:rPr sz="2400" spc="-35" dirty="0">
                <a:latin typeface="Arial"/>
                <a:cs typeface="Arial"/>
              </a:rPr>
              <a:t>r</a:t>
            </a:r>
            <a:r>
              <a:rPr sz="2400" spc="-40" dirty="0">
                <a:latin typeface="Arial"/>
                <a:cs typeface="Arial"/>
              </a:rPr>
              <a:t>á</a:t>
            </a:r>
            <a:r>
              <a:rPr sz="2400" spc="-35" dirty="0">
                <a:latin typeface="Arial"/>
                <a:cs typeface="Arial"/>
              </a:rPr>
              <a:t>f</a:t>
            </a:r>
            <a:r>
              <a:rPr sz="2400" spc="-45" dirty="0">
                <a:latin typeface="Arial"/>
                <a:cs typeface="Arial"/>
              </a:rPr>
              <a:t>i</a:t>
            </a:r>
            <a:r>
              <a:rPr sz="2400" spc="-40" dirty="0">
                <a:latin typeface="Arial"/>
                <a:cs typeface="Arial"/>
              </a:rPr>
              <a:t>ca</a:t>
            </a:r>
            <a:r>
              <a:rPr sz="2400" dirty="0">
                <a:latin typeface="Arial"/>
                <a:cs typeface="Arial"/>
              </a:rPr>
              <a:t>.</a:t>
            </a:r>
          </a:p>
          <a:p>
            <a:pPr marL="812800" marR="5080" indent="-342900" algn="just">
              <a:lnSpc>
                <a:spcPct val="150000"/>
              </a:lnSpc>
              <a:buFont typeface="Arial"/>
              <a:buChar char="•"/>
              <a:tabLst>
                <a:tab pos="812800" algn="l"/>
              </a:tabLst>
            </a:pPr>
            <a:r>
              <a:rPr sz="2400" spc="-114" dirty="0" err="1">
                <a:latin typeface="Arial"/>
                <a:cs typeface="Arial"/>
              </a:rPr>
              <a:t>C</a:t>
            </a:r>
            <a:r>
              <a:rPr sz="2400" spc="-105" dirty="0" err="1">
                <a:latin typeface="Arial"/>
                <a:cs typeface="Arial"/>
              </a:rPr>
              <a:t>r</a:t>
            </a:r>
            <a:r>
              <a:rPr sz="2400" spc="-114" dirty="0" err="1">
                <a:latin typeface="Arial"/>
                <a:cs typeface="Arial"/>
              </a:rPr>
              <a:t>e</a:t>
            </a:r>
            <a:r>
              <a:rPr sz="2400" dirty="0" err="1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   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o</a:t>
            </a:r>
            <a:r>
              <a:rPr sz="2400" spc="60" dirty="0">
                <a:latin typeface="Arial"/>
                <a:cs typeface="Arial"/>
              </a:rPr>
              <a:t>t</a:t>
            </a:r>
            <a:r>
              <a:rPr sz="2400" spc="7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o   </a:t>
            </a:r>
            <a:r>
              <a:rPr sz="2400" spc="29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á</a:t>
            </a:r>
            <a:r>
              <a:rPr sz="2400" spc="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2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   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q</a:t>
            </a:r>
            <a:r>
              <a:rPr sz="2400" dirty="0">
                <a:latin typeface="Arial"/>
                <a:cs typeface="Arial"/>
              </a:rPr>
              <a:t>ue   </a:t>
            </a:r>
            <a:r>
              <a:rPr sz="2400" spc="204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spc="-30" dirty="0">
                <a:latin typeface="Arial"/>
                <a:cs typeface="Arial"/>
              </a:rPr>
              <a:t>e</a:t>
            </a:r>
            <a:r>
              <a:rPr sz="2400" spc="-25" dirty="0">
                <a:latin typeface="Arial"/>
                <a:cs typeface="Arial"/>
              </a:rPr>
              <a:t>s</a:t>
            </a:r>
            <a:r>
              <a:rPr sz="2400" spc="-20" dirty="0">
                <a:latin typeface="Arial"/>
                <a:cs typeface="Arial"/>
              </a:rPr>
              <a:t>tr</a:t>
            </a:r>
            <a:r>
              <a:rPr sz="2400" dirty="0">
                <a:latin typeface="Arial"/>
                <a:cs typeface="Arial"/>
              </a:rPr>
              <a:t>e   </a:t>
            </a:r>
            <a:r>
              <a:rPr sz="2400" spc="18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os </a:t>
            </a:r>
            <a:r>
              <a:rPr sz="2400" spc="-50" dirty="0">
                <a:latin typeface="Arial"/>
                <a:cs typeface="Arial"/>
              </a:rPr>
              <a:t>s</a:t>
            </a:r>
            <a:r>
              <a:rPr sz="2400" spc="-40" dirty="0">
                <a:latin typeface="Arial"/>
                <a:cs typeface="Arial"/>
              </a:rPr>
              <a:t>u</a:t>
            </a:r>
            <a:r>
              <a:rPr sz="2400" spc="-55" dirty="0">
                <a:latin typeface="Arial"/>
                <a:cs typeface="Arial"/>
              </a:rPr>
              <a:t>bg</a:t>
            </a:r>
            <a:r>
              <a:rPr sz="2400" spc="-35" dirty="0">
                <a:latin typeface="Arial"/>
                <a:cs typeface="Arial"/>
              </a:rPr>
              <a:t>r</a:t>
            </a:r>
            <a:r>
              <a:rPr sz="2400" spc="-55" dirty="0">
                <a:latin typeface="Arial"/>
                <a:cs typeface="Arial"/>
              </a:rPr>
              <a:t>á</a:t>
            </a:r>
            <a:r>
              <a:rPr sz="2400" spc="-45" dirty="0">
                <a:latin typeface="Arial"/>
                <a:cs typeface="Arial"/>
              </a:rPr>
              <a:t>fi</a:t>
            </a:r>
            <a:r>
              <a:rPr sz="2400" spc="-50" dirty="0">
                <a:latin typeface="Arial"/>
                <a:cs typeface="Arial"/>
              </a:rPr>
              <a:t>c</a:t>
            </a:r>
            <a:r>
              <a:rPr sz="2400" spc="-40" dirty="0">
                <a:latin typeface="Arial"/>
                <a:cs typeface="Arial"/>
              </a:rPr>
              <a:t>as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un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7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q</a:t>
            </a:r>
            <a:r>
              <a:rPr sz="2400" dirty="0">
                <a:latin typeface="Arial"/>
                <a:cs typeface="Arial"/>
              </a:rPr>
              <a:t>ue</a:t>
            </a:r>
            <a:r>
              <a:rPr sz="2400" spc="21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co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5" dirty="0">
                <a:latin typeface="Arial"/>
                <a:cs typeface="Arial"/>
              </a:rPr>
              <a:t>re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9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dóla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25" dirty="0">
                <a:latin typeface="Arial"/>
                <a:cs typeface="Arial"/>
              </a:rPr>
              <a:t>o</a:t>
            </a:r>
            <a:r>
              <a:rPr sz="2400" spc="35" dirty="0">
                <a:latin typeface="Arial"/>
                <a:cs typeface="Arial"/>
              </a:rPr>
              <a:t>tr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eu</a:t>
            </a:r>
            <a:r>
              <a:rPr sz="2400" spc="-35" dirty="0">
                <a:latin typeface="Arial"/>
                <a:cs typeface="Arial"/>
              </a:rPr>
              <a:t>r</a:t>
            </a:r>
            <a:r>
              <a:rPr sz="2400" spc="-4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A0B139-C7E4-4F1F-A25F-814A0026FAA6}"/>
              </a:ext>
            </a:extLst>
          </p:cNvPr>
          <p:cNvSpPr txBox="1"/>
          <p:nvPr/>
        </p:nvSpPr>
        <p:spPr>
          <a:xfrm>
            <a:off x="1968626" y="4520640"/>
            <a:ext cx="102233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meses = ["Enero", "Febrero", "Marzo", "Abril", "Mayo", "Junio", "Julio", "Agosto", </a:t>
            </a:r>
            <a:r>
              <a:rPr lang="es-MX"/>
              <a:t>"Septiembre"]</a:t>
            </a:r>
            <a:endParaRPr lang="es-MX" dirty="0"/>
          </a:p>
          <a:p>
            <a:r>
              <a:rPr lang="es-MX" dirty="0" err="1"/>
              <a:t>dolar</a:t>
            </a:r>
            <a:r>
              <a:rPr lang="es-MX" dirty="0"/>
              <a:t> = [19.36, 18.89, 18.01, 18.11, 17.91, 17.51, 17.05, 17.29, 17.18]</a:t>
            </a:r>
          </a:p>
          <a:p>
            <a:r>
              <a:rPr lang="es-MX" dirty="0"/>
              <a:t>euro =  [20.53, 20.65, 19.12, 19.68, 19.76, 18.85, 18.60, 18.90, 18.52]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70582" y="2985897"/>
            <a:ext cx="4462780" cy="0"/>
          </a:xfrm>
          <a:custGeom>
            <a:avLst/>
            <a:gdLst/>
            <a:ahLst/>
            <a:cxnLst/>
            <a:rect l="l" t="t" r="r" b="b"/>
            <a:pathLst>
              <a:path w="4462780">
                <a:moveTo>
                  <a:pt x="0" y="0"/>
                </a:moveTo>
                <a:lnTo>
                  <a:pt x="4462272" y="0"/>
                </a:lnTo>
              </a:path>
            </a:pathLst>
          </a:custGeom>
          <a:ln w="25654">
            <a:solidFill>
              <a:srgbClr val="2F85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58008" y="2157596"/>
            <a:ext cx="4798060" cy="529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9075">
              <a:lnSpc>
                <a:spcPts val="3560"/>
              </a:lnSpc>
            </a:pPr>
            <a:r>
              <a:rPr lang="es-ES" sz="5400" b="1" spc="-80" dirty="0">
                <a:cs typeface="Corbel"/>
              </a:rPr>
              <a:t>Gracias!!</a:t>
            </a:r>
            <a:endParaRPr sz="5400" b="1" dirty="0"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02320" y="1648616"/>
            <a:ext cx="406108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Escri</a:t>
            </a:r>
            <a:r>
              <a:rPr sz="2400" spc="5" dirty="0">
                <a:latin typeface="Corbel"/>
                <a:cs typeface="Corbel"/>
              </a:rPr>
              <a:t>b</a:t>
            </a:r>
            <a:r>
              <a:rPr sz="2400" dirty="0">
                <a:latin typeface="Corbel"/>
                <a:cs typeface="Corbel"/>
              </a:rPr>
              <a:t>imos   </a:t>
            </a:r>
            <a:r>
              <a:rPr sz="2400" spc="-20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el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nombr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la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25" dirty="0">
                <a:latin typeface="Corbel"/>
                <a:cs typeface="Corbel"/>
              </a:rPr>
              <a:t>b</a:t>
            </a:r>
            <a:r>
              <a:rPr sz="2400" spc="-10" dirty="0">
                <a:latin typeface="Corbel"/>
                <a:cs typeface="Corbel"/>
              </a:rPr>
              <a:t>rería,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6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l</a:t>
            </a:r>
            <a:r>
              <a:rPr sz="2400" dirty="0">
                <a:latin typeface="Corbel"/>
                <a:cs typeface="Corbel"/>
              </a:rPr>
              <a:t>ic </a:t>
            </a:r>
            <a:r>
              <a:rPr sz="2400" spc="15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5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Fi</a:t>
            </a:r>
            <a:r>
              <a:rPr sz="2400" b="1" spc="-10" dirty="0">
                <a:latin typeface="Corbel"/>
                <a:cs typeface="Corbel"/>
              </a:rPr>
              <a:t>n</a:t>
            </a:r>
            <a:r>
              <a:rPr sz="2400" b="1" spc="-15" dirty="0">
                <a:latin typeface="Corbel"/>
                <a:cs typeface="Corbel"/>
              </a:rPr>
              <a:t>d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150" dirty="0">
                <a:latin typeface="Corbel"/>
                <a:cs typeface="Corbel"/>
              </a:rPr>
              <a:t> </a:t>
            </a:r>
            <a:r>
              <a:rPr sz="2400" b="1" spc="5" dirty="0">
                <a:latin typeface="Corbel"/>
                <a:cs typeface="Corbel"/>
              </a:rPr>
              <a:t>P</a:t>
            </a:r>
            <a:r>
              <a:rPr sz="2400" b="1" spc="-15" dirty="0">
                <a:latin typeface="Corbel"/>
                <a:cs typeface="Corbel"/>
              </a:rPr>
              <a:t>ackages</a:t>
            </a:r>
            <a:r>
              <a:rPr sz="2400" b="1" spc="-5" dirty="0">
                <a:latin typeface="Corbel"/>
                <a:cs typeface="Corbel"/>
              </a:rPr>
              <a:t> Fr</a:t>
            </a:r>
            <a:r>
              <a:rPr sz="2400" b="1" spc="5" dirty="0">
                <a:latin typeface="Corbel"/>
                <a:cs typeface="Corbel"/>
              </a:rPr>
              <a:t>o</a:t>
            </a:r>
            <a:r>
              <a:rPr sz="2400" b="1" spc="-20" dirty="0">
                <a:latin typeface="Corbel"/>
                <a:cs typeface="Corbel"/>
              </a:rPr>
              <a:t>m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9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PyP</a:t>
            </a:r>
            <a:r>
              <a:rPr sz="2400" b="1" dirty="0">
                <a:latin typeface="Corbel"/>
                <a:cs typeface="Corbel"/>
              </a:rPr>
              <a:t>I </a:t>
            </a:r>
            <a:r>
              <a:rPr sz="2400" b="1" spc="-18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y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cli</a:t>
            </a:r>
            <a:r>
              <a:rPr sz="2400" dirty="0">
                <a:latin typeface="Corbel"/>
                <a:cs typeface="Corbel"/>
              </a:rPr>
              <a:t>c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19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in</a:t>
            </a:r>
            <a:r>
              <a:rPr sz="2400" spc="10" dirty="0">
                <a:latin typeface="Corbel"/>
                <a:cs typeface="Corbel"/>
              </a:rPr>
              <a:t>s</a:t>
            </a:r>
            <a:r>
              <a:rPr sz="2400" spc="-15" dirty="0">
                <a:latin typeface="Corbel"/>
                <a:cs typeface="Corbel"/>
              </a:rPr>
              <a:t>t</a:t>
            </a:r>
            <a:r>
              <a:rPr sz="2400" spc="-10" dirty="0">
                <a:latin typeface="Corbel"/>
                <a:cs typeface="Corbel"/>
              </a:rPr>
              <a:t>ala</a:t>
            </a:r>
            <a:r>
              <a:rPr sz="2400" spc="-145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.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Es </a:t>
            </a:r>
            <a:r>
              <a:rPr sz="2400" spc="-20" dirty="0">
                <a:latin typeface="Corbel"/>
                <a:cs typeface="Corbel"/>
              </a:rPr>
              <a:t>nec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sari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18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hacerl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19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17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15" dirty="0">
                <a:latin typeface="Corbel"/>
                <a:cs typeface="Corbel"/>
              </a:rPr>
              <a:t>ada</a:t>
            </a:r>
            <a:r>
              <a:rPr sz="2400" spc="17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una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las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0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25" dirty="0">
                <a:latin typeface="Corbel"/>
                <a:cs typeface="Corbel"/>
              </a:rPr>
              <a:t>b</a:t>
            </a:r>
            <a:r>
              <a:rPr sz="2400" spc="-10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10" dirty="0">
                <a:latin typeface="Corbel"/>
                <a:cs typeface="Corbel"/>
              </a:rPr>
              <a:t>rías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que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4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se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des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en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spc="-5" dirty="0">
                <a:latin typeface="Corbel"/>
                <a:cs typeface="Corbel"/>
              </a:rPr>
              <a:t>sta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-145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3730">
              <a:lnSpc>
                <a:spcPct val="100000"/>
              </a:lnSpc>
            </a:pPr>
            <a:r>
              <a:rPr sz="3200" dirty="0">
                <a:latin typeface="Arial Rounded MT Bold"/>
                <a:cs typeface="Arial Rounded MT Bold"/>
              </a:rPr>
              <a:t>Si </a:t>
            </a:r>
            <a:r>
              <a:rPr sz="3200" spc="-10" dirty="0">
                <a:latin typeface="Arial Rounded MT Bold"/>
                <a:cs typeface="Arial Rounded MT Bold"/>
              </a:rPr>
              <a:t>u</a:t>
            </a:r>
            <a:r>
              <a:rPr sz="3200" dirty="0">
                <a:latin typeface="Arial Rounded MT Bold"/>
                <a:cs typeface="Arial Rounded MT Bold"/>
              </a:rPr>
              <a:t>samos </a:t>
            </a:r>
            <a:r>
              <a:rPr sz="3200" spc="-40" dirty="0">
                <a:latin typeface="Arial Rounded MT Bold"/>
                <a:cs typeface="Arial Rounded MT Bold"/>
              </a:rPr>
              <a:t>T</a:t>
            </a:r>
            <a:r>
              <a:rPr sz="3200" dirty="0">
                <a:latin typeface="Arial Rounded MT Bold"/>
                <a:cs typeface="Arial Rounded MT Bold"/>
              </a:rPr>
              <a:t>ho</a:t>
            </a:r>
            <a:r>
              <a:rPr sz="3200" spc="-15" dirty="0">
                <a:latin typeface="Arial Rounded MT Bold"/>
                <a:cs typeface="Arial Rounded MT Bold"/>
              </a:rPr>
              <a:t>n</a:t>
            </a:r>
            <a:r>
              <a:rPr sz="3200" dirty="0">
                <a:latin typeface="Arial Rounded MT Bold"/>
                <a:cs typeface="Arial Rounded MT Bold"/>
              </a:rPr>
              <a:t>ny d</a:t>
            </a:r>
            <a:r>
              <a:rPr sz="3200" spc="-35" dirty="0">
                <a:latin typeface="Arial Rounded MT Bold"/>
                <a:cs typeface="Arial Rounded MT Bold"/>
              </a:rPr>
              <a:t>e</a:t>
            </a:r>
            <a:r>
              <a:rPr sz="3200" dirty="0">
                <a:latin typeface="Arial Rounded MT Bold"/>
                <a:cs typeface="Arial Rounded MT Bold"/>
              </a:rPr>
              <a:t>bemos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instalar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las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l</a:t>
            </a:r>
            <a:r>
              <a:rPr sz="3200" spc="-10" dirty="0">
                <a:latin typeface="Arial Rounded MT Bold"/>
                <a:cs typeface="Arial Rounded MT Bold"/>
              </a:rPr>
              <a:t>i</a:t>
            </a:r>
            <a:r>
              <a:rPr sz="3200" dirty="0">
                <a:latin typeface="Arial Rounded MT Bold"/>
                <a:cs typeface="Arial Rounded MT Bold"/>
              </a:rPr>
              <a:t>b</a:t>
            </a:r>
            <a:r>
              <a:rPr sz="3200" spc="-85" dirty="0">
                <a:latin typeface="Arial Rounded MT Bold"/>
                <a:cs typeface="Arial Rounded MT Bold"/>
              </a:rPr>
              <a:t>r</a:t>
            </a:r>
            <a:r>
              <a:rPr sz="3200" spc="-5" dirty="0">
                <a:latin typeface="Arial Rounded MT Bold"/>
                <a:cs typeface="Arial Rounded MT Bold"/>
              </a:rPr>
              <a:t>erías</a:t>
            </a:r>
            <a:endParaRPr sz="3200">
              <a:latin typeface="Arial Rounded MT Bold"/>
              <a:cs typeface="Arial Rounded MT Bold"/>
            </a:endParaRPr>
          </a:p>
          <a:p>
            <a:pPr marL="1903730">
              <a:lnSpc>
                <a:spcPct val="100000"/>
              </a:lnSpc>
            </a:pPr>
            <a:r>
              <a:rPr sz="3200" spc="-5" dirty="0">
                <a:latin typeface="Arial Rounded MT Bold"/>
                <a:cs typeface="Arial Rounded MT Bold"/>
              </a:rPr>
              <a:t>com</a:t>
            </a:r>
            <a:r>
              <a:rPr sz="3200" dirty="0">
                <a:latin typeface="Arial Rounded MT Bold"/>
                <a:cs typeface="Arial Rounded MT Bold"/>
              </a:rPr>
              <a:t>o</a:t>
            </a:r>
            <a:r>
              <a:rPr sz="3200" spc="5" dirty="0">
                <a:latin typeface="Arial Rounded MT Bold"/>
                <a:cs typeface="Arial Rounded MT Bold"/>
              </a:rPr>
              <a:t> </a:t>
            </a:r>
            <a:r>
              <a:rPr sz="3200" spc="-40" dirty="0">
                <a:latin typeface="Arial Rounded MT Bold"/>
                <a:cs typeface="Arial Rounded MT Bold"/>
              </a:rPr>
              <a:t>n</a:t>
            </a:r>
            <a:r>
              <a:rPr sz="3200" dirty="0">
                <a:latin typeface="Arial Rounded MT Bold"/>
                <a:cs typeface="Arial Rounded MT Bold"/>
              </a:rPr>
              <a:t>um</a:t>
            </a:r>
            <a:r>
              <a:rPr sz="3200" spc="-45" dirty="0">
                <a:latin typeface="Arial Rounded MT Bold"/>
                <a:cs typeface="Arial Rounded MT Bold"/>
              </a:rPr>
              <a:t>p</a:t>
            </a:r>
            <a:r>
              <a:rPr sz="3200" spc="-240" dirty="0">
                <a:latin typeface="Arial Rounded MT Bold"/>
                <a:cs typeface="Arial Rounded MT Bold"/>
              </a:rPr>
              <a:t>y</a:t>
            </a:r>
            <a:r>
              <a:rPr sz="3200" dirty="0">
                <a:latin typeface="Arial Rounded MT Bold"/>
                <a:cs typeface="Arial Rounded MT Bold"/>
              </a:rPr>
              <a:t>, pandas</a:t>
            </a:r>
            <a:r>
              <a:rPr sz="3200" spc="-1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y</a:t>
            </a:r>
            <a:r>
              <a:rPr sz="3200" spc="10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m</a:t>
            </a:r>
            <a:r>
              <a:rPr sz="3200" spc="-85" dirty="0">
                <a:latin typeface="Arial Rounded MT Bold"/>
                <a:cs typeface="Arial Rounded MT Bold"/>
              </a:rPr>
              <a:t>a</a:t>
            </a:r>
            <a:r>
              <a:rPr sz="3200" dirty="0">
                <a:latin typeface="Arial Rounded MT Bold"/>
                <a:cs typeface="Arial Rounded MT Bold"/>
              </a:rPr>
              <a:t>tplotli</a:t>
            </a:r>
            <a:r>
              <a:rPr sz="3200" spc="-204" dirty="0">
                <a:latin typeface="Arial Rounded MT Bold"/>
                <a:cs typeface="Arial Rounded MT Bold"/>
              </a:rPr>
              <a:t>b</a:t>
            </a:r>
            <a:r>
              <a:rPr sz="3200" dirty="0">
                <a:latin typeface="Arial Rounded MT Bold"/>
                <a:cs typeface="Arial Rounded MT Bold"/>
              </a:rPr>
              <a:t>.</a:t>
            </a:r>
            <a:endParaRPr sz="32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6418" y="1400072"/>
            <a:ext cx="505498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b="1" spc="-160" dirty="0">
                <a:latin typeface="Corbel"/>
                <a:cs typeface="Corbel"/>
              </a:rPr>
              <a:t>T</a:t>
            </a:r>
            <a:r>
              <a:rPr sz="2400" b="1" spc="-5" dirty="0">
                <a:latin typeface="Corbel"/>
                <a:cs typeface="Corbel"/>
              </a:rPr>
              <a:t>ool</a:t>
            </a:r>
            <a:r>
              <a:rPr sz="2400" b="1" dirty="0">
                <a:latin typeface="Corbel"/>
                <a:cs typeface="Corbel"/>
              </a:rPr>
              <a:t>s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b="1" spc="-75" dirty="0">
                <a:latin typeface="Microsoft Sans Serif"/>
                <a:cs typeface="Microsoft Sans Serif"/>
              </a:rPr>
              <a:t>→</a:t>
            </a:r>
            <a:r>
              <a:rPr sz="2400" b="1" spc="-160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Corbel"/>
                <a:cs typeface="Corbel"/>
              </a:rPr>
              <a:t>M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spc="-5" dirty="0">
                <a:latin typeface="Corbel"/>
                <a:cs typeface="Corbel"/>
              </a:rPr>
              <a:t>n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dirty="0">
                <a:latin typeface="Corbel"/>
                <a:cs typeface="Corbel"/>
              </a:rPr>
              <a:t>ge pack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dirty="0">
                <a:latin typeface="Corbel"/>
                <a:cs typeface="Corbel"/>
              </a:rPr>
              <a:t>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1" cy="1080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26179" y="42671"/>
            <a:ext cx="4990337" cy="11163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9137" rIns="0" bIns="0" rtlCol="0">
            <a:spAutoFit/>
          </a:bodyPr>
          <a:lstStyle/>
          <a:p>
            <a:pPr marL="3645535">
              <a:lnSpc>
                <a:spcPct val="100000"/>
              </a:lnSpc>
            </a:pPr>
            <a:r>
              <a:rPr spc="-15" dirty="0">
                <a:solidFill>
                  <a:srgbClr val="FFFFFF"/>
                </a:solidFill>
              </a:rPr>
              <a:t>Li</a:t>
            </a:r>
            <a:r>
              <a:rPr spc="-45" dirty="0">
                <a:solidFill>
                  <a:srgbClr val="FFFFFF"/>
                </a:solidFill>
              </a:rPr>
              <a:t>b</a:t>
            </a:r>
            <a:r>
              <a:rPr spc="-20" dirty="0">
                <a:solidFill>
                  <a:srgbClr val="FFFFFF"/>
                </a:solidFill>
              </a:rPr>
              <a:t>re</a:t>
            </a:r>
            <a:r>
              <a:rPr spc="-10" dirty="0">
                <a:solidFill>
                  <a:srgbClr val="FFFFFF"/>
                </a:solidFill>
              </a:rPr>
              <a:t>r</a:t>
            </a:r>
            <a:r>
              <a:rPr spc="-15" dirty="0">
                <a:solidFill>
                  <a:srgbClr val="FFFFFF"/>
                </a:solidFill>
              </a:rPr>
              <a:t>ías</a:t>
            </a:r>
            <a:r>
              <a:rPr spc="-5" dirty="0">
                <a:solidFill>
                  <a:srgbClr val="FFFFFF"/>
                </a:solidFill>
              </a:rPr>
              <a:t> </a:t>
            </a:r>
            <a:r>
              <a:rPr spc="-15" dirty="0">
                <a:solidFill>
                  <a:srgbClr val="FFFFFF"/>
                </a:solidFill>
              </a:rPr>
              <a:t>/bi</a:t>
            </a:r>
            <a:r>
              <a:rPr spc="-40" dirty="0">
                <a:solidFill>
                  <a:srgbClr val="FFFFFF"/>
                </a:solidFill>
              </a:rPr>
              <a:t>b</a:t>
            </a:r>
            <a:r>
              <a:rPr spc="-20" dirty="0">
                <a:solidFill>
                  <a:srgbClr val="FFFFFF"/>
                </a:solidFill>
              </a:rPr>
              <a:t>liotecas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24000" y="1713230"/>
            <a:ext cx="10539095" cy="3524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18490" algn="just">
              <a:lnSpc>
                <a:spcPct val="100200"/>
              </a:lnSpc>
            </a:pPr>
            <a:r>
              <a:rPr sz="2800" b="1" spc="-20" dirty="0">
                <a:latin typeface="Arial"/>
                <a:cs typeface="Arial"/>
              </a:rPr>
              <a:t>n</a:t>
            </a:r>
            <a:r>
              <a:rPr sz="2800" b="1" spc="-30" dirty="0">
                <a:latin typeface="Arial"/>
                <a:cs typeface="Arial"/>
              </a:rPr>
              <a:t>u</a:t>
            </a:r>
            <a:r>
              <a:rPr sz="2800" b="1" spc="-25" dirty="0">
                <a:latin typeface="Arial"/>
                <a:cs typeface="Arial"/>
              </a:rPr>
              <a:t>mp</a:t>
            </a:r>
            <a:r>
              <a:rPr sz="2800" b="1" spc="-45" dirty="0">
                <a:latin typeface="Arial"/>
                <a:cs typeface="Arial"/>
              </a:rPr>
              <a:t>y</a:t>
            </a:r>
            <a:r>
              <a:rPr sz="2800" b="1" spc="-10" dirty="0">
                <a:latin typeface="Arial"/>
                <a:cs typeface="Arial"/>
              </a:rPr>
              <a:t>:</a:t>
            </a:r>
            <a:r>
              <a:rPr sz="2800" b="1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 po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</a:t>
            </a:r>
            <a:r>
              <a:rPr sz="2400" spc="-10" dirty="0">
                <a:latin typeface="Arial"/>
                <a:cs typeface="Arial"/>
              </a:rPr>
              <a:t>q</a:t>
            </a:r>
            <a:r>
              <a:rPr sz="2400" dirty="0">
                <a:latin typeface="Arial"/>
                <a:cs typeface="Arial"/>
              </a:rPr>
              <a:t>uete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matemático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Python 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 util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tanto q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e mucha gente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dera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parte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ntegral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leng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aje.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proporci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na 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gu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funcio</a:t>
            </a:r>
            <a:r>
              <a:rPr sz="2400" spc="-10" dirty="0" err="1">
                <a:latin typeface="Arial"/>
                <a:cs typeface="Arial"/>
              </a:rPr>
              <a:t>n</a:t>
            </a:r>
            <a:r>
              <a:rPr sz="2400" dirty="0" err="1">
                <a:latin typeface="Arial"/>
                <a:cs typeface="Arial"/>
              </a:rPr>
              <a:t>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estadístic</a:t>
            </a:r>
            <a:r>
              <a:rPr sz="2400" spc="-10" dirty="0" err="1">
                <a:latin typeface="Arial"/>
                <a:cs typeface="Arial"/>
              </a:rPr>
              <a:t>a</a:t>
            </a:r>
            <a:r>
              <a:rPr sz="2400" dirty="0" err="1">
                <a:latin typeface="Arial"/>
                <a:cs typeface="Arial"/>
              </a:rPr>
              <a:t>s</a:t>
            </a:r>
            <a:r>
              <a:rPr lang="es-ES" sz="240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b="1" spc="-15" dirty="0">
                <a:latin typeface="Arial"/>
                <a:cs typeface="Arial"/>
              </a:rPr>
              <a:t>matplotli</a:t>
            </a:r>
            <a:r>
              <a:rPr sz="2800" b="1" spc="-25" dirty="0">
                <a:latin typeface="Arial"/>
                <a:cs typeface="Arial"/>
              </a:rPr>
              <a:t>b</a:t>
            </a:r>
            <a:r>
              <a:rPr sz="2800" b="1" spc="-10" dirty="0">
                <a:latin typeface="Arial"/>
                <a:cs typeface="Arial"/>
              </a:rPr>
              <a:t>: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 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brería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más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Python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ra visu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ones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</a:p>
          <a:p>
            <a:pPr marL="12700" algn="just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latin typeface="Arial"/>
                <a:cs typeface="Arial"/>
              </a:rPr>
              <a:t>gráficos de las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stintas distri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uci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nes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datos.</a:t>
            </a: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b="1" spc="-20" dirty="0">
                <a:latin typeface="Arial"/>
                <a:cs typeface="Arial"/>
              </a:rPr>
              <a:t>pandas:</a:t>
            </a:r>
            <a:r>
              <a:rPr sz="2800" b="1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Esta es 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brer</a:t>
            </a:r>
            <a:r>
              <a:rPr sz="2400" spc="5" dirty="0">
                <a:latin typeface="Arial"/>
                <a:cs typeface="Arial"/>
              </a:rPr>
              <a:t>í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más 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 aná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datos y fin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nci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ros.</a:t>
            </a:r>
          </a:p>
          <a:p>
            <a:pPr marL="12700" algn="just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see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muy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úti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ra re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esta</a:t>
            </a:r>
            <a:r>
              <a:rPr sz="2400" spc="-10" dirty="0" err="1">
                <a:latin typeface="Arial"/>
                <a:cs typeface="Arial"/>
              </a:rPr>
              <a:t>d</a:t>
            </a:r>
            <a:r>
              <a:rPr sz="2400" dirty="0" err="1">
                <a:latin typeface="Arial"/>
                <a:cs typeface="Arial"/>
              </a:rPr>
              <a:t>ística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d</a:t>
            </a:r>
            <a:r>
              <a:rPr sz="2400" spc="-10" dirty="0" err="1">
                <a:latin typeface="Arial"/>
                <a:cs typeface="Arial"/>
              </a:rPr>
              <a:t>e</a:t>
            </a:r>
            <a:r>
              <a:rPr sz="2400" dirty="0" err="1">
                <a:latin typeface="Arial"/>
                <a:cs typeface="Arial"/>
              </a:rPr>
              <a:t>scri</a:t>
            </a:r>
            <a:r>
              <a:rPr sz="2400" spc="-10" dirty="0" err="1">
                <a:latin typeface="Arial"/>
                <a:cs typeface="Arial"/>
              </a:rPr>
              <a:t>p</a:t>
            </a:r>
            <a:r>
              <a:rPr sz="2400" dirty="0" err="1">
                <a:latin typeface="Arial"/>
                <a:cs typeface="Arial"/>
              </a:rPr>
              <a:t>tiva</a:t>
            </a:r>
            <a:r>
              <a:rPr lang="es-ES" sz="240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16982" y="847644"/>
            <a:ext cx="253161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20" dirty="0">
                <a:latin typeface="Corbel"/>
                <a:cs typeface="Corbel"/>
              </a:rPr>
              <a:t>Matplo</a:t>
            </a:r>
            <a:r>
              <a:rPr sz="4000" b="1" spc="-10" dirty="0">
                <a:latin typeface="Corbel"/>
                <a:cs typeface="Corbel"/>
              </a:rPr>
              <a:t>t</a:t>
            </a:r>
            <a:r>
              <a:rPr sz="4000" b="1" spc="-15" dirty="0">
                <a:latin typeface="Corbel"/>
                <a:cs typeface="Corbel"/>
              </a:rPr>
              <a:t>lib</a:t>
            </a:r>
            <a:endParaRPr sz="4000" b="1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8540" indent="-286385">
              <a:lnSpc>
                <a:spcPts val="3650"/>
              </a:lnSpc>
              <a:buClr>
                <a:srgbClr val="1286C3"/>
              </a:buClr>
              <a:buSzPct val="145312"/>
              <a:buFont typeface="Arial"/>
              <a:buChar char="•"/>
              <a:tabLst>
                <a:tab pos="1019175" algn="l"/>
                <a:tab pos="2912745" algn="l"/>
                <a:tab pos="3428365" algn="l"/>
                <a:tab pos="4200525" algn="l"/>
                <a:tab pos="6003925" algn="l"/>
                <a:tab pos="6777990" algn="l"/>
                <a:tab pos="8253730" algn="l"/>
                <a:tab pos="8692515" algn="l"/>
              </a:tabLst>
            </a:pPr>
            <a:r>
              <a:rPr dirty="0"/>
              <a:t>Ma</a:t>
            </a:r>
            <a:r>
              <a:rPr spc="-20" dirty="0"/>
              <a:t>t</a:t>
            </a:r>
            <a:r>
              <a:rPr dirty="0"/>
              <a:t>plot</a:t>
            </a:r>
            <a:r>
              <a:rPr spc="-20" dirty="0"/>
              <a:t>l</a:t>
            </a:r>
            <a:r>
              <a:rPr spc="-15" dirty="0"/>
              <a:t>i</a:t>
            </a:r>
            <a:r>
              <a:rPr dirty="0"/>
              <a:t>b	es	una	bibliot</a:t>
            </a:r>
            <a:r>
              <a:rPr spc="-20" dirty="0"/>
              <a:t>e</a:t>
            </a:r>
            <a:r>
              <a:rPr spc="-5" dirty="0"/>
              <a:t>c</a:t>
            </a:r>
            <a:r>
              <a:rPr dirty="0"/>
              <a:t>a	</a:t>
            </a:r>
            <a:r>
              <a:rPr spc="-5" dirty="0"/>
              <a:t>qu</a:t>
            </a:r>
            <a:r>
              <a:rPr dirty="0"/>
              <a:t>e	pe</a:t>
            </a:r>
            <a:r>
              <a:rPr spc="-10" dirty="0"/>
              <a:t>r</a:t>
            </a:r>
            <a:r>
              <a:rPr dirty="0"/>
              <a:t>mite	</a:t>
            </a:r>
            <a:r>
              <a:rPr spc="-15" dirty="0"/>
              <a:t>l</a:t>
            </a:r>
            <a:r>
              <a:rPr dirty="0"/>
              <a:t>a	gen</a:t>
            </a:r>
            <a:r>
              <a:rPr spc="-10" dirty="0"/>
              <a:t>e</a:t>
            </a:r>
            <a:r>
              <a:rPr dirty="0"/>
              <a:t>ra</a:t>
            </a:r>
            <a:r>
              <a:rPr spc="-20" dirty="0"/>
              <a:t>c</a:t>
            </a:r>
            <a:r>
              <a:rPr dirty="0"/>
              <a:t>ión</a:t>
            </a:r>
          </a:p>
          <a:p>
            <a:pPr marL="1018540">
              <a:lnSpc>
                <a:spcPts val="3650"/>
              </a:lnSpc>
            </a:pPr>
            <a:r>
              <a:rPr spc="-5" dirty="0"/>
              <a:t>d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grá</a:t>
            </a:r>
            <a:r>
              <a:rPr spc="5" dirty="0"/>
              <a:t>f</a:t>
            </a:r>
            <a:r>
              <a:rPr dirty="0"/>
              <a:t>ic</a:t>
            </a:r>
            <a:r>
              <a:rPr spc="5" dirty="0"/>
              <a:t>a</a:t>
            </a:r>
            <a:r>
              <a:rPr dirty="0"/>
              <a:t>s</a:t>
            </a:r>
            <a:r>
              <a:rPr spc="-3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partir</a:t>
            </a:r>
            <a:r>
              <a:rPr spc="-20" dirty="0"/>
              <a:t> </a:t>
            </a:r>
            <a:r>
              <a:rPr dirty="0"/>
              <a:t>de</a:t>
            </a:r>
            <a:r>
              <a:rPr spc="-5" dirty="0"/>
              <a:t> conjunto</a:t>
            </a:r>
            <a:r>
              <a:rPr dirty="0"/>
              <a:t>s</a:t>
            </a:r>
            <a:r>
              <a:rPr spc="10" dirty="0"/>
              <a:t> </a:t>
            </a:r>
            <a:r>
              <a:rPr spc="-5" dirty="0"/>
              <a:t>d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datos</a:t>
            </a:r>
          </a:p>
          <a:p>
            <a:pPr marL="1475740" lvl="1" indent="-286385">
              <a:lnSpc>
                <a:spcPct val="100000"/>
              </a:lnSpc>
              <a:spcBef>
                <a:spcPts val="950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1476375" algn="l"/>
              </a:tabLst>
            </a:pPr>
            <a:r>
              <a:rPr sz="2800" spc="-15" dirty="0">
                <a:latin typeface="Corbel"/>
                <a:cs typeface="Corbel"/>
              </a:rPr>
              <a:t>Se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parece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mucho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la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manera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en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la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qu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s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grafica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en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Matl</a:t>
            </a:r>
            <a:r>
              <a:rPr sz="2800" spc="-25" dirty="0">
                <a:latin typeface="Corbel"/>
                <a:cs typeface="Corbel"/>
              </a:rPr>
              <a:t>a</a:t>
            </a:r>
            <a:r>
              <a:rPr sz="2800" spc="-15" dirty="0">
                <a:latin typeface="Corbel"/>
                <a:cs typeface="Corbel"/>
              </a:rPr>
              <a:t>b</a:t>
            </a:r>
            <a:endParaRPr sz="2800">
              <a:latin typeface="Corbel"/>
              <a:cs typeface="Corbel"/>
            </a:endParaRPr>
          </a:p>
          <a:p>
            <a:pPr marL="1475740" lvl="1" indent="-286385">
              <a:lnSpc>
                <a:spcPct val="100000"/>
              </a:lnSpc>
              <a:spcBef>
                <a:spcPts val="935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1476375" algn="l"/>
              </a:tabLst>
            </a:pPr>
            <a:r>
              <a:rPr sz="2800" spc="-20" dirty="0">
                <a:latin typeface="Corbel"/>
                <a:cs typeface="Corbel"/>
              </a:rPr>
              <a:t>Tien</a:t>
            </a:r>
            <a:r>
              <a:rPr sz="2800" spc="-15" dirty="0">
                <a:latin typeface="Corbel"/>
                <a:cs typeface="Corbel"/>
              </a:rPr>
              <a:t>e </a:t>
            </a:r>
            <a:r>
              <a:rPr sz="2800" spc="-20" dirty="0">
                <a:latin typeface="Corbel"/>
                <a:cs typeface="Corbel"/>
              </a:rPr>
              <a:t>muchos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tipo</a:t>
            </a:r>
            <a:r>
              <a:rPr sz="2800" spc="-15" dirty="0">
                <a:latin typeface="Corbel"/>
                <a:cs typeface="Corbel"/>
              </a:rPr>
              <a:t>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de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gráfic</a:t>
            </a:r>
            <a:r>
              <a:rPr sz="2800" spc="-30" dirty="0">
                <a:latin typeface="Corbel"/>
                <a:cs typeface="Corbel"/>
              </a:rPr>
              <a:t>a</a:t>
            </a:r>
            <a:r>
              <a:rPr sz="2800" dirty="0">
                <a:latin typeface="Corbel"/>
                <a:cs typeface="Corbel"/>
              </a:rPr>
              <a:t>s</a:t>
            </a:r>
            <a:endParaRPr sz="2800">
              <a:latin typeface="Corbel"/>
              <a:cs typeface="Corbel"/>
            </a:endParaRPr>
          </a:p>
          <a:p>
            <a:pPr marL="1475740" lvl="1" indent="-286385">
              <a:lnSpc>
                <a:spcPct val="100000"/>
              </a:lnSpc>
              <a:spcBef>
                <a:spcPts val="935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1476375" algn="l"/>
              </a:tabLst>
            </a:pPr>
            <a:r>
              <a:rPr sz="2800" spc="-20" dirty="0">
                <a:latin typeface="Corbel"/>
                <a:cs typeface="Corbel"/>
              </a:rPr>
              <a:t>Tien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muchas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configuracione</a:t>
            </a:r>
            <a:r>
              <a:rPr sz="2800" spc="-15" dirty="0">
                <a:latin typeface="Corbel"/>
                <a:cs typeface="Corbel"/>
              </a:rPr>
              <a:t>s</a:t>
            </a:r>
            <a:r>
              <a:rPr sz="2800" spc="3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para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personalizar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el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despliegue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572" y="140723"/>
            <a:ext cx="1140485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9075">
              <a:lnSpc>
                <a:spcPct val="100000"/>
              </a:lnSpc>
            </a:pPr>
            <a:r>
              <a:rPr sz="3600" b="1" spc="-20" dirty="0"/>
              <a:t>Importando</a:t>
            </a:r>
            <a:r>
              <a:rPr sz="3600" b="1" spc="-25" dirty="0"/>
              <a:t> </a:t>
            </a:r>
            <a:r>
              <a:rPr sz="3600" b="1" dirty="0"/>
              <a:t>las</a:t>
            </a:r>
            <a:r>
              <a:rPr sz="3600" b="1" spc="-5" dirty="0"/>
              <a:t> </a:t>
            </a:r>
            <a:r>
              <a:rPr sz="3600" b="1" spc="-15" dirty="0" err="1"/>
              <a:t>librerías</a:t>
            </a:r>
            <a:endParaRPr sz="3600" b="1" dirty="0"/>
          </a:p>
        </p:txBody>
      </p:sp>
      <p:sp>
        <p:nvSpPr>
          <p:cNvPr id="4" name="object 4"/>
          <p:cNvSpPr txBox="1"/>
          <p:nvPr/>
        </p:nvSpPr>
        <p:spPr>
          <a:xfrm>
            <a:off x="1708785" y="1032632"/>
            <a:ext cx="4456430" cy="1005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Corbel"/>
                <a:cs typeface="Corbel"/>
              </a:rPr>
              <a:t>Co</a:t>
            </a:r>
            <a:r>
              <a:rPr sz="2800" spc="-20" dirty="0">
                <a:latin typeface="Corbel"/>
                <a:cs typeface="Corbel"/>
              </a:rPr>
              <a:t>loc</a:t>
            </a:r>
            <a:r>
              <a:rPr sz="2800" spc="-25" dirty="0">
                <a:latin typeface="Corbel"/>
                <a:cs typeface="Corbel"/>
              </a:rPr>
              <a:t>a</a:t>
            </a:r>
            <a:r>
              <a:rPr sz="2800" spc="-10" dirty="0">
                <a:latin typeface="Corbel"/>
                <a:cs typeface="Corbel"/>
              </a:rPr>
              <a:t>r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al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inicio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del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progra</a:t>
            </a:r>
            <a:r>
              <a:rPr sz="2800" spc="-40" dirty="0">
                <a:latin typeface="Corbel"/>
                <a:cs typeface="Corbel"/>
              </a:rPr>
              <a:t>m</a:t>
            </a:r>
            <a:r>
              <a:rPr sz="2800" spc="-15" dirty="0">
                <a:latin typeface="Corbel"/>
                <a:cs typeface="Corbel"/>
              </a:rPr>
              <a:t>a:</a:t>
            </a:r>
            <a:endParaRPr sz="2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2400" spc="-20" dirty="0">
                <a:latin typeface="Corbel"/>
                <a:cs typeface="Corbel"/>
              </a:rPr>
              <a:t>Par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nump</a:t>
            </a:r>
            <a:r>
              <a:rPr sz="2400" spc="-10" dirty="0">
                <a:latin typeface="Corbel"/>
                <a:cs typeface="Corbel"/>
              </a:rPr>
              <a:t>y</a:t>
            </a:r>
            <a:r>
              <a:rPr sz="2400" dirty="0"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8785" y="3183792"/>
            <a:ext cx="20497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rbel"/>
                <a:cs typeface="Corbel"/>
              </a:rPr>
              <a:t>Par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Mat</a:t>
            </a:r>
            <a:r>
              <a:rPr sz="2400" spc="-15" dirty="0">
                <a:latin typeface="Corbel"/>
                <a:cs typeface="Corbel"/>
              </a:rPr>
              <a:t>p</a:t>
            </a:r>
            <a:r>
              <a:rPr sz="2400" spc="-20" dirty="0">
                <a:latin typeface="Corbel"/>
                <a:cs typeface="Corbel"/>
              </a:rPr>
              <a:t>l</a:t>
            </a:r>
            <a:r>
              <a:rPr sz="2400" spc="-5" dirty="0">
                <a:latin typeface="Corbel"/>
                <a:cs typeface="Corbel"/>
              </a:rPr>
              <a:t>otl</a:t>
            </a:r>
            <a:r>
              <a:rPr sz="2400" spc="-10" dirty="0">
                <a:latin typeface="Corbel"/>
                <a:cs typeface="Corbel"/>
              </a:rPr>
              <a:t>ib: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8785" y="4647213"/>
            <a:ext cx="16490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rbel"/>
                <a:cs typeface="Corbel"/>
              </a:rPr>
              <a:t>Par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pa</a:t>
            </a:r>
            <a:r>
              <a:rPr sz="2400" spc="-25" dirty="0">
                <a:latin typeface="Corbel"/>
                <a:cs typeface="Corbel"/>
              </a:rPr>
              <a:t>n</a:t>
            </a:r>
            <a:r>
              <a:rPr sz="2400" spc="-15" dirty="0">
                <a:latin typeface="Corbel"/>
                <a:cs typeface="Corbel"/>
              </a:rPr>
              <a:t>das: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02152" y="2243327"/>
            <a:ext cx="3168396" cy="649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02152" y="3870959"/>
            <a:ext cx="5401056" cy="554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02152" y="5134355"/>
            <a:ext cx="3589020" cy="7391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05400" y="609600"/>
            <a:ext cx="2667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20" dirty="0">
                <a:latin typeface="Corbel"/>
                <a:cs typeface="Corbel"/>
              </a:rPr>
              <a:t>Listas…</a:t>
            </a:r>
            <a:endParaRPr sz="4000" b="1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2861" y="2080049"/>
            <a:ext cx="7942580" cy="2508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65" dirty="0">
                <a:latin typeface="Corbel"/>
                <a:cs typeface="Corbel"/>
              </a:rPr>
              <a:t>R</a:t>
            </a:r>
            <a:r>
              <a:rPr sz="3200" dirty="0">
                <a:latin typeface="Corbel"/>
                <a:cs typeface="Corbel"/>
              </a:rPr>
              <a:t>ecorde</a:t>
            </a:r>
            <a:r>
              <a:rPr sz="3200" spc="-20" dirty="0">
                <a:latin typeface="Corbel"/>
                <a:cs typeface="Corbel"/>
              </a:rPr>
              <a:t>m</a:t>
            </a:r>
            <a:r>
              <a:rPr sz="3200" spc="-5" dirty="0">
                <a:latin typeface="Corbel"/>
                <a:cs typeface="Corbel"/>
              </a:rPr>
              <a:t>o</a:t>
            </a:r>
            <a:r>
              <a:rPr sz="3200" dirty="0">
                <a:latin typeface="Corbel"/>
                <a:cs typeface="Corbel"/>
              </a:rPr>
              <a:t>s </a:t>
            </a:r>
            <a:r>
              <a:rPr sz="3200" spc="-10" dirty="0">
                <a:latin typeface="Corbel"/>
                <a:cs typeface="Corbel"/>
              </a:rPr>
              <a:t>u</a:t>
            </a:r>
            <a:r>
              <a:rPr sz="3200" spc="-5" dirty="0">
                <a:latin typeface="Corbel"/>
                <a:cs typeface="Corbel"/>
              </a:rPr>
              <a:t>n</a:t>
            </a:r>
            <a:r>
              <a:rPr sz="3200" dirty="0">
                <a:latin typeface="Corbel"/>
                <a:cs typeface="Corbel"/>
              </a:rPr>
              <a:t>a lista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puede</a:t>
            </a:r>
            <a:r>
              <a:rPr sz="3200" spc="-2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ser:</a:t>
            </a:r>
            <a:endParaRPr sz="3200" dirty="0">
              <a:latin typeface="Corbel"/>
              <a:cs typeface="Corbel"/>
            </a:endParaRPr>
          </a:p>
          <a:p>
            <a:pPr marL="93345">
              <a:lnSpc>
                <a:spcPct val="100000"/>
              </a:lnSpc>
              <a:spcBef>
                <a:spcPts val="1365"/>
              </a:spcBef>
            </a:pPr>
            <a:r>
              <a:rPr sz="3200" dirty="0">
                <a:latin typeface="Corbel"/>
                <a:cs typeface="Corbel"/>
              </a:rPr>
              <a:t>[a, 1,30,</a:t>
            </a:r>
            <a:r>
              <a:rPr sz="3200" spc="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‘N</a:t>
            </a:r>
            <a:r>
              <a:rPr sz="3200" spc="-210" dirty="0">
                <a:latin typeface="Corbel"/>
                <a:cs typeface="Corbel"/>
              </a:rPr>
              <a:t>L</a:t>
            </a:r>
            <a:r>
              <a:rPr sz="3200" dirty="0">
                <a:latin typeface="Corbel"/>
                <a:cs typeface="Corbel"/>
              </a:rPr>
              <a:t>’,</a:t>
            </a:r>
            <a:r>
              <a:rPr sz="3200" spc="-3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4</a:t>
            </a:r>
            <a:r>
              <a:rPr sz="3200" spc="-70" dirty="0">
                <a:latin typeface="Corbel"/>
                <a:cs typeface="Corbel"/>
              </a:rPr>
              <a:t>2</a:t>
            </a:r>
            <a:r>
              <a:rPr sz="3200" dirty="0">
                <a:latin typeface="Corbel"/>
                <a:cs typeface="Corbel"/>
              </a:rPr>
              <a:t>00</a:t>
            </a:r>
            <a:r>
              <a:rPr sz="3200" spc="-70" dirty="0">
                <a:latin typeface="Corbel"/>
                <a:cs typeface="Corbel"/>
              </a:rPr>
              <a:t>0</a:t>
            </a:r>
            <a:r>
              <a:rPr sz="3200" spc="-105" dirty="0">
                <a:latin typeface="Corbel"/>
                <a:cs typeface="Corbel"/>
              </a:rPr>
              <a:t>2</a:t>
            </a:r>
            <a:r>
              <a:rPr sz="3200" dirty="0">
                <a:latin typeface="Corbel"/>
                <a:cs typeface="Corbel"/>
              </a:rPr>
              <a:t>3,</a:t>
            </a:r>
            <a:r>
              <a:rPr sz="3200" spc="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“F”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]</a:t>
            </a:r>
          </a:p>
          <a:p>
            <a:pPr marL="12700">
              <a:lnSpc>
                <a:spcPct val="100000"/>
              </a:lnSpc>
              <a:spcBef>
                <a:spcPts val="1365"/>
              </a:spcBef>
              <a:tabLst>
                <a:tab pos="3103245" algn="l"/>
              </a:tabLst>
            </a:pPr>
            <a:r>
              <a:rPr sz="3200" b="1" i="1" spc="-5" dirty="0">
                <a:latin typeface="Corbel"/>
                <a:cs typeface="Corbel"/>
              </a:rPr>
              <a:t>List</a:t>
            </a:r>
            <a:r>
              <a:rPr sz="3200" b="1" i="1" dirty="0">
                <a:latin typeface="Corbel"/>
                <a:cs typeface="Corbel"/>
              </a:rPr>
              <a:t>a de n</a:t>
            </a:r>
            <a:r>
              <a:rPr sz="3200" b="1" i="1" spc="-10" dirty="0">
                <a:latin typeface="Corbel"/>
                <a:cs typeface="Corbel"/>
              </a:rPr>
              <a:t>ú</a:t>
            </a:r>
            <a:r>
              <a:rPr sz="3200" b="1" i="1" dirty="0">
                <a:latin typeface="Corbel"/>
                <a:cs typeface="Corbel"/>
              </a:rPr>
              <a:t>meros	</a:t>
            </a:r>
            <a:r>
              <a:rPr lang="es-ES" sz="3200" b="1" i="1" dirty="0">
                <a:latin typeface="Corbel"/>
                <a:cs typeface="Corbel"/>
              </a:rPr>
              <a:t>= </a:t>
            </a:r>
            <a:r>
              <a:rPr sz="3200" b="1" i="1" dirty="0">
                <a:latin typeface="Corbel"/>
                <a:cs typeface="Corbel"/>
              </a:rPr>
              <a:t>[ </a:t>
            </a:r>
            <a:r>
              <a:rPr sz="3200" b="1" i="1" spc="5" dirty="0">
                <a:latin typeface="Corbel"/>
                <a:cs typeface="Corbel"/>
              </a:rPr>
              <a:t>3</a:t>
            </a:r>
            <a:r>
              <a:rPr sz="3200" b="1" i="1" spc="-5" dirty="0">
                <a:latin typeface="Corbel"/>
                <a:cs typeface="Corbel"/>
              </a:rPr>
              <a:t>1</a:t>
            </a:r>
            <a:r>
              <a:rPr sz="3200" b="1" i="1" dirty="0">
                <a:latin typeface="Corbel"/>
                <a:cs typeface="Corbel"/>
              </a:rPr>
              <a:t>,</a:t>
            </a:r>
            <a:r>
              <a:rPr sz="3200" b="1" i="1" spc="-15" dirty="0">
                <a:latin typeface="Corbel"/>
                <a:cs typeface="Corbel"/>
              </a:rPr>
              <a:t> </a:t>
            </a:r>
            <a:r>
              <a:rPr sz="3200" b="1" i="1" spc="-5" dirty="0">
                <a:latin typeface="Corbel"/>
                <a:cs typeface="Corbel"/>
              </a:rPr>
              <a:t>28</a:t>
            </a:r>
            <a:r>
              <a:rPr sz="3200" b="1" i="1" dirty="0">
                <a:latin typeface="Corbel"/>
                <a:cs typeface="Corbel"/>
              </a:rPr>
              <a:t>, 30]</a:t>
            </a:r>
            <a:endParaRPr sz="32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3200" b="1" i="1" spc="-5" dirty="0">
                <a:latin typeface="Corbel"/>
                <a:cs typeface="Corbel"/>
              </a:rPr>
              <a:t>List</a:t>
            </a:r>
            <a:r>
              <a:rPr sz="3200" b="1" i="1" dirty="0">
                <a:latin typeface="Corbel"/>
                <a:cs typeface="Corbel"/>
              </a:rPr>
              <a:t>a</a:t>
            </a:r>
            <a:r>
              <a:rPr sz="3200" b="1" i="1" spc="5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de</a:t>
            </a:r>
            <a:r>
              <a:rPr sz="3200" b="1" i="1" spc="-5" dirty="0">
                <a:latin typeface="Corbel"/>
                <a:cs typeface="Corbel"/>
              </a:rPr>
              <a:t> st</a:t>
            </a:r>
            <a:r>
              <a:rPr sz="3200" b="1" i="1" spc="10" dirty="0">
                <a:latin typeface="Corbel"/>
                <a:cs typeface="Corbel"/>
              </a:rPr>
              <a:t>r</a:t>
            </a:r>
            <a:r>
              <a:rPr sz="3200" b="1" i="1" spc="-5" dirty="0">
                <a:latin typeface="Corbel"/>
                <a:cs typeface="Corbel"/>
              </a:rPr>
              <a:t>in</a:t>
            </a:r>
            <a:r>
              <a:rPr sz="3200" b="1" i="1" dirty="0">
                <a:latin typeface="Corbel"/>
                <a:cs typeface="Corbel"/>
              </a:rPr>
              <a:t>g</a:t>
            </a:r>
            <a:r>
              <a:rPr sz="3200" b="1" i="1" spc="-10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= [“ener</a:t>
            </a:r>
            <a:r>
              <a:rPr sz="3200" b="1" i="1" spc="5" dirty="0">
                <a:latin typeface="Corbel"/>
                <a:cs typeface="Corbel"/>
              </a:rPr>
              <a:t>o</a:t>
            </a:r>
            <a:r>
              <a:rPr sz="3200" b="1" i="1" dirty="0">
                <a:latin typeface="Corbel"/>
                <a:cs typeface="Corbel"/>
              </a:rPr>
              <a:t>”,</a:t>
            </a:r>
            <a:r>
              <a:rPr sz="3200" b="1" i="1" spc="-15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“febrer</a:t>
            </a:r>
            <a:r>
              <a:rPr sz="3200" b="1" i="1" spc="5" dirty="0">
                <a:latin typeface="Corbel"/>
                <a:cs typeface="Corbel"/>
              </a:rPr>
              <a:t>o</a:t>
            </a:r>
            <a:r>
              <a:rPr sz="3200" b="1" i="1" dirty="0">
                <a:latin typeface="Corbel"/>
                <a:cs typeface="Corbel"/>
              </a:rPr>
              <a:t>”,</a:t>
            </a:r>
            <a:r>
              <a:rPr sz="3200" b="1" i="1" spc="-25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“m</a:t>
            </a:r>
            <a:r>
              <a:rPr sz="3200" b="1" i="1" spc="5" dirty="0">
                <a:latin typeface="Corbel"/>
                <a:cs typeface="Corbel"/>
              </a:rPr>
              <a:t>a</a:t>
            </a:r>
            <a:r>
              <a:rPr sz="3200" b="1" i="1" dirty="0">
                <a:latin typeface="Corbel"/>
                <a:cs typeface="Corbel"/>
              </a:rPr>
              <a:t>rz</a:t>
            </a:r>
            <a:r>
              <a:rPr sz="3200" b="1" i="1" spc="5" dirty="0">
                <a:latin typeface="Corbel"/>
                <a:cs typeface="Corbel"/>
              </a:rPr>
              <a:t>o</a:t>
            </a:r>
            <a:r>
              <a:rPr sz="3200" b="1" i="1" dirty="0">
                <a:latin typeface="Corbel"/>
                <a:cs typeface="Corbel"/>
              </a:rPr>
              <a:t>”]</a:t>
            </a:r>
            <a:endParaRPr sz="32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8294" y="457200"/>
            <a:ext cx="57122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175" dirty="0" err="1">
                <a:latin typeface="Arial"/>
                <a:cs typeface="Arial"/>
              </a:rPr>
              <a:t>Gr</a:t>
            </a:r>
            <a:r>
              <a:rPr sz="3200" b="1" spc="165" dirty="0" err="1">
                <a:latin typeface="Arial"/>
                <a:cs typeface="Arial"/>
              </a:rPr>
              <a:t>á</a:t>
            </a:r>
            <a:r>
              <a:rPr sz="3200" b="1" spc="170" dirty="0" err="1">
                <a:latin typeface="Arial"/>
                <a:cs typeface="Arial"/>
              </a:rPr>
              <a:t>fi</a:t>
            </a:r>
            <a:r>
              <a:rPr sz="3200" b="1" spc="180" dirty="0" err="1">
                <a:latin typeface="Arial"/>
                <a:cs typeface="Arial"/>
              </a:rPr>
              <a:t>c</a:t>
            </a:r>
            <a:r>
              <a:rPr sz="3200" b="1" dirty="0" err="1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160" dirty="0">
                <a:latin typeface="Arial"/>
                <a:cs typeface="Arial"/>
              </a:rPr>
              <a:t>s</a:t>
            </a:r>
            <a:r>
              <a:rPr sz="3200" b="1" spc="150" dirty="0">
                <a:latin typeface="Arial"/>
                <a:cs typeface="Arial"/>
              </a:rPr>
              <a:t>i</a:t>
            </a:r>
            <a:r>
              <a:rPr sz="3200" b="1" spc="145" dirty="0">
                <a:latin typeface="Arial"/>
                <a:cs typeface="Arial"/>
              </a:rPr>
              <a:t>mp</a:t>
            </a:r>
            <a:r>
              <a:rPr sz="3200" b="1" spc="150" dirty="0">
                <a:latin typeface="Arial"/>
                <a:cs typeface="Arial"/>
              </a:rPr>
              <a:t>l</a:t>
            </a:r>
            <a:r>
              <a:rPr sz="3200" b="1" dirty="0">
                <a:latin typeface="Arial"/>
                <a:cs typeface="Arial"/>
              </a:rPr>
              <a:t>e</a:t>
            </a:r>
            <a:r>
              <a:rPr lang="es-ES" sz="3200" b="1" dirty="0">
                <a:latin typeface="Arial"/>
                <a:cs typeface="Arial"/>
              </a:rPr>
              <a:t> de barras</a:t>
            </a:r>
            <a:endParaRPr sz="3200" b="1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8379" y="1284732"/>
            <a:ext cx="9432036" cy="4716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781A8A6-CC25-40A7-9010-A7B922B64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665" y="3048000"/>
            <a:ext cx="4173911" cy="355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0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04" y="1496567"/>
            <a:ext cx="10434828" cy="320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8800" y="620645"/>
            <a:ext cx="98298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latin typeface="Arial Rounded MT Bold"/>
                <a:cs typeface="Arial Rounded MT Bold"/>
              </a:rPr>
              <a:t>G</a:t>
            </a:r>
            <a:r>
              <a:rPr sz="4800" spc="-125" dirty="0">
                <a:latin typeface="Arial Rounded MT Bold"/>
                <a:cs typeface="Arial Rounded MT Bold"/>
              </a:rPr>
              <a:t>r</a:t>
            </a:r>
            <a:r>
              <a:rPr lang="es-ES" sz="4800" spc="-125" dirty="0">
                <a:latin typeface="Arial Rounded MT Bold"/>
                <a:cs typeface="Arial Rounded MT Bold"/>
              </a:rPr>
              <a:t>á</a:t>
            </a:r>
            <a:r>
              <a:rPr sz="4800" spc="55" dirty="0" err="1">
                <a:latin typeface="Arial Rounded MT Bold"/>
                <a:cs typeface="Arial Rounded MT Bold"/>
              </a:rPr>
              <a:t>f</a:t>
            </a:r>
            <a:r>
              <a:rPr sz="4800" dirty="0" err="1">
                <a:latin typeface="Arial Rounded MT Bold"/>
                <a:cs typeface="Arial Rounded MT Bold"/>
              </a:rPr>
              <a:t>ica</a:t>
            </a:r>
            <a:r>
              <a:rPr lang="es-ES" sz="4800" dirty="0">
                <a:latin typeface="Arial Rounded MT Bold"/>
                <a:cs typeface="Arial Rounded MT Bold"/>
              </a:rPr>
              <a:t>  de barras con colores</a:t>
            </a:r>
            <a:endParaRPr sz="4800" dirty="0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4000" y="1775877"/>
            <a:ext cx="57150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160" dirty="0">
                <a:latin typeface="Arial Rounded MT Bold"/>
                <a:cs typeface="Arial Rounded MT Bold"/>
              </a:rPr>
              <a:t>T</a:t>
            </a:r>
            <a:r>
              <a:rPr sz="2400" spc="-5" dirty="0">
                <a:latin typeface="Arial Rounded MT Bold"/>
                <a:cs typeface="Arial Rounded MT Bold"/>
              </a:rPr>
              <a:t>e</a:t>
            </a:r>
            <a:r>
              <a:rPr sz="2400" spc="-6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lea</a:t>
            </a:r>
            <a:r>
              <a:rPr sz="2400" spc="-5" dirty="0">
                <a:latin typeface="Arial Rounded MT Bold"/>
                <a:cs typeface="Arial Rounded MT Bold"/>
              </a:rPr>
              <a:t> e</a:t>
            </a:r>
            <a:r>
              <a:rPr sz="2400" dirty="0">
                <a:latin typeface="Arial Rounded MT Bold"/>
                <a:cs typeface="Arial Rounded MT Bold"/>
              </a:rPr>
              <a:t>l siguiente</a:t>
            </a:r>
            <a:r>
              <a:rPr sz="2400" spc="-5" dirty="0">
                <a:latin typeface="Arial Rounded MT Bold"/>
                <a:cs typeface="Arial Rounded MT Bold"/>
              </a:rPr>
              <a:t> códi</a:t>
            </a:r>
            <a:r>
              <a:rPr sz="2400" spc="-65" dirty="0">
                <a:latin typeface="Arial Rounded MT Bold"/>
                <a:cs typeface="Arial Rounded MT Bold"/>
              </a:rPr>
              <a:t>g</a:t>
            </a:r>
            <a:r>
              <a:rPr sz="2400" spc="-95" dirty="0">
                <a:latin typeface="Arial Rounded MT Bold"/>
                <a:cs typeface="Arial Rounded MT Bold"/>
              </a:rPr>
              <a:t>o</a:t>
            </a:r>
            <a:r>
              <a:rPr sz="2400" spc="-10" dirty="0">
                <a:latin typeface="Arial Rounded MT Bold"/>
                <a:cs typeface="Arial Rounded MT Bold"/>
              </a:rPr>
              <a:t>, </a:t>
            </a:r>
            <a:r>
              <a:rPr sz="2400" dirty="0">
                <a:latin typeface="Arial Rounded MT Bold"/>
                <a:cs typeface="Arial Rounded MT Bold"/>
              </a:rPr>
              <a:t>gua</a:t>
            </a:r>
            <a:r>
              <a:rPr sz="2400" spc="-55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da</a:t>
            </a:r>
            <a:r>
              <a:rPr sz="2400" spc="-15" dirty="0">
                <a:latin typeface="Arial Rounded MT Bold"/>
                <a:cs typeface="Arial Rounded MT Bold"/>
              </a:rPr>
              <a:t> </a:t>
            </a:r>
            <a:r>
              <a:rPr sz="2400" spc="-5" dirty="0">
                <a:latin typeface="Arial Rounded MT Bold"/>
                <a:cs typeface="Arial Rounded MT Bold"/>
              </a:rPr>
              <a:t>com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-10" dirty="0">
                <a:latin typeface="Arial Rounded MT Bold"/>
                <a:cs typeface="Arial Rounded MT Bold"/>
              </a:rPr>
              <a:t> </a:t>
            </a:r>
            <a:r>
              <a:rPr sz="2400" spc="-40" dirty="0">
                <a:latin typeface="Arial Rounded MT Bold"/>
                <a:cs typeface="Arial Rounded MT Bold"/>
              </a:rPr>
              <a:t>g</a:t>
            </a:r>
            <a:r>
              <a:rPr sz="2400" dirty="0">
                <a:latin typeface="Arial Rounded MT Bold"/>
                <a:cs typeface="Arial Rounded MT Bold"/>
              </a:rPr>
              <a:t>rá</a:t>
            </a:r>
            <a:r>
              <a:rPr sz="2400" spc="25" dirty="0">
                <a:latin typeface="Arial Rounded MT Bold"/>
                <a:cs typeface="Arial Rounded MT Bold"/>
              </a:rPr>
              <a:t>f</a:t>
            </a:r>
            <a:r>
              <a:rPr sz="2400" dirty="0">
                <a:latin typeface="Arial Rounded MT Bold"/>
                <a:cs typeface="Arial Rounded MT Bold"/>
              </a:rPr>
              <a:t>ica1</a:t>
            </a:r>
            <a:r>
              <a:rPr sz="2400" spc="-10" dirty="0">
                <a:latin typeface="Arial Rounded MT Bold"/>
                <a:cs typeface="Arial Rounded MT Bold"/>
              </a:rPr>
              <a:t> </a:t>
            </a:r>
            <a:r>
              <a:rPr sz="2400" spc="-15" dirty="0">
                <a:latin typeface="Arial Rounded MT Bold"/>
                <a:cs typeface="Arial Rounded MT Bold"/>
              </a:rPr>
              <a:t>y</a:t>
            </a:r>
            <a:r>
              <a:rPr sz="2400" spc="-10" dirty="0">
                <a:latin typeface="Arial Rounded MT Bold"/>
                <a:cs typeface="Arial Rounded MT Bold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ejecútalo….</a:t>
            </a:r>
          </a:p>
        </p:txBody>
      </p:sp>
      <p:sp>
        <p:nvSpPr>
          <p:cNvPr id="8" name="object 8"/>
          <p:cNvSpPr/>
          <p:nvPr/>
        </p:nvSpPr>
        <p:spPr>
          <a:xfrm>
            <a:off x="2618993" y="3008436"/>
            <a:ext cx="7171944" cy="26700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0747" y="1987825"/>
            <a:ext cx="3641697" cy="2751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5961" y="5120640"/>
            <a:ext cx="1574358" cy="2067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0761" y="679442"/>
            <a:ext cx="4858385" cy="0"/>
          </a:xfrm>
          <a:custGeom>
            <a:avLst/>
            <a:gdLst/>
            <a:ahLst/>
            <a:cxnLst/>
            <a:rect l="l" t="t" r="r" b="b"/>
            <a:pathLst>
              <a:path w="4858385">
                <a:moveTo>
                  <a:pt x="0" y="0"/>
                </a:moveTo>
                <a:lnTo>
                  <a:pt x="4858088" y="0"/>
                </a:lnTo>
              </a:path>
            </a:pathLst>
          </a:custGeom>
          <a:ln w="7951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4034" y="2821077"/>
            <a:ext cx="0" cy="3314065"/>
          </a:xfrm>
          <a:custGeom>
            <a:avLst/>
            <a:gdLst/>
            <a:ahLst/>
            <a:cxnLst/>
            <a:rect l="l" t="t" r="r" b="b"/>
            <a:pathLst>
              <a:path h="3314065">
                <a:moveTo>
                  <a:pt x="0" y="3313772"/>
                </a:moveTo>
                <a:lnTo>
                  <a:pt x="0" y="0"/>
                </a:lnTo>
              </a:path>
            </a:pathLst>
          </a:custGeom>
          <a:ln w="39755">
            <a:solidFill>
              <a:srgbClr val="A3A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4003" y="1454245"/>
            <a:ext cx="0" cy="3933825"/>
          </a:xfrm>
          <a:custGeom>
            <a:avLst/>
            <a:gdLst/>
            <a:ahLst/>
            <a:cxnLst/>
            <a:rect l="l" t="t" r="r" b="b"/>
            <a:pathLst>
              <a:path h="3933825">
                <a:moveTo>
                  <a:pt x="0" y="3933615"/>
                </a:moveTo>
                <a:lnTo>
                  <a:pt x="0" y="0"/>
                </a:lnTo>
              </a:path>
            </a:pathLst>
          </a:custGeom>
          <a:ln w="7951">
            <a:solidFill>
              <a:srgbClr val="3F48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0027" y="1593312"/>
            <a:ext cx="4612005" cy="0"/>
          </a:xfrm>
          <a:custGeom>
            <a:avLst/>
            <a:gdLst/>
            <a:ahLst/>
            <a:cxnLst/>
            <a:rect l="l" t="t" r="r" b="b"/>
            <a:pathLst>
              <a:path w="4612005">
                <a:moveTo>
                  <a:pt x="0" y="0"/>
                </a:moveTo>
                <a:lnTo>
                  <a:pt x="4611605" y="0"/>
                </a:lnTo>
              </a:path>
            </a:pathLst>
          </a:custGeom>
          <a:ln w="23853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3300" y="6214317"/>
            <a:ext cx="5001260" cy="0"/>
          </a:xfrm>
          <a:custGeom>
            <a:avLst/>
            <a:gdLst/>
            <a:ahLst/>
            <a:cxnLst/>
            <a:rect l="l" t="t" r="r" b="b"/>
            <a:pathLst>
              <a:path w="5001260">
                <a:moveTo>
                  <a:pt x="0" y="0"/>
                </a:moveTo>
                <a:lnTo>
                  <a:pt x="5001206" y="0"/>
                </a:lnTo>
              </a:path>
            </a:pathLst>
          </a:custGeom>
          <a:ln w="47706">
            <a:solidFill>
              <a:srgbClr val="939C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11602" y="826456"/>
            <a:ext cx="0" cy="5229225"/>
          </a:xfrm>
          <a:custGeom>
            <a:avLst/>
            <a:gdLst/>
            <a:ahLst/>
            <a:cxnLst/>
            <a:rect l="l" t="t" r="r" b="b"/>
            <a:pathLst>
              <a:path h="5229225">
                <a:moveTo>
                  <a:pt x="0" y="5228927"/>
                </a:moveTo>
                <a:lnTo>
                  <a:pt x="0" y="0"/>
                </a:lnTo>
              </a:path>
            </a:pathLst>
          </a:custGeom>
          <a:ln w="39755">
            <a:solidFill>
              <a:srgbClr val="AF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32394" y="679442"/>
            <a:ext cx="4858385" cy="0"/>
          </a:xfrm>
          <a:custGeom>
            <a:avLst/>
            <a:gdLst/>
            <a:ahLst/>
            <a:cxnLst/>
            <a:rect l="l" t="t" r="r" b="b"/>
            <a:pathLst>
              <a:path w="4858384">
                <a:moveTo>
                  <a:pt x="0" y="0"/>
                </a:moveTo>
                <a:lnTo>
                  <a:pt x="4858089" y="0"/>
                </a:lnTo>
              </a:path>
            </a:pathLst>
          </a:custGeom>
          <a:ln w="7951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25668" y="953603"/>
            <a:ext cx="0" cy="5078095"/>
          </a:xfrm>
          <a:custGeom>
            <a:avLst/>
            <a:gdLst/>
            <a:ahLst/>
            <a:cxnLst/>
            <a:rect l="l" t="t" r="r" b="b"/>
            <a:pathLst>
              <a:path h="5078095">
                <a:moveTo>
                  <a:pt x="0" y="5077939"/>
                </a:moveTo>
                <a:lnTo>
                  <a:pt x="0" y="0"/>
                </a:lnTo>
              </a:path>
            </a:pathLst>
          </a:custGeom>
          <a:ln w="47706">
            <a:solidFill>
              <a:srgbClr val="B3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1660" y="2566783"/>
            <a:ext cx="4619625" cy="0"/>
          </a:xfrm>
          <a:custGeom>
            <a:avLst/>
            <a:gdLst/>
            <a:ahLst/>
            <a:cxnLst/>
            <a:rect l="l" t="t" r="r" b="b"/>
            <a:pathLst>
              <a:path w="4619625">
                <a:moveTo>
                  <a:pt x="0" y="0"/>
                </a:moveTo>
                <a:lnTo>
                  <a:pt x="4619557" y="0"/>
                </a:lnTo>
              </a:path>
            </a:pathLst>
          </a:custGeom>
          <a:ln w="15902">
            <a:solidFill>
              <a:srgbClr val="A8A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76738" y="6214317"/>
            <a:ext cx="4969510" cy="0"/>
          </a:xfrm>
          <a:custGeom>
            <a:avLst/>
            <a:gdLst/>
            <a:ahLst/>
            <a:cxnLst/>
            <a:rect l="l" t="t" r="r" b="b"/>
            <a:pathLst>
              <a:path w="4969509">
                <a:moveTo>
                  <a:pt x="0" y="0"/>
                </a:moveTo>
                <a:lnTo>
                  <a:pt x="4969403" y="0"/>
                </a:lnTo>
              </a:path>
            </a:pathLst>
          </a:custGeom>
          <a:ln w="47706">
            <a:solidFill>
              <a:srgbClr val="939C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93235" y="802616"/>
            <a:ext cx="0" cy="5260975"/>
          </a:xfrm>
          <a:custGeom>
            <a:avLst/>
            <a:gdLst/>
            <a:ahLst/>
            <a:cxnLst/>
            <a:rect l="l" t="t" r="r" b="b"/>
            <a:pathLst>
              <a:path h="5260975">
                <a:moveTo>
                  <a:pt x="0" y="5260714"/>
                </a:moveTo>
                <a:lnTo>
                  <a:pt x="0" y="0"/>
                </a:lnTo>
              </a:path>
            </a:pathLst>
          </a:custGeom>
          <a:ln w="39755">
            <a:solidFill>
              <a:srgbClr val="AFB3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12984" y="1333068"/>
            <a:ext cx="44640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8450" algn="l"/>
              </a:tabLst>
            </a:pPr>
            <a:r>
              <a:rPr sz="2850" spc="55" dirty="0">
                <a:solidFill>
                  <a:srgbClr val="EB6B60"/>
                </a:solidFill>
                <a:latin typeface="Times New Roman"/>
                <a:cs typeface="Times New Roman"/>
              </a:rPr>
              <a:t>•	</a:t>
            </a:r>
            <a:r>
              <a:rPr sz="2850" spc="55" dirty="0">
                <a:solidFill>
                  <a:srgbClr val="62CA56"/>
                </a:solidFill>
                <a:latin typeface="Times New Roman"/>
                <a:cs typeface="Times New Roman"/>
              </a:rPr>
              <a:t>•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88208" y="1472815"/>
            <a:ext cx="39116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dirty="0">
                <a:solidFill>
                  <a:srgbClr val="6D6D6D"/>
                </a:solidFill>
                <a:latin typeface="Arial"/>
                <a:cs typeface="Arial"/>
              </a:rPr>
              <a:t>Figure</a:t>
            </a:r>
            <a:r>
              <a:rPr sz="700" b="1" spc="85" dirty="0">
                <a:solidFill>
                  <a:srgbClr val="6D6D6D"/>
                </a:solidFill>
                <a:latin typeface="Arial"/>
                <a:cs typeface="Arial"/>
              </a:rPr>
              <a:t> </a:t>
            </a:r>
            <a:r>
              <a:rPr sz="700" b="1" spc="45" dirty="0">
                <a:solidFill>
                  <a:srgbClr val="6D6D6D"/>
                </a:solidFill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15124" y="2085777"/>
            <a:ext cx="173355" cy="45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30" dirty="0">
                <a:solidFill>
                  <a:srgbClr val="494949"/>
                </a:solidFill>
                <a:latin typeface="Times New Roman"/>
                <a:cs typeface="Times New Roman"/>
              </a:rPr>
              <a:t>4.0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850" spc="5" dirty="0">
                <a:solidFill>
                  <a:srgbClr val="494949"/>
                </a:solidFill>
                <a:latin typeface="Times New Roman"/>
                <a:cs typeface="Times New Roman"/>
              </a:rPr>
              <a:t>3</a:t>
            </a:r>
            <a:r>
              <a:rPr sz="850" spc="35" dirty="0">
                <a:solidFill>
                  <a:srgbClr val="494949"/>
                </a:solidFill>
                <a:latin typeface="Times New Roman"/>
                <a:cs typeface="Times New Roman"/>
              </a:rPr>
              <a:t>.</a:t>
            </a:r>
            <a:r>
              <a:rPr sz="850" spc="50" dirty="0">
                <a:solidFill>
                  <a:srgbClr val="2D2D2D"/>
                </a:solidFill>
                <a:latin typeface="Times New Roman"/>
                <a:cs typeface="Times New Roman"/>
              </a:rPr>
              <a:t>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15124" y="2721513"/>
            <a:ext cx="16764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5" dirty="0">
                <a:solidFill>
                  <a:srgbClr val="494949"/>
                </a:solidFill>
                <a:latin typeface="Times New Roman"/>
                <a:cs typeface="Times New Roman"/>
              </a:rPr>
              <a:t>3.0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07172" y="3042245"/>
            <a:ext cx="1981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solidFill>
                  <a:srgbClr val="494949"/>
                </a:solidFill>
                <a:latin typeface="Courier New"/>
                <a:cs typeface="Courier New"/>
              </a:rPr>
              <a:t>2</a:t>
            </a:r>
            <a:r>
              <a:rPr sz="900" spc="-295" dirty="0">
                <a:solidFill>
                  <a:srgbClr val="6D6D6D"/>
                </a:solidFill>
                <a:latin typeface="Courier New"/>
                <a:cs typeface="Courier New"/>
              </a:rPr>
              <a:t>.</a:t>
            </a:r>
            <a:r>
              <a:rPr sz="900" spc="5" dirty="0">
                <a:solidFill>
                  <a:srgbClr val="494949"/>
                </a:solidFill>
                <a:latin typeface="Courier New"/>
                <a:cs typeface="Courier New"/>
              </a:rPr>
              <a:t>5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07172" y="3357248"/>
            <a:ext cx="18478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30" dirty="0">
                <a:solidFill>
                  <a:srgbClr val="494949"/>
                </a:solidFill>
                <a:latin typeface="Times New Roman"/>
                <a:cs typeface="Times New Roman"/>
              </a:rPr>
              <a:t>2</a:t>
            </a:r>
            <a:r>
              <a:rPr sz="850" spc="-30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75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23075" y="3675116"/>
            <a:ext cx="17335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5" dirty="0">
                <a:solidFill>
                  <a:srgbClr val="2D2D2D"/>
                </a:solidFill>
                <a:latin typeface="Times New Roman"/>
                <a:cs typeface="Times New Roman"/>
              </a:rPr>
              <a:t>1</a:t>
            </a:r>
            <a:r>
              <a:rPr sz="850" spc="35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50" dirty="0">
                <a:solidFill>
                  <a:srgbClr val="494949"/>
                </a:solidFill>
                <a:latin typeface="Times New Roman"/>
                <a:cs typeface="Times New Roman"/>
              </a:rPr>
              <a:t>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23075" y="3992984"/>
            <a:ext cx="16891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5" dirty="0">
                <a:solidFill>
                  <a:srgbClr val="2D2D2D"/>
                </a:solidFill>
                <a:latin typeface="Times New Roman"/>
                <a:cs typeface="Times New Roman"/>
              </a:rPr>
              <a:t>1</a:t>
            </a:r>
            <a:r>
              <a:rPr sz="850" spc="-30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75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15124" y="4310851"/>
            <a:ext cx="18161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0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r>
              <a:rPr sz="850" spc="35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50" dirty="0">
                <a:solidFill>
                  <a:srgbClr val="494949"/>
                </a:solidFill>
                <a:latin typeface="Times New Roman"/>
                <a:cs typeface="Times New Roman"/>
              </a:rPr>
              <a:t>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15124" y="4628720"/>
            <a:ext cx="17716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0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r>
              <a:rPr sz="850" spc="-30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75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22767" y="4729074"/>
            <a:ext cx="89535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30" dirty="0">
                <a:solidFill>
                  <a:srgbClr val="5B5B5B"/>
                </a:solidFill>
                <a:latin typeface="Arial"/>
                <a:cs typeface="Arial"/>
              </a:rPr>
              <a:t>a</a:t>
            </a:r>
            <a:endParaRPr sz="9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65578" y="4734865"/>
            <a:ext cx="838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solidFill>
                  <a:srgbClr val="5B5B5B"/>
                </a:solidFill>
                <a:latin typeface="Times New Roman"/>
                <a:cs typeface="Times New Roman"/>
              </a:rPr>
              <a:t>b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32241" y="4714426"/>
            <a:ext cx="8064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0" dirty="0">
                <a:solidFill>
                  <a:srgbClr val="5B5B5B"/>
                </a:solidFill>
                <a:latin typeface="Times New Roman"/>
                <a:cs typeface="Times New Roman"/>
              </a:rPr>
              <a:t>c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83004" y="4734865"/>
            <a:ext cx="838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solidFill>
                  <a:srgbClr val="494949"/>
                </a:solidFill>
                <a:latin typeface="Times New Roman"/>
                <a:cs typeface="Times New Roman"/>
              </a:rPr>
              <a:t>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99997" y="2854863"/>
            <a:ext cx="4953348" cy="202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b="1" spc="-175" dirty="0">
                <a:solidFill>
                  <a:srgbClr val="7518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sz="1400" b="1" spc="-100" dirty="0">
                <a:solidFill>
                  <a:srgbClr val="7518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sz="1400" b="1" spc="-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7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6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pyp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7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sz="1400" b="1" spc="-2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125" dirty="0">
                <a:solidFill>
                  <a:srgbClr val="7518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sz="1400" b="1" spc="-180" dirty="0">
                <a:solidFill>
                  <a:srgbClr val="7518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210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s-ES" sz="1400" b="1" spc="-210" dirty="0">
              <a:solidFill>
                <a:srgbClr val="0E0E0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algn="just">
              <a:lnSpc>
                <a:spcPct val="100000"/>
              </a:lnSpc>
            </a:pPr>
            <a:r>
              <a:rPr lang="es-ES" sz="1400" b="1" spc="-2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es-MX" sz="1400" b="1" spc="-2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s-MX" sz="1400" b="1" spc="-37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MX" sz="1400" b="1" spc="-1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220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MX" sz="1400" b="1" spc="-120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24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135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</a:t>
            </a:r>
            <a:r>
              <a:rPr lang="es-MX" sz="1400" b="1" spc="-165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24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185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</a:t>
            </a:r>
            <a:r>
              <a:rPr lang="es-MX" sz="1400" b="1" spc="-60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310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135" dirty="0" err="1">
                <a:solidFill>
                  <a:srgbClr val="2F6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</a:t>
            </a:r>
            <a:r>
              <a:rPr lang="es-MX" sz="1400" b="1" spc="-165" dirty="0">
                <a:solidFill>
                  <a:srgbClr val="2F6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s-MX" sz="1400" b="1" spc="25" dirty="0">
              <a:solidFill>
                <a:srgbClr val="0E0E0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algn="just">
              <a:lnSpc>
                <a:spcPct val="100000"/>
              </a:lnSpc>
            </a:pPr>
            <a:r>
              <a:rPr lang="es-ES" sz="1400" b="1" spc="-2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lista2</a:t>
            </a:r>
            <a:r>
              <a:rPr lang="es-MX" sz="1400" b="1" spc="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MX" sz="1400" b="1" spc="-37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MX" sz="1400" b="1" spc="-125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MX" sz="1400" b="1" spc="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45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MX"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3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MX" sz="1400" b="1" spc="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51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s-MX" sz="1400" b="1" spc="-4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" marR="5080">
              <a:lnSpc>
                <a:spcPct val="158200"/>
              </a:lnSpc>
            </a:pP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sz="1400" b="1" spc="-2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i="1" spc="6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z="1400" b="1" i="1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i="1" spc="-12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19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sz="1400" b="1" spc="-9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9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sz="1400" b="1" spc="-71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lista1</a:t>
            </a:r>
            <a:r>
              <a:rPr sz="1400" b="1" spc="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sz="1400" b="1" spc="-20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spc="-20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lista2</a:t>
            </a:r>
            <a:r>
              <a:rPr sz="1400" b="1" spc="-4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sz="1400" b="1" spc="-29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sz="1400" b="1" spc="-1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25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t_co</a:t>
            </a:r>
            <a:r>
              <a:rPr sz="1400" b="1" spc="-2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9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400" b="1" spc="-1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-22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2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2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" marR="2195195" algn="just">
              <a:lnSpc>
                <a:spcPct val="80300"/>
              </a:lnSpc>
              <a:spcBef>
                <a:spcPts val="40"/>
              </a:spcBef>
            </a:pP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sz="1400" b="1" spc="-19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1400" b="1" spc="-125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25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t_co</a:t>
            </a:r>
            <a:r>
              <a:rPr sz="1400" b="1" spc="-2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9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400" b="1" spc="-434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-14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sz="1400" b="1" spc="-4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2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sz="1400" b="1" spc="-29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sz="1400" b="1" spc="-1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25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t_co</a:t>
            </a:r>
            <a:r>
              <a:rPr sz="1400" b="1" spc="-2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9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400" b="1" spc="-185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</a:t>
            </a:r>
            <a:r>
              <a:rPr sz="1400" b="1" spc="-245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2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sz="1400" b="1" spc="-29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sz="1400" b="1" spc="-1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25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t_co</a:t>
            </a:r>
            <a:r>
              <a:rPr sz="1400" b="1" spc="-2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9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400" b="1" spc="-1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-22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2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2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sz="1400" b="1" spc="-2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sz="1400" b="1" spc="-10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sz="1400" b="1" spc="-31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6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sz="1400" b="1" spc="145" dirty="0">
                <a:solidFill>
                  <a:srgbClr val="0E0CF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85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1226</TotalTime>
  <Words>644</Words>
  <Application>Microsoft Office PowerPoint</Application>
  <PresentationFormat>Panorámica</PresentationFormat>
  <Paragraphs>97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8" baseType="lpstr">
      <vt:lpstr>Arial</vt:lpstr>
      <vt:lpstr>Arial Rounded MT Bold</vt:lpstr>
      <vt:lpstr>Calibri</vt:lpstr>
      <vt:lpstr>Corbel</vt:lpstr>
      <vt:lpstr>Courier New</vt:lpstr>
      <vt:lpstr>Microsoft Sans Serif</vt:lpstr>
      <vt:lpstr>Times New Roman</vt:lpstr>
      <vt:lpstr>Trebuchet MS</vt:lpstr>
      <vt:lpstr>Office Theme</vt:lpstr>
      <vt:lpstr>Presentación de PowerPoint</vt:lpstr>
      <vt:lpstr>Si usamos Thonny debemos instalar las librerías como numpy, pandas y matplotlib.</vt:lpstr>
      <vt:lpstr>Librerías /bibliotecas</vt:lpstr>
      <vt:lpstr>Presentación de PowerPoint</vt:lpstr>
      <vt:lpstr>Importando las librerías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 de una gráfica de líneas</vt:lpstr>
      <vt:lpstr>Presentación de PowerPoint</vt:lpstr>
      <vt:lpstr>Presentación de PowerPoint</vt:lpstr>
      <vt:lpstr>Presentación de PowerPoint</vt:lpstr>
      <vt:lpstr>Presentación de PowerPoint</vt:lpstr>
      <vt:lpstr>Este sería el resultado:</vt:lpstr>
      <vt:lpstr>Ejercicio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Lizethe Pérez Fuertes</cp:lastModifiedBy>
  <cp:revision>8</cp:revision>
  <dcterms:created xsi:type="dcterms:W3CDTF">2022-10-03T19:19:42Z</dcterms:created>
  <dcterms:modified xsi:type="dcterms:W3CDTF">2023-10-06T16:38:08Z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2020-10-07T00:00:00Z</vt:filetime>
  </property>
  <property fmtid="{D5CDD505-2E9C-101B-9397-08002B2CF9AE}" pid="3" name="LastSaved">
    <vt:filetime>2022-10-04T00:00:00Z</vt:filetime>
  </property>
</Properties>
</file>