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7" r:id="rId9"/>
    <p:sldId id="264" r:id="rId10"/>
    <p:sldId id="278" r:id="rId11"/>
    <p:sldId id="265" r:id="rId12"/>
    <p:sldId id="279" r:id="rId13"/>
    <p:sldId id="266" r:id="rId14"/>
    <p:sldId id="267" r:id="rId15"/>
    <p:sldId id="271" r:id="rId16"/>
    <p:sldId id="272" r:id="rId17"/>
    <p:sldId id="273" r:id="rId18"/>
    <p:sldId id="275" r:id="rId19"/>
    <p:sldId id="276" r:id="rId20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 autoAdjust="0"/>
    <p:restoredTop sz="94660"/>
  </p:normalViewPr>
  <p:slideViewPr>
    <p:cSldViewPr>
      <p:cViewPr varScale="1">
        <p:scale>
          <a:sx n="56" d="100"/>
          <a:sy n="56" d="100"/>
        </p:scale>
        <p:origin x="105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4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08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71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1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247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572" y="140723"/>
            <a:ext cx="11404854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449" y="2175885"/>
            <a:ext cx="10579100" cy="268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0" y="3956303"/>
            <a:ext cx="1828800" cy="2901950"/>
          </a:xfrm>
          <a:custGeom>
            <a:avLst/>
            <a:gdLst/>
            <a:ahLst/>
            <a:cxnLst/>
            <a:rect l="l" t="t" r="r" b="b"/>
            <a:pathLst>
              <a:path w="1828800" h="2901950">
                <a:moveTo>
                  <a:pt x="0" y="0"/>
                </a:moveTo>
                <a:lnTo>
                  <a:pt x="0" y="63500"/>
                </a:lnTo>
                <a:lnTo>
                  <a:pt x="1709801" y="2901696"/>
                </a:lnTo>
                <a:lnTo>
                  <a:pt x="1828800" y="2901696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0" y="3220211"/>
            <a:ext cx="2909570" cy="3637915"/>
          </a:xfrm>
          <a:custGeom>
            <a:avLst/>
            <a:gdLst/>
            <a:ahLst/>
            <a:cxnLst/>
            <a:rect l="l" t="t" r="r" b="b"/>
            <a:pathLst>
              <a:path w="2909570" h="3637915">
                <a:moveTo>
                  <a:pt x="0" y="0"/>
                </a:moveTo>
                <a:lnTo>
                  <a:pt x="0" y="20320"/>
                </a:lnTo>
                <a:lnTo>
                  <a:pt x="2785491" y="3637787"/>
                </a:lnTo>
                <a:lnTo>
                  <a:pt x="2909316" y="3637787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845307"/>
            <a:ext cx="4148454" cy="4013200"/>
          </a:xfrm>
          <a:custGeom>
            <a:avLst/>
            <a:gdLst/>
            <a:ahLst/>
            <a:cxnLst/>
            <a:rect l="l" t="t" r="r" b="b"/>
            <a:pathLst>
              <a:path w="4148454" h="4013200">
                <a:moveTo>
                  <a:pt x="0" y="0"/>
                </a:moveTo>
                <a:lnTo>
                  <a:pt x="0" y="374650"/>
                </a:lnTo>
                <a:lnTo>
                  <a:pt x="2908935" y="4012691"/>
                </a:lnTo>
                <a:lnTo>
                  <a:pt x="4148328" y="4012691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0" y="3332988"/>
            <a:ext cx="2719070" cy="3525520"/>
          </a:xfrm>
          <a:custGeom>
            <a:avLst/>
            <a:gdLst/>
            <a:ahLst/>
            <a:cxnLst/>
            <a:rect l="l" t="t" r="r" b="b"/>
            <a:pathLst>
              <a:path w="2719070" h="3525520">
                <a:moveTo>
                  <a:pt x="0" y="0"/>
                </a:moveTo>
                <a:lnTo>
                  <a:pt x="0" y="623062"/>
                </a:lnTo>
                <a:lnTo>
                  <a:pt x="1828419" y="3525011"/>
                </a:lnTo>
                <a:lnTo>
                  <a:pt x="2718816" y="352501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091497" y="1405431"/>
            <a:ext cx="5975350" cy="32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100" b="1" dirty="0">
                <a:latin typeface="Corbel"/>
                <a:cs typeface="Corbel"/>
              </a:rPr>
              <a:t>GRÁFICAS</a:t>
            </a:r>
            <a:r>
              <a:rPr sz="7100" b="1" spc="-315" dirty="0">
                <a:latin typeface="Corbel"/>
                <a:cs typeface="Corbel"/>
              </a:rPr>
              <a:t> </a:t>
            </a:r>
            <a:r>
              <a:rPr sz="7100" b="1" spc="-5" dirty="0">
                <a:latin typeface="Corbel"/>
                <a:cs typeface="Corbel"/>
              </a:rPr>
              <a:t>CON</a:t>
            </a:r>
            <a:endParaRPr sz="7100" b="1" dirty="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7100" b="1" dirty="0">
                <a:latin typeface="Corbel"/>
                <a:cs typeface="Corbel"/>
              </a:rPr>
              <a:t>M</a:t>
            </a:r>
            <a:r>
              <a:rPr sz="7100" b="1" spc="-380" dirty="0">
                <a:latin typeface="Corbel"/>
                <a:cs typeface="Corbel"/>
              </a:rPr>
              <a:t>A</a:t>
            </a:r>
            <a:r>
              <a:rPr sz="7100" b="1" spc="-5" dirty="0">
                <a:latin typeface="Corbel"/>
                <a:cs typeface="Corbel"/>
              </a:rPr>
              <a:t>TP</a:t>
            </a:r>
            <a:r>
              <a:rPr sz="7100" b="1" spc="-305" dirty="0">
                <a:latin typeface="Corbel"/>
                <a:cs typeface="Corbel"/>
              </a:rPr>
              <a:t>L</a:t>
            </a:r>
            <a:r>
              <a:rPr sz="7100" b="1" spc="-175" dirty="0">
                <a:latin typeface="Corbel"/>
                <a:cs typeface="Corbel"/>
              </a:rPr>
              <a:t>O</a:t>
            </a:r>
            <a:r>
              <a:rPr sz="7100" b="1" spc="-5" dirty="0">
                <a:latin typeface="Corbel"/>
                <a:cs typeface="Corbel"/>
              </a:rPr>
              <a:t>TLIB</a:t>
            </a:r>
            <a:endParaRPr sz="7100" b="1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200" y="163806"/>
            <a:ext cx="97995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 algn="ctr">
              <a:lnSpc>
                <a:spcPct val="100000"/>
              </a:lnSpc>
            </a:pPr>
            <a:r>
              <a:rPr lang="es-ES" sz="3200" b="1" spc="165" dirty="0">
                <a:latin typeface="Arial"/>
                <a:cs typeface="Arial"/>
              </a:rPr>
              <a:t>Nombres de los ejes y del gráfico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F374D7-07B8-1639-8157-E9AC04830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690" y="771154"/>
            <a:ext cx="6906589" cy="5315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C26257-75A4-73C4-0E0E-42C572221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853" y="2537356"/>
            <a:ext cx="5100271" cy="41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" y="243710"/>
            <a:ext cx="11736324" cy="6438902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86000" y="278819"/>
            <a:ext cx="7696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 algn="ctr">
              <a:lnSpc>
                <a:spcPct val="100000"/>
              </a:lnSpc>
            </a:pPr>
            <a:r>
              <a:rPr lang="es-MX" sz="3600" b="1" spc="-20" dirty="0"/>
              <a:t>Gráfica </a:t>
            </a:r>
            <a:r>
              <a:rPr lang="es-MX" sz="3600" b="1" spc="-15" dirty="0"/>
              <a:t>con dos</a:t>
            </a:r>
            <a:r>
              <a:rPr sz="3600" b="1" spc="-5" dirty="0"/>
              <a:t> </a:t>
            </a:r>
            <a:r>
              <a:rPr sz="3600" b="1" spc="-15" dirty="0"/>
              <a:t>líneas</a:t>
            </a:r>
            <a:endParaRPr sz="36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93AD0F-FE6E-4921-CEF1-D1FB1FF0A0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0" y="933330"/>
            <a:ext cx="7816597" cy="36836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EE710D-B996-455F-10A0-09772D11D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7113" y="3038044"/>
            <a:ext cx="4610661" cy="36245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" y="243710"/>
            <a:ext cx="11736324" cy="6438902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14157" y="299453"/>
            <a:ext cx="9017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 algn="ctr">
              <a:lnSpc>
                <a:spcPct val="100000"/>
              </a:lnSpc>
            </a:pPr>
            <a:r>
              <a:rPr lang="es-MX" sz="3600" b="1" spc="-20" dirty="0"/>
              <a:t>Gráfica </a:t>
            </a:r>
            <a:r>
              <a:rPr lang="es-MX" sz="3600" b="1" spc="-15" dirty="0"/>
              <a:t>con dos</a:t>
            </a:r>
            <a:r>
              <a:rPr sz="3600" b="1" spc="-5" dirty="0"/>
              <a:t> </a:t>
            </a:r>
            <a:r>
              <a:rPr sz="3600" b="1" spc="-15" dirty="0" err="1"/>
              <a:t>líneas</a:t>
            </a:r>
            <a:r>
              <a:rPr lang="es-MX" sz="3600" b="1" spc="-15" dirty="0"/>
              <a:t> y rotación de etiquetas</a:t>
            </a:r>
            <a:endParaRPr sz="36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242DF1-B464-597E-3E29-6E0F69695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44" y="1034213"/>
            <a:ext cx="7638396" cy="38425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3F594C-6D9B-71D7-0233-26D4C3859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4469" y="3113887"/>
            <a:ext cx="4348727" cy="34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7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051" y="185699"/>
            <a:ext cx="46417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spc="125" dirty="0">
                <a:latin typeface="Arial"/>
                <a:cs typeface="Arial"/>
              </a:rPr>
              <a:t>Código de colores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45880-A2EE-BA21-B7D5-E632DC3D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454" y="4800600"/>
            <a:ext cx="4694795" cy="106297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FDABF8-C561-5B30-33C1-02535D1A0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71152"/>
              </p:ext>
            </p:extLst>
          </p:nvPr>
        </p:nvGraphicFramePr>
        <p:xfrm>
          <a:off x="3375929" y="880128"/>
          <a:ext cx="4641724" cy="371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862">
                  <a:extLst>
                    <a:ext uri="{9D8B030D-6E8A-4147-A177-3AD203B41FA5}">
                      <a16:colId xmlns:a16="http://schemas.microsoft.com/office/drawing/2014/main" val="3166750360"/>
                    </a:ext>
                  </a:extLst>
                </a:gridCol>
                <a:gridCol w="2320862">
                  <a:extLst>
                    <a:ext uri="{9D8B030D-6E8A-4147-A177-3AD203B41FA5}">
                      <a16:colId xmlns:a16="http://schemas.microsoft.com/office/drawing/2014/main" val="665337897"/>
                    </a:ext>
                  </a:extLst>
                </a:gridCol>
              </a:tblGrid>
              <a:tr h="413165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Caracter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92467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'b'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463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'g'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96348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25636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'c'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Cyan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19846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'm'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Magenta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6665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'y'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Yellow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03341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'k'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42750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'w'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42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393827"/>
            <a:ext cx="4725924" cy="3294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7972" y="4153980"/>
            <a:ext cx="5012435" cy="509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791200" y="533400"/>
            <a:ext cx="56388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 err="1">
                <a:latin typeface="Corbel"/>
                <a:cs typeface="Corbel"/>
              </a:rPr>
              <a:t>Ejemplos</a:t>
            </a:r>
            <a:r>
              <a:rPr lang="es-MX" sz="2400" b="1" spc="-20" dirty="0">
                <a:latin typeface="Corbel"/>
                <a:cs typeface="Corbel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es-MX" sz="2400" b="1" spc="-2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dirty="0">
                <a:latin typeface="Corbel"/>
                <a:cs typeface="Corbel"/>
              </a:rPr>
              <a:t>b.</a:t>
            </a: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lang="es-MX" sz="2000" spc="-10" dirty="0">
                <a:latin typeface="Corbel"/>
                <a:cs typeface="Corbel"/>
              </a:rPr>
              <a:t>      P</a:t>
            </a:r>
            <a:r>
              <a:rPr sz="2000" dirty="0" err="1">
                <a:latin typeface="Corbel"/>
                <a:cs typeface="Corbel"/>
              </a:rPr>
              <a:t>un</a:t>
            </a:r>
            <a:r>
              <a:rPr sz="2000" spc="-15" dirty="0" err="1">
                <a:latin typeface="Corbel"/>
                <a:cs typeface="Corbel"/>
              </a:rPr>
              <a:t>t</a:t>
            </a:r>
            <a:r>
              <a:rPr sz="2000" dirty="0" err="1">
                <a:latin typeface="Corbel"/>
                <a:cs typeface="Corbel"/>
              </a:rPr>
              <a:t>os</a:t>
            </a:r>
            <a:r>
              <a:rPr sz="2000" dirty="0">
                <a:latin typeface="Corbel"/>
                <a:cs typeface="Corbel"/>
              </a:rPr>
              <a:t> de color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 err="1">
                <a:latin typeface="Corbel"/>
                <a:cs typeface="Corbel"/>
              </a:rPr>
              <a:t>az</a:t>
            </a:r>
            <a:r>
              <a:rPr lang="es-MX" sz="2000" dirty="0">
                <a:latin typeface="Corbel"/>
                <a:cs typeface="Corbel"/>
              </a:rPr>
              <a:t>ú</a:t>
            </a:r>
            <a:r>
              <a:rPr sz="2000" dirty="0">
                <a:latin typeface="Corbel"/>
                <a:cs typeface="Corbel"/>
              </a:rPr>
              <a:t>l</a:t>
            </a:r>
            <a:endParaRPr lang="es-MX" sz="200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spc="-5" dirty="0">
                <a:latin typeface="Corbel"/>
                <a:cs typeface="Corbel"/>
              </a:rPr>
              <a:t>-</a:t>
            </a:r>
            <a:r>
              <a:rPr sz="2000" b="1" dirty="0">
                <a:latin typeface="Corbel"/>
                <a:cs typeface="Corbel"/>
              </a:rPr>
              <a:t>.m</a:t>
            </a: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spc="-20" dirty="0">
                <a:latin typeface="Corbel"/>
                <a:cs typeface="Corbel"/>
              </a:rPr>
              <a:t> </a:t>
            </a:r>
            <a:r>
              <a:rPr lang="es-MX" sz="2000" b="1" spc="-20" dirty="0">
                <a:latin typeface="Corbel"/>
                <a:cs typeface="Corbel"/>
              </a:rPr>
              <a:t>   </a:t>
            </a:r>
            <a:r>
              <a:rPr lang="es-MX" sz="2000" spc="-20" dirty="0">
                <a:latin typeface="Corbel"/>
                <a:cs typeface="Corbel"/>
              </a:rPr>
              <a:t>R</a:t>
            </a:r>
            <a:r>
              <a:rPr sz="2000" dirty="0" err="1">
                <a:latin typeface="Corbel"/>
                <a:cs typeface="Corbel"/>
              </a:rPr>
              <a:t>aya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y pun</a:t>
            </a:r>
            <a:r>
              <a:rPr sz="2000" spc="-10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os </a:t>
            </a:r>
            <a:r>
              <a:rPr sz="2000" dirty="0" err="1">
                <a:latin typeface="Corbel"/>
                <a:cs typeface="Corbel"/>
              </a:rPr>
              <a:t>a</a:t>
            </a:r>
            <a:r>
              <a:rPr sz="2000" spc="-10" dirty="0" err="1">
                <a:latin typeface="Corbel"/>
                <a:cs typeface="Corbel"/>
              </a:rPr>
              <a:t>l</a:t>
            </a:r>
            <a:r>
              <a:rPr sz="2000" dirty="0" err="1">
                <a:latin typeface="Corbel"/>
                <a:cs typeface="Corbel"/>
              </a:rPr>
              <a:t>terna</a:t>
            </a:r>
            <a:r>
              <a:rPr sz="2000" spc="-10" dirty="0" err="1">
                <a:latin typeface="Corbel"/>
                <a:cs typeface="Corbel"/>
              </a:rPr>
              <a:t>d</a:t>
            </a:r>
            <a:r>
              <a:rPr sz="2000" dirty="0" err="1">
                <a:latin typeface="Corbel"/>
                <a:cs typeface="Corbel"/>
              </a:rPr>
              <a:t>os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</a:t>
            </a:r>
            <a:r>
              <a:rPr sz="2000" spc="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lor</a:t>
            </a:r>
            <a:r>
              <a:rPr lang="es-ES" sz="200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magenta</a:t>
            </a:r>
            <a:endParaRPr lang="es-MX" sz="2000" spc="-15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spc="-20" dirty="0">
                <a:latin typeface="Corbel"/>
                <a:cs typeface="Corbel"/>
              </a:rPr>
              <a:t>p</a:t>
            </a:r>
            <a:r>
              <a:rPr sz="2000" b="1" spc="-10" dirty="0">
                <a:latin typeface="Corbel"/>
                <a:cs typeface="Corbel"/>
              </a:rPr>
              <a:t>r</a:t>
            </a:r>
            <a:r>
              <a:rPr lang="es-MX" sz="2000" b="1" spc="-5" dirty="0">
                <a:latin typeface="Corbel"/>
                <a:cs typeface="Corbel"/>
              </a:rPr>
              <a:t>--</a:t>
            </a: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spc="-25" dirty="0">
                <a:latin typeface="Corbel"/>
                <a:cs typeface="Corbel"/>
              </a:rPr>
              <a:t> </a:t>
            </a:r>
            <a:r>
              <a:rPr lang="es-MX" sz="2000" b="1" spc="-25" dirty="0">
                <a:latin typeface="Corbel"/>
                <a:cs typeface="Corbel"/>
              </a:rPr>
              <a:t>   </a:t>
            </a:r>
            <a:r>
              <a:rPr lang="es-MX" sz="2000" dirty="0">
                <a:latin typeface="Corbel"/>
                <a:cs typeface="Corbel"/>
              </a:rPr>
              <a:t>P</a:t>
            </a:r>
            <a:r>
              <a:rPr sz="2000" dirty="0" err="1">
                <a:latin typeface="Corbel"/>
                <a:cs typeface="Corbel"/>
              </a:rPr>
              <a:t>en</a:t>
            </a:r>
            <a:r>
              <a:rPr sz="2000" spc="-10" dirty="0" err="1">
                <a:latin typeface="Corbel"/>
                <a:cs typeface="Corbel"/>
              </a:rPr>
              <a:t>t</a:t>
            </a:r>
            <a:r>
              <a:rPr sz="2000" dirty="0" err="1">
                <a:latin typeface="Corbel"/>
                <a:cs typeface="Corbel"/>
              </a:rPr>
              <a:t>agramas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lang="es-MX" sz="2000" dirty="0">
                <a:latin typeface="Corbel"/>
                <a:cs typeface="Corbel"/>
              </a:rPr>
              <a:t>c</a:t>
            </a:r>
            <a:r>
              <a:rPr sz="2000" dirty="0" err="1">
                <a:latin typeface="Corbel"/>
                <a:cs typeface="Corbel"/>
              </a:rPr>
              <a:t>olor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rojo</a:t>
            </a:r>
            <a:r>
              <a:rPr lang="es-MX" sz="2000" dirty="0">
                <a:latin typeface="Corbel"/>
                <a:cs typeface="Corbel"/>
              </a:rPr>
              <a:t> unidos por</a:t>
            </a:r>
            <a:r>
              <a:rPr lang="es-MX" sz="2000" spc="-5" dirty="0">
                <a:latin typeface="Corbel"/>
                <a:cs typeface="Corbel"/>
              </a:rPr>
              <a:t> </a:t>
            </a:r>
            <a:r>
              <a:rPr sz="2000" dirty="0" err="1">
                <a:latin typeface="Corbel"/>
                <a:cs typeface="Corbel"/>
              </a:rPr>
              <a:t>rayas</a:t>
            </a:r>
            <a:endParaRPr sz="2000" dirty="0">
              <a:latin typeface="Corbel"/>
              <a:cs typeface="Corbel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AB6F70-ACBC-B1D6-4A7E-D187FCA5FED4}"/>
              </a:ext>
            </a:extLst>
          </p:cNvPr>
          <p:cNvGrpSpPr/>
          <p:nvPr/>
        </p:nvGrpSpPr>
        <p:grpSpPr>
          <a:xfrm>
            <a:off x="6248400" y="2864812"/>
            <a:ext cx="4724400" cy="2554908"/>
            <a:chOff x="6399276" y="2702892"/>
            <a:chExt cx="4724400" cy="2554908"/>
          </a:xfrm>
        </p:grpSpPr>
        <p:sp>
          <p:nvSpPr>
            <p:cNvPr id="11" name="object 11"/>
            <p:cNvSpPr/>
            <p:nvPr/>
          </p:nvSpPr>
          <p:spPr>
            <a:xfrm>
              <a:off x="6400800" y="2702892"/>
              <a:ext cx="4722876" cy="25542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C1D577-8B47-1567-3BAB-6BAAC2EEFF6A}"/>
                </a:ext>
              </a:extLst>
            </p:cNvPr>
            <p:cNvSpPr/>
            <p:nvPr/>
          </p:nvSpPr>
          <p:spPr>
            <a:xfrm>
              <a:off x="6399276" y="4902966"/>
              <a:ext cx="4722876" cy="354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400" y="257749"/>
            <a:ext cx="9982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90" dirty="0">
                <a:latin typeface="Corbel"/>
                <a:cs typeface="Corbel"/>
              </a:rPr>
              <a:t>Va</a:t>
            </a:r>
            <a:r>
              <a:rPr sz="4000" b="1" spc="100" dirty="0">
                <a:latin typeface="Corbel"/>
                <a:cs typeface="Corbel"/>
              </a:rPr>
              <a:t>ri</a:t>
            </a:r>
            <a:r>
              <a:rPr sz="4000" b="1" spc="9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50" dirty="0">
                <a:latin typeface="Corbel"/>
                <a:cs typeface="Corbel"/>
              </a:rPr>
              <a:t> </a:t>
            </a:r>
            <a:r>
              <a:rPr sz="4000" b="1" spc="170" dirty="0">
                <a:latin typeface="Corbel"/>
                <a:cs typeface="Corbel"/>
              </a:rPr>
              <a:t>gr</a:t>
            </a:r>
            <a:r>
              <a:rPr sz="4000" b="1" spc="165" dirty="0">
                <a:latin typeface="Corbel"/>
                <a:cs typeface="Corbel"/>
              </a:rPr>
              <a:t>áf</a:t>
            </a:r>
            <a:r>
              <a:rPr sz="4000" b="1" spc="170" dirty="0">
                <a:latin typeface="Corbel"/>
                <a:cs typeface="Corbel"/>
              </a:rPr>
              <a:t>i</a:t>
            </a:r>
            <a:r>
              <a:rPr sz="4000" b="1" spc="185" dirty="0">
                <a:latin typeface="Corbel"/>
                <a:cs typeface="Corbel"/>
              </a:rPr>
              <a:t>c</a:t>
            </a:r>
            <a:r>
              <a:rPr sz="4000" b="1" spc="16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110" dirty="0">
                <a:latin typeface="Corbel"/>
                <a:cs typeface="Corbel"/>
              </a:rPr>
              <a:t> </a:t>
            </a:r>
            <a:r>
              <a:rPr sz="4000" b="1" spc="114" dirty="0" err="1">
                <a:latin typeface="Corbel"/>
                <a:cs typeface="Corbel"/>
              </a:rPr>
              <a:t>e</a:t>
            </a:r>
            <a:r>
              <a:rPr sz="4000" b="1" spc="-25" dirty="0" err="1">
                <a:latin typeface="Corbel"/>
                <a:cs typeface="Corbel"/>
              </a:rPr>
              <a:t>n</a:t>
            </a:r>
            <a:r>
              <a:rPr sz="4000" b="1" spc="40" dirty="0">
                <a:latin typeface="Corbel"/>
                <a:cs typeface="Corbel"/>
              </a:rPr>
              <a:t> </a:t>
            </a:r>
            <a:r>
              <a:rPr sz="4000" b="1" spc="110" dirty="0">
                <a:latin typeface="Corbel"/>
                <a:cs typeface="Corbel"/>
              </a:rPr>
              <a:t>un</a:t>
            </a:r>
            <a:r>
              <a:rPr lang="es-MX" sz="4000" b="1" spc="110" dirty="0">
                <a:latin typeface="Corbel"/>
                <a:cs typeface="Corbel"/>
              </a:rPr>
              <a:t> </a:t>
            </a:r>
            <a:r>
              <a:rPr sz="4000" b="1" spc="165" dirty="0" err="1">
                <a:latin typeface="Corbel"/>
                <a:cs typeface="Corbel"/>
              </a:rPr>
              <a:t>t</a:t>
            </a:r>
            <a:r>
              <a:rPr sz="4000" b="1" spc="140" dirty="0" err="1">
                <a:latin typeface="Corbel"/>
                <a:cs typeface="Corbel"/>
              </a:rPr>
              <a:t>a</a:t>
            </a:r>
            <a:r>
              <a:rPr sz="4000" b="1" spc="130" dirty="0" err="1">
                <a:latin typeface="Corbel"/>
                <a:cs typeface="Corbel"/>
              </a:rPr>
              <a:t>b</a:t>
            </a:r>
            <a:r>
              <a:rPr sz="4000" b="1" spc="150" dirty="0" err="1">
                <a:latin typeface="Corbel"/>
                <a:cs typeface="Corbel"/>
              </a:rPr>
              <a:t>l</a:t>
            </a:r>
            <a:r>
              <a:rPr sz="4000" b="1" spc="145" dirty="0" err="1">
                <a:latin typeface="Corbel"/>
                <a:cs typeface="Corbel"/>
              </a:rPr>
              <a:t>er</a:t>
            </a:r>
            <a:r>
              <a:rPr sz="4000" b="1" spc="-25" dirty="0" err="1">
                <a:latin typeface="Corbel"/>
                <a:cs typeface="Corbel"/>
              </a:rPr>
              <a:t>o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1990" y="5025232"/>
            <a:ext cx="399161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  <a:tabLst>
                <a:tab pos="1754505" algn="l"/>
              </a:tabLst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18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bu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800" spc="4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spc="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28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l	</a:t>
            </a:r>
            <a:r>
              <a:rPr sz="1800" spc="125" dirty="0">
                <a:solidFill>
                  <a:srgbClr val="008000"/>
                </a:solidFill>
                <a:latin typeface="Arial"/>
                <a:cs typeface="Arial"/>
              </a:rPr>
              <a:t>conjun</a:t>
            </a:r>
            <a:r>
              <a:rPr sz="1800" spc="13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2164715">
              <a:lnSpc>
                <a:spcPts val="2730"/>
              </a:lnSpc>
            </a:pPr>
            <a:r>
              <a:rPr sz="2400" spc="-15" dirty="0">
                <a:latin typeface="Courier New"/>
                <a:cs typeface="Courier New"/>
              </a:rPr>
              <a:t>plt.</a:t>
            </a:r>
            <a:r>
              <a:rPr sz="2400" b="1" spc="-15" dirty="0">
                <a:latin typeface="Courier New"/>
                <a:cs typeface="Courier New"/>
              </a:rPr>
              <a:t>show</a:t>
            </a:r>
            <a:r>
              <a:rPr sz="2400" spc="-1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53452"/>
              </p:ext>
            </p:extLst>
          </p:nvPr>
        </p:nvGraphicFramePr>
        <p:xfrm>
          <a:off x="3609276" y="1440277"/>
          <a:ext cx="5191377" cy="65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60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tabLst>
                          <a:tab pos="88201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1)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52125"/>
              </p:ext>
            </p:extLst>
          </p:nvPr>
        </p:nvGraphicFramePr>
        <p:xfrm>
          <a:off x="3609276" y="2629632"/>
          <a:ext cx="5191377" cy="650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179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tabLst>
                          <a:tab pos="87566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8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lt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62556"/>
              </p:ext>
            </p:extLst>
          </p:nvPr>
        </p:nvGraphicFramePr>
        <p:xfrm>
          <a:off x="3609276" y="3818987"/>
          <a:ext cx="5189853" cy="651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tabLst>
                          <a:tab pos="87947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1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3)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7852" y="152400"/>
            <a:ext cx="79317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949450" algn="l"/>
              </a:tabLst>
            </a:pPr>
            <a:r>
              <a:rPr lang="es-MX" sz="4000" b="1" spc="-25" dirty="0">
                <a:latin typeface="Corbel"/>
                <a:cs typeface="Corbel"/>
              </a:rPr>
              <a:t>Varias </a:t>
            </a:r>
            <a:r>
              <a:rPr sz="4000" b="1" spc="-20" dirty="0" err="1">
                <a:latin typeface="Corbel"/>
                <a:cs typeface="Corbel"/>
              </a:rPr>
              <a:t>gráficas</a:t>
            </a:r>
            <a:r>
              <a:rPr sz="4000" b="1" spc="-15" dirty="0">
                <a:latin typeface="Corbel"/>
                <a:cs typeface="Corbel"/>
              </a:rPr>
              <a:t> </a:t>
            </a:r>
            <a:r>
              <a:rPr sz="4000" b="1" spc="-25" dirty="0">
                <a:latin typeface="Corbel"/>
                <a:cs typeface="Corbel"/>
              </a:rPr>
              <a:t>en</a:t>
            </a:r>
            <a:r>
              <a:rPr sz="4000" b="1" spc="5" dirty="0">
                <a:latin typeface="Corbel"/>
                <a:cs typeface="Corbel"/>
              </a:rPr>
              <a:t> </a:t>
            </a:r>
            <a:r>
              <a:rPr sz="4000" b="1" spc="-40" dirty="0">
                <a:latin typeface="Corbel"/>
                <a:cs typeface="Corbel"/>
              </a:rPr>
              <a:t>u</a:t>
            </a:r>
            <a:r>
              <a:rPr sz="4000" b="1" dirty="0">
                <a:latin typeface="Corbel"/>
                <a:cs typeface="Corbel"/>
              </a:rPr>
              <a:t>n</a:t>
            </a:r>
            <a:r>
              <a:rPr sz="4000" b="1" spc="-5" dirty="0">
                <a:latin typeface="Corbel"/>
                <a:cs typeface="Corbel"/>
              </a:rPr>
              <a:t> </a:t>
            </a:r>
            <a:r>
              <a:rPr sz="4000" b="1" spc="5" dirty="0" err="1">
                <a:latin typeface="Corbel"/>
                <a:cs typeface="Corbel"/>
              </a:rPr>
              <a:t>t</a:t>
            </a:r>
            <a:r>
              <a:rPr sz="4000" b="1" spc="-25" dirty="0" err="1">
                <a:latin typeface="Corbel"/>
                <a:cs typeface="Corbel"/>
              </a:rPr>
              <a:t>abl</a:t>
            </a:r>
            <a:r>
              <a:rPr sz="4000" b="1" spc="-20" dirty="0" err="1">
                <a:latin typeface="Corbel"/>
                <a:cs typeface="Corbel"/>
              </a:rPr>
              <a:t>ero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0" y="1075182"/>
            <a:ext cx="9162288" cy="470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3573"/>
            <a:ext cx="6324600" cy="508817"/>
          </a:xfrm>
          <a:prstGeom prst="rect">
            <a:avLst/>
          </a:prstGeom>
        </p:spPr>
        <p:txBody>
          <a:bodyPr vert="horz" wrap="square" lIns="0" tIns="77176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2800" spc="-20" dirty="0"/>
              <a:t>Est</a:t>
            </a:r>
            <a:r>
              <a:rPr sz="2800" spc="-15" dirty="0"/>
              <a:t>e</a:t>
            </a:r>
            <a:r>
              <a:rPr sz="2800" spc="10" dirty="0"/>
              <a:t> </a:t>
            </a:r>
            <a:r>
              <a:rPr sz="2800" spc="-20" dirty="0"/>
              <a:t>serí</a:t>
            </a:r>
            <a:r>
              <a:rPr sz="2800" spc="-15" dirty="0"/>
              <a:t>a</a:t>
            </a:r>
            <a:r>
              <a:rPr sz="2800" spc="15" dirty="0"/>
              <a:t> </a:t>
            </a:r>
            <a:r>
              <a:rPr sz="2800" spc="-15" dirty="0"/>
              <a:t>el</a:t>
            </a:r>
            <a:r>
              <a:rPr sz="2800" spc="-5" dirty="0"/>
              <a:t> </a:t>
            </a:r>
            <a:r>
              <a:rPr sz="2800" spc="-15" dirty="0"/>
              <a:t>resultado: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5D9CC-CD89-2F68-4775-CDA8EEDB8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55" y="685800"/>
            <a:ext cx="11326971" cy="60314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626" y="-152324"/>
            <a:ext cx="8966454" cy="965304"/>
          </a:xfrm>
          <a:prstGeom prst="rect">
            <a:avLst/>
          </a:prstGeom>
        </p:spPr>
        <p:txBody>
          <a:bodyPr vert="horz" wrap="square" lIns="0" tIns="346368" rIns="0" bIns="0" rtlCol="0">
            <a:spAutoFit/>
          </a:bodyPr>
          <a:lstStyle/>
          <a:p>
            <a:pPr marL="92075" algn="ctr">
              <a:lnSpc>
                <a:spcPct val="100000"/>
              </a:lnSpc>
            </a:pPr>
            <a:r>
              <a:rPr lang="es-MX" b="1" spc="155" dirty="0"/>
              <a:t>Laboratorio</a:t>
            </a:r>
            <a:endParaRPr b="1"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1385342"/>
            <a:ext cx="10180510" cy="1789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9575" algn="just">
              <a:lnSpc>
                <a:spcPct val="150000"/>
              </a:lnSpc>
            </a:pPr>
            <a:r>
              <a:rPr sz="2000" b="1" spc="-9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cambio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de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dóla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euro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m</a:t>
            </a:r>
            <a:r>
              <a:rPr sz="2000" spc="-100" dirty="0">
                <a:latin typeface="Arial"/>
                <a:cs typeface="Arial"/>
              </a:rPr>
              <a:t>ese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lang="es-ES" sz="2000" b="1" spc="-10" dirty="0">
                <a:latin typeface="Arial"/>
                <a:cs typeface="Arial"/>
              </a:rPr>
              <a:t>Enero a Septiembre de 2024</a:t>
            </a:r>
            <a:r>
              <a:rPr sz="2000" b="1" spc="-75" dirty="0">
                <a:latin typeface="Arial"/>
                <a:cs typeface="Arial"/>
              </a:rPr>
              <a:t>.</a:t>
            </a:r>
            <a:endParaRPr sz="2000" b="1" dirty="0">
              <a:latin typeface="Arial"/>
              <a:cs typeface="Arial"/>
            </a:endParaRPr>
          </a:p>
          <a:p>
            <a:pPr marL="812800" marR="16510" indent="-342900" algn="just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sz="2000" spc="-114" dirty="0" err="1">
                <a:latin typeface="Arial"/>
                <a:cs typeface="Arial"/>
              </a:rPr>
              <a:t>C</a:t>
            </a:r>
            <a:r>
              <a:rPr sz="2000" spc="-105" dirty="0" err="1">
                <a:latin typeface="Arial"/>
                <a:cs typeface="Arial"/>
              </a:rPr>
              <a:t>r</a:t>
            </a:r>
            <a:r>
              <a:rPr sz="2000" spc="-114" dirty="0" err="1">
                <a:latin typeface="Arial"/>
                <a:cs typeface="Arial"/>
              </a:rPr>
              <a:t>e</a:t>
            </a:r>
            <a:r>
              <a:rPr sz="2000" dirty="0" err="1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á</a:t>
            </a:r>
            <a:r>
              <a:rPr sz="2000" spc="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2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qu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tr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do</a:t>
            </a:r>
            <a:r>
              <a:rPr sz="2000" b="1" dirty="0">
                <a:latin typeface="Arial"/>
                <a:cs typeface="Arial"/>
              </a:rPr>
              <a:t>s </a:t>
            </a:r>
            <a:r>
              <a:rPr sz="2000" b="1" spc="-235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t</a:t>
            </a:r>
            <a:r>
              <a:rPr sz="2000" b="1" spc="25" dirty="0">
                <a:latin typeface="Arial"/>
                <a:cs typeface="Arial"/>
              </a:rPr>
              <a:t>i</a:t>
            </a:r>
            <a:r>
              <a:rPr sz="2000" b="1" spc="30" dirty="0">
                <a:latin typeface="Arial"/>
                <a:cs typeface="Arial"/>
              </a:rPr>
              <a:t>po</a:t>
            </a:r>
            <a:r>
              <a:rPr sz="2000" b="1" dirty="0">
                <a:latin typeface="Arial"/>
                <a:cs typeface="Arial"/>
              </a:rPr>
              <a:t>s </a:t>
            </a:r>
            <a:r>
              <a:rPr sz="2000" b="1" spc="-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cambio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un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s</a:t>
            </a:r>
            <a:r>
              <a:rPr sz="2000" b="1" spc="-55" dirty="0">
                <a:latin typeface="Arial"/>
                <a:cs typeface="Arial"/>
              </a:rPr>
              <a:t>ol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g</a:t>
            </a:r>
            <a:r>
              <a:rPr sz="2000" b="1" spc="-35" dirty="0">
                <a:latin typeface="Arial"/>
                <a:cs typeface="Arial"/>
              </a:rPr>
              <a:t>r</a:t>
            </a:r>
            <a:r>
              <a:rPr sz="2000" b="1" spc="-40" dirty="0">
                <a:latin typeface="Arial"/>
                <a:cs typeface="Arial"/>
              </a:rPr>
              <a:t>á</a:t>
            </a:r>
            <a:r>
              <a:rPr sz="2000" b="1" spc="-35" dirty="0">
                <a:latin typeface="Arial"/>
                <a:cs typeface="Arial"/>
              </a:rPr>
              <a:t>f</a:t>
            </a:r>
            <a:r>
              <a:rPr sz="2000" b="1" spc="-45" dirty="0">
                <a:latin typeface="Arial"/>
                <a:cs typeface="Arial"/>
              </a:rPr>
              <a:t>i</a:t>
            </a:r>
            <a:r>
              <a:rPr sz="2000" b="1" spc="-40" dirty="0">
                <a:latin typeface="Arial"/>
                <a:cs typeface="Arial"/>
              </a:rPr>
              <a:t>ca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812800" marR="5080" indent="-342900" algn="just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sz="2000" spc="-114" dirty="0" err="1">
                <a:latin typeface="Arial"/>
                <a:cs typeface="Arial"/>
              </a:rPr>
              <a:t>C</a:t>
            </a:r>
            <a:r>
              <a:rPr sz="2000" spc="-105" dirty="0" err="1">
                <a:latin typeface="Arial"/>
                <a:cs typeface="Arial"/>
              </a:rPr>
              <a:t>r</a:t>
            </a:r>
            <a:r>
              <a:rPr sz="2000" spc="-114" dirty="0" err="1">
                <a:latin typeface="Arial"/>
                <a:cs typeface="Arial"/>
              </a:rPr>
              <a:t>e</a:t>
            </a:r>
            <a:r>
              <a:rPr sz="2000" dirty="0" err="1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65" dirty="0" err="1">
                <a:latin typeface="Arial"/>
                <a:cs typeface="Arial"/>
              </a:rPr>
              <a:t>o</a:t>
            </a:r>
            <a:r>
              <a:rPr sz="2000" spc="60" dirty="0" err="1">
                <a:latin typeface="Arial"/>
                <a:cs typeface="Arial"/>
              </a:rPr>
              <a:t>t</a:t>
            </a:r>
            <a:r>
              <a:rPr sz="2000" spc="70" dirty="0" err="1">
                <a:latin typeface="Arial"/>
                <a:cs typeface="Arial"/>
              </a:rPr>
              <a:t>r</a:t>
            </a:r>
            <a:r>
              <a:rPr sz="2000" dirty="0" err="1">
                <a:latin typeface="Arial"/>
                <a:cs typeface="Arial"/>
              </a:rPr>
              <a:t>o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spc="5" dirty="0" err="1">
                <a:latin typeface="Arial"/>
                <a:cs typeface="Arial"/>
              </a:rPr>
              <a:t>g</a:t>
            </a:r>
            <a:r>
              <a:rPr sz="2000" spc="10" dirty="0" err="1">
                <a:latin typeface="Arial"/>
                <a:cs typeface="Arial"/>
              </a:rPr>
              <a:t>r</a:t>
            </a:r>
            <a:r>
              <a:rPr sz="2000" spc="5" dirty="0" err="1">
                <a:latin typeface="Arial"/>
                <a:cs typeface="Arial"/>
              </a:rPr>
              <a:t>á</a:t>
            </a:r>
            <a:r>
              <a:rPr sz="2000" spc="10" dirty="0" err="1">
                <a:latin typeface="Arial"/>
                <a:cs typeface="Arial"/>
              </a:rPr>
              <a:t>f</a:t>
            </a:r>
            <a:r>
              <a:rPr sz="2000" dirty="0" err="1">
                <a:latin typeface="Arial"/>
                <a:cs typeface="Arial"/>
              </a:rPr>
              <a:t>i</a:t>
            </a:r>
            <a:r>
              <a:rPr sz="2000" spc="20" dirty="0" err="1">
                <a:latin typeface="Arial"/>
                <a:cs typeface="Arial"/>
              </a:rPr>
              <a:t>c</a:t>
            </a:r>
            <a:r>
              <a:rPr sz="2000" dirty="0" err="1">
                <a:latin typeface="Arial"/>
                <a:cs typeface="Arial"/>
              </a:rPr>
              <a:t>o</a:t>
            </a:r>
            <a:r>
              <a:rPr lang="es-MX" sz="2000" spc="2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q</a:t>
            </a:r>
            <a:r>
              <a:rPr sz="2000" dirty="0">
                <a:latin typeface="Arial"/>
                <a:cs typeface="Arial"/>
              </a:rPr>
              <a:t>ue </a:t>
            </a:r>
            <a:r>
              <a:rPr sz="2000" spc="-10" dirty="0" err="1">
                <a:latin typeface="Arial"/>
                <a:cs typeface="Arial"/>
              </a:rPr>
              <a:t>m</a:t>
            </a:r>
            <a:r>
              <a:rPr sz="2000" spc="-15" dirty="0" err="1">
                <a:latin typeface="Arial"/>
                <a:cs typeface="Arial"/>
              </a:rPr>
              <a:t>u</a:t>
            </a:r>
            <a:r>
              <a:rPr sz="2000" spc="-30" dirty="0" err="1">
                <a:latin typeface="Arial"/>
                <a:cs typeface="Arial"/>
              </a:rPr>
              <a:t>e</a:t>
            </a:r>
            <a:r>
              <a:rPr sz="2000" spc="-25" dirty="0" err="1">
                <a:latin typeface="Arial"/>
                <a:cs typeface="Arial"/>
              </a:rPr>
              <a:t>s</a:t>
            </a:r>
            <a:r>
              <a:rPr sz="2000" spc="-20" dirty="0" err="1">
                <a:latin typeface="Arial"/>
                <a:cs typeface="Arial"/>
              </a:rPr>
              <a:t>tr</a:t>
            </a:r>
            <a:r>
              <a:rPr sz="2000" dirty="0" err="1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os </a:t>
            </a:r>
            <a:r>
              <a:rPr sz="2000" b="1" spc="-50" dirty="0">
                <a:latin typeface="Arial"/>
                <a:cs typeface="Arial"/>
              </a:rPr>
              <a:t>s</a:t>
            </a:r>
            <a:r>
              <a:rPr sz="2000" b="1" spc="-40" dirty="0">
                <a:latin typeface="Arial"/>
                <a:cs typeface="Arial"/>
              </a:rPr>
              <a:t>u</a:t>
            </a:r>
            <a:r>
              <a:rPr sz="2000" b="1" spc="-55" dirty="0">
                <a:latin typeface="Arial"/>
                <a:cs typeface="Arial"/>
              </a:rPr>
              <a:t>bg</a:t>
            </a:r>
            <a:r>
              <a:rPr sz="2000" b="1" spc="-35" dirty="0">
                <a:latin typeface="Arial"/>
                <a:cs typeface="Arial"/>
              </a:rPr>
              <a:t>r</a:t>
            </a:r>
            <a:r>
              <a:rPr sz="2000" b="1" spc="-55" dirty="0">
                <a:latin typeface="Arial"/>
                <a:cs typeface="Arial"/>
              </a:rPr>
              <a:t>á</a:t>
            </a:r>
            <a:r>
              <a:rPr sz="2000" b="1" spc="-45" dirty="0">
                <a:latin typeface="Arial"/>
                <a:cs typeface="Arial"/>
              </a:rPr>
              <a:t>fi</a:t>
            </a:r>
            <a:r>
              <a:rPr sz="2000" b="1" spc="-50" dirty="0">
                <a:latin typeface="Arial"/>
                <a:cs typeface="Arial"/>
              </a:rPr>
              <a:t>c</a:t>
            </a:r>
            <a:r>
              <a:rPr sz="2000" b="1" spc="-40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un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q</a:t>
            </a:r>
            <a:r>
              <a:rPr sz="2000" dirty="0">
                <a:latin typeface="Arial"/>
                <a:cs typeface="Arial"/>
              </a:rPr>
              <a:t>ue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re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19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dóla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25" dirty="0">
                <a:latin typeface="Arial"/>
                <a:cs typeface="Arial"/>
              </a:rPr>
              <a:t>o</a:t>
            </a:r>
            <a:r>
              <a:rPr sz="2000" spc="35" dirty="0">
                <a:latin typeface="Arial"/>
                <a:cs typeface="Arial"/>
              </a:rPr>
              <a:t>tr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eu</a:t>
            </a:r>
            <a:r>
              <a:rPr sz="2000" b="1" spc="-35" dirty="0">
                <a:latin typeface="Arial"/>
                <a:cs typeface="Arial"/>
              </a:rPr>
              <a:t>r</a:t>
            </a:r>
            <a:r>
              <a:rPr sz="2000" b="1" spc="-4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A0B139-C7E4-4F1F-A25F-814A0026FAA6}"/>
              </a:ext>
            </a:extLst>
          </p:cNvPr>
          <p:cNvSpPr txBox="1"/>
          <p:nvPr/>
        </p:nvSpPr>
        <p:spPr>
          <a:xfrm>
            <a:off x="990600" y="3880510"/>
            <a:ext cx="112014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dirty="0"/>
              <a:t>meses = ["Enero", "Febrero", "Marzo", "Abril", "Mayo", "Junio", "Julio", "Agosto", "Septiembre"]</a:t>
            </a:r>
          </a:p>
          <a:p>
            <a:r>
              <a:rPr lang="es-MX" sz="2200" dirty="0" err="1"/>
              <a:t>dolar</a:t>
            </a:r>
            <a:r>
              <a:rPr lang="es-MX" sz="2200" dirty="0"/>
              <a:t> = [16.90, 17.04, 16.72, 16.71, 16.68, 18.46, 17.73, 18.65, 19.16]</a:t>
            </a:r>
          </a:p>
          <a:p>
            <a:r>
              <a:rPr lang="es-MX" sz="2200" dirty="0"/>
              <a:t>euro =  [18.50, 18.36, 18.20, 17.75, 18.17, 19.76, 19.32, 20.46, 21.25]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0582" y="2985897"/>
            <a:ext cx="4462780" cy="0"/>
          </a:xfrm>
          <a:custGeom>
            <a:avLst/>
            <a:gdLst/>
            <a:ahLst/>
            <a:cxnLst/>
            <a:rect l="l" t="t" r="r" b="b"/>
            <a:pathLst>
              <a:path w="4462780">
                <a:moveTo>
                  <a:pt x="0" y="0"/>
                </a:moveTo>
                <a:lnTo>
                  <a:pt x="4462272" y="0"/>
                </a:lnTo>
              </a:path>
            </a:pathLst>
          </a:custGeom>
          <a:ln w="25654">
            <a:solidFill>
              <a:srgbClr val="2F85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8008" y="2157596"/>
            <a:ext cx="4798060" cy="529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075">
              <a:lnSpc>
                <a:spcPts val="3560"/>
              </a:lnSpc>
            </a:pPr>
            <a:r>
              <a:rPr lang="es-ES" sz="5400" b="1" spc="-80" dirty="0">
                <a:cs typeface="Corbel"/>
              </a:rPr>
              <a:t>Gracias!!</a:t>
            </a:r>
            <a:endParaRPr sz="5400" b="1" dirty="0"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3200" dirty="0">
                <a:latin typeface="Arial Rounded MT Bold"/>
                <a:cs typeface="Arial Rounded MT Bold"/>
              </a:rPr>
              <a:t>Si </a:t>
            </a:r>
            <a:r>
              <a:rPr sz="3200" spc="-10" dirty="0">
                <a:latin typeface="Arial Rounded MT Bold"/>
                <a:cs typeface="Arial Rounded MT Bold"/>
              </a:rPr>
              <a:t>u</a:t>
            </a:r>
            <a:r>
              <a:rPr sz="3200" dirty="0">
                <a:latin typeface="Arial Rounded MT Bold"/>
                <a:cs typeface="Arial Rounded MT Bold"/>
              </a:rPr>
              <a:t>samos </a:t>
            </a:r>
            <a:r>
              <a:rPr sz="3200" spc="-40" dirty="0">
                <a:latin typeface="Arial Rounded MT Bold"/>
                <a:cs typeface="Arial Rounded MT Bold"/>
              </a:rPr>
              <a:t>T</a:t>
            </a:r>
            <a:r>
              <a:rPr sz="3200" dirty="0">
                <a:latin typeface="Arial Rounded MT Bold"/>
                <a:cs typeface="Arial Rounded MT Bold"/>
              </a:rPr>
              <a:t>ho</a:t>
            </a:r>
            <a:r>
              <a:rPr sz="3200" spc="-15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ny d</a:t>
            </a:r>
            <a:r>
              <a:rPr sz="3200" spc="-35" dirty="0">
                <a:latin typeface="Arial Rounded MT Bold"/>
                <a:cs typeface="Arial Rounded MT Bold"/>
              </a:rPr>
              <a:t>e</a:t>
            </a:r>
            <a:r>
              <a:rPr sz="3200" dirty="0">
                <a:latin typeface="Arial Rounded MT Bold"/>
                <a:cs typeface="Arial Rounded MT Bold"/>
              </a:rPr>
              <a:t>bemos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instalar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</a:t>
            </a:r>
            <a:r>
              <a:rPr sz="3200" spc="-10" dirty="0">
                <a:latin typeface="Arial Rounded MT Bold"/>
                <a:cs typeface="Arial Rounded MT Bold"/>
              </a:rPr>
              <a:t>i</a:t>
            </a:r>
            <a:r>
              <a:rPr sz="3200" dirty="0">
                <a:latin typeface="Arial Rounded MT Bold"/>
                <a:cs typeface="Arial Rounded MT Bold"/>
              </a:rPr>
              <a:t>b</a:t>
            </a:r>
            <a:r>
              <a:rPr sz="3200" spc="-85" dirty="0">
                <a:latin typeface="Arial Rounded MT Bold"/>
                <a:cs typeface="Arial Rounded MT Bold"/>
              </a:rPr>
              <a:t>r</a:t>
            </a:r>
            <a:r>
              <a:rPr sz="3200" spc="-5" dirty="0">
                <a:latin typeface="Arial Rounded MT Bold"/>
                <a:cs typeface="Arial Rounded MT Bold"/>
              </a:rPr>
              <a:t>erías</a:t>
            </a:r>
            <a:endParaRPr sz="3200" dirty="0">
              <a:latin typeface="Arial Rounded MT Bold"/>
              <a:cs typeface="Arial Rounded MT Bold"/>
            </a:endParaRPr>
          </a:p>
          <a:p>
            <a:pPr marL="1903730">
              <a:lnSpc>
                <a:spcPct val="100000"/>
              </a:lnSpc>
            </a:pPr>
            <a:r>
              <a:rPr sz="3200" spc="-5" dirty="0">
                <a:latin typeface="Arial Rounded MT Bold"/>
                <a:cs typeface="Arial Rounded MT Bold"/>
              </a:rPr>
              <a:t>com</a:t>
            </a:r>
            <a:r>
              <a:rPr sz="3200" dirty="0">
                <a:latin typeface="Arial Rounded MT Bold"/>
                <a:cs typeface="Arial Rounded MT Bold"/>
              </a:rPr>
              <a:t>o</a:t>
            </a:r>
            <a:r>
              <a:rPr sz="3200" spc="5" dirty="0">
                <a:latin typeface="Arial Rounded MT Bold"/>
                <a:cs typeface="Arial Rounded MT Bold"/>
              </a:rPr>
              <a:t> </a:t>
            </a:r>
            <a:r>
              <a:rPr sz="3200" spc="-40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um</a:t>
            </a:r>
            <a:r>
              <a:rPr sz="3200" spc="-45" dirty="0">
                <a:latin typeface="Arial Rounded MT Bold"/>
                <a:cs typeface="Arial Rounded MT Bold"/>
              </a:rPr>
              <a:t>p</a:t>
            </a:r>
            <a:r>
              <a:rPr sz="3200" spc="-240" dirty="0">
                <a:latin typeface="Arial Rounded MT Bold"/>
                <a:cs typeface="Arial Rounded MT Bold"/>
              </a:rPr>
              <a:t>y</a:t>
            </a:r>
            <a:r>
              <a:rPr sz="3200" dirty="0">
                <a:latin typeface="Arial Rounded MT Bold"/>
                <a:cs typeface="Arial Rounded MT Bold"/>
              </a:rPr>
              <a:t>, pandas</a:t>
            </a:r>
            <a:r>
              <a:rPr sz="3200" spc="-1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y</a:t>
            </a:r>
            <a:r>
              <a:rPr sz="3200" spc="10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m</a:t>
            </a:r>
            <a:r>
              <a:rPr sz="3200" spc="-85" dirty="0">
                <a:latin typeface="Arial Rounded MT Bold"/>
                <a:cs typeface="Arial Rounded MT Bold"/>
              </a:rPr>
              <a:t>a</a:t>
            </a:r>
            <a:r>
              <a:rPr sz="3200" dirty="0">
                <a:latin typeface="Arial Rounded MT Bold"/>
                <a:cs typeface="Arial Rounded MT Bold"/>
              </a:rPr>
              <a:t>tplotli</a:t>
            </a:r>
            <a:r>
              <a:rPr sz="3200" spc="-204" dirty="0">
                <a:latin typeface="Arial Rounded MT Bold"/>
                <a:cs typeface="Arial Rounded MT Bold"/>
              </a:rPr>
              <a:t>b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6418" y="1400072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726179" y="42671"/>
            <a:ext cx="4990337" cy="111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137" rIns="0" bIns="0" rtlCol="0">
            <a:spAutoFit/>
          </a:bodyPr>
          <a:lstStyle/>
          <a:p>
            <a:pPr marL="3645535">
              <a:lnSpc>
                <a:spcPct val="100000"/>
              </a:lnSpc>
            </a:pPr>
            <a:r>
              <a:rPr spc="-15" dirty="0">
                <a:solidFill>
                  <a:srgbClr val="FFFFFF"/>
                </a:solidFill>
              </a:rPr>
              <a:t>Li</a:t>
            </a:r>
            <a:r>
              <a:rPr spc="-45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re</a:t>
            </a:r>
            <a:r>
              <a:rPr spc="-1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ías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/bi</a:t>
            </a:r>
            <a:r>
              <a:rPr spc="-40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liotecas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713230"/>
            <a:ext cx="10539095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8490" algn="just">
              <a:lnSpc>
                <a:spcPct val="100200"/>
              </a:lnSpc>
            </a:pPr>
            <a:r>
              <a:rPr sz="2800" b="1" spc="-20" dirty="0">
                <a:latin typeface="Arial"/>
                <a:cs typeface="Arial"/>
              </a:rPr>
              <a:t>n</a:t>
            </a:r>
            <a:r>
              <a:rPr sz="2800" b="1" spc="-30" dirty="0">
                <a:latin typeface="Arial"/>
                <a:cs typeface="Arial"/>
              </a:rPr>
              <a:t>u</a:t>
            </a:r>
            <a:r>
              <a:rPr sz="2800" b="1" spc="-25" dirty="0">
                <a:latin typeface="Arial"/>
                <a:cs typeface="Arial"/>
              </a:rPr>
              <a:t>mp</a:t>
            </a:r>
            <a:r>
              <a:rPr sz="2800" b="1" spc="-45" dirty="0">
                <a:latin typeface="Arial"/>
                <a:cs typeface="Arial"/>
              </a:rPr>
              <a:t>y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matemático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 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tanto 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mucha gente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dera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ntegral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aje.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proporci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funcio</a:t>
            </a:r>
            <a:r>
              <a:rPr sz="2400" spc="-10" dirty="0" err="1">
                <a:latin typeface="Arial"/>
                <a:cs typeface="Arial"/>
              </a:rPr>
              <a:t>n</a:t>
            </a:r>
            <a:r>
              <a:rPr sz="2400" dirty="0" err="1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estadístic</a:t>
            </a:r>
            <a:r>
              <a:rPr sz="2400" spc="-10" dirty="0" err="1">
                <a:latin typeface="Arial"/>
                <a:cs typeface="Arial"/>
              </a:rPr>
              <a:t>a</a:t>
            </a:r>
            <a:r>
              <a:rPr sz="2400" dirty="0" err="1">
                <a:latin typeface="Arial"/>
                <a:cs typeface="Arial"/>
              </a:rPr>
              <a:t>s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5" dirty="0">
                <a:latin typeface="Arial"/>
                <a:cs typeface="Arial"/>
              </a:rPr>
              <a:t>matplotli</a:t>
            </a:r>
            <a:r>
              <a:rPr sz="2800" b="1" spc="-25" dirty="0">
                <a:latin typeface="Arial"/>
                <a:cs typeface="Arial"/>
              </a:rPr>
              <a:t>b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brería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visu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gráficos de 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stintas distri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datos.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20" dirty="0">
                <a:latin typeface="Arial"/>
                <a:cs typeface="Arial"/>
              </a:rPr>
              <a:t>pandas: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 es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aná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 y fin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ros.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dirty="0" err="1">
                <a:latin typeface="Arial"/>
                <a:cs typeface="Arial"/>
              </a:rPr>
              <a:t>ística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d</a:t>
            </a:r>
            <a:r>
              <a:rPr sz="2400" spc="-10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scri</a:t>
            </a:r>
            <a:r>
              <a:rPr sz="2400" spc="-10" dirty="0" err="1">
                <a:latin typeface="Arial"/>
                <a:cs typeface="Arial"/>
              </a:rPr>
              <a:t>p</a:t>
            </a:r>
            <a:r>
              <a:rPr sz="2400" dirty="0" err="1">
                <a:latin typeface="Arial"/>
                <a:cs typeface="Arial"/>
              </a:rPr>
              <a:t>tiva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6982" y="847644"/>
            <a:ext cx="25316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Matplo</a:t>
            </a:r>
            <a:r>
              <a:rPr sz="4000" b="1" spc="-10" dirty="0">
                <a:latin typeface="Corbel"/>
                <a:cs typeface="Corbel"/>
              </a:rPr>
              <a:t>t</a:t>
            </a:r>
            <a:r>
              <a:rPr sz="4000" b="1" spc="-15" dirty="0">
                <a:latin typeface="Corbel"/>
                <a:cs typeface="Corbel"/>
              </a:rPr>
              <a:t>lib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8540" indent="-286385">
              <a:lnSpc>
                <a:spcPts val="3650"/>
              </a:lnSpc>
              <a:buClr>
                <a:srgbClr val="1286C3"/>
              </a:buClr>
              <a:buSzPct val="145312"/>
              <a:buFont typeface="Arial"/>
              <a:buChar char="•"/>
              <a:tabLst>
                <a:tab pos="1019175" algn="l"/>
                <a:tab pos="2912745" algn="l"/>
                <a:tab pos="3428365" algn="l"/>
                <a:tab pos="4200525" algn="l"/>
                <a:tab pos="6003925" algn="l"/>
                <a:tab pos="6777990" algn="l"/>
                <a:tab pos="8253730" algn="l"/>
                <a:tab pos="8692515" algn="l"/>
              </a:tabLst>
            </a:pPr>
            <a:r>
              <a:rPr dirty="0"/>
              <a:t>Ma</a:t>
            </a:r>
            <a:r>
              <a:rPr spc="-20" dirty="0"/>
              <a:t>t</a:t>
            </a:r>
            <a:r>
              <a:rPr dirty="0"/>
              <a:t>plot</a:t>
            </a:r>
            <a:r>
              <a:rPr spc="-20" dirty="0"/>
              <a:t>l</a:t>
            </a:r>
            <a:r>
              <a:rPr spc="-15" dirty="0"/>
              <a:t>i</a:t>
            </a:r>
            <a:r>
              <a:rPr dirty="0"/>
              <a:t>b	es	una	bibliot</a:t>
            </a:r>
            <a:r>
              <a:rPr spc="-20" dirty="0"/>
              <a:t>e</a:t>
            </a:r>
            <a:r>
              <a:rPr spc="-5" dirty="0"/>
              <a:t>c</a:t>
            </a:r>
            <a:r>
              <a:rPr dirty="0"/>
              <a:t>a	</a:t>
            </a:r>
            <a:r>
              <a:rPr spc="-5" dirty="0"/>
              <a:t>qu</a:t>
            </a:r>
            <a:r>
              <a:rPr dirty="0"/>
              <a:t>e	pe</a:t>
            </a:r>
            <a:r>
              <a:rPr spc="-10" dirty="0"/>
              <a:t>r</a:t>
            </a:r>
            <a:r>
              <a:rPr dirty="0"/>
              <a:t>mite	</a:t>
            </a:r>
            <a:r>
              <a:rPr spc="-15" dirty="0"/>
              <a:t>l</a:t>
            </a:r>
            <a:r>
              <a:rPr dirty="0"/>
              <a:t>a	gen</a:t>
            </a:r>
            <a:r>
              <a:rPr spc="-10" dirty="0"/>
              <a:t>e</a:t>
            </a:r>
            <a:r>
              <a:rPr dirty="0"/>
              <a:t>ra</a:t>
            </a:r>
            <a:r>
              <a:rPr spc="-20" dirty="0"/>
              <a:t>c</a:t>
            </a:r>
            <a:r>
              <a:rPr dirty="0"/>
              <a:t>ión</a:t>
            </a:r>
          </a:p>
          <a:p>
            <a:pPr marL="1018540">
              <a:lnSpc>
                <a:spcPts val="3650"/>
              </a:lnSpc>
            </a:pP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grá</a:t>
            </a:r>
            <a:r>
              <a:rPr spc="5" dirty="0"/>
              <a:t>f</a:t>
            </a:r>
            <a:r>
              <a:rPr dirty="0"/>
              <a:t>ic</a:t>
            </a:r>
            <a:r>
              <a:rPr spc="5" dirty="0"/>
              <a:t>a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conjunto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datos</a:t>
            </a:r>
          </a:p>
          <a:p>
            <a:pPr marL="1475740" lvl="1" indent="-286385">
              <a:lnSpc>
                <a:spcPct val="100000"/>
              </a:lnSpc>
              <a:spcBef>
                <a:spcPts val="95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15" dirty="0">
                <a:latin typeface="Corbel"/>
                <a:cs typeface="Corbel"/>
              </a:rPr>
              <a:t>Se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parece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mucho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manera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qu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grafica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Matl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b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 </a:t>
            </a:r>
            <a:r>
              <a:rPr sz="2800" spc="-20" dirty="0">
                <a:latin typeface="Corbel"/>
                <a:cs typeface="Corbel"/>
              </a:rPr>
              <a:t>muchos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tipo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gráfic</a:t>
            </a:r>
            <a:r>
              <a:rPr sz="2800" spc="-30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s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muchas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configuracione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personalizar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el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despliegue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9075">
              <a:lnSpc>
                <a:spcPct val="100000"/>
              </a:lnSpc>
            </a:pPr>
            <a:r>
              <a:rPr sz="3600" b="1" spc="-20" dirty="0"/>
              <a:t>Importando</a:t>
            </a:r>
            <a:r>
              <a:rPr sz="3600" b="1" spc="-25" dirty="0"/>
              <a:t> </a:t>
            </a:r>
            <a:r>
              <a:rPr sz="3600" b="1" dirty="0"/>
              <a:t>las</a:t>
            </a:r>
            <a:r>
              <a:rPr sz="3600" b="1" spc="-5" dirty="0"/>
              <a:t> </a:t>
            </a:r>
            <a:r>
              <a:rPr sz="3600" b="1" spc="-15" dirty="0" err="1"/>
              <a:t>librerías</a:t>
            </a:r>
            <a:endParaRPr sz="36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1708785" y="1032632"/>
            <a:ext cx="445643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rbel"/>
                <a:cs typeface="Corbel"/>
              </a:rPr>
              <a:t>Co</a:t>
            </a:r>
            <a:r>
              <a:rPr sz="2800" spc="-20" dirty="0">
                <a:latin typeface="Corbel"/>
                <a:cs typeface="Corbel"/>
              </a:rPr>
              <a:t>loc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inicio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del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progra</a:t>
            </a:r>
            <a:r>
              <a:rPr sz="2800" spc="-40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a: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nump</a:t>
            </a:r>
            <a:r>
              <a:rPr sz="2400" spc="-1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3183792"/>
            <a:ext cx="2049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Mat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otl</a:t>
            </a:r>
            <a:r>
              <a:rPr sz="2400" spc="-10" dirty="0">
                <a:latin typeface="Corbel"/>
                <a:cs typeface="Corbel"/>
              </a:rPr>
              <a:t>ib: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8785" y="4647213"/>
            <a:ext cx="16490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pa</a:t>
            </a:r>
            <a:r>
              <a:rPr sz="2400" spc="-25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das: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2152" y="2243327"/>
            <a:ext cx="3168396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2152" y="3870959"/>
            <a:ext cx="5401056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2152" y="5134355"/>
            <a:ext cx="3589020" cy="739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5400" y="609600"/>
            <a:ext cx="266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Listas…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861" y="2080049"/>
            <a:ext cx="7942580" cy="250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ecorde</a:t>
            </a:r>
            <a:r>
              <a:rPr sz="3200" spc="-20" dirty="0">
                <a:latin typeface="Corbel"/>
                <a:cs typeface="Corbel"/>
              </a:rPr>
              <a:t>m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s </a:t>
            </a:r>
            <a:r>
              <a:rPr sz="3200" spc="-10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a lista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puede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ser:</a:t>
            </a:r>
            <a:endParaRPr sz="3200" dirty="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latin typeface="Corbel"/>
                <a:cs typeface="Corbel"/>
              </a:rPr>
              <a:t>[a, 1,30,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‘N</a:t>
            </a:r>
            <a:r>
              <a:rPr sz="3200" spc="-210" dirty="0">
                <a:latin typeface="Corbel"/>
                <a:cs typeface="Corbel"/>
              </a:rPr>
              <a:t>L</a:t>
            </a:r>
            <a:r>
              <a:rPr sz="3200" dirty="0">
                <a:latin typeface="Corbel"/>
                <a:cs typeface="Corbel"/>
              </a:rPr>
              <a:t>’,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4</a:t>
            </a:r>
            <a:r>
              <a:rPr sz="3200" spc="-70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00</a:t>
            </a:r>
            <a:r>
              <a:rPr sz="3200" spc="-70" dirty="0">
                <a:latin typeface="Corbel"/>
                <a:cs typeface="Corbel"/>
              </a:rPr>
              <a:t>0</a:t>
            </a:r>
            <a:r>
              <a:rPr sz="3200" spc="-10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3,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“F”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3103245" algn="l"/>
              </a:tabLst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 de n</a:t>
            </a:r>
            <a:r>
              <a:rPr sz="3200" b="1" i="1" spc="-10" dirty="0">
                <a:latin typeface="Corbel"/>
                <a:cs typeface="Corbel"/>
              </a:rPr>
              <a:t>ú</a:t>
            </a:r>
            <a:r>
              <a:rPr sz="3200" b="1" i="1" dirty="0">
                <a:latin typeface="Corbel"/>
                <a:cs typeface="Corbel"/>
              </a:rPr>
              <a:t>meros	</a:t>
            </a:r>
            <a:r>
              <a:rPr lang="es-ES" sz="3200" b="1" i="1" dirty="0">
                <a:latin typeface="Corbel"/>
                <a:cs typeface="Corbel"/>
              </a:rPr>
              <a:t>= </a:t>
            </a:r>
            <a:r>
              <a:rPr sz="3200" b="1" i="1" dirty="0">
                <a:latin typeface="Corbel"/>
                <a:cs typeface="Corbel"/>
              </a:rPr>
              <a:t>[ </a:t>
            </a:r>
            <a:r>
              <a:rPr sz="3200" b="1" i="1" spc="5" dirty="0">
                <a:latin typeface="Corbel"/>
                <a:cs typeface="Corbel"/>
              </a:rPr>
              <a:t>3</a:t>
            </a:r>
            <a:r>
              <a:rPr sz="3200" b="1" i="1" spc="-5" dirty="0">
                <a:latin typeface="Corbel"/>
                <a:cs typeface="Corbel"/>
              </a:rPr>
              <a:t>1</a:t>
            </a:r>
            <a:r>
              <a:rPr sz="3200" b="1" i="1" dirty="0">
                <a:latin typeface="Corbel"/>
                <a:cs typeface="Corbel"/>
              </a:rPr>
              <a:t>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28</a:t>
            </a:r>
            <a:r>
              <a:rPr sz="3200" b="1" i="1" dirty="0">
                <a:latin typeface="Corbel"/>
                <a:cs typeface="Corbel"/>
              </a:rPr>
              <a:t>, 30]</a:t>
            </a:r>
            <a:endParaRPr sz="32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</a:t>
            </a:r>
            <a:r>
              <a:rPr sz="3200" b="1" i="1" spc="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de</a:t>
            </a:r>
            <a:r>
              <a:rPr sz="3200" b="1" i="1" spc="-5" dirty="0">
                <a:latin typeface="Corbel"/>
                <a:cs typeface="Corbel"/>
              </a:rPr>
              <a:t> st</a:t>
            </a:r>
            <a:r>
              <a:rPr sz="3200" b="1" i="1" spc="10" dirty="0">
                <a:latin typeface="Corbel"/>
                <a:cs typeface="Corbel"/>
              </a:rPr>
              <a:t>r</a:t>
            </a:r>
            <a:r>
              <a:rPr sz="3200" b="1" i="1" spc="-5" dirty="0">
                <a:latin typeface="Corbel"/>
                <a:cs typeface="Corbel"/>
              </a:rPr>
              <a:t>in</a:t>
            </a:r>
            <a:r>
              <a:rPr sz="3200" b="1" i="1" dirty="0">
                <a:latin typeface="Corbel"/>
                <a:cs typeface="Corbel"/>
              </a:rPr>
              <a:t>g</a:t>
            </a:r>
            <a:r>
              <a:rPr sz="3200" b="1" i="1" spc="-10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= [“ener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“febrer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2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“m</a:t>
            </a:r>
            <a:r>
              <a:rPr sz="3200" b="1" i="1" spc="5" dirty="0">
                <a:latin typeface="Corbel"/>
                <a:cs typeface="Corbel"/>
              </a:rPr>
              <a:t>a</a:t>
            </a:r>
            <a:r>
              <a:rPr sz="3200" b="1" i="1" dirty="0">
                <a:latin typeface="Corbel"/>
                <a:cs typeface="Corbel"/>
              </a:rPr>
              <a:t>rz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”]</a:t>
            </a:r>
            <a:endParaRPr sz="3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964" y="152400"/>
            <a:ext cx="6781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lang="es-ES" sz="3200" b="1" dirty="0">
                <a:latin typeface="Arial"/>
                <a:cs typeface="Arial"/>
              </a:rPr>
              <a:t>de barras simple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CCFD5-D8F6-26BA-6A50-C678DDB4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8" y="838200"/>
            <a:ext cx="9288171" cy="44392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C3837E-4D62-005A-93FA-7E31678E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631132"/>
            <a:ext cx="5263095" cy="40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0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0" y="152754"/>
            <a:ext cx="6781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lang="es-ES" sz="3200" b="1" dirty="0">
                <a:latin typeface="Arial"/>
                <a:cs typeface="Arial"/>
              </a:rPr>
              <a:t>de barras con colores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CB92C-2988-369E-F987-39D0B776A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72" y="815723"/>
            <a:ext cx="9354856" cy="4791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75F94-100A-8C36-8700-0285447BB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5760210"/>
            <a:ext cx="4173911" cy="945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AC105-2232-F840-79B2-CA1F1EC86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2704381"/>
            <a:ext cx="5257800" cy="40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6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0" y="304800"/>
            <a:ext cx="5029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lang="es-MX" sz="3200" b="1" spc="160" dirty="0">
                <a:latin typeface="Arial"/>
                <a:cs typeface="Arial"/>
              </a:rPr>
              <a:t>de </a:t>
            </a:r>
            <a:r>
              <a:rPr lang="es-ES" sz="3200" b="1" dirty="0">
                <a:latin typeface="Arial"/>
                <a:cs typeface="Arial"/>
              </a:rPr>
              <a:t>línea simple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9FCD4-8C6E-D548-3846-653CE5880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19200"/>
            <a:ext cx="6887536" cy="3801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15B11-96E9-8B85-DB56-6DC592C44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2971800"/>
            <a:ext cx="4876800" cy="36591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1538</TotalTime>
  <Words>555</Words>
  <Application>Microsoft Office PowerPoint</Application>
  <PresentationFormat>Widescreen</PresentationFormat>
  <Paragraphs>93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Calibri</vt:lpstr>
      <vt:lpstr>Corbel</vt:lpstr>
      <vt:lpstr>Courier New</vt:lpstr>
      <vt:lpstr>Microsoft Sans Serif</vt:lpstr>
      <vt:lpstr>Times New Roman</vt:lpstr>
      <vt:lpstr>Trebuchet MS</vt:lpstr>
      <vt:lpstr>Office Theme</vt:lpstr>
      <vt:lpstr>PowerPoint Presentation</vt:lpstr>
      <vt:lpstr>Si usamos Thonny debemos instalar las librerías como numpy, pandas y matplotlib.</vt:lpstr>
      <vt:lpstr>Librerías /bibliotecas</vt:lpstr>
      <vt:lpstr>PowerPoint Presentation</vt:lpstr>
      <vt:lpstr>Importando las librerías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Gráfica con dos líneas</vt:lpstr>
      <vt:lpstr>Gráfica con dos líneas y rotación de etiquetas</vt:lpstr>
      <vt:lpstr>PowerPoint Presentation</vt:lpstr>
      <vt:lpstr>PowerPoint Presentation</vt:lpstr>
      <vt:lpstr>PowerPoint Presentation</vt:lpstr>
      <vt:lpstr>PowerPoint Presentation</vt:lpstr>
      <vt:lpstr>Este sería el resultado:</vt:lpstr>
      <vt:lpstr>Laboratorio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Lizethe Pérez Fuertes</cp:lastModifiedBy>
  <cp:revision>14</cp:revision>
  <dcterms:created xsi:type="dcterms:W3CDTF">2022-10-03T19:19:42Z</dcterms:created>
  <dcterms:modified xsi:type="dcterms:W3CDTF">2024-10-01T20:11:03Z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