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361" r:id="rId3"/>
    <p:sldId id="362" r:id="rId4"/>
    <p:sldId id="363" r:id="rId5"/>
    <p:sldId id="284" r:id="rId6"/>
    <p:sldId id="259" r:id="rId7"/>
    <p:sldId id="283" r:id="rId8"/>
    <p:sldId id="285" r:id="rId9"/>
    <p:sldId id="258" r:id="rId10"/>
    <p:sldId id="298" r:id="rId11"/>
    <p:sldId id="300" r:id="rId12"/>
    <p:sldId id="301" r:id="rId13"/>
    <p:sldId id="358" r:id="rId14"/>
    <p:sldId id="288" r:id="rId15"/>
    <p:sldId id="289" r:id="rId16"/>
    <p:sldId id="290" r:id="rId17"/>
    <p:sldId id="302" r:id="rId18"/>
    <p:sldId id="303" r:id="rId19"/>
    <p:sldId id="305" r:id="rId20"/>
    <p:sldId id="291" r:id="rId21"/>
    <p:sldId id="292" r:id="rId22"/>
    <p:sldId id="293" r:id="rId23"/>
    <p:sldId id="344" r:id="rId24"/>
    <p:sldId id="345" r:id="rId25"/>
    <p:sldId id="359" r:id="rId26"/>
    <p:sldId id="360" r:id="rId27"/>
    <p:sldId id="282" r:id="rId2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3" autoAdjust="0"/>
    <p:restoredTop sz="93817" autoAdjust="0"/>
  </p:normalViewPr>
  <p:slideViewPr>
    <p:cSldViewPr>
      <p:cViewPr varScale="1">
        <p:scale>
          <a:sx n="115" d="100"/>
          <a:sy n="115" d="100"/>
        </p:scale>
        <p:origin x="101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25/09/2022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5385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401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910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2609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18431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980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31562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81988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87503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7617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52383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57581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6199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6409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82504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634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9/25/2022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4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25/09/2022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25/09/2022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25/09/2022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25/09/2022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25/09/2022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Programación para negocios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916832"/>
            <a:ext cx="5976664" cy="16139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ts val="4000"/>
              </a:lnSpc>
              <a:spcAft>
                <a:spcPts val="0"/>
              </a:spcAft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</a:rPr>
              <a:t>Estructuras condicionales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9990CD-4FEE-46A2-B825-7A6DDB6D7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5544" y="3068960"/>
            <a:ext cx="27231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67000" y="146634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965450"/>
            <a:ext cx="6005492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di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usuario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su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dad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  <a:p>
            <a:pPr marL="355600" indent="-342900">
              <a:lnSpc>
                <a:spcPct val="15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Si edad</a:t>
            </a:r>
            <a:r>
              <a:rPr sz="20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mayor o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u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18 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le</a:t>
            </a:r>
            <a:r>
              <a:rPr sz="20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qu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mayor de </a:t>
            </a:r>
            <a:r>
              <a:rPr sz="2000" spc="-5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dad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8" y="2407217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320" y="4071488"/>
            <a:ext cx="2800689" cy="1880369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43808" y="1511553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Algoritmo</a:t>
            </a:r>
          </a:p>
          <a:p>
            <a:pPr marL="12700"/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E5043-8BD4-4BD1-A2E4-E4D8C11F4763}"/>
              </a:ext>
            </a:extLst>
          </p:cNvPr>
          <p:cNvSpPr txBox="1"/>
          <p:nvPr/>
        </p:nvSpPr>
        <p:spPr>
          <a:xfrm>
            <a:off x="2747770" y="2139615"/>
            <a:ext cx="4972686" cy="24929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MX" sz="2400" dirty="0"/>
              <a:t>Pedir la edad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MX" sz="2400" dirty="0"/>
              <a:t>Si edad &gt;= 18</a:t>
            </a:r>
          </a:p>
          <a:p>
            <a:pPr>
              <a:lnSpc>
                <a:spcPct val="150000"/>
              </a:lnSpc>
            </a:pPr>
            <a:r>
              <a:rPr lang="es-MX" sz="2400" dirty="0"/>
              <a:t>           Escribir(“Eres mayor de edad”)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85813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39976" y="1639422"/>
            <a:ext cx="5096616" cy="6512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Programa en Python</a:t>
            </a:r>
            <a:endParaRPr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BBC8D6D7-BAE4-4157-808B-3F212D5AF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9976" y="2575707"/>
            <a:ext cx="6224916" cy="166543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3987546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13110" y="3132708"/>
            <a:ext cx="4965322" cy="591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 err="1">
                <a:solidFill>
                  <a:srgbClr val="002060"/>
                </a:solidFill>
                <a:latin typeface="Calibri"/>
                <a:cs typeface="Calibri"/>
              </a:rPr>
              <a:t>Condiciona</a:t>
            </a:r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l compuesta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755576" y="1124744"/>
            <a:ext cx="7632848" cy="24581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Otra versión del condicional if incluye una alternativa de ejecución si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se cumple. En la que además de especificar el bloque de código que se desea ejecutar cuando la solución 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(Expresión Lógica)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verdadera (True)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se especifica también un bloque de código a ejecutar cuando la solución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falsa (False)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666869" y="260648"/>
            <a:ext cx="5857459" cy="7200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compuesta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8511DF-6B6D-48DB-8EB7-96678188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582885"/>
            <a:ext cx="5895975" cy="24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4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139092" y="1412776"/>
            <a:ext cx="7167697" cy="10228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500"/>
              </a:lnSpc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 estructura de la condicional compuesta en Python tiene la siguiente forma:</a:t>
            </a: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691681" y="367482"/>
            <a:ext cx="597666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compuesta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139092" y="2634872"/>
            <a:ext cx="3108187" cy="281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>
              <a:lnSpc>
                <a:spcPts val="5000"/>
              </a:lnSpc>
            </a:pPr>
            <a:r>
              <a:rPr lang="en-US" sz="32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32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condición:</a:t>
            </a:r>
            <a:endParaRPr sz="3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5490">
              <a:lnSpc>
                <a:spcPts val="5000"/>
              </a:lnSpc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>
              <a:lnSpc>
                <a:spcPts val="5000"/>
              </a:lnSpc>
            </a:pPr>
            <a:r>
              <a:rPr lang="en-US" sz="32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3200" b="1" dirty="0">
              <a:solidFill>
                <a:srgbClr val="00B050"/>
              </a:solidFill>
            </a:endParaRPr>
          </a:p>
          <a:p>
            <a:pPr marL="745490">
              <a:lnSpc>
                <a:spcPts val="5000"/>
              </a:lnSpc>
            </a:pPr>
            <a:r>
              <a:rPr lang="en-US" sz="2800" b="1" dirty="0" err="1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endParaRPr lang="en-US" sz="3600" b="1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DD4DD73-824F-4D79-8002-0251F953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279" y="3068960"/>
            <a:ext cx="4358082" cy="18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835696" y="476672"/>
            <a:ext cx="5941071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compuesta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06267" y="1656956"/>
            <a:ext cx="7130654" cy="5265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Ejemplo</a:t>
            </a:r>
            <a:r>
              <a:rPr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de </a:t>
            </a:r>
            <a:r>
              <a:rPr lang="es-MX" sz="2400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condicional compuesta:</a:t>
            </a:r>
            <a:endParaRPr sz="2400" dirty="0">
              <a:solidFill>
                <a:schemeClr val="tx1">
                  <a:lumMod val="85000"/>
                  <a:lumOff val="15000"/>
                </a:schemeClr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11840" y="2564904"/>
            <a:ext cx="7048592" cy="30044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lang="es-MX" sz="3200" b="1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if x % 2 == 0:</a:t>
            </a:r>
          </a:p>
          <a:p>
            <a:pPr marL="12700">
              <a:lnSpc>
                <a:spcPct val="150000"/>
              </a:lnSpc>
            </a:pPr>
            <a:r>
              <a:rPr lang="es-MX" sz="3200" b="1" dirty="0">
                <a:solidFill>
                  <a:srgbClr val="002060"/>
                </a:solidFill>
                <a:cs typeface="Arial"/>
              </a:rPr>
              <a:t>	print ("x es un número par")</a:t>
            </a:r>
          </a:p>
          <a:p>
            <a:pPr marL="12700">
              <a:lnSpc>
                <a:spcPct val="150000"/>
              </a:lnSpc>
            </a:pPr>
            <a:r>
              <a:rPr lang="es-MX" sz="3200" b="1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else:</a:t>
            </a:r>
          </a:p>
          <a:p>
            <a:pPr marL="12700">
              <a:lnSpc>
                <a:spcPct val="150000"/>
              </a:lnSpc>
            </a:pPr>
            <a:r>
              <a:rPr lang="es-MX" sz="3200" b="1" dirty="0">
                <a:solidFill>
                  <a:srgbClr val="002060"/>
                </a:solidFill>
                <a:cs typeface="Arial"/>
              </a:rPr>
              <a:t>	print ("x es un número impar")</a:t>
            </a:r>
          </a:p>
        </p:txBody>
      </p:sp>
      <p:sp>
        <p:nvSpPr>
          <p:cNvPr id="20" name="object 20"/>
          <p:cNvSpPr/>
          <p:nvPr/>
        </p:nvSpPr>
        <p:spPr>
          <a:xfrm>
            <a:off x="3757347" y="2949895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4572000" y="2833014"/>
            <a:ext cx="3983896" cy="4760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200" b="1" dirty="0">
                <a:solidFill>
                  <a:srgbClr val="00B0F0"/>
                </a:solidFill>
                <a:cs typeface="Arial"/>
              </a:rPr>
              <a:t>Exp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r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es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ón</a:t>
            </a:r>
            <a:r>
              <a:rPr sz="2200" b="1" spc="-4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b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o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oleana:</a:t>
            </a:r>
            <a:r>
              <a:rPr sz="2200" b="1" spc="-45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co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n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dic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ón</a:t>
            </a:r>
            <a:endParaRPr sz="2200" dirty="0">
              <a:solidFill>
                <a:srgbClr val="00B0F0"/>
              </a:solidFill>
              <a:cs typeface="Arial"/>
            </a:endParaRP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F4A3C5C5-9FFF-4D79-8026-6E2C5B40B53D}"/>
              </a:ext>
            </a:extLst>
          </p:cNvPr>
          <p:cNvSpPr/>
          <p:nvPr/>
        </p:nvSpPr>
        <p:spPr>
          <a:xfrm>
            <a:off x="1295867" y="2500349"/>
            <a:ext cx="7048592" cy="3088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173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124744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6" y="2571359"/>
            <a:ext cx="5758405" cy="25189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Despliega un mensaje donde diga si un alumno aprobó o reprobó un curso. </a:t>
            </a:r>
          </a:p>
          <a:p>
            <a:pPr marL="3556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usuario introduce las calificaciones de sus dos parciales. Las calificaciones van en el rango de 0 a 100. </a:t>
            </a:r>
          </a:p>
          <a:p>
            <a:pPr marL="3556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 calificación final mínima aprobatoria es 70 y es el resultado del promedio de los dos parciales. 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8" y="2013127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: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2280" y="5463771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43808" y="149174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2340102"/>
            <a:ext cx="497268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el parcial 1 (p1)</a:t>
            </a:r>
          </a:p>
          <a:p>
            <a:pPr marL="342900" indent="-342900">
              <a:buAutoNum type="arabicPeriod"/>
            </a:pPr>
            <a:r>
              <a:rPr lang="es-MX" sz="2400" dirty="0"/>
              <a:t>Pedir el parcial 2 (p2)</a:t>
            </a:r>
          </a:p>
          <a:p>
            <a:pPr marL="342900" indent="-342900">
              <a:buAutoNum type="arabicPeriod"/>
            </a:pPr>
            <a:r>
              <a:rPr lang="es-MX" sz="2400" dirty="0"/>
              <a:t>promedio = (p1+p2)/2</a:t>
            </a:r>
          </a:p>
          <a:p>
            <a:pPr marL="342900" indent="-342900">
              <a:buAutoNum type="arabicPeriod"/>
            </a:pPr>
            <a:r>
              <a:rPr lang="es-MX" sz="2400" dirty="0"/>
              <a:t>Si (promedio &gt;= 70)</a:t>
            </a:r>
          </a:p>
          <a:p>
            <a:r>
              <a:rPr lang="es-MX" sz="2400" dirty="0"/>
              <a:t>    	Escribir(“Aprobado”)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	Escribir(“Reprobado”)</a:t>
            </a:r>
          </a:p>
        </p:txBody>
      </p:sp>
    </p:spTree>
    <p:extLst>
      <p:ext uri="{BB962C8B-B14F-4D97-AF65-F5344CB8AC3E}">
        <p14:creationId xmlns:p14="http://schemas.microsoft.com/office/powerpoint/2010/main" val="210044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D35E8957-E4C9-4A65-B3C9-52D2EE4A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834" y="2316428"/>
            <a:ext cx="6152006" cy="2607473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63846" y="1531374"/>
            <a:ext cx="45925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Programa en Python</a:t>
            </a:r>
            <a:endParaRPr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E5724D4-90AE-4787-A1E3-FF116C9F13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44" y="4322826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7570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907704" y="293371"/>
            <a:ext cx="5760640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ES" sz="4400" b="1" spc="-25" dirty="0">
                <a:solidFill>
                  <a:srgbClr val="002060"/>
                </a:solidFill>
                <a:latin typeface="Calibri"/>
                <a:cs typeface="Calibri"/>
              </a:rPr>
              <a:t>Operadores relacionales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BE4985F-23E2-45A6-837A-7A4C45577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4" y="1651426"/>
            <a:ext cx="7638732" cy="40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862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47770" y="3122676"/>
            <a:ext cx="4457574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 err="1">
                <a:solidFill>
                  <a:srgbClr val="002060"/>
                </a:solidFill>
                <a:latin typeface="Calibri"/>
                <a:cs typeface="Calibri"/>
              </a:rPr>
              <a:t>Condicional</a:t>
            </a:r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 anidada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12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647564" y="1388579"/>
            <a:ext cx="7848872" cy="20204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Anidamiento: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la acción de que una estructura de decisión forme parte del código controlado de otra estructura.</a:t>
            </a:r>
          </a:p>
          <a:p>
            <a:pPr marL="12700" marR="127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que dentro de una estructura condicional exista otra y dentro de ésta otra más, etc. No hay límites en el anidamiento.</a:t>
            </a: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691680" y="331715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anidada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A4BA28A-85E1-4ACA-BB6B-2AFDB2B2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97" y="3645024"/>
            <a:ext cx="6603863" cy="2665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1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971600" y="1322989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 estructura de una condicional anidada en Python puede tener la siguiente forma:</a:t>
            </a: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1475656" y="332656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anidada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971600" y="2852937"/>
            <a:ext cx="2674864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4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 1:</a:t>
            </a:r>
            <a:endParaRPr sz="2400" b="1" dirty="0">
              <a:solidFill>
                <a:srgbClr val="002060"/>
              </a:solidFill>
            </a:endParaRPr>
          </a:p>
          <a:p>
            <a:pPr marL="745490">
              <a:lnSpc>
                <a:spcPts val="35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elif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 2: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>
              <a:lnSpc>
                <a:spcPts val="35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</a:p>
          <a:p>
            <a:pPr marL="21590">
              <a:lnSpc>
                <a:spcPts val="3500"/>
              </a:lnSpc>
            </a:pPr>
            <a:r>
              <a:rPr lang="en-US" sz="2400" b="1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>
              <a:lnSpc>
                <a:spcPts val="35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código 3 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>
              <a:lnSpc>
                <a:spcPct val="150000"/>
              </a:lnSpc>
            </a:pPr>
            <a:r>
              <a:rPr lang="en-US" sz="2400" b="1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b="1" dirty="0">
              <a:solidFill>
                <a:srgbClr val="002060"/>
              </a:solidFill>
            </a:endParaRPr>
          </a:p>
          <a:p>
            <a:pPr marL="745490"/>
            <a:endParaRPr lang="en-US" sz="24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CEBC3-07FD-4932-936F-C637B38C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181" y="3068960"/>
            <a:ext cx="5532291" cy="223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7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54817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6" y="3505818"/>
            <a:ext cx="4691605" cy="11473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Despliega un mensaje que diga si un número dado por el usuario es positivo, negativo o cero.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8" y="2947586"/>
            <a:ext cx="5197427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600"/>
              </a:spcAft>
            </a:pP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: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152" y="4450007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88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43808" y="1452294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2340102"/>
            <a:ext cx="5986988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un número (x)</a:t>
            </a:r>
          </a:p>
          <a:p>
            <a:pPr marL="342900" indent="-342900">
              <a:buAutoNum type="arabicPeriod"/>
            </a:pPr>
            <a:r>
              <a:rPr lang="es-MX" sz="2400" dirty="0"/>
              <a:t>Si x &gt; 0</a:t>
            </a:r>
          </a:p>
          <a:p>
            <a:r>
              <a:rPr lang="es-MX" sz="2400" dirty="0"/>
              <a:t>    	Escribir(“x es un número positivo”)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    Si x &lt; 0</a:t>
            </a:r>
          </a:p>
          <a:p>
            <a:r>
              <a:rPr lang="es-MX" sz="2400" dirty="0"/>
              <a:t>             Escribir(“x es un número negativo”)</a:t>
            </a:r>
          </a:p>
          <a:p>
            <a:r>
              <a:rPr lang="es-MX" sz="2400" dirty="0"/>
              <a:t>        SiNo</a:t>
            </a:r>
          </a:p>
          <a:p>
            <a:r>
              <a:rPr lang="es-MX" sz="2400" dirty="0"/>
              <a:t>    	Escribir(“x es cero”)</a:t>
            </a:r>
          </a:p>
        </p:txBody>
      </p:sp>
    </p:spTree>
    <p:extLst>
      <p:ext uri="{BB962C8B-B14F-4D97-AF65-F5344CB8AC3E}">
        <p14:creationId xmlns:p14="http://schemas.microsoft.com/office/powerpoint/2010/main" val="3462819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49">
            <a:extLst>
              <a:ext uri="{FF2B5EF4-FFF2-40B4-BE49-F238E27FC236}">
                <a16:creationId xmlns:a16="http://schemas.microsoft.com/office/drawing/2014/main" id="{1DA0AFE1-4300-4AAB-BE71-0CE3275A38E6}"/>
              </a:ext>
            </a:extLst>
          </p:cNvPr>
          <p:cNvSpPr txBox="1"/>
          <p:nvPr/>
        </p:nvSpPr>
        <p:spPr>
          <a:xfrm>
            <a:off x="1899443" y="2289810"/>
            <a:ext cx="6137275" cy="34117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if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x &gt;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0: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 marR="95885" indent="914400">
              <a:lnSpc>
                <a:spcPct val="150000"/>
              </a:lnSpc>
              <a:tabLst>
                <a:tab pos="622300" algn="l"/>
              </a:tabLst>
            </a:pP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002060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número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positiv</a:t>
            </a:r>
            <a:r>
              <a:rPr sz="2400" b="1" spc="-5" dirty="0" err="1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lang="es-MX" sz="2400" b="1" dirty="0">
                <a:solidFill>
                  <a:srgbClr val="002060"/>
                </a:solidFill>
                <a:latin typeface="Arial"/>
                <a:cs typeface="Arial"/>
              </a:rPr>
              <a:t>"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)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elif	x&lt;0: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927100">
              <a:lnSpc>
                <a:spcPct val="150000"/>
              </a:lnSpc>
            </a:pP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print</a:t>
            </a:r>
            <a:r>
              <a:rPr sz="2400" b="1" spc="-2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lang="es-MX" sz="2400" b="1" dirty="0">
                <a:solidFill>
                  <a:srgbClr val="002060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u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número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n</a:t>
            </a:r>
            <a:r>
              <a:rPr sz="2400" b="1" spc="-10" dirty="0" err="1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g</a:t>
            </a:r>
            <a:r>
              <a:rPr sz="2400" b="1" spc="-10" dirty="0" err="1">
                <a:solidFill>
                  <a:srgbClr val="002060"/>
                </a:solidFill>
                <a:latin typeface="Arial"/>
                <a:cs typeface="Arial"/>
              </a:rPr>
              <a:t>a</a:t>
            </a:r>
            <a:r>
              <a:rPr sz="2400" b="1" dirty="0" err="1">
                <a:solidFill>
                  <a:srgbClr val="002060"/>
                </a:solidFill>
                <a:latin typeface="Arial"/>
                <a:cs typeface="Arial"/>
              </a:rPr>
              <a:t>tiv</a:t>
            </a:r>
            <a:r>
              <a:rPr sz="2400" b="1" spc="-5" dirty="0" err="1">
                <a:solidFill>
                  <a:srgbClr val="002060"/>
                </a:solidFill>
                <a:latin typeface="Arial"/>
                <a:cs typeface="Arial"/>
              </a:rPr>
              <a:t>o</a:t>
            </a:r>
            <a:r>
              <a:rPr lang="es-MX" sz="2400" b="1" spc="-5" dirty="0">
                <a:solidFill>
                  <a:srgbClr val="002060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12700">
              <a:lnSpc>
                <a:spcPct val="150000"/>
              </a:lnSpc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else: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927100">
              <a:lnSpc>
                <a:spcPct val="150000"/>
              </a:lnSpc>
              <a:tabLst>
                <a:tab pos="3044190" algn="l"/>
              </a:tabLst>
            </a:pP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002060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002060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s</a:t>
            </a:r>
            <a:r>
              <a:rPr lang="es-MX" sz="2400" b="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cero</a:t>
            </a:r>
            <a:r>
              <a:rPr lang="es-MX" sz="2400" b="1" dirty="0">
                <a:solidFill>
                  <a:srgbClr val="002060"/>
                </a:solidFill>
                <a:latin typeface="Arial"/>
                <a:cs typeface="Arial"/>
              </a:rPr>
              <a:t>"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)</a:t>
            </a:r>
            <a:endParaRPr sz="2400" dirty="0">
              <a:solidFill>
                <a:srgbClr val="002060"/>
              </a:solidFill>
              <a:latin typeface="Arial"/>
              <a:cs typeface="Arial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3073015" y="256059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4154308" y="2492896"/>
            <a:ext cx="3836210" cy="3119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Exp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es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b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b</a:t>
            </a:r>
            <a:r>
              <a:rPr b="1" spc="-10" dirty="0">
                <a:solidFill>
                  <a:srgbClr val="00B0F0"/>
                </a:solidFill>
                <a:latin typeface="Arial"/>
                <a:cs typeface="Arial"/>
              </a:rPr>
              <a:t>o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oleana:</a:t>
            </a:r>
            <a:r>
              <a:rPr b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co</a:t>
            </a:r>
            <a:r>
              <a:rPr b="1" spc="-10" dirty="0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dic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lang="es-MX" b="1" dirty="0">
                <a:solidFill>
                  <a:srgbClr val="00B0F0"/>
                </a:solidFill>
                <a:latin typeface="Arial"/>
                <a:cs typeface="Arial"/>
              </a:rPr>
              <a:t> 1</a:t>
            </a:r>
            <a:endParaRPr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3211494" y="3677561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F7EFDFB-916F-4B20-B558-AEFA0ABE787C}"/>
              </a:ext>
            </a:extLst>
          </p:cNvPr>
          <p:cNvSpPr txBox="1"/>
          <p:nvPr/>
        </p:nvSpPr>
        <p:spPr>
          <a:xfrm>
            <a:off x="2661976" y="1119593"/>
            <a:ext cx="5026951" cy="721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Programa en Python</a:t>
            </a:r>
            <a:endParaRPr sz="28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EA8F986F-5BA0-4441-9CCA-5688A99A74E9}"/>
              </a:ext>
            </a:extLst>
          </p:cNvPr>
          <p:cNvSpPr txBox="1"/>
          <p:nvPr/>
        </p:nvSpPr>
        <p:spPr>
          <a:xfrm>
            <a:off x="772668" y="1295401"/>
            <a:ext cx="294132" cy="4526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2F8D1F0D-8C54-401D-BC8D-EBADA1B9A6D4}"/>
              </a:ext>
            </a:extLst>
          </p:cNvPr>
          <p:cNvSpPr txBox="1"/>
          <p:nvPr/>
        </p:nvSpPr>
        <p:spPr>
          <a:xfrm>
            <a:off x="4192174" y="3609859"/>
            <a:ext cx="3836210" cy="3119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Exp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es</a:t>
            </a:r>
            <a:r>
              <a:rPr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b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b</a:t>
            </a:r>
            <a:r>
              <a:rPr b="1" spc="-10" dirty="0">
                <a:solidFill>
                  <a:srgbClr val="00B0F0"/>
                </a:solidFill>
                <a:latin typeface="Arial"/>
                <a:cs typeface="Arial"/>
              </a:rPr>
              <a:t>o</a:t>
            </a:r>
            <a:r>
              <a:rPr b="1" dirty="0">
                <a:solidFill>
                  <a:srgbClr val="00B0F0"/>
                </a:solidFill>
                <a:latin typeface="Arial"/>
                <a:cs typeface="Arial"/>
              </a:rPr>
              <a:t>oleana:</a:t>
            </a:r>
            <a:r>
              <a:rPr b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b="1" dirty="0" err="1">
                <a:solidFill>
                  <a:srgbClr val="00B0F0"/>
                </a:solidFill>
                <a:latin typeface="Arial"/>
                <a:cs typeface="Arial"/>
              </a:rPr>
              <a:t>co</a:t>
            </a:r>
            <a:r>
              <a:rPr b="1" spc="-10" dirty="0" err="1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b="1" dirty="0" err="1">
                <a:solidFill>
                  <a:srgbClr val="00B0F0"/>
                </a:solidFill>
                <a:latin typeface="Arial"/>
                <a:cs typeface="Arial"/>
              </a:rPr>
              <a:t>dic</a:t>
            </a:r>
            <a:r>
              <a:rPr b="1" spc="5" dirty="0" err="1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b="1" dirty="0" err="1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lang="es-MX" b="1" dirty="0">
                <a:solidFill>
                  <a:srgbClr val="00B0F0"/>
                </a:solidFill>
                <a:latin typeface="Arial"/>
                <a:cs typeface="Arial"/>
              </a:rPr>
              <a:t> 2</a:t>
            </a:r>
            <a:endParaRPr dirty="0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394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089648" y="361194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anidada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4278853" y="258522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5133876" y="2531693"/>
            <a:ext cx="3254548" cy="3337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Exp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es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sz="1600" b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00B0F0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oleana:</a:t>
            </a:r>
            <a:r>
              <a:rPr sz="1600" b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co</a:t>
            </a:r>
            <a:r>
              <a:rPr sz="1600" b="1" spc="-10" dirty="0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dic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lang="es-MX" sz="1600" b="1" dirty="0">
                <a:solidFill>
                  <a:srgbClr val="00B0F0"/>
                </a:solidFill>
                <a:latin typeface="Arial"/>
                <a:cs typeface="Arial"/>
              </a:rPr>
              <a:t> 1</a:t>
            </a:r>
            <a:endParaRPr sz="1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4505463" y="3037236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5258097" y="3009268"/>
            <a:ext cx="3274343" cy="247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Exp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r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es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sz="1600" b="1" spc="-40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b</a:t>
            </a:r>
            <a:r>
              <a:rPr sz="1600" b="1" spc="-10" dirty="0">
                <a:solidFill>
                  <a:srgbClr val="00B0F0"/>
                </a:solidFill>
                <a:latin typeface="Arial"/>
                <a:cs typeface="Arial"/>
              </a:rPr>
              <a:t>o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oleana:</a:t>
            </a:r>
            <a:r>
              <a:rPr sz="1600" b="1" spc="-45" dirty="0">
                <a:solidFill>
                  <a:srgbClr val="00B0F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co</a:t>
            </a:r>
            <a:r>
              <a:rPr sz="1600" b="1" spc="-10" dirty="0">
                <a:solidFill>
                  <a:srgbClr val="00B0F0"/>
                </a:solidFill>
                <a:latin typeface="Arial"/>
                <a:cs typeface="Arial"/>
              </a:rPr>
              <a:t>n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dic</a:t>
            </a:r>
            <a:r>
              <a:rPr sz="1600" b="1" spc="5" dirty="0">
                <a:solidFill>
                  <a:srgbClr val="00B0F0"/>
                </a:solidFill>
                <a:latin typeface="Arial"/>
                <a:cs typeface="Arial"/>
              </a:rPr>
              <a:t>i</a:t>
            </a:r>
            <a:r>
              <a:rPr sz="1600" b="1" dirty="0">
                <a:solidFill>
                  <a:srgbClr val="00B0F0"/>
                </a:solidFill>
                <a:latin typeface="Arial"/>
                <a:cs typeface="Arial"/>
              </a:rPr>
              <a:t>ón</a:t>
            </a:r>
            <a:r>
              <a:rPr lang="es-MX" sz="1600" b="1" dirty="0">
                <a:solidFill>
                  <a:srgbClr val="00B0F0"/>
                </a:solidFill>
                <a:latin typeface="Arial"/>
                <a:cs typeface="Arial"/>
              </a:rPr>
              <a:t> 2</a:t>
            </a:r>
            <a:endParaRPr sz="16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006673" y="1474732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Otro e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jemplo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de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condicional anidada: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38AB52DC-E9F4-41A5-82E5-103F8EF73AFA}"/>
              </a:ext>
            </a:extLst>
          </p:cNvPr>
          <p:cNvSpPr txBox="1"/>
          <p:nvPr/>
        </p:nvSpPr>
        <p:spPr>
          <a:xfrm>
            <a:off x="2601618" y="2426047"/>
            <a:ext cx="2118995" cy="29572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if x==0:</a:t>
            </a:r>
          </a:p>
          <a:p>
            <a:pPr marL="314325"/>
            <a:r>
              <a:rPr sz="2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if y&gt;25:</a:t>
            </a:r>
          </a:p>
          <a:p>
            <a:pPr marL="817244"/>
            <a:r>
              <a:rPr sz="2800" b="1" dirty="0">
                <a:solidFill>
                  <a:srgbClr val="002060"/>
                </a:solidFill>
                <a:latin typeface="Consolas"/>
                <a:cs typeface="Consolas"/>
              </a:rPr>
              <a:t>z=10</a:t>
            </a:r>
          </a:p>
          <a:p>
            <a:pPr marL="314325"/>
            <a:r>
              <a:rPr sz="2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else:</a:t>
            </a:r>
          </a:p>
          <a:p>
            <a:pPr marL="817244"/>
            <a:r>
              <a:rPr sz="2800" b="1" dirty="0">
                <a:solidFill>
                  <a:srgbClr val="002060"/>
                </a:solidFill>
                <a:latin typeface="Consolas"/>
                <a:cs typeface="Consolas"/>
              </a:rPr>
              <a:t>z=-10</a:t>
            </a:r>
          </a:p>
          <a:p>
            <a:pPr marL="21590"/>
            <a:r>
              <a:rPr sz="2800" b="1" dirty="0">
                <a:solidFill>
                  <a:schemeClr val="accent6">
                    <a:lumMod val="75000"/>
                  </a:schemeClr>
                </a:solidFill>
                <a:latin typeface="Consolas"/>
                <a:cs typeface="Consolas"/>
              </a:rPr>
              <a:t>else:</a:t>
            </a:r>
          </a:p>
          <a:p>
            <a:pPr marL="469900"/>
            <a:r>
              <a:rPr sz="2800" b="1" dirty="0">
                <a:solidFill>
                  <a:srgbClr val="002060"/>
                </a:solidFill>
                <a:latin typeface="Consolas"/>
                <a:cs typeface="Consolas"/>
              </a:rPr>
              <a:t>z=y</a:t>
            </a: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AFD7B74F-4E89-4303-941A-E393E40D3949}"/>
              </a:ext>
            </a:extLst>
          </p:cNvPr>
          <p:cNvSpPr/>
          <p:nvPr/>
        </p:nvSpPr>
        <p:spPr>
          <a:xfrm rot="10800000">
            <a:off x="2601618" y="2915804"/>
            <a:ext cx="142070" cy="1646379"/>
          </a:xfrm>
          <a:custGeom>
            <a:avLst/>
            <a:gdLst/>
            <a:ahLst/>
            <a:cxnLst/>
            <a:rect l="l" t="t" r="r" b="b"/>
            <a:pathLst>
              <a:path w="154594" h="2054050">
                <a:moveTo>
                  <a:pt x="0" y="0"/>
                </a:moveTo>
                <a:lnTo>
                  <a:pt x="38471" y="1519"/>
                </a:lnTo>
                <a:lnTo>
                  <a:pt x="78102" y="8326"/>
                </a:lnTo>
                <a:lnTo>
                  <a:pt x="86105" y="1012825"/>
                </a:lnTo>
                <a:lnTo>
                  <a:pt x="88466" y="1016157"/>
                </a:lnTo>
                <a:lnTo>
                  <a:pt x="135955" y="1025835"/>
                </a:lnTo>
                <a:lnTo>
                  <a:pt x="154594" y="1026872"/>
                </a:lnTo>
                <a:lnTo>
                  <a:pt x="137761" y="1027618"/>
                </a:lnTo>
                <a:lnTo>
                  <a:pt x="93864" y="1035453"/>
                </a:lnTo>
                <a:lnTo>
                  <a:pt x="86105" y="2040001"/>
                </a:lnTo>
                <a:lnTo>
                  <a:pt x="83745" y="2043349"/>
                </a:lnTo>
                <a:lnTo>
                  <a:pt x="77031" y="2046416"/>
                </a:lnTo>
                <a:lnTo>
                  <a:pt x="66512" y="2049111"/>
                </a:lnTo>
                <a:lnTo>
                  <a:pt x="52738" y="2051342"/>
                </a:lnTo>
                <a:lnTo>
                  <a:pt x="36256" y="2053019"/>
                </a:lnTo>
                <a:lnTo>
                  <a:pt x="17617" y="2054050"/>
                </a:lnTo>
              </a:path>
            </a:pathLst>
          </a:custGeom>
          <a:ln w="25400"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D265C6CE-66D9-4493-AFCD-CFABD1FA028E}"/>
              </a:ext>
            </a:extLst>
          </p:cNvPr>
          <p:cNvSpPr txBox="1"/>
          <p:nvPr/>
        </p:nvSpPr>
        <p:spPr>
          <a:xfrm>
            <a:off x="839842" y="3084513"/>
            <a:ext cx="1674560" cy="1477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ts val="2500"/>
              </a:lnSpc>
            </a:pPr>
            <a:r>
              <a:rPr sz="1600" b="1" dirty="0">
                <a:solidFill>
                  <a:srgbClr val="00AFEF"/>
                </a:solidFill>
                <a:latin typeface="Arial"/>
                <a:cs typeface="Arial"/>
              </a:rPr>
              <a:t>Un if dentro de las acciones</a:t>
            </a:r>
          </a:p>
          <a:p>
            <a:pPr marL="12700" algn="r">
              <a:lnSpc>
                <a:spcPts val="2500"/>
              </a:lnSpc>
            </a:pPr>
            <a:r>
              <a:rPr sz="1600" b="1" dirty="0">
                <a:solidFill>
                  <a:srgbClr val="00AFEF"/>
                </a:solidFill>
                <a:latin typeface="Arial"/>
                <a:cs typeface="Arial"/>
              </a:rPr>
              <a:t>si la condición es verdadera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6F7C7FBD-C7EA-4005-A647-DD481E7F0F74}"/>
              </a:ext>
            </a:extLst>
          </p:cNvPr>
          <p:cNvSpPr/>
          <p:nvPr/>
        </p:nvSpPr>
        <p:spPr>
          <a:xfrm>
            <a:off x="1006672" y="2204865"/>
            <a:ext cx="7525768" cy="3384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4882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547664" y="332656"/>
            <a:ext cx="5760640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ES" sz="4400" b="1" spc="-25" dirty="0">
                <a:solidFill>
                  <a:srgbClr val="002060"/>
                </a:solidFill>
                <a:latin typeface="Calibri"/>
                <a:cs typeface="Calibri"/>
              </a:rPr>
              <a:t>Diferencias entre = y ==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C35B3CF-5220-4DD8-8079-DA1B3FFE84FB}"/>
              </a:ext>
            </a:extLst>
          </p:cNvPr>
          <p:cNvSpPr txBox="1"/>
          <p:nvPr/>
        </p:nvSpPr>
        <p:spPr>
          <a:xfrm>
            <a:off x="1043608" y="986700"/>
            <a:ext cx="6768752" cy="339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s-MX" sz="2000" b="0" i="0" u="none" strike="noStrike" baseline="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2000" b="0" i="0" u="none" strike="noStrike" baseline="0" dirty="0"/>
              <a:t>El operador </a:t>
            </a:r>
            <a:r>
              <a:rPr lang="es-MX" sz="2000" b="1" i="0" u="none" strike="noStrike" baseline="0" dirty="0">
                <a:solidFill>
                  <a:schemeClr val="accent6">
                    <a:lumMod val="75000"/>
                  </a:schemeClr>
                </a:solidFill>
              </a:rPr>
              <a:t>== (igual a) </a:t>
            </a:r>
            <a:r>
              <a:rPr lang="es-MX" sz="2000" b="0" i="0" u="none" strike="noStrike" baseline="0" dirty="0"/>
              <a:t>pregunta si dos valores son iguales entre sí.</a:t>
            </a:r>
          </a:p>
          <a:p>
            <a:pPr marL="342900" indent="-342900">
              <a:lnSpc>
                <a:spcPct val="2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2000" b="0" i="0" u="none" strike="noStrike" baseline="0" dirty="0"/>
              <a:t>El operador </a:t>
            </a:r>
            <a:r>
              <a:rPr lang="es-MX" sz="2000" b="1" i="0" u="none" strike="noStrike" baseline="0" dirty="0">
                <a:solidFill>
                  <a:schemeClr val="accent6">
                    <a:lumMod val="75000"/>
                  </a:schemeClr>
                </a:solidFill>
              </a:rPr>
              <a:t>= (asignación) </a:t>
            </a:r>
            <a:r>
              <a:rPr lang="es-MX" sz="2000" b="0" i="0" u="none" strike="noStrike" baseline="0" dirty="0"/>
              <a:t>coloca el valor de la derecha en la variable de la izquierda.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0727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547664" y="332656"/>
            <a:ext cx="5760640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ES" sz="4400" b="1" spc="-25" dirty="0">
                <a:solidFill>
                  <a:srgbClr val="002060"/>
                </a:solidFill>
                <a:latin typeface="Calibri"/>
                <a:cs typeface="Calibri"/>
              </a:rPr>
              <a:t>Operadores lógicos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783E3C6-1B25-443F-BE88-25C4999DC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2003566"/>
            <a:ext cx="2473118" cy="165618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0A1AA5A-B8FC-445A-8C56-F614E73BA2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39" y="1549341"/>
            <a:ext cx="787078" cy="3105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B6FE6D-E57B-4F3F-8F62-883F3C5D36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6808" y="3680363"/>
            <a:ext cx="555585" cy="29329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8DFD352-FA5E-45CD-AEC5-8E26939CF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760" y="4036803"/>
            <a:ext cx="3210094" cy="21930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B24377C-91CE-47E8-8F42-F27941ED2D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72" y="2204864"/>
            <a:ext cx="3168352" cy="136586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2DBF13A-64B9-448E-BDED-1588C396C5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76720" y="1810113"/>
            <a:ext cx="763929" cy="310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38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3059490" y="332656"/>
            <a:ext cx="3289618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if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3859" y="1412776"/>
            <a:ext cx="7920880" cy="45168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Georgia"/>
              </a:rPr>
              <a:t>la estructura de código en la cual una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  <a:sym typeface="Georgia"/>
              </a:rPr>
              <a:t>condición </a:t>
            </a:r>
            <a:r>
              <a:rPr lang="es-MX" sz="2400" b="1" i="1" dirty="0">
                <a:solidFill>
                  <a:schemeClr val="accent3">
                    <a:lumMod val="75000"/>
                  </a:schemeClr>
                </a:solidFill>
                <a:cs typeface="Calibri"/>
                <a:sym typeface="Georgia"/>
              </a:rPr>
              <a:t>(expresión lógica)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  <a:sym typeface="Georgia"/>
              </a:rPr>
              <a:t>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Georgia"/>
              </a:rPr>
              <a:t>determina la ejecución de un bloque de código por única vez.</a:t>
            </a:r>
          </a:p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Georgia"/>
              </a:rPr>
              <a:t>Esta estructura puede ser de tres tipos: 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Condicional simple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Condicional compuesta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Condicional anidada</a:t>
            </a:r>
            <a:endParaRPr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7" name="Imagen 1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C117393-D11E-42F1-8CB7-1478BB67B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3839090"/>
            <a:ext cx="2300908" cy="209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70379" y="3112522"/>
            <a:ext cx="5829174" cy="68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600" b="1" dirty="0" err="1">
                <a:solidFill>
                  <a:srgbClr val="002060"/>
                </a:solidFill>
                <a:latin typeface="Calibri"/>
                <a:cs typeface="Calibri"/>
              </a:rPr>
              <a:t>Condicional</a:t>
            </a:r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 simple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827584" y="1283781"/>
            <a:ext cx="7704856" cy="26492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Toma una decisión referente a la acción de ejecutar un bloque de código, basándose en el resultado (verdadero o falso) de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ejecuta la condicional simple, primero se evalúa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(</a:t>
            </a:r>
            <a:r>
              <a:rPr lang="es-MX" sz="2000" i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), si el resultado es verdadero (true) entonces se ejecutan las instrucciones del Código del if.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051720" y="332656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simple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3B862AD-C940-46C1-A0C5-13F297C83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881" y="4221025"/>
            <a:ext cx="4724399" cy="21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9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/>
          <p:nvPr/>
        </p:nvSpPr>
        <p:spPr>
          <a:xfrm>
            <a:off x="1092371" y="1466890"/>
            <a:ext cx="7151355" cy="9406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 estructura básica de la condicional simple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572642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267744" y="361660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simple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122976" y="2996952"/>
            <a:ext cx="4673636" cy="1635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-US" sz="28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condición:</a:t>
            </a:r>
            <a:endParaRPr sz="2800" dirty="0">
              <a:solidFill>
                <a:schemeClr val="accent6">
                  <a:lumMod val="75000"/>
                </a:schemeClr>
              </a:solidFill>
            </a:endParaRPr>
          </a:p>
          <a:p>
            <a:pPr marL="745490">
              <a:lnSpc>
                <a:spcPct val="150000"/>
              </a:lnSpc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45490"/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DCA369E-85A1-4EA3-A25B-5F1ED5112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3453796"/>
            <a:ext cx="4283214" cy="19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7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76724" y="443983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spc="-25" dirty="0" err="1">
                <a:solidFill>
                  <a:srgbClr val="002060"/>
                </a:solidFill>
                <a:latin typeface="Calibri"/>
                <a:cs typeface="Calibri"/>
              </a:rPr>
              <a:t>C</a:t>
            </a:r>
            <a:r>
              <a:rPr sz="4400" b="1" spc="-20" dirty="0" err="1">
                <a:solidFill>
                  <a:srgbClr val="002060"/>
                </a:solidFill>
                <a:latin typeface="Calibri"/>
                <a:cs typeface="Calibri"/>
              </a:rPr>
              <a:t>ondicional</a:t>
            </a:r>
            <a:r>
              <a:rPr sz="4400" b="1" spc="-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lang="es-MX" sz="4400" b="1" spc="-10" dirty="0">
                <a:solidFill>
                  <a:srgbClr val="002060"/>
                </a:solidFill>
                <a:latin typeface="Calibri"/>
                <a:cs typeface="Calibri"/>
              </a:rPr>
              <a:t>if simple</a:t>
            </a:r>
            <a:endParaRPr sz="44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2391" y="1598030"/>
            <a:ext cx="8928992" cy="4309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de sentencia if en su forma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más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simple: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75657" y="2558907"/>
            <a:ext cx="1612703" cy="6560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2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if</a:t>
            </a:r>
            <a:r>
              <a:rPr sz="3200" b="1" spc="-10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x&gt;0:</a:t>
            </a:r>
            <a:endParaRPr sz="3200" dirty="0">
              <a:solidFill>
                <a:schemeClr val="accent6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8544" y="3304901"/>
            <a:ext cx="6019590" cy="56549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pri</a:t>
            </a:r>
            <a:r>
              <a:rPr sz="3200" b="1" spc="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n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t</a:t>
            </a:r>
            <a:r>
              <a:rPr sz="3200" b="1" spc="-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s-MX"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"</a:t>
            </a:r>
            <a:r>
              <a:rPr sz="3200" b="1" spc="-1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x</a:t>
            </a:r>
            <a:r>
              <a:rPr sz="3200" b="1" spc="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es</a:t>
            </a:r>
            <a:r>
              <a:rPr sz="3200" b="1" spc="-10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spc="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u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n 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núme</a:t>
            </a:r>
            <a:r>
              <a:rPr sz="3200" b="1" spc="-10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r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o</a:t>
            </a:r>
            <a:r>
              <a:rPr sz="3200" b="1" spc="5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p</a:t>
            </a:r>
            <a:r>
              <a:rPr sz="3200" b="1" spc="5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o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siti</a:t>
            </a:r>
            <a:r>
              <a:rPr sz="3200" b="1" spc="-40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v</a:t>
            </a:r>
            <a:r>
              <a:rPr sz="3200" b="1" dirty="0" err="1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o</a:t>
            </a:r>
            <a:r>
              <a:rPr lang="es-MX"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"</a:t>
            </a:r>
            <a:r>
              <a:rPr sz="3200" b="1" dirty="0">
                <a:solidFill>
                  <a:schemeClr val="bg2">
                    <a:lumMod val="1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20" name="object 20"/>
          <p:cNvSpPr/>
          <p:nvPr/>
        </p:nvSpPr>
        <p:spPr>
          <a:xfrm>
            <a:off x="2817719" y="2715801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697077" y="2631892"/>
            <a:ext cx="3863340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2200" b="1" dirty="0">
                <a:solidFill>
                  <a:srgbClr val="00B0F0"/>
                </a:solidFill>
                <a:cs typeface="Arial"/>
              </a:rPr>
              <a:t>Exp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r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es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ón</a:t>
            </a:r>
            <a:r>
              <a:rPr sz="2200" b="1" spc="-4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b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o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oleana:</a:t>
            </a:r>
            <a:r>
              <a:rPr sz="2200" b="1" spc="-45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co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n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dic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ón</a:t>
            </a:r>
          </a:p>
        </p:txBody>
      </p:sp>
      <p:sp>
        <p:nvSpPr>
          <p:cNvPr id="23" name="object 23"/>
          <p:cNvSpPr/>
          <p:nvPr/>
        </p:nvSpPr>
        <p:spPr>
          <a:xfrm>
            <a:off x="4548413" y="3960303"/>
            <a:ext cx="171152" cy="436880"/>
          </a:xfrm>
          <a:custGeom>
            <a:avLst/>
            <a:gdLst/>
            <a:ahLst/>
            <a:cxnLst/>
            <a:rect l="l" t="t" r="r" b="b"/>
            <a:pathLst>
              <a:path w="171152" h="436879">
                <a:moveTo>
                  <a:pt x="17930" y="266740"/>
                </a:moveTo>
                <a:lnTo>
                  <a:pt x="4846" y="271900"/>
                </a:lnTo>
                <a:lnTo>
                  <a:pt x="0" y="282609"/>
                </a:lnTo>
                <a:lnTo>
                  <a:pt x="2411" y="294360"/>
                </a:lnTo>
                <a:lnTo>
                  <a:pt x="85596" y="436880"/>
                </a:lnTo>
                <a:lnTo>
                  <a:pt x="107664" y="399072"/>
                </a:lnTo>
                <a:lnTo>
                  <a:pt x="66546" y="399072"/>
                </a:lnTo>
                <a:lnTo>
                  <a:pt x="66546" y="328510"/>
                </a:lnTo>
                <a:lnTo>
                  <a:pt x="35431" y="275170"/>
                </a:lnTo>
                <a:lnTo>
                  <a:pt x="28619" y="268547"/>
                </a:lnTo>
                <a:lnTo>
                  <a:pt x="17930" y="266740"/>
                </a:lnTo>
                <a:close/>
              </a:path>
              <a:path w="171152" h="436879">
                <a:moveTo>
                  <a:pt x="66546" y="328510"/>
                </a:moveTo>
                <a:lnTo>
                  <a:pt x="66546" y="399072"/>
                </a:lnTo>
                <a:lnTo>
                  <a:pt x="104646" y="399072"/>
                </a:lnTo>
                <a:lnTo>
                  <a:pt x="104646" y="389470"/>
                </a:lnTo>
                <a:lnTo>
                  <a:pt x="69086" y="389470"/>
                </a:lnTo>
                <a:lnTo>
                  <a:pt x="85596" y="361168"/>
                </a:lnTo>
                <a:lnTo>
                  <a:pt x="66546" y="328510"/>
                </a:lnTo>
                <a:close/>
              </a:path>
              <a:path w="171152" h="436879">
                <a:moveTo>
                  <a:pt x="156419" y="266161"/>
                </a:moveTo>
                <a:lnTo>
                  <a:pt x="144740" y="267257"/>
                </a:lnTo>
                <a:lnTo>
                  <a:pt x="135761" y="275170"/>
                </a:lnTo>
                <a:lnTo>
                  <a:pt x="104646" y="328510"/>
                </a:lnTo>
                <a:lnTo>
                  <a:pt x="104646" y="399072"/>
                </a:lnTo>
                <a:lnTo>
                  <a:pt x="107664" y="399072"/>
                </a:lnTo>
                <a:lnTo>
                  <a:pt x="168781" y="294360"/>
                </a:lnTo>
                <a:lnTo>
                  <a:pt x="171152" y="285693"/>
                </a:lnTo>
                <a:lnTo>
                  <a:pt x="167595" y="275251"/>
                </a:lnTo>
                <a:lnTo>
                  <a:pt x="156419" y="266161"/>
                </a:lnTo>
                <a:close/>
              </a:path>
              <a:path w="171152" h="436879">
                <a:moveTo>
                  <a:pt x="85596" y="361168"/>
                </a:moveTo>
                <a:lnTo>
                  <a:pt x="69086" y="389470"/>
                </a:lnTo>
                <a:lnTo>
                  <a:pt x="102106" y="389470"/>
                </a:lnTo>
                <a:lnTo>
                  <a:pt x="85596" y="361168"/>
                </a:lnTo>
                <a:close/>
              </a:path>
              <a:path w="171152" h="436879">
                <a:moveTo>
                  <a:pt x="104646" y="328510"/>
                </a:moveTo>
                <a:lnTo>
                  <a:pt x="85596" y="361168"/>
                </a:lnTo>
                <a:lnTo>
                  <a:pt x="102106" y="389470"/>
                </a:lnTo>
                <a:lnTo>
                  <a:pt x="104646" y="389470"/>
                </a:lnTo>
                <a:lnTo>
                  <a:pt x="104646" y="328510"/>
                </a:lnTo>
                <a:close/>
              </a:path>
              <a:path w="171152" h="436879">
                <a:moveTo>
                  <a:pt x="104646" y="0"/>
                </a:moveTo>
                <a:lnTo>
                  <a:pt x="66546" y="0"/>
                </a:lnTo>
                <a:lnTo>
                  <a:pt x="66546" y="328510"/>
                </a:lnTo>
                <a:lnTo>
                  <a:pt x="85596" y="361168"/>
                </a:lnTo>
                <a:lnTo>
                  <a:pt x="104646" y="328510"/>
                </a:lnTo>
                <a:lnTo>
                  <a:pt x="10464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282008" y="4437112"/>
            <a:ext cx="4877005" cy="11932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50000"/>
              </a:lnSpc>
            </a:pPr>
            <a:r>
              <a:rPr lang="es-MX" sz="2200" b="1" dirty="0">
                <a:solidFill>
                  <a:srgbClr val="00B0F0"/>
                </a:solidFill>
                <a:cs typeface="Arial"/>
              </a:rPr>
              <a:t>Si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la 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c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ondi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c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ión</a:t>
            </a:r>
            <a:r>
              <a:rPr lang="es-MX" sz="2200" b="1" spc="-20" dirty="0">
                <a:solidFill>
                  <a:srgbClr val="00B0F0"/>
                </a:solidFill>
                <a:cs typeface="Arial"/>
              </a:rPr>
              <a:t> 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s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e</a:t>
            </a:r>
            <a:r>
              <a:rPr lang="es-MX" sz="2200" b="1" spc="-5" dirty="0">
                <a:solidFill>
                  <a:srgbClr val="00B0F0"/>
                </a:solidFill>
                <a:cs typeface="Arial"/>
              </a:rPr>
              <a:t> 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cu</a:t>
            </a:r>
            <a:r>
              <a:rPr lang="es-MX" sz="2200" b="1" spc="-10" dirty="0">
                <a:solidFill>
                  <a:srgbClr val="00B0F0"/>
                </a:solidFill>
                <a:cs typeface="Arial"/>
              </a:rPr>
              <a:t>m</a:t>
            </a:r>
            <a:r>
              <a:rPr lang="es-MX" sz="2200" b="1" dirty="0">
                <a:solidFill>
                  <a:srgbClr val="00B0F0"/>
                </a:solidFill>
                <a:cs typeface="Arial"/>
              </a:rPr>
              <a:t>ple s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eje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c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utan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las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nstruc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c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i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o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nes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d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el</a:t>
            </a:r>
            <a:r>
              <a:rPr sz="2200" b="1" spc="-10" dirty="0">
                <a:solidFill>
                  <a:srgbClr val="00B0F0"/>
                </a:solidFill>
                <a:cs typeface="Arial"/>
              </a:rPr>
              <a:t> 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b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l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o</a:t>
            </a:r>
            <a:r>
              <a:rPr sz="2200" b="1" spc="5" dirty="0">
                <a:solidFill>
                  <a:srgbClr val="00B0F0"/>
                </a:solidFill>
                <a:cs typeface="Arial"/>
              </a:rPr>
              <a:t>q</a:t>
            </a:r>
            <a:r>
              <a:rPr sz="2200" b="1" dirty="0">
                <a:solidFill>
                  <a:srgbClr val="00B0F0"/>
                </a:solidFill>
                <a:cs typeface="Arial"/>
              </a:rPr>
              <a:t>ue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A1340C6-0639-4B0F-99CD-2D79C628EB22}"/>
              </a:ext>
            </a:extLst>
          </p:cNvPr>
          <p:cNvSpPr/>
          <p:nvPr/>
        </p:nvSpPr>
        <p:spPr>
          <a:xfrm>
            <a:off x="1295867" y="2500349"/>
            <a:ext cx="6372477" cy="30888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3070</TotalTime>
  <Words>833</Words>
  <Application>Microsoft Office PowerPoint</Application>
  <PresentationFormat>Presentación en pantalla (4:3)</PresentationFormat>
  <Paragraphs>156</Paragraphs>
  <Slides>27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Tema de Office</vt:lpstr>
      <vt:lpstr>TC1027  Programación para negocios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114</cp:revision>
  <dcterms:created xsi:type="dcterms:W3CDTF">2013-06-11T22:32:36Z</dcterms:created>
  <dcterms:modified xsi:type="dcterms:W3CDTF">2022-09-25T23:10:33Z</dcterms:modified>
</cp:coreProperties>
</file>