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8" r:id="rId2"/>
  </p:sldMasterIdLst>
  <p:notesMasterIdLst>
    <p:notesMasterId r:id="rId16"/>
  </p:notesMasterIdLst>
  <p:handoutMasterIdLst>
    <p:handoutMasterId r:id="rId17"/>
  </p:handoutMasterIdLst>
  <p:sldIdLst>
    <p:sldId id="528" r:id="rId3"/>
    <p:sldId id="531" r:id="rId4"/>
    <p:sldId id="516" r:id="rId5"/>
    <p:sldId id="281" r:id="rId6"/>
    <p:sldId id="282" r:id="rId7"/>
    <p:sldId id="504" r:id="rId8"/>
    <p:sldId id="523" r:id="rId9"/>
    <p:sldId id="289" r:id="rId10"/>
    <p:sldId id="290" r:id="rId11"/>
    <p:sldId id="291" r:id="rId12"/>
    <p:sldId id="506" r:id="rId13"/>
    <p:sldId id="527" r:id="rId14"/>
    <p:sldId id="529" r:id="rId15"/>
  </p:sldIdLst>
  <p:sldSz cx="12188825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211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1950" y="7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39FF845-BB4A-479D-8C06-522C1DBAB2F9}" type="datetimeFigureOut">
              <a:rPr lang="en-US"/>
              <a:t>6/19/2020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4FD142E-5B44-489E-8F73-9E67242E680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1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3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5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8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5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94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32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26ABCF1-6CFA-4B44-AF87-A5605C836D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1553" y="1"/>
            <a:ext cx="12305280" cy="1080655"/>
          </a:xfrm>
          <a:prstGeom prst="rect">
            <a:avLst/>
          </a:prstGeom>
        </p:spPr>
      </p:pic>
      <p:pic>
        <p:nvPicPr>
          <p:cNvPr id="5" name="Imagen" descr="Imagen">
            <a:extLst>
              <a:ext uri="{FF2B5EF4-FFF2-40B4-BE49-F238E27FC236}">
                <a16:creationId xmlns:a16="http://schemas.microsoft.com/office/drawing/2014/main" id="{24E57738-FF56-4EFC-8D9A-6D6CA23472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o del título">
            <a:extLst>
              <a:ext uri="{FF2B5EF4-FFF2-40B4-BE49-F238E27FC236}">
                <a16:creationId xmlns:a16="http://schemas.microsoft.com/office/drawing/2014/main" id="{1FDC38DA-5EB8-466A-A752-91F0E26BE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436" y="-62346"/>
            <a:ext cx="1050016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3399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7CF08-48F5-40C3-AEC1-EEC7A1FA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56" y="-75749"/>
            <a:ext cx="11442069" cy="1080938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102-17A1-447A-9498-47DDFC99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6" y="985298"/>
            <a:ext cx="11102901" cy="468281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6357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8" y="2204864"/>
            <a:ext cx="4799276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01DB2B-7021-44F7-96EB-6AF0AC5E25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5968" y="0"/>
            <a:ext cx="3935815" cy="22768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800FE2-C4A8-4D92-A69E-E42126B3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764704"/>
            <a:ext cx="10069960" cy="5184576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1633096"/>
            <a:ext cx="4697134" cy="4303093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1633096"/>
            <a:ext cx="4698834" cy="4303093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pic>
        <p:nvPicPr>
          <p:cNvPr id="12" name="Picture 14" descr="HD-ShadowLong.png">
            <a:extLst>
              <a:ext uri="{FF2B5EF4-FFF2-40B4-BE49-F238E27FC236}">
                <a16:creationId xmlns:a16="http://schemas.microsoft.com/office/drawing/2014/main" id="{E6AA6924-586D-4829-973D-D221A4D24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1496053"/>
            <a:ext cx="10435094" cy="321164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94FE4255-542F-4DC5-B9AD-8792C094B4C5}"/>
              </a:ext>
            </a:extLst>
          </p:cNvPr>
          <p:cNvSpPr/>
          <p:nvPr userDrawn="1"/>
        </p:nvSpPr>
        <p:spPr>
          <a:xfrm>
            <a:off x="680143" y="121268"/>
            <a:ext cx="10435094" cy="136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DEDBEE27-340A-4722-ADFC-ACA7723F4C2F}"/>
              </a:ext>
            </a:extLst>
          </p:cNvPr>
          <p:cNvSpPr/>
          <p:nvPr userDrawn="1"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1616CF-2FCA-4EE9-B565-DF1E5CF3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26" y="264898"/>
            <a:ext cx="9611357" cy="1080938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8" name="Picture 14" descr="HD-ShadowLong.png">
            <a:extLst>
              <a:ext uri="{FF2B5EF4-FFF2-40B4-BE49-F238E27FC236}">
                <a16:creationId xmlns:a16="http://schemas.microsoft.com/office/drawing/2014/main" id="{5F0FFA95-6F74-41FB-A85D-E6D82FDD90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1496053"/>
            <a:ext cx="10435094" cy="321164"/>
          </a:xfrm>
          <a:prstGeom prst="rect">
            <a:avLst/>
          </a:prstGeom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id="{15598531-CDF4-42ED-B6AC-82ACCF0A86E1}"/>
              </a:ext>
            </a:extLst>
          </p:cNvPr>
          <p:cNvSpPr/>
          <p:nvPr userDrawn="1"/>
        </p:nvSpPr>
        <p:spPr>
          <a:xfrm>
            <a:off x="680143" y="121268"/>
            <a:ext cx="10435094" cy="136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37B1659-42FF-4218-8A90-B671291ED12E}"/>
              </a:ext>
            </a:extLst>
          </p:cNvPr>
          <p:cNvSpPr/>
          <p:nvPr userDrawn="1"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55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6" name="Picture 2" descr="alumnos proceso">
            <a:extLst>
              <a:ext uri="{FF2B5EF4-FFF2-40B4-BE49-F238E27FC236}">
                <a16:creationId xmlns:a16="http://schemas.microsoft.com/office/drawing/2014/main" id="{B2833329-6CED-4FEB-ACA8-5AA09F7110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46" y="0"/>
            <a:ext cx="4523456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9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BC172D-B0E0-4E42-AD7A-0FF92110E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650" cy="6941469"/>
          </a:xfrm>
          <a:prstGeom prst="rect">
            <a:avLst/>
          </a:prstGeom>
        </p:spPr>
      </p:pic>
      <p:pic>
        <p:nvPicPr>
          <p:cNvPr id="6" name="Imagen" descr="Imagen">
            <a:extLst>
              <a:ext uri="{FF2B5EF4-FFF2-40B4-BE49-F238E27FC236}">
                <a16:creationId xmlns:a16="http://schemas.microsoft.com/office/drawing/2014/main" id="{2595EF75-00A3-4A49-905A-F75F4BD048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30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9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84F7622-C4E0-4C6B-B83D-FA62AF02BA6C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-40646" y="6145646"/>
            <a:ext cx="12305280" cy="789709"/>
          </a:xfrm>
          <a:prstGeom prst="rect">
            <a:avLst/>
          </a:prstGeom>
        </p:spPr>
      </p:pic>
      <p:pic>
        <p:nvPicPr>
          <p:cNvPr id="15" name="Imagen" descr="Imagen">
            <a:extLst>
              <a:ext uri="{FF2B5EF4-FFF2-40B4-BE49-F238E27FC236}">
                <a16:creationId xmlns:a16="http://schemas.microsoft.com/office/drawing/2014/main" id="{2E75ADD8-A2FF-47B9-A41B-4715DEDB7C57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1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  <p:sldLayoutId id="2147483878" r:id="rId20"/>
    <p:sldLayoutId id="214748383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5957" y="-4763"/>
            <a:ext cx="5013607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481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20098"/>
            <a:ext cx="2909288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2845509"/>
            <a:ext cx="414880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8837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7CD48-6874-41A6-9D3E-EEAF5CCC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3" y="643468"/>
            <a:ext cx="9141618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100" dirty="0">
                <a:effectLst/>
              </a:rPr>
              <a:t>GRÁFICAS CON MATPLOTLIB</a:t>
            </a:r>
          </a:p>
        </p:txBody>
      </p:sp>
    </p:spTree>
    <p:extLst>
      <p:ext uri="{BB962C8B-B14F-4D97-AF65-F5344CB8AC3E}">
        <p14:creationId xmlns:p14="http://schemas.microsoft.com/office/powerpoint/2010/main" val="13373515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7A9-D5DB-D44E-A0F3-CE43EAF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055A-322F-CC43-BD08-C46C35BA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932" y="15010"/>
            <a:ext cx="10016104" cy="3124201"/>
          </a:xfrm>
        </p:spPr>
        <p:txBody>
          <a:bodyPr/>
          <a:lstStyle/>
          <a:p>
            <a:r>
              <a:rPr lang="es-ES_tradnl" dirty="0"/>
              <a:t>Ejemplos</a:t>
            </a:r>
          </a:p>
          <a:p>
            <a:pPr lvl="1"/>
            <a:r>
              <a:rPr lang="es-ES_tradnl" dirty="0"/>
              <a:t>‘b.’ puntos de color azul</a:t>
            </a:r>
          </a:p>
          <a:p>
            <a:pPr lvl="1"/>
            <a:r>
              <a:rPr lang="es-ES_tradnl" dirty="0"/>
              <a:t>’-.m’ raya y puntos alternados en color magenta (es diferente a .-)</a:t>
            </a:r>
          </a:p>
          <a:p>
            <a:pPr lvl="1"/>
            <a:r>
              <a:rPr lang="es-ES_tradnl" dirty="0"/>
              <a:t>‘</a:t>
            </a:r>
            <a:r>
              <a:rPr lang="es-ES_tradnl" dirty="0" err="1"/>
              <a:t>pr</a:t>
            </a:r>
            <a:r>
              <a:rPr lang="es-ES_tradnl" dirty="0"/>
              <a:t>--’ puntos como pentagramas de color rojo que son unidos por rayas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1C98-3AC0-E14E-A7A3-DB770350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04" y="3212976"/>
            <a:ext cx="5370701" cy="2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BC9EB50-CD6B-4323-A7D3-5E764A5A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BD15A6-4D0C-4509-BD42-24FF5D02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5A24D-851C-4DB8-9CE7-8ED254A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89D02-FDFA-4851-9AC8-5DC439EE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33BE27-92BA-4D8A-BFE3-C58543B6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" y="-243408"/>
            <a:ext cx="11442069" cy="64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2D47-F193-4477-9C9C-A7B224D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Para poner varias gráficas en un tablero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E4706-202E-4B88-A7A6-DC2BBD93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6" y="985298"/>
            <a:ext cx="11180304" cy="5252014"/>
          </a:xfrm>
        </p:spPr>
        <p:txBody>
          <a:bodyPr>
            <a:normAutofit fontScale="25000" lnSpcReduction="20000"/>
          </a:bodyPr>
          <a:lstStyle/>
          <a:p>
            <a:r>
              <a:rPr lang="es-MX" sz="6400" dirty="0">
                <a:solidFill>
                  <a:schemeClr val="tx1"/>
                </a:solidFill>
              </a:rPr>
              <a:t>#para incluir varias gráficas en la pantalla se usa el </a:t>
            </a:r>
            <a:r>
              <a:rPr lang="es-MX" sz="6400" dirty="0" err="1">
                <a:solidFill>
                  <a:schemeClr val="tx1"/>
                </a:solidFill>
              </a:rPr>
              <a:t>subplot</a:t>
            </a:r>
            <a:r>
              <a:rPr lang="es-MX" sz="6400" dirty="0">
                <a:solidFill>
                  <a:schemeClr val="tx1"/>
                </a:solidFill>
              </a:rPr>
              <a:t> (</a:t>
            </a:r>
            <a:r>
              <a:rPr lang="es-MX" sz="6400" dirty="0" err="1">
                <a:solidFill>
                  <a:schemeClr val="tx1"/>
                </a:solidFill>
              </a:rPr>
              <a:t>rcp</a:t>
            </a:r>
            <a:r>
              <a:rPr lang="es-MX" sz="6400" dirty="0">
                <a:solidFill>
                  <a:schemeClr val="tx1"/>
                </a:solidFill>
              </a:rPr>
              <a:t>) renglones columnas posición  antes de hacer el gráfica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import</a:t>
            </a:r>
            <a:r>
              <a:rPr lang="es-MX" sz="6400" dirty="0">
                <a:solidFill>
                  <a:schemeClr val="tx1"/>
                </a:solidFill>
              </a:rPr>
              <a:t> </a:t>
            </a:r>
            <a:r>
              <a:rPr lang="es-MX" sz="6400" dirty="0" err="1">
                <a:solidFill>
                  <a:schemeClr val="tx1"/>
                </a:solidFill>
              </a:rPr>
              <a:t>matplotlib.pyplot</a:t>
            </a:r>
            <a:r>
              <a:rPr lang="es-MX" sz="6400" dirty="0">
                <a:solidFill>
                  <a:schemeClr val="tx1"/>
                </a:solidFill>
              </a:rPr>
              <a:t> as </a:t>
            </a:r>
            <a:r>
              <a:rPr lang="es-MX" sz="6400" dirty="0" err="1">
                <a:solidFill>
                  <a:schemeClr val="tx1"/>
                </a:solidFill>
              </a:rPr>
              <a:t>plt</a:t>
            </a:r>
            <a:endParaRPr lang="es-MX" sz="6400" dirty="0">
              <a:solidFill>
                <a:schemeClr val="tx1"/>
              </a:solidFill>
            </a:endParaRPr>
          </a:p>
          <a:p>
            <a:r>
              <a:rPr lang="es-MX" sz="6400" dirty="0">
                <a:solidFill>
                  <a:schemeClr val="tx1"/>
                </a:solidFill>
              </a:rPr>
              <a:t>x=['</a:t>
            </a:r>
            <a:r>
              <a:rPr lang="es-MX" sz="6400" dirty="0" err="1">
                <a:solidFill>
                  <a:schemeClr val="tx1"/>
                </a:solidFill>
              </a:rPr>
              <a:t>peras','manzanas','plátanos</a:t>
            </a:r>
            <a:r>
              <a:rPr lang="es-MX" sz="6400" dirty="0">
                <a:solidFill>
                  <a:schemeClr val="tx1"/>
                </a:solidFill>
              </a:rPr>
              <a:t>']</a:t>
            </a:r>
          </a:p>
          <a:p>
            <a:r>
              <a:rPr lang="es-MX" sz="6400" dirty="0">
                <a:solidFill>
                  <a:schemeClr val="tx1"/>
                </a:solidFill>
              </a:rPr>
              <a:t>y1=[1,5,3]</a:t>
            </a:r>
          </a:p>
          <a:p>
            <a:r>
              <a:rPr lang="es-MX" sz="6400" dirty="0">
                <a:solidFill>
                  <a:schemeClr val="tx1"/>
                </a:solidFill>
              </a:rPr>
              <a:t>y2=[-4,3,6]</a:t>
            </a:r>
          </a:p>
          <a:p>
            <a:r>
              <a:rPr lang="es-MX" sz="6400" dirty="0">
                <a:solidFill>
                  <a:schemeClr val="tx1"/>
                </a:solidFill>
              </a:rPr>
              <a:t># divide la pantalla en 1 renglón, 2 columnas e inicio en el cuadrante 1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plt.subplot</a:t>
            </a:r>
            <a:r>
              <a:rPr lang="es-MX" sz="6400" dirty="0">
                <a:solidFill>
                  <a:schemeClr val="tx1"/>
                </a:solidFill>
              </a:rPr>
              <a:t>(121)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plt.xlabel</a:t>
            </a:r>
            <a:r>
              <a:rPr lang="es-MX" sz="6400" dirty="0">
                <a:solidFill>
                  <a:schemeClr val="tx1"/>
                </a:solidFill>
              </a:rPr>
              <a:t>('Frutas')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plt.ylabel</a:t>
            </a:r>
            <a:r>
              <a:rPr lang="es-MX" sz="6400" dirty="0">
                <a:solidFill>
                  <a:schemeClr val="tx1"/>
                </a:solidFill>
              </a:rPr>
              <a:t>('Cantidad')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plt.title</a:t>
            </a:r>
            <a:r>
              <a:rPr lang="es-MX" sz="6400" dirty="0">
                <a:solidFill>
                  <a:schemeClr val="tx1"/>
                </a:solidFill>
              </a:rPr>
              <a:t>('Este mes')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plt.plot</a:t>
            </a:r>
            <a:r>
              <a:rPr lang="es-MX" sz="6400" dirty="0">
                <a:solidFill>
                  <a:schemeClr val="tx1"/>
                </a:solidFill>
              </a:rPr>
              <a:t>(x,y1,’g*:’)</a:t>
            </a:r>
          </a:p>
          <a:p>
            <a:r>
              <a:rPr lang="es-MX" sz="6400" dirty="0">
                <a:solidFill>
                  <a:schemeClr val="tx1"/>
                </a:solidFill>
              </a:rPr>
              <a:t># divide la pantalla en 1 renglón, 2 columnas e inicio en el cuadrante 2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plt.subplot</a:t>
            </a:r>
            <a:r>
              <a:rPr lang="es-MX" sz="6400" dirty="0">
                <a:solidFill>
                  <a:schemeClr val="tx1"/>
                </a:solidFill>
              </a:rPr>
              <a:t>(122)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plt.xlabel</a:t>
            </a:r>
            <a:r>
              <a:rPr lang="es-MX" sz="6400" dirty="0">
                <a:solidFill>
                  <a:schemeClr val="tx1"/>
                </a:solidFill>
              </a:rPr>
              <a:t>('Frutas')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plt.ylabel</a:t>
            </a:r>
            <a:r>
              <a:rPr lang="es-MX" sz="6400" dirty="0">
                <a:solidFill>
                  <a:schemeClr val="tx1"/>
                </a:solidFill>
              </a:rPr>
              <a:t>('Cantidad')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plt.title</a:t>
            </a:r>
            <a:r>
              <a:rPr lang="es-MX" sz="6400" dirty="0">
                <a:solidFill>
                  <a:schemeClr val="tx1"/>
                </a:solidFill>
              </a:rPr>
              <a:t>('Mes anterior')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plt.plot</a:t>
            </a:r>
            <a:r>
              <a:rPr lang="es-MX" sz="6400" dirty="0">
                <a:solidFill>
                  <a:schemeClr val="tx1"/>
                </a:solidFill>
              </a:rPr>
              <a:t>(x,y2,'b&lt;-')</a:t>
            </a:r>
          </a:p>
          <a:p>
            <a:r>
              <a:rPr lang="es-MX" sz="6400" dirty="0" err="1">
                <a:solidFill>
                  <a:schemeClr val="tx1"/>
                </a:solidFill>
              </a:rPr>
              <a:t>plt.show</a:t>
            </a:r>
            <a:r>
              <a:rPr lang="es-MX" sz="6400" dirty="0">
                <a:solidFill>
                  <a:schemeClr val="tx1"/>
                </a:solidFill>
              </a:rPr>
              <a:t>()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45393-67E1-4785-868F-593F293C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502649"/>
            <a:ext cx="5097102" cy="41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39BBF62-374C-48A5-8254-D97297C5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80" y="332656"/>
            <a:ext cx="11783045" cy="4782042"/>
          </a:xfrm>
        </p:spPr>
        <p:txBody>
          <a:bodyPr>
            <a:normAutofit fontScale="85000" lnSpcReduction="20000"/>
          </a:bodyPr>
          <a:lstStyle/>
          <a:p>
            <a:r>
              <a:rPr lang="es-MX" sz="2400" dirty="0">
                <a:effectLst/>
                <a:latin typeface="Abadi" panose="020B0604020104020204" pitchFamily="34" charset="0"/>
              </a:rPr>
              <a:t>Si usamos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Thonny</a:t>
            </a:r>
            <a:r>
              <a:rPr lang="es-MX" sz="2400" dirty="0">
                <a:effectLst/>
                <a:latin typeface="Abadi" panose="020B0604020104020204" pitchFamily="34" charset="0"/>
              </a:rPr>
              <a:t> debemos instalar las librerías como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numpy</a:t>
            </a:r>
            <a:r>
              <a:rPr lang="es-MX" sz="2400" dirty="0">
                <a:effectLst/>
                <a:latin typeface="Abadi" panose="020B0604020104020204" pitchFamily="34" charset="0"/>
              </a:rPr>
              <a:t>, pandas,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matplolib</a:t>
            </a:r>
            <a:endParaRPr lang="es-MX" sz="2400" dirty="0">
              <a:effectLst/>
              <a:latin typeface="Abadi" panose="020B0604020104020204" pitchFamily="34" charset="0"/>
            </a:endParaRPr>
          </a:p>
          <a:p>
            <a:pPr algn="l"/>
            <a:r>
              <a:rPr lang="es-MX" sz="2400" dirty="0">
                <a:effectLst/>
                <a:latin typeface="Abadi" panose="020B0604020104020204" pitchFamily="34" charset="0"/>
              </a:rPr>
              <a:t>                              En Tools---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Manage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packages</a:t>
            </a:r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Escribimos el nombre de la librería</a:t>
            </a: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Le damos en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Find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Packages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From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PyPl</a:t>
            </a:r>
            <a:r>
              <a:rPr lang="es-MX" sz="2400" dirty="0">
                <a:effectLst/>
                <a:latin typeface="Abadi" panose="020B0604020104020204" pitchFamily="34" charset="0"/>
              </a:rPr>
              <a:t> y </a:t>
            </a: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le damos clic en instalar, así es necesario hacerlo con cada una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E700A3-8F23-411C-A51F-A3ECFEF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1185863"/>
            <a:ext cx="4781550" cy="2381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062A7B-B967-46CD-8B50-07F9A7A0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8" y="1323977"/>
            <a:ext cx="3143448" cy="21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BEEC-CFC4-4789-A4D4-7B67FB60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Librerías /bibliotecas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960A68-18D8-4D2F-ADD6-A97265B61F1F}"/>
              </a:ext>
            </a:extLst>
          </p:cNvPr>
          <p:cNvSpPr/>
          <p:nvPr/>
        </p:nvSpPr>
        <p:spPr>
          <a:xfrm>
            <a:off x="1125860" y="1412776"/>
            <a:ext cx="107607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MX" sz="2400" dirty="0">
                <a:latin typeface="Arial" panose="020B0604020202020204" pitchFamily="34" charset="0"/>
              </a:rPr>
            </a:br>
            <a:r>
              <a:rPr lang="es-MX" sz="2800" b="1" dirty="0" err="1">
                <a:latin typeface="Arial" panose="020B0604020202020204" pitchFamily="34" charset="0"/>
              </a:rPr>
              <a:t>numpy</a:t>
            </a:r>
            <a:r>
              <a:rPr lang="es-MX" sz="2800" b="1" dirty="0">
                <a:latin typeface="Arial" panose="020B0604020202020204" pitchFamily="34" charset="0"/>
              </a:rPr>
              <a:t>: </a:t>
            </a:r>
            <a:r>
              <a:rPr lang="es-MX" sz="2400" dirty="0">
                <a:latin typeface="Arial" panose="020B0604020202020204" pitchFamily="34" charset="0"/>
              </a:rPr>
              <a:t>El popular paquete matemático de Python , se utiliza tanto que mucha gente ya lo considera parte integral del lenguaje. Nos proporciona algunas funciones estadísticas</a:t>
            </a:r>
          </a:p>
          <a:p>
            <a:endParaRPr lang="es-MX" sz="2400" dirty="0">
              <a:latin typeface="Arial" panose="020B0604020202020204" pitchFamily="34" charset="0"/>
            </a:endParaRPr>
          </a:p>
          <a:p>
            <a:r>
              <a:rPr lang="es-MX" sz="2800" b="1" dirty="0" err="1">
                <a:latin typeface="Arial" panose="020B0604020202020204" pitchFamily="34" charset="0"/>
              </a:rPr>
              <a:t>matplotlib</a:t>
            </a:r>
            <a:r>
              <a:rPr lang="es-MX" sz="2800" b="1" dirty="0">
                <a:latin typeface="Arial" panose="020B0604020202020204" pitchFamily="34" charset="0"/>
              </a:rPr>
              <a:t>: </a:t>
            </a:r>
            <a:r>
              <a:rPr lang="es-MX" sz="2400" dirty="0">
                <a:latin typeface="Arial" panose="020B0604020202020204" pitchFamily="34" charset="0"/>
              </a:rPr>
              <a:t>Es la librería más popular en Python para visualizaciones y gráficos de las distintas distribuciones de datos.</a:t>
            </a:r>
          </a:p>
          <a:p>
            <a:endParaRPr lang="es-MX" sz="2400" dirty="0">
              <a:latin typeface="Arial" panose="020B0604020202020204" pitchFamily="34" charset="0"/>
            </a:endParaRPr>
          </a:p>
          <a:p>
            <a:r>
              <a:rPr lang="es-MX" sz="2800" b="1" dirty="0">
                <a:latin typeface="Arial" panose="020B0604020202020204" pitchFamily="34" charset="0"/>
              </a:rPr>
              <a:t>pandas: </a:t>
            </a:r>
            <a:r>
              <a:rPr lang="es-MX" sz="2400" dirty="0">
                <a:latin typeface="Arial" panose="020B0604020202020204" pitchFamily="34" charset="0"/>
              </a:rPr>
              <a:t>Esta es la librería más popular para análisis de datos y financieros. Posee algunas funciones muy útiles para realizar estadística descriptiva</a:t>
            </a:r>
          </a:p>
          <a:p>
            <a:endParaRPr lang="es-MX" sz="24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03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EB01E-1373-8249-87A6-17FA95C3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190499"/>
            <a:ext cx="10016104" cy="1752599"/>
          </a:xfrm>
        </p:spPr>
        <p:txBody>
          <a:bodyPr/>
          <a:lstStyle/>
          <a:p>
            <a:r>
              <a:rPr lang="es-ES_tradnl" dirty="0" err="1"/>
              <a:t>Matplotlib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0D2F9-DE15-3A4C-A05C-86777FE62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57" y="1777720"/>
            <a:ext cx="10016104" cy="3124201"/>
          </a:xfrm>
        </p:spPr>
        <p:txBody>
          <a:bodyPr>
            <a:normAutofit lnSpcReduction="10000"/>
          </a:bodyPr>
          <a:lstStyle/>
          <a:p>
            <a:pPr algn="just"/>
            <a:endParaRPr lang="es-ES_tradnl" dirty="0"/>
          </a:p>
          <a:p>
            <a:pPr algn="just"/>
            <a:r>
              <a:rPr lang="es-ES_tradnl" sz="3200" dirty="0" err="1"/>
              <a:t>Matplotlib</a:t>
            </a:r>
            <a:r>
              <a:rPr lang="es-ES_tradnl" sz="3200" dirty="0"/>
              <a:t> es una biblioteca que permite la generación de gráficas a partir de conjuntos de datos</a:t>
            </a:r>
          </a:p>
          <a:p>
            <a:pPr lvl="1" algn="just"/>
            <a:r>
              <a:rPr lang="es-ES_tradnl" sz="2800" dirty="0"/>
              <a:t>Se parece mucho a la manera en la que se grafica en Matlab</a:t>
            </a:r>
          </a:p>
          <a:p>
            <a:pPr lvl="1" algn="just"/>
            <a:r>
              <a:rPr lang="es-ES_tradnl" sz="2800" dirty="0"/>
              <a:t>Tiene muchos tipos de gráficas</a:t>
            </a:r>
          </a:p>
          <a:p>
            <a:pPr lvl="1" algn="just"/>
            <a:r>
              <a:rPr lang="es-ES_tradnl" sz="2800" dirty="0"/>
              <a:t>Tiene muchas configuraciones para personalizar el despliegue</a:t>
            </a:r>
          </a:p>
        </p:txBody>
      </p:sp>
    </p:spTree>
    <p:extLst>
      <p:ext uri="{BB962C8B-B14F-4D97-AF65-F5344CB8AC3E}">
        <p14:creationId xmlns:p14="http://schemas.microsoft.com/office/powerpoint/2010/main" val="33087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858A-B520-584B-A845-14ED9E881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332656"/>
            <a:ext cx="10016104" cy="1752599"/>
          </a:xfrm>
        </p:spPr>
        <p:txBody>
          <a:bodyPr/>
          <a:lstStyle/>
          <a:p>
            <a:r>
              <a:rPr lang="es-ES_tradnl" dirty="0"/>
              <a:t>Importar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1930-9314-B144-8474-6ED466D1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948" y="1866899"/>
            <a:ext cx="10016104" cy="3124201"/>
          </a:xfrm>
        </p:spPr>
        <p:txBody>
          <a:bodyPr/>
          <a:lstStyle/>
          <a:p>
            <a:endParaRPr lang="es-ES_tradnl" dirty="0"/>
          </a:p>
          <a:p>
            <a:r>
              <a:rPr lang="es-ES_tradnl" dirty="0"/>
              <a:t>Para usar </a:t>
            </a:r>
            <a:r>
              <a:rPr lang="es-ES_tradnl" dirty="0" err="1"/>
              <a:t>matplotlib</a:t>
            </a:r>
            <a:r>
              <a:rPr lang="es-ES_tradnl" dirty="0"/>
              <a:t>, debes importar la biblioteca, después de instalarla.</a:t>
            </a:r>
          </a:p>
          <a:p>
            <a:endParaRPr lang="es-ES_tradnl" dirty="0"/>
          </a:p>
          <a:p>
            <a:r>
              <a:rPr lang="es-ES_tradnl" dirty="0"/>
              <a:t>Coloca al inicio de tu programa la siguiente línea</a:t>
            </a:r>
          </a:p>
          <a:p>
            <a:pPr marL="457063" lvl="1" indent="0">
              <a:buNone/>
            </a:pP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matplotlib.pyplot</a:t>
            </a:r>
            <a:r>
              <a:rPr lang="es-ES_tradnl" dirty="0"/>
              <a:t> as </a:t>
            </a:r>
            <a:r>
              <a:rPr lang="es-ES_tradnl" dirty="0" err="1"/>
              <a:t>plt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00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A8CA9-CC9A-44AE-9E8D-9DF16C5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Listas…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EFBA1-0384-4F87-9E49-B1C3208D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Recordemos una lista  [a, 1,30, ‘NL’, 4200023, “F” ]</a:t>
            </a:r>
          </a:p>
          <a:p>
            <a:r>
              <a:rPr lang="es-MX" b="1" i="1" dirty="0"/>
              <a:t>Lista de números  [ 31, 28, 30]</a:t>
            </a:r>
          </a:p>
          <a:p>
            <a:r>
              <a:rPr lang="es-MX" b="1" i="1" dirty="0"/>
              <a:t>Lista de </a:t>
            </a:r>
            <a:r>
              <a:rPr lang="es-MX" b="1" i="1" dirty="0" err="1"/>
              <a:t>string</a:t>
            </a:r>
            <a:r>
              <a:rPr lang="es-MX" b="1" i="1" dirty="0"/>
              <a:t> = [“enero”, “febrero”, “marzo”]</a:t>
            </a:r>
          </a:p>
          <a:p>
            <a:endParaRPr lang="es-MX" b="1" i="1" dirty="0"/>
          </a:p>
          <a:p>
            <a:endParaRPr lang="es-MX" b="1" i="1" dirty="0"/>
          </a:p>
          <a:p>
            <a:pPr marL="0" indent="0">
              <a:buNone/>
            </a:pPr>
            <a:endParaRPr lang="es-MX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90DA0-0065-47FF-A276-8F5EE575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940" y="0"/>
            <a:ext cx="8572389" cy="1176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/>
              <a:t>Práctica con </a:t>
            </a:r>
            <a:r>
              <a:rPr lang="es-MX" dirty="0" err="1"/>
              <a:t>Matplotlib</a:t>
            </a:r>
            <a:r>
              <a:rPr lang="es-MX" dirty="0"/>
              <a:t> -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171E76-3024-4627-8457-C8D6C0FAEE8B}"/>
              </a:ext>
            </a:extLst>
          </p:cNvPr>
          <p:cNvSpPr/>
          <p:nvPr/>
        </p:nvSpPr>
        <p:spPr>
          <a:xfrm>
            <a:off x="2422004" y="1217999"/>
            <a:ext cx="9289032" cy="4422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/>
              <a:t>import </a:t>
            </a:r>
            <a:r>
              <a:rPr lang="en-US" sz="3000" dirty="0" err="1"/>
              <a:t>matplotlib.pyplot</a:t>
            </a:r>
            <a:r>
              <a:rPr lang="en-US" sz="3000" dirty="0"/>
              <a:t> as </a:t>
            </a:r>
            <a:r>
              <a:rPr lang="en-US" sz="3000" dirty="0" err="1"/>
              <a:t>plt</a:t>
            </a:r>
            <a:endParaRPr lang="en-US" sz="3000" dirty="0"/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/>
              <a:t>plt.plot</a:t>
            </a:r>
            <a:r>
              <a:rPr lang="en-US" sz="3000" dirty="0"/>
              <a:t>([3,2.3,4,4,7,5])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/>
              <a:t>plt.plot</a:t>
            </a:r>
            <a:r>
              <a:rPr lang="en-US" sz="3000" dirty="0"/>
              <a:t>([“SON”, “BC”, “NL”, “JAL”, “PUE”, “CHIH”],[3,2.3, 2,4,6,5])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/>
              <a:t>plt.show</a:t>
            </a:r>
            <a:r>
              <a:rPr lang="en-US" sz="3000" dirty="0"/>
              <a:t>()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59D-06AE-B644-9AF6-7A892B47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4624"/>
            <a:ext cx="10016104" cy="1752599"/>
          </a:xfrm>
        </p:spPr>
        <p:txBody>
          <a:bodyPr/>
          <a:lstStyle/>
          <a:p>
            <a:r>
              <a:rPr lang="es-ES_tradnl" dirty="0"/>
              <a:t>Con </a:t>
            </a:r>
            <a:r>
              <a:rPr lang="es-ES_tradnl" sz="4000" dirty="0"/>
              <a:t>configuraciones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A19E-BB13-5441-A1E1-C336A307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812233"/>
            <a:ext cx="10016104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.plot</a:t>
            </a:r>
            <a:r>
              <a:rPr lang="en-US" sz="3200" dirty="0"/>
              <a:t>(</a:t>
            </a:r>
            <a:r>
              <a:rPr lang="en-US" sz="3200" b="1" dirty="0"/>
              <a:t>​ </a:t>
            </a:r>
            <a:r>
              <a:rPr lang="en-US" sz="3200" dirty="0"/>
              <a:t>x, y, s) </a:t>
            </a:r>
          </a:p>
          <a:p>
            <a:endParaRPr lang="es-ES_tradnl" sz="3200" dirty="0"/>
          </a:p>
          <a:p>
            <a:r>
              <a:rPr lang="es-ES_tradnl" sz="3200" dirty="0"/>
              <a:t>Grafica los elementos de la lista x contra los elementos de y con las configuraciones en s</a:t>
            </a:r>
          </a:p>
          <a:p>
            <a:endParaRPr lang="es-ES_tradnl" sz="3200" dirty="0"/>
          </a:p>
          <a:p>
            <a:r>
              <a:rPr lang="es-ES_tradnl" sz="3200" dirty="0"/>
              <a:t>s es una cadena que indica la manera de desplegar la gráfica</a:t>
            </a:r>
          </a:p>
        </p:txBody>
      </p:sp>
    </p:spTree>
    <p:extLst>
      <p:ext uri="{BB962C8B-B14F-4D97-AF65-F5344CB8AC3E}">
        <p14:creationId xmlns:p14="http://schemas.microsoft.com/office/powerpoint/2010/main" val="216790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7A9-D5DB-D44E-A0F3-CE43EAF5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95" y="188640"/>
            <a:ext cx="10016104" cy="1550165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/>
              <a:t>“s”, para construir características de gráficas, haz la combinación de cada columna, juguemos un poco.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1C98-3AC0-E14E-A7A3-DB770350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61" y="1738805"/>
            <a:ext cx="8037301" cy="44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5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8F2D3-14B3-419F-90A1-087E04E0E8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540</Words>
  <Application>Microsoft Office PowerPoint</Application>
  <PresentationFormat>Personalizado</PresentationFormat>
  <Paragraphs>72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Cambria</vt:lpstr>
      <vt:lpstr>Corbel</vt:lpstr>
      <vt:lpstr>Parallax</vt:lpstr>
      <vt:lpstr>GRÁFICAS CON MATPLOTLIB</vt:lpstr>
      <vt:lpstr>Presentación de PowerPoint</vt:lpstr>
      <vt:lpstr>Librerías /bibliotecas</vt:lpstr>
      <vt:lpstr>Matplotlib</vt:lpstr>
      <vt:lpstr>Importar</vt:lpstr>
      <vt:lpstr>Listas…</vt:lpstr>
      <vt:lpstr>Práctica con Matplotlib - </vt:lpstr>
      <vt:lpstr>Con configuraciones</vt:lpstr>
      <vt:lpstr>“s”, para construir características de gráficas, haz la combinación de cada columna, juguemos un poco.</vt:lpstr>
      <vt:lpstr>s</vt:lpstr>
      <vt:lpstr>Presentación de PowerPoint</vt:lpstr>
      <vt:lpstr>Presentación de PowerPoint</vt:lpstr>
      <vt:lpstr>Para poner varias gráficas en un tablero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2020-02-19T19:12:26Z</dcterms:created>
  <dcterms:modified xsi:type="dcterms:W3CDTF">2020-06-19T17:20:20Z</dcterms:modified>
</cp:coreProperties>
</file>