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89" r:id="rId2"/>
    <p:sldId id="260" r:id="rId3"/>
    <p:sldId id="328" r:id="rId4"/>
    <p:sldId id="329" r:id="rId5"/>
    <p:sldId id="330" r:id="rId6"/>
    <p:sldId id="331" r:id="rId7"/>
    <p:sldId id="332" r:id="rId8"/>
    <p:sldId id="265" r:id="rId9"/>
    <p:sldId id="333" r:id="rId10"/>
    <p:sldId id="266" r:id="rId11"/>
    <p:sldId id="269" r:id="rId12"/>
    <p:sldId id="270" r:id="rId13"/>
    <p:sldId id="271" r:id="rId14"/>
    <p:sldId id="302" r:id="rId15"/>
    <p:sldId id="303" r:id="rId16"/>
    <p:sldId id="304" r:id="rId17"/>
    <p:sldId id="305" r:id="rId18"/>
    <p:sldId id="318" r:id="rId19"/>
    <p:sldId id="316" r:id="rId20"/>
    <p:sldId id="317" r:id="rId21"/>
    <p:sldId id="298" r:id="rId22"/>
    <p:sldId id="299" r:id="rId23"/>
    <p:sldId id="300" r:id="rId24"/>
    <p:sldId id="301" r:id="rId25"/>
    <p:sldId id="290" r:id="rId26"/>
    <p:sldId id="291" r:id="rId27"/>
    <p:sldId id="292" r:id="rId28"/>
    <p:sldId id="293" r:id="rId29"/>
    <p:sldId id="320" r:id="rId30"/>
    <p:sldId id="321" r:id="rId31"/>
    <p:sldId id="324" r:id="rId32"/>
    <p:sldId id="277" r:id="rId33"/>
    <p:sldId id="278" r:id="rId34"/>
    <p:sldId id="326" r:id="rId35"/>
    <p:sldId id="309" r:id="rId36"/>
    <p:sldId id="314" r:id="rId37"/>
    <p:sldId id="311" r:id="rId38"/>
    <p:sldId id="312" r:id="rId39"/>
    <p:sldId id="322" r:id="rId40"/>
    <p:sldId id="327" r:id="rId41"/>
    <p:sldId id="282" r:id="rId4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66" autoAdjust="0"/>
    <p:restoredTop sz="93239" autoAdjust="0"/>
  </p:normalViewPr>
  <p:slideViewPr>
    <p:cSldViewPr>
      <p:cViewPr varScale="1">
        <p:scale>
          <a:sx n="102" d="100"/>
          <a:sy n="102" d="100"/>
        </p:scale>
        <p:origin x="1884" y="11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B9EA85-E274-4EA7-8880-BB3ECF55DB78}" type="datetimeFigureOut">
              <a:rPr lang="es-MX" smtClean="0"/>
              <a:t>02/10/2022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CF1478-83C0-459C-9DF2-CF8FE5DEE0C4}" type="slidenum">
              <a:rPr lang="es-MX" smtClean="0"/>
              <a:t>‹Nº›</a:t>
            </a:fld>
            <a:endParaRPr lang="es-MX" dirty="0"/>
          </a:p>
        </p:txBody>
      </p:sp>
    </p:spTree>
    <p:extLst>
      <p:ext uri="{BB962C8B-B14F-4D97-AF65-F5344CB8AC3E}">
        <p14:creationId xmlns:p14="http://schemas.microsoft.com/office/powerpoint/2010/main" val="12705675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13</a:t>
            </a:fld>
            <a:endParaRPr lang="es-MX" dirty="0"/>
          </a:p>
        </p:txBody>
      </p:sp>
    </p:spTree>
    <p:extLst>
      <p:ext uri="{BB962C8B-B14F-4D97-AF65-F5344CB8AC3E}">
        <p14:creationId xmlns:p14="http://schemas.microsoft.com/office/powerpoint/2010/main" val="6890531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8ACF1478-83C0-459C-9DF2-CF8FE5DEE0C4}" type="slidenum">
              <a:rPr lang="es-MX" smtClean="0"/>
              <a:t>30</a:t>
            </a:fld>
            <a:endParaRPr lang="es-MX" dirty="0"/>
          </a:p>
        </p:txBody>
      </p:sp>
    </p:spTree>
    <p:extLst>
      <p:ext uri="{BB962C8B-B14F-4D97-AF65-F5344CB8AC3E}">
        <p14:creationId xmlns:p14="http://schemas.microsoft.com/office/powerpoint/2010/main" val="34484207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33</a:t>
            </a:fld>
            <a:endParaRPr lang="es-MX" dirty="0"/>
          </a:p>
        </p:txBody>
      </p:sp>
    </p:spTree>
    <p:extLst>
      <p:ext uri="{BB962C8B-B14F-4D97-AF65-F5344CB8AC3E}">
        <p14:creationId xmlns:p14="http://schemas.microsoft.com/office/powerpoint/2010/main" val="1014018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34</a:t>
            </a:fld>
            <a:endParaRPr lang="es-MX" dirty="0"/>
          </a:p>
        </p:txBody>
      </p:sp>
    </p:spTree>
    <p:extLst>
      <p:ext uri="{BB962C8B-B14F-4D97-AF65-F5344CB8AC3E}">
        <p14:creationId xmlns:p14="http://schemas.microsoft.com/office/powerpoint/2010/main" val="21926057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8ACF1478-83C0-459C-9DF2-CF8FE5DEE0C4}" type="slidenum">
              <a:rPr lang="es-MX" smtClean="0"/>
              <a:t>36</a:t>
            </a:fld>
            <a:endParaRPr lang="es-MX" dirty="0"/>
          </a:p>
        </p:txBody>
      </p:sp>
    </p:spTree>
    <p:extLst>
      <p:ext uri="{BB962C8B-B14F-4D97-AF65-F5344CB8AC3E}">
        <p14:creationId xmlns:p14="http://schemas.microsoft.com/office/powerpoint/2010/main" val="2802402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50309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2095426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8448036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smtClean="0"/>
              <a:t>10/2/2022</a:t>
            </a:fld>
            <a:endParaRPr lang="en-US" dirty="0"/>
          </a:p>
        </p:txBody>
      </p:sp>
      <p:sp>
        <p:nvSpPr>
          <p:cNvPr id="5" name="Holder 5"/>
          <p:cNvSpPr>
            <a:spLocks noGrp="1"/>
          </p:cNvSpPr>
          <p:nvPr>
            <p:ph type="sldNum" sz="quarter" idx="7"/>
          </p:nvPr>
        </p:nvSpPr>
        <p:spPr/>
        <p:txBody>
          <a:bodyPr lIns="0" tIns="0" rIns="0" bIns="0"/>
          <a:lstStyle/>
          <a:p>
            <a:pPr marL="25400"/>
            <a:fld id="{81D60167-4931-47E6-BA6A-407CBD079E47}" type="slidenum">
              <a:rPr lang="es-MX" spc="-10" smtClean="0">
                <a:solidFill>
                  <a:srgbClr val="18BAD4"/>
                </a:solidFill>
                <a:cs typeface="Calibri"/>
              </a:rPr>
              <a:pPr marL="25400"/>
              <a:t>‹Nº›</a:t>
            </a:fld>
            <a:endParaRPr lang="es-MX" dirty="0">
              <a:cs typeface="Calibri"/>
            </a:endParaRPr>
          </a:p>
        </p:txBody>
      </p:sp>
    </p:spTree>
    <p:extLst>
      <p:ext uri="{BB962C8B-B14F-4D97-AF65-F5344CB8AC3E}">
        <p14:creationId xmlns:p14="http://schemas.microsoft.com/office/powerpoint/2010/main" val="27098507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8435001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949349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418243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654790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397179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7296385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37298726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8B911FAC-B3FF-46B8-811B-635049FACAEC}" type="datetimeFigureOut">
              <a:rPr lang="es-MX" smtClean="0"/>
              <a:t>02/10/2022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FF164C9A-9A7F-44FA-BC4E-3A9C62273A08}" type="slidenum">
              <a:rPr lang="es-MX" smtClean="0"/>
              <a:t>‹Nº›</a:t>
            </a:fld>
            <a:endParaRPr lang="es-MX" dirty="0"/>
          </a:p>
        </p:txBody>
      </p:sp>
    </p:spTree>
    <p:extLst>
      <p:ext uri="{BB962C8B-B14F-4D97-AF65-F5344CB8AC3E}">
        <p14:creationId xmlns:p14="http://schemas.microsoft.com/office/powerpoint/2010/main" val="2413588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B911FAC-B3FF-46B8-811B-635049FACAEC}" type="datetimeFigureOut">
              <a:rPr lang="es-MX" smtClean="0"/>
              <a:t>02/10/2022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164C9A-9A7F-44FA-BC4E-3A9C62273A08}" type="slidenum">
              <a:rPr lang="es-MX" smtClean="0"/>
              <a:t>‹Nº›</a:t>
            </a:fld>
            <a:endParaRPr lang="es-MX" dirty="0"/>
          </a:p>
        </p:txBody>
      </p:sp>
    </p:spTree>
    <p:extLst>
      <p:ext uri="{BB962C8B-B14F-4D97-AF65-F5344CB8AC3E}">
        <p14:creationId xmlns:p14="http://schemas.microsoft.com/office/powerpoint/2010/main" val="1000699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6630" y="404664"/>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TC1027 </a:t>
            </a:r>
            <a:br>
              <a:rPr lang="es-MX" sz="3200" dirty="0">
                <a:solidFill>
                  <a:schemeClr val="bg2">
                    <a:lumMod val="50000"/>
                  </a:schemeClr>
                </a:solidFill>
              </a:rPr>
            </a:br>
            <a:r>
              <a:rPr lang="es-MX" sz="3200" dirty="0">
                <a:solidFill>
                  <a:schemeClr val="bg2">
                    <a:lumMod val="50000"/>
                  </a:schemeClr>
                </a:solidFill>
              </a:rPr>
              <a:t>Programación para negocios</a:t>
            </a:r>
          </a:p>
        </p:txBody>
      </p:sp>
      <p:sp>
        <p:nvSpPr>
          <p:cNvPr id="7" name="Subtitle 2">
            <a:extLst>
              <a:ext uri="{FF2B5EF4-FFF2-40B4-BE49-F238E27FC236}">
                <a16:creationId xmlns:a16="http://schemas.microsoft.com/office/drawing/2014/main" id="{41A585A2-4B80-479F-964A-0052A3859706}"/>
              </a:ext>
            </a:extLst>
          </p:cNvPr>
          <p:cNvSpPr>
            <a:spLocks noGrp="1"/>
          </p:cNvSpPr>
          <p:nvPr>
            <p:ph type="subTitle" idx="1"/>
          </p:nvPr>
        </p:nvSpPr>
        <p:spPr>
          <a:xfrm>
            <a:off x="1155576" y="1772816"/>
            <a:ext cx="6728792" cy="1281282"/>
          </a:xfrm>
        </p:spPr>
        <p:txBody>
          <a:bodyPr rtlCol="0">
            <a:normAutofit/>
          </a:bodyPr>
          <a:lstStyle/>
          <a:p>
            <a:pPr>
              <a:defRPr/>
            </a:pPr>
            <a:r>
              <a:rPr lang="es-MX" b="1" dirty="0">
                <a:solidFill>
                  <a:schemeClr val="accent4">
                    <a:lumMod val="50000"/>
                  </a:schemeClr>
                </a:solidFill>
              </a:rPr>
              <a:t>Listas</a:t>
            </a:r>
          </a:p>
          <a:p>
            <a:pPr eaLnBrk="1" fontAlgn="auto" hangingPunct="1">
              <a:spcAft>
                <a:spcPts val="0"/>
              </a:spcAft>
              <a:defRPr/>
            </a:pPr>
            <a:r>
              <a:rPr lang="es-MX" sz="2000" dirty="0">
                <a:solidFill>
                  <a:schemeClr val="accent4">
                    <a:lumMod val="50000"/>
                  </a:schemeClr>
                </a:solidFill>
              </a:rPr>
              <a:t>Tecnológico de Monterrey</a:t>
            </a:r>
          </a:p>
        </p:txBody>
      </p:sp>
      <p:pic>
        <p:nvPicPr>
          <p:cNvPr id="5" name="3 Imagen">
            <a:extLst>
              <a:ext uri="{FF2B5EF4-FFF2-40B4-BE49-F238E27FC236}">
                <a16:creationId xmlns:a16="http://schemas.microsoft.com/office/drawing/2014/main" id="{44BBD18F-0D6E-45EA-9199-2B7DCDB2D6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2996952"/>
            <a:ext cx="4896544" cy="2710180"/>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3538" name="Rectangle 2"/>
          <p:cNvSpPr>
            <a:spLocks noGrp="1" noChangeArrowheads="1"/>
          </p:cNvSpPr>
          <p:nvPr>
            <p:ph type="body" idx="1"/>
          </p:nvPr>
        </p:nvSpPr>
        <p:spPr>
          <a:xfrm>
            <a:off x="1259632" y="1700808"/>
            <a:ext cx="4062163" cy="4032349"/>
          </a:xfrm>
        </p:spPr>
        <p:txBody>
          <a:bodyPr>
            <a:normAutofit/>
          </a:bodyPr>
          <a:lstStyle/>
          <a:p>
            <a:pPr marL="0" indent="0" algn="just" eaLnBrk="1" hangingPunct="1">
              <a:lnSpc>
                <a:spcPts val="3300"/>
              </a:lnSpc>
              <a:buNone/>
            </a:pPr>
            <a:r>
              <a:rPr lang="es-ES_tradnl" sz="2000" dirty="0">
                <a:latin typeface="Arial" pitchFamily="34" charset="0"/>
                <a:cs typeface="Arial" pitchFamily="34" charset="0"/>
              </a:rPr>
              <a:t>La característica de una variable arreglo son los corchetes(</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Una definición de variables que los incluya, indica que la variable es un </a:t>
            </a:r>
            <a:r>
              <a:rPr lang="es-ES_tradnl" sz="2000" b="1" dirty="0">
                <a:solidFill>
                  <a:srgbClr val="0000FF"/>
                </a:solidFill>
                <a:latin typeface="Arial" pitchFamily="34" charset="0"/>
                <a:cs typeface="Arial" pitchFamily="34" charset="0"/>
              </a:rPr>
              <a:t>arreglo.</a:t>
            </a:r>
          </a:p>
          <a:p>
            <a:pPr marL="0" indent="0" algn="just" eaLnBrk="1" hangingPunct="1">
              <a:buNone/>
            </a:pPr>
            <a:endParaRPr lang="es-ES_tradnl" sz="800" b="1" dirty="0">
              <a:solidFill>
                <a:srgbClr val="0000FF"/>
              </a:solidFill>
              <a:latin typeface="Arial" pitchFamily="34" charset="0"/>
              <a:cs typeface="Arial" pitchFamily="34" charset="0"/>
            </a:endParaRPr>
          </a:p>
          <a:p>
            <a:pPr marL="0" indent="0" algn="just" eaLnBrk="1" hangingPunct="1">
              <a:lnSpc>
                <a:spcPts val="3300"/>
              </a:lnSpc>
              <a:buNone/>
            </a:pPr>
            <a:r>
              <a:rPr lang="es-MX" sz="2400" b="1" dirty="0">
                <a:solidFill>
                  <a:schemeClr val="accent6">
                    <a:lumMod val="75000"/>
                  </a:schemeClr>
                </a:solidFill>
              </a:rPr>
              <a:t>lista = []</a:t>
            </a:r>
          </a:p>
          <a:p>
            <a:pPr marL="0" indent="0" algn="just">
              <a:lnSpc>
                <a:spcPts val="3300"/>
              </a:lnSpc>
              <a:buNone/>
            </a:pPr>
            <a:r>
              <a:rPr lang="es-MX" sz="2400" b="1" dirty="0">
                <a:solidFill>
                  <a:schemeClr val="accent6">
                    <a:lumMod val="75000"/>
                  </a:schemeClr>
                </a:solidFill>
              </a:rPr>
              <a:t>lista = ['a',  1 , "Buen dia"]</a:t>
            </a:r>
          </a:p>
          <a:p>
            <a:pPr marL="0" indent="0" algn="just" eaLnBrk="1" hangingPunct="1">
              <a:lnSpc>
                <a:spcPts val="3300"/>
              </a:lnSpc>
              <a:buNone/>
            </a:pPr>
            <a:endParaRPr lang="es-ES_tradnl" sz="2000" b="1" dirty="0">
              <a:solidFill>
                <a:srgbClr val="0000FF"/>
              </a:solidFill>
              <a:latin typeface="Arial" pitchFamily="34" charset="0"/>
              <a:cs typeface="Arial" pitchFamily="34" charset="0"/>
            </a:endParaRPr>
          </a:p>
          <a:p>
            <a:pPr marL="0" indent="0" algn="just" eaLnBrk="1" hangingPunct="1">
              <a:lnSpc>
                <a:spcPts val="3300"/>
              </a:lnSpc>
              <a:buNone/>
            </a:pPr>
            <a:endParaRPr lang="es-ES_tradnl" sz="2000" dirty="0">
              <a:latin typeface="Arial" pitchFamily="34" charset="0"/>
              <a:cs typeface="Arial" pitchFamily="34" charset="0"/>
            </a:endParaRPr>
          </a:p>
        </p:txBody>
      </p:sp>
      <p:sp>
        <p:nvSpPr>
          <p:cNvPr id="193541" name="Rectangle 5"/>
          <p:cNvSpPr>
            <a:spLocks noGrp="1" noChangeArrowheads="1"/>
          </p:cNvSpPr>
          <p:nvPr>
            <p:ph type="title"/>
          </p:nvPr>
        </p:nvSpPr>
        <p:spPr>
          <a:xfrm>
            <a:off x="1056184" y="260648"/>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4" name="1 Imagen">
            <a:extLst>
              <a:ext uri="{FF2B5EF4-FFF2-40B4-BE49-F238E27FC236}">
                <a16:creationId xmlns:a16="http://schemas.microsoft.com/office/drawing/2014/main" id="{758D5865-7C63-4430-812A-49E894058EB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84168" y="2084558"/>
            <a:ext cx="2204885" cy="2688884"/>
          </a:xfrm>
          <a:prstGeom prst="rect">
            <a:avLst/>
          </a:prstGeom>
        </p:spPr>
      </p:pic>
    </p:spTree>
    <p:extLst>
      <p:ext uri="{BB962C8B-B14F-4D97-AF65-F5344CB8AC3E}">
        <p14:creationId xmlns:p14="http://schemas.microsoft.com/office/powerpoint/2010/main" val="309748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193538">
                                            <p:txEl>
                                              <p:pRg st="0" end="0"/>
                                            </p:txEl>
                                          </p:spTgt>
                                        </p:tgtEl>
                                        <p:attrNameLst>
                                          <p:attrName>style.visibility</p:attrName>
                                        </p:attrNameLst>
                                      </p:cBhvr>
                                      <p:to>
                                        <p:strVal val="visible"/>
                                      </p:to>
                                    </p:set>
                                    <p:anim calcmode="lin" valueType="num">
                                      <p:cBhvr>
                                        <p:cTn id="7" dur="500" fill="hold"/>
                                        <p:tgtEl>
                                          <p:spTgt spid="193538">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193538">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193538">
                                            <p:txEl>
                                              <p:pRg st="2" end="2"/>
                                            </p:txEl>
                                          </p:spTgt>
                                        </p:tgtEl>
                                        <p:attrNameLst>
                                          <p:attrName>style.visibility</p:attrName>
                                        </p:attrNameLst>
                                      </p:cBhvr>
                                      <p:to>
                                        <p:strVal val="visible"/>
                                      </p:to>
                                    </p:set>
                                    <p:anim calcmode="lin" valueType="num">
                                      <p:cBhvr>
                                        <p:cTn id="13" dur="500" fill="hold"/>
                                        <p:tgtEl>
                                          <p:spTgt spid="193538">
                                            <p:txEl>
                                              <p:pRg st="2" end="2"/>
                                            </p:txEl>
                                          </p:spTgt>
                                        </p:tgtEl>
                                        <p:attrNameLst>
                                          <p:attrName>ppt_w</p:attrName>
                                        </p:attrNameLst>
                                      </p:cBhvr>
                                      <p:tavLst>
                                        <p:tav tm="0">
                                          <p:val>
                                            <p:strVal val="2/3*#ppt_w"/>
                                          </p:val>
                                        </p:tav>
                                        <p:tav tm="100000">
                                          <p:val>
                                            <p:strVal val="#ppt_w"/>
                                          </p:val>
                                        </p:tav>
                                      </p:tavLst>
                                    </p:anim>
                                    <p:anim calcmode="lin" valueType="num">
                                      <p:cBhvr>
                                        <p:cTn id="14" dur="500" fill="hold"/>
                                        <p:tgtEl>
                                          <p:spTgt spid="193538">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193538">
                                            <p:txEl>
                                              <p:pRg st="3" end="3"/>
                                            </p:txEl>
                                          </p:spTgt>
                                        </p:tgtEl>
                                        <p:attrNameLst>
                                          <p:attrName>style.visibility</p:attrName>
                                        </p:attrNameLst>
                                      </p:cBhvr>
                                      <p:to>
                                        <p:strVal val="visible"/>
                                      </p:to>
                                    </p:set>
                                    <p:anim calcmode="lin" valueType="num">
                                      <p:cBhvr>
                                        <p:cTn id="19" dur="500" fill="hold"/>
                                        <p:tgtEl>
                                          <p:spTgt spid="193538">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193538">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3538"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683569" y="1268760"/>
            <a:ext cx="7704855" cy="3816424"/>
          </a:xfrm>
        </p:spPr>
        <p:txBody>
          <a:bodyPr>
            <a:normAutofit/>
          </a:bodyPr>
          <a:lstStyle/>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Una vez que hemos declarado la variable arreglo, ¿Cómo tenemos acceso a los valores? Debemos recordar que las localidades de un arreglo están numeradas de </a:t>
            </a:r>
            <a:r>
              <a:rPr lang="es-ES_tradnl" sz="2200" b="1" dirty="0">
                <a:solidFill>
                  <a:srgbClr val="0070C0"/>
                </a:solidFill>
                <a:latin typeface="Arial" pitchFamily="34" charset="0"/>
                <a:cs typeface="Arial" pitchFamily="34" charset="0"/>
              </a:rPr>
              <a:t>0</a:t>
            </a:r>
            <a:r>
              <a:rPr lang="es-ES_tradnl" sz="2200" dirty="0">
                <a:solidFill>
                  <a:schemeClr val="bg2">
                    <a:lumMod val="25000"/>
                  </a:schemeClr>
                </a:solidFill>
                <a:latin typeface="Arial" pitchFamily="34" charset="0"/>
                <a:cs typeface="Arial" pitchFamily="34" charset="0"/>
              </a:rPr>
              <a:t> a </a:t>
            </a:r>
            <a:r>
              <a:rPr lang="es-ES_tradnl" sz="2200" b="1" dirty="0">
                <a:solidFill>
                  <a:srgbClr val="0070C0"/>
                </a:solidFill>
                <a:latin typeface="Arial" pitchFamily="34" charset="0"/>
                <a:cs typeface="Arial" pitchFamily="34" charset="0"/>
              </a:rPr>
              <a:t>n-1</a:t>
            </a:r>
            <a:r>
              <a:rPr lang="es-ES_tradnl" sz="2200" dirty="0">
                <a:solidFill>
                  <a:schemeClr val="bg2">
                    <a:lumMod val="25000"/>
                  </a:schemeClr>
                </a:solidFill>
                <a:latin typeface="Arial" pitchFamily="34" charset="0"/>
                <a:cs typeface="Arial" pitchFamily="34" charset="0"/>
              </a:rPr>
              <a:t> (en donde </a:t>
            </a:r>
            <a:r>
              <a:rPr lang="es-ES_tradnl" sz="2200" b="1" dirty="0">
                <a:solidFill>
                  <a:srgbClr val="0070C0"/>
                </a:solidFill>
                <a:latin typeface="Arial" pitchFamily="34" charset="0"/>
                <a:cs typeface="Arial" pitchFamily="34" charset="0"/>
              </a:rPr>
              <a:t>n</a:t>
            </a:r>
            <a:r>
              <a:rPr lang="es-ES_tradnl" sz="2200" dirty="0">
                <a:solidFill>
                  <a:schemeClr val="bg2">
                    <a:lumMod val="25000"/>
                  </a:schemeClr>
                </a:solidFill>
                <a:latin typeface="Arial" pitchFamily="34" charset="0"/>
                <a:cs typeface="Arial" pitchFamily="34" charset="0"/>
              </a:rPr>
              <a:t> es el tamaño del arreglo).  </a:t>
            </a:r>
          </a:p>
          <a:p>
            <a:pPr algn="just" eaLnBrk="1" hangingPunct="1">
              <a:lnSpc>
                <a:spcPts val="3500"/>
              </a:lnSpc>
              <a:spcBef>
                <a:spcPct val="50000"/>
              </a:spcBef>
            </a:pPr>
            <a:r>
              <a:rPr lang="es-ES_tradnl" sz="2200" dirty="0">
                <a:solidFill>
                  <a:schemeClr val="bg2">
                    <a:lumMod val="25000"/>
                  </a:schemeClr>
                </a:solidFill>
                <a:latin typeface="Arial" pitchFamily="34" charset="0"/>
                <a:cs typeface="Arial" pitchFamily="34" charset="0"/>
              </a:rPr>
              <a:t>Para hacer referencia a una localidad específica del arreglo debemos escribir el </a:t>
            </a:r>
            <a:r>
              <a:rPr lang="es-ES_tradnl" sz="2200" b="1" dirty="0">
                <a:solidFill>
                  <a:srgbClr val="FF3300"/>
                </a:solidFill>
                <a:latin typeface="Arial" pitchFamily="34" charset="0"/>
                <a:cs typeface="Arial" pitchFamily="34" charset="0"/>
              </a:rPr>
              <a:t>nombre de la variable y entre los corchetes el número de la localidad. </a:t>
            </a:r>
          </a:p>
        </p:txBody>
      </p:sp>
      <p:sp>
        <p:nvSpPr>
          <p:cNvPr id="196613" name="Rectangle 5"/>
          <p:cNvSpPr>
            <a:spLocks noGrp="1" noChangeArrowheads="1"/>
          </p:cNvSpPr>
          <p:nvPr>
            <p:ph type="title"/>
          </p:nvPr>
        </p:nvSpPr>
        <p:spPr>
          <a:xfrm>
            <a:off x="1187004" y="44624"/>
            <a:ext cx="6625356"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6" name="5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4797152"/>
            <a:ext cx="2952328" cy="1634079"/>
          </a:xfrm>
          <a:prstGeom prst="rect">
            <a:avLst/>
          </a:prstGeom>
        </p:spPr>
      </p:pic>
    </p:spTree>
    <p:extLst>
      <p:ext uri="{BB962C8B-B14F-4D97-AF65-F5344CB8AC3E}">
        <p14:creationId xmlns:p14="http://schemas.microsoft.com/office/powerpoint/2010/main" val="4219504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body" idx="1"/>
          </p:nvPr>
        </p:nvSpPr>
        <p:spPr>
          <a:xfrm>
            <a:off x="1047676" y="1200188"/>
            <a:ext cx="7416824" cy="1584176"/>
          </a:xfrm>
        </p:spPr>
        <p:txBody>
          <a:bodyPr>
            <a:normAutofit/>
          </a:bodyPr>
          <a:lstStyle/>
          <a:p>
            <a:pPr eaLnBrk="1" hangingPunct="1">
              <a:lnSpc>
                <a:spcPts val="4000"/>
              </a:lnSpc>
            </a:pPr>
            <a:r>
              <a:rPr lang="es-ES_tradnl" sz="2400" dirty="0">
                <a:solidFill>
                  <a:schemeClr val="bg2">
                    <a:lumMod val="25000"/>
                  </a:schemeClr>
                </a:solidFill>
                <a:latin typeface="Arial" pitchFamily="34" charset="0"/>
                <a:cs typeface="Arial" pitchFamily="34" charset="0"/>
              </a:rPr>
              <a:t>La manera como indicamos a la primera localidad del arreglo A es A[</a:t>
            </a:r>
            <a:r>
              <a:rPr lang="es-ES_tradnl" sz="2400" b="1" dirty="0">
                <a:solidFill>
                  <a:srgbClr val="0070C0"/>
                </a:solidFill>
                <a:latin typeface="Arial" pitchFamily="34" charset="0"/>
                <a:cs typeface="Arial" pitchFamily="34" charset="0"/>
              </a:rPr>
              <a:t>0</a:t>
            </a:r>
            <a:r>
              <a:rPr lang="es-ES_tradnl" sz="2400" dirty="0">
                <a:solidFill>
                  <a:schemeClr val="bg2">
                    <a:lumMod val="25000"/>
                  </a:schemeClr>
                </a:solidFill>
                <a:latin typeface="Arial" pitchFamily="34" charset="0"/>
                <a:cs typeface="Arial" pitchFamily="34" charset="0"/>
              </a:rPr>
              <a:t>] y la última localidad es A[</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p:txBody>
      </p:sp>
      <p:sp>
        <p:nvSpPr>
          <p:cNvPr id="197637" name="Rectangle 5"/>
          <p:cNvSpPr>
            <a:spLocks noGrp="1" noChangeArrowheads="1"/>
          </p:cNvSpPr>
          <p:nvPr>
            <p:ph type="title"/>
          </p:nvPr>
        </p:nvSpPr>
        <p:spPr>
          <a:xfrm>
            <a:off x="1103188" y="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pic>
        <p:nvPicPr>
          <p:cNvPr id="4" name="Picture 3" descr="arr02">
            <a:extLst>
              <a:ext uri="{FF2B5EF4-FFF2-40B4-BE49-F238E27FC236}">
                <a16:creationId xmlns:a16="http://schemas.microsoft.com/office/drawing/2014/main" id="{B6436D1F-C8F3-41B2-8E56-6D321693E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67831" y="2564904"/>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6009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755576" y="1556792"/>
            <a:ext cx="7704781" cy="4104456"/>
          </a:xfrm>
        </p:spPr>
        <p:txBody>
          <a:bodyPr>
            <a:normAutofit/>
          </a:bodyPr>
          <a:lstStyle/>
          <a:p>
            <a:pPr algn="just" eaLnBrk="1" hangingPunct="1">
              <a:lnSpc>
                <a:spcPts val="3100"/>
              </a:lnSpc>
            </a:pPr>
            <a:r>
              <a:rPr lang="es-ES_tradnl" sz="2000" dirty="0">
                <a:solidFill>
                  <a:schemeClr val="bg2">
                    <a:lumMod val="25000"/>
                  </a:schemeClr>
                </a:solidFill>
                <a:latin typeface="Arial" pitchFamily="34" charset="0"/>
                <a:cs typeface="Arial" pitchFamily="34" charset="0"/>
              </a:rPr>
              <a:t>La forma de asignar un valor a una localidad específica del arreglo es la siguiente: </a:t>
            </a:r>
          </a:p>
          <a:p>
            <a:pPr algn="just" eaLnBrk="1" hangingPunct="1">
              <a:lnSpc>
                <a:spcPts val="3100"/>
              </a:lnSpc>
            </a:pPr>
            <a:endParaRPr lang="es-ES_tradnl" sz="2000" dirty="0">
              <a:latin typeface="Arial" pitchFamily="34" charset="0"/>
              <a:cs typeface="Arial" pitchFamily="34" charset="0"/>
            </a:endParaRPr>
          </a:p>
          <a:p>
            <a:pPr algn="ctr" eaLnBrk="1" hangingPunct="1">
              <a:lnSpc>
                <a:spcPts val="3100"/>
              </a:lnSpc>
              <a:buFontTx/>
              <a:buNone/>
            </a:pPr>
            <a:r>
              <a:rPr lang="es-ES_tradnl" sz="2000" b="1" dirty="0">
                <a:solidFill>
                  <a:srgbClr val="FF3300"/>
                </a:solidFill>
                <a:latin typeface="Arial" pitchFamily="34" charset="0"/>
                <a:cs typeface="Arial" pitchFamily="34" charset="0"/>
              </a:rPr>
              <a:t>nombre</a:t>
            </a:r>
            <a:r>
              <a:rPr lang="es-ES_tradnl" sz="2000" b="1"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localidad</a:t>
            </a:r>
            <a:r>
              <a:rPr lang="es-ES_tradnl" sz="2000" b="1" dirty="0">
                <a:latin typeface="Arial" pitchFamily="34" charset="0"/>
                <a:cs typeface="Arial" pitchFamily="34" charset="0"/>
              </a:rPr>
              <a:t> ] =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p>
          <a:p>
            <a:pPr algn="just" eaLnBrk="1" hangingPunct="1">
              <a:lnSpc>
                <a:spcPts val="3100"/>
              </a:lnSpc>
            </a:pPr>
            <a:endParaRPr lang="es-ES_tradnl" sz="2000" dirty="0">
              <a:latin typeface="Arial" pitchFamily="34" charset="0"/>
              <a:cs typeface="Arial" pitchFamily="34" charset="0"/>
            </a:endParaRPr>
          </a:p>
          <a:p>
            <a:pPr algn="just" eaLnBrk="1" hangingPunct="1">
              <a:lnSpc>
                <a:spcPts val="3100"/>
              </a:lnSpc>
            </a:pPr>
            <a:r>
              <a:rPr lang="es-ES_tradnl" sz="2000" dirty="0">
                <a:solidFill>
                  <a:schemeClr val="bg2">
                    <a:lumMod val="25000"/>
                  </a:schemeClr>
                </a:solidFill>
                <a:latin typeface="Arial" pitchFamily="34" charset="0"/>
                <a:cs typeface="Arial" pitchFamily="34" charset="0"/>
              </a:rPr>
              <a:t>En donde </a:t>
            </a:r>
            <a:r>
              <a:rPr lang="es-ES_tradnl" sz="2000" b="1" dirty="0">
                <a:solidFill>
                  <a:srgbClr val="FF3300"/>
                </a:solidFill>
                <a:latin typeface="Arial" pitchFamily="34" charset="0"/>
                <a:cs typeface="Arial" pitchFamily="34" charset="0"/>
              </a:rPr>
              <a:t>nombre</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nombre de la variable arreglo, </a:t>
            </a:r>
            <a:r>
              <a:rPr lang="es-ES_tradnl" sz="2000" b="1" dirty="0">
                <a:solidFill>
                  <a:srgbClr val="0000FF"/>
                </a:solidFill>
                <a:latin typeface="Arial" pitchFamily="34" charset="0"/>
                <a:cs typeface="Arial" pitchFamily="34" charset="0"/>
              </a:rPr>
              <a:t>localidad</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número de la localidad del arreglo (entre </a:t>
            </a:r>
            <a:r>
              <a:rPr lang="es-ES_tradnl" sz="2000" b="1" dirty="0">
                <a:solidFill>
                  <a:srgbClr val="0000FF"/>
                </a:solidFill>
                <a:latin typeface="Arial" pitchFamily="34" charset="0"/>
                <a:cs typeface="Arial" pitchFamily="34" charset="0"/>
              </a:rPr>
              <a:t>0</a:t>
            </a:r>
            <a:r>
              <a:rPr lang="es-ES_tradnl" sz="2000" dirty="0">
                <a:latin typeface="Arial" pitchFamily="34" charset="0"/>
                <a:cs typeface="Arial" pitchFamily="34" charset="0"/>
              </a:rPr>
              <a:t> y </a:t>
            </a:r>
            <a:r>
              <a:rPr lang="es-ES_tradnl" sz="2000" b="1" dirty="0">
                <a:solidFill>
                  <a:srgbClr val="0000FF"/>
                </a:solidFill>
                <a:latin typeface="Arial" pitchFamily="34" charset="0"/>
                <a:cs typeface="Arial" pitchFamily="34" charset="0"/>
              </a:rPr>
              <a:t>n-1</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donde</a:t>
            </a:r>
            <a:r>
              <a:rPr lang="es-ES_tradnl" sz="2000" dirty="0">
                <a:latin typeface="Arial" pitchFamily="34" charset="0"/>
                <a:cs typeface="Arial" pitchFamily="34" charset="0"/>
              </a:rPr>
              <a:t> </a:t>
            </a:r>
            <a:r>
              <a:rPr lang="es-ES_tradnl" sz="2000" b="1" dirty="0">
                <a:solidFill>
                  <a:srgbClr val="0000FF"/>
                </a:solidFill>
                <a:latin typeface="Arial" pitchFamily="34" charset="0"/>
                <a:cs typeface="Arial" pitchFamily="34" charset="0"/>
              </a:rPr>
              <a:t>n</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el tamaño del arreglo) y </a:t>
            </a:r>
            <a:r>
              <a:rPr lang="es-ES_tradnl" sz="2000" b="1" dirty="0">
                <a:solidFill>
                  <a:srgbClr val="009900"/>
                </a:solidFill>
                <a:latin typeface="Arial" pitchFamily="34" charset="0"/>
                <a:cs typeface="Arial" pitchFamily="34" charset="0"/>
              </a:rPr>
              <a:t>valor</a:t>
            </a:r>
            <a:r>
              <a:rPr lang="es-ES_tradnl" sz="2000" dirty="0">
                <a:latin typeface="Arial" pitchFamily="34" charset="0"/>
                <a:cs typeface="Arial" pitchFamily="34" charset="0"/>
              </a:rPr>
              <a:t> </a:t>
            </a:r>
            <a:r>
              <a:rPr lang="es-ES_tradnl" sz="2000" dirty="0">
                <a:solidFill>
                  <a:schemeClr val="bg2">
                    <a:lumMod val="25000"/>
                  </a:schemeClr>
                </a:solidFill>
                <a:latin typeface="Arial" pitchFamily="34" charset="0"/>
                <a:cs typeface="Arial" pitchFamily="34" charset="0"/>
              </a:rPr>
              <a:t>es cualquier dato del tipo con que fue definido el arreglo.</a:t>
            </a:r>
          </a:p>
        </p:txBody>
      </p:sp>
      <p:sp>
        <p:nvSpPr>
          <p:cNvPr id="198661" name="Rectangle 5"/>
          <p:cNvSpPr>
            <a:spLocks noGrp="1" noChangeArrowheads="1"/>
          </p:cNvSpPr>
          <p:nvPr>
            <p:ph type="title"/>
          </p:nvPr>
        </p:nvSpPr>
        <p:spPr>
          <a:xfrm>
            <a:off x="1042988" y="188913"/>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spTree>
    <p:extLst>
      <p:ext uri="{BB962C8B-B14F-4D97-AF65-F5344CB8AC3E}">
        <p14:creationId xmlns:p14="http://schemas.microsoft.com/office/powerpoint/2010/main" val="13207650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4" name="Text Box 4"/>
          <p:cNvSpPr txBox="1">
            <a:spLocks noChangeArrowheads="1"/>
          </p:cNvSpPr>
          <p:nvPr/>
        </p:nvSpPr>
        <p:spPr bwMode="auto">
          <a:xfrm>
            <a:off x="1331913" y="1712539"/>
            <a:ext cx="6459537" cy="16858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400" dirty="0">
                <a:solidFill>
                  <a:schemeClr val="bg2">
                    <a:lumMod val="25000"/>
                  </a:schemeClr>
                </a:solidFill>
              </a:rPr>
              <a:t>Declarar un arreglo llamado </a:t>
            </a:r>
            <a:r>
              <a:rPr lang="es-ES_tradnl" sz="2400" b="1" dirty="0">
                <a:solidFill>
                  <a:srgbClr val="FF3300"/>
                </a:solidFill>
              </a:rPr>
              <a:t>numeros</a:t>
            </a:r>
            <a:r>
              <a:rPr lang="es-ES_tradnl" sz="2400" dirty="0"/>
              <a:t> </a:t>
            </a:r>
            <a:r>
              <a:rPr lang="es-ES_tradnl" sz="2400" dirty="0">
                <a:solidFill>
                  <a:schemeClr val="bg2">
                    <a:lumMod val="25000"/>
                  </a:schemeClr>
                </a:solidFill>
              </a:rPr>
              <a:t>y guardar en cada localidad los valores </a:t>
            </a:r>
            <a:r>
              <a:rPr lang="es-ES_tradnl" sz="2400" dirty="0">
                <a:solidFill>
                  <a:srgbClr val="0000FF"/>
                </a:solidFill>
              </a:rPr>
              <a:t>0.2</a:t>
            </a:r>
            <a:r>
              <a:rPr lang="es-ES_tradnl" sz="2400" dirty="0"/>
              <a:t>, </a:t>
            </a:r>
            <a:r>
              <a:rPr lang="es-ES_tradnl" sz="2400" dirty="0">
                <a:solidFill>
                  <a:srgbClr val="0000FF"/>
                </a:solidFill>
              </a:rPr>
              <a:t>0.4</a:t>
            </a:r>
            <a:r>
              <a:rPr lang="es-ES_tradnl" sz="2400" dirty="0"/>
              <a:t>, </a:t>
            </a:r>
            <a:r>
              <a:rPr lang="es-ES_tradnl" sz="2400" dirty="0">
                <a:solidFill>
                  <a:srgbClr val="0000FF"/>
                </a:solidFill>
              </a:rPr>
              <a:t>0.6</a:t>
            </a:r>
            <a:r>
              <a:rPr lang="es-ES_tradnl" sz="2400" dirty="0"/>
              <a:t> </a:t>
            </a:r>
            <a:r>
              <a:rPr lang="es-ES_tradnl" sz="2400" dirty="0">
                <a:solidFill>
                  <a:schemeClr val="bg2">
                    <a:lumMod val="25000"/>
                  </a:schemeClr>
                </a:solidFill>
              </a:rPr>
              <a:t>y</a:t>
            </a:r>
            <a:r>
              <a:rPr lang="es-ES_tradnl" sz="2400" dirty="0"/>
              <a:t> </a:t>
            </a:r>
            <a:r>
              <a:rPr lang="es-ES_tradnl" sz="2400" dirty="0">
                <a:solidFill>
                  <a:srgbClr val="0000FF"/>
                </a:solidFill>
              </a:rPr>
              <a:t>0.8</a:t>
            </a:r>
            <a:r>
              <a:rPr lang="es-ES_tradnl" sz="2400" dirty="0"/>
              <a:t> </a:t>
            </a:r>
            <a:r>
              <a:rPr lang="es-ES_tradnl" sz="2400" dirty="0">
                <a:solidFill>
                  <a:schemeClr val="bg2">
                    <a:lumMod val="25000"/>
                  </a:schemeClr>
                </a:solidFill>
              </a:rPr>
              <a:t>respectivamente</a:t>
            </a:r>
            <a:endParaRPr lang="es-ES" sz="2400" dirty="0">
              <a:solidFill>
                <a:schemeClr val="bg2">
                  <a:lumMod val="2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5566" y="35730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228491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9684"/>
                                        </p:tgtEl>
                                        <p:attrNameLst>
                                          <p:attrName>style.visibility</p:attrName>
                                        </p:attrNameLst>
                                      </p:cBhvr>
                                      <p:to>
                                        <p:strVal val="visible"/>
                                      </p:to>
                                    </p:set>
                                    <p:anim calcmode="lin" valueType="num">
                                      <p:cBhvr additive="base">
                                        <p:cTn id="7" dur="500" fill="hold"/>
                                        <p:tgtEl>
                                          <p:spTgt spid="199684"/>
                                        </p:tgtEl>
                                        <p:attrNameLst>
                                          <p:attrName>ppt_x</p:attrName>
                                        </p:attrNameLst>
                                      </p:cBhvr>
                                      <p:tavLst>
                                        <p:tav tm="0">
                                          <p:val>
                                            <p:strVal val="0-#ppt_w/2"/>
                                          </p:val>
                                        </p:tav>
                                        <p:tav tm="100000">
                                          <p:val>
                                            <p:strVal val="#ppt_x"/>
                                          </p:val>
                                        </p:tav>
                                      </p:tavLst>
                                    </p:anim>
                                    <p:anim calcmode="lin" valueType="num">
                                      <p:cBhvr additive="base">
                                        <p:cTn id="8" dur="500" fill="hold"/>
                                        <p:tgtEl>
                                          <p:spTgt spid="19968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9684"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1969456" y="2348880"/>
            <a:ext cx="5194832" cy="720080"/>
          </a:xfrm>
        </p:spPr>
        <p:txBody>
          <a:bodyPr/>
          <a:lstStyle/>
          <a:p>
            <a:pPr eaLnBrk="1" hangingPunct="1">
              <a:buFontTx/>
              <a:buNone/>
            </a:pPr>
            <a:r>
              <a:rPr lang="es-ES_tradnl" dirty="0"/>
              <a:t>numeros =  [</a:t>
            </a:r>
            <a:r>
              <a:rPr lang="es-ES_tradnl" dirty="0">
                <a:solidFill>
                  <a:srgbClr val="0000FF"/>
                </a:solidFill>
              </a:rPr>
              <a:t>0.2, 0.4, 0.6, 0.8</a:t>
            </a:r>
            <a:r>
              <a:rPr lang="es-ES_tradnl" dirty="0"/>
              <a:t>]</a:t>
            </a:r>
          </a:p>
        </p:txBody>
      </p:sp>
      <p:sp>
        <p:nvSpPr>
          <p:cNvPr id="4" name="Rectangle 2"/>
          <p:cNvSpPr>
            <a:spLocks noChangeArrowheads="1"/>
          </p:cNvSpPr>
          <p:nvPr/>
        </p:nvSpPr>
        <p:spPr bwMode="auto">
          <a:xfrm>
            <a:off x="1272559" y="188640"/>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6" name="1 Imagen">
            <a:extLst>
              <a:ext uri="{FF2B5EF4-FFF2-40B4-BE49-F238E27FC236}">
                <a16:creationId xmlns:a16="http://schemas.microsoft.com/office/drawing/2014/main" id="{0BB2558E-285F-412B-9A0C-4471971884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0152" y="3684562"/>
            <a:ext cx="1728192" cy="1603861"/>
          </a:xfrm>
          <a:prstGeom prst="rect">
            <a:avLst/>
          </a:prstGeom>
        </p:spPr>
      </p:pic>
    </p:spTree>
    <p:extLst>
      <p:ext uri="{BB962C8B-B14F-4D97-AF65-F5344CB8AC3E}">
        <p14:creationId xmlns:p14="http://schemas.microsoft.com/office/powerpoint/2010/main" val="15120879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2" name="Text Box 4"/>
          <p:cNvSpPr txBox="1">
            <a:spLocks noChangeArrowheads="1"/>
          </p:cNvSpPr>
          <p:nvPr/>
        </p:nvSpPr>
        <p:spPr bwMode="auto">
          <a:xfrm>
            <a:off x="1296988" y="1676400"/>
            <a:ext cx="6400800" cy="1563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15000"/>
              </a:lnSpc>
              <a:spcBef>
                <a:spcPct val="20000"/>
              </a:spcBef>
              <a:buClr>
                <a:schemeClr val="accent1"/>
              </a:buClr>
              <a:buSzPct val="80000"/>
              <a:buFont typeface="Wingdings" pitchFamily="2" charset="2"/>
              <a:buNone/>
            </a:pPr>
            <a:r>
              <a:rPr lang="es-ES_tradnl" sz="2800" dirty="0">
                <a:solidFill>
                  <a:schemeClr val="bg2">
                    <a:lumMod val="25000"/>
                  </a:schemeClr>
                </a:solidFill>
              </a:rPr>
              <a:t>Sumar el valor de </a:t>
            </a:r>
            <a:r>
              <a:rPr lang="es-ES_tradnl" sz="2800" b="1" dirty="0">
                <a:solidFill>
                  <a:srgbClr val="FF0000"/>
                </a:solidFill>
              </a:rPr>
              <a:t>8</a:t>
            </a:r>
            <a:r>
              <a:rPr lang="es-ES_tradnl" sz="2800" dirty="0">
                <a:solidFill>
                  <a:schemeClr val="bg2">
                    <a:lumMod val="25000"/>
                  </a:schemeClr>
                </a:solidFill>
              </a:rPr>
              <a:t> a cada una de las localidades del arreglo del ejemplo anterior</a:t>
            </a:r>
            <a:endParaRPr lang="es-ES" sz="2800" dirty="0">
              <a:solidFill>
                <a:schemeClr val="bg2">
                  <a:lumMod val="25000"/>
                </a:schemeClr>
              </a:solidFill>
            </a:endParaRPr>
          </a:p>
        </p:txBody>
      </p:sp>
      <p:sp>
        <p:nvSpPr>
          <p:cNvPr id="5" name="Rectangle 2"/>
          <p:cNvSpPr>
            <a:spLocks noChangeArrowheads="1"/>
          </p:cNvSpPr>
          <p:nvPr/>
        </p:nvSpPr>
        <p:spPr bwMode="auto">
          <a:xfrm>
            <a:off x="877403" y="131762"/>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7824" y="341297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53816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1732"/>
                                        </p:tgtEl>
                                        <p:attrNameLst>
                                          <p:attrName>style.visibility</p:attrName>
                                        </p:attrNameLst>
                                      </p:cBhvr>
                                      <p:to>
                                        <p:strVal val="visible"/>
                                      </p:to>
                                    </p:set>
                                    <p:anim calcmode="lin" valueType="num">
                                      <p:cBhvr additive="base">
                                        <p:cTn id="7" dur="500" fill="hold"/>
                                        <p:tgtEl>
                                          <p:spTgt spid="201732"/>
                                        </p:tgtEl>
                                        <p:attrNameLst>
                                          <p:attrName>ppt_x</p:attrName>
                                        </p:attrNameLst>
                                      </p:cBhvr>
                                      <p:tavLst>
                                        <p:tav tm="0">
                                          <p:val>
                                            <p:strVal val="0-#ppt_w/2"/>
                                          </p:val>
                                        </p:tav>
                                        <p:tav tm="100000">
                                          <p:val>
                                            <p:strVal val="#ppt_x"/>
                                          </p:val>
                                        </p:tav>
                                      </p:tavLst>
                                    </p:anim>
                                    <p:anim calcmode="lin" valueType="num">
                                      <p:cBhvr additive="base">
                                        <p:cTn id="8" dur="500" fill="hold"/>
                                        <p:tgtEl>
                                          <p:spTgt spid="2017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2"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body" idx="1"/>
          </p:nvPr>
        </p:nvSpPr>
        <p:spPr>
          <a:xfrm>
            <a:off x="1253356" y="1484784"/>
            <a:ext cx="6986588" cy="4525962"/>
          </a:xfrm>
        </p:spPr>
        <p:txBody>
          <a:bodyPr/>
          <a:lstStyle/>
          <a:p>
            <a:pPr eaLnBrk="1" hangingPunct="1">
              <a:buFontTx/>
              <a:buNone/>
            </a:pPr>
            <a:endParaRPr lang="es-ES_tradnl" dirty="0"/>
          </a:p>
          <a:p>
            <a:pPr eaLnBrk="1" hangingPunct="1">
              <a:buFontTx/>
              <a:buNone/>
            </a:pPr>
            <a:r>
              <a:rPr lang="es-ES_tradnl" dirty="0"/>
              <a:t>      numeros[</a:t>
            </a:r>
            <a:r>
              <a:rPr lang="es-ES_tradnl" dirty="0">
                <a:solidFill>
                  <a:srgbClr val="0000FF"/>
                </a:solidFill>
              </a:rPr>
              <a:t>0</a:t>
            </a:r>
            <a:r>
              <a:rPr lang="es-ES_tradnl" dirty="0"/>
              <a:t>] = numeros[</a:t>
            </a:r>
            <a:r>
              <a:rPr lang="es-ES_tradnl" dirty="0">
                <a:solidFill>
                  <a:srgbClr val="0000FF"/>
                </a:solidFill>
              </a:rPr>
              <a:t>0</a:t>
            </a:r>
            <a:r>
              <a:rPr lang="es-ES_tradnl" dirty="0"/>
              <a:t>] + </a:t>
            </a:r>
            <a:r>
              <a:rPr lang="es-ES_tradnl" b="1" dirty="0">
                <a:solidFill>
                  <a:srgbClr val="FF0000"/>
                </a:solidFill>
              </a:rPr>
              <a:t>8</a:t>
            </a:r>
            <a:endParaRPr lang="es-ES_tradnl" dirty="0"/>
          </a:p>
          <a:p>
            <a:pPr>
              <a:buNone/>
            </a:pPr>
            <a:r>
              <a:rPr lang="es-ES_tradnl" dirty="0"/>
              <a:t>	  numeros[</a:t>
            </a:r>
            <a:r>
              <a:rPr lang="es-ES_tradnl" dirty="0">
                <a:solidFill>
                  <a:srgbClr val="0000FF"/>
                </a:solidFill>
              </a:rPr>
              <a:t>1</a:t>
            </a:r>
            <a:r>
              <a:rPr lang="es-ES_tradnl" dirty="0"/>
              <a:t>]= numeros[</a:t>
            </a:r>
            <a:r>
              <a:rPr lang="es-ES_tradnl" dirty="0">
                <a:solidFill>
                  <a:srgbClr val="0000FF"/>
                </a:solidFill>
              </a:rPr>
              <a:t>1</a:t>
            </a:r>
            <a:r>
              <a:rPr lang="es-ES_tradnl" dirty="0"/>
              <a:t>] +</a:t>
            </a:r>
            <a:r>
              <a:rPr lang="es-ES_tradnl" dirty="0">
                <a:solidFill>
                  <a:srgbClr val="0000FF"/>
                </a:solidFill>
              </a:rPr>
              <a:t> </a:t>
            </a:r>
            <a:r>
              <a:rPr lang="es-ES_tradnl" b="1" dirty="0">
                <a:solidFill>
                  <a:srgbClr val="FF0000"/>
                </a:solidFill>
              </a:rPr>
              <a:t>8</a:t>
            </a:r>
            <a:endParaRPr lang="es-ES_tradnl" dirty="0"/>
          </a:p>
          <a:p>
            <a:pPr>
              <a:buNone/>
            </a:pPr>
            <a:r>
              <a:rPr lang="es-ES_tradnl" dirty="0"/>
              <a:t>	  numeros[</a:t>
            </a:r>
            <a:r>
              <a:rPr lang="es-ES_tradnl" dirty="0">
                <a:solidFill>
                  <a:srgbClr val="0000FF"/>
                </a:solidFill>
              </a:rPr>
              <a:t>2</a:t>
            </a:r>
            <a:r>
              <a:rPr lang="es-ES_tradnl" dirty="0"/>
              <a:t>]= numeros[</a:t>
            </a:r>
            <a:r>
              <a:rPr lang="es-ES_tradnl" dirty="0">
                <a:solidFill>
                  <a:srgbClr val="0000FF"/>
                </a:solidFill>
              </a:rPr>
              <a:t>2</a:t>
            </a:r>
            <a:r>
              <a:rPr lang="es-ES_tradnl" dirty="0"/>
              <a:t>] +</a:t>
            </a:r>
            <a:r>
              <a:rPr lang="es-ES_tradnl" dirty="0">
                <a:solidFill>
                  <a:srgbClr val="0000FF"/>
                </a:solidFill>
              </a:rPr>
              <a:t> </a:t>
            </a:r>
            <a:r>
              <a:rPr lang="es-ES_tradnl" b="1" dirty="0">
                <a:solidFill>
                  <a:srgbClr val="FF0000"/>
                </a:solidFill>
              </a:rPr>
              <a:t>8</a:t>
            </a:r>
            <a:endParaRPr lang="es-ES_tradnl" dirty="0"/>
          </a:p>
          <a:p>
            <a:pPr>
              <a:buNone/>
            </a:pPr>
            <a:r>
              <a:rPr lang="es-ES_tradnl" dirty="0"/>
              <a:t>	  numeros[</a:t>
            </a:r>
            <a:r>
              <a:rPr lang="es-ES_tradnl" dirty="0">
                <a:solidFill>
                  <a:srgbClr val="0000FF"/>
                </a:solidFill>
              </a:rPr>
              <a:t>3</a:t>
            </a:r>
            <a:r>
              <a:rPr lang="es-ES_tradnl" dirty="0"/>
              <a:t>]= numeros[</a:t>
            </a:r>
            <a:r>
              <a:rPr lang="es-ES_tradnl" dirty="0">
                <a:solidFill>
                  <a:srgbClr val="0000FF"/>
                </a:solidFill>
              </a:rPr>
              <a:t>3</a:t>
            </a:r>
            <a:r>
              <a:rPr lang="es-ES_tradnl" dirty="0"/>
              <a:t>] +</a:t>
            </a:r>
            <a:r>
              <a:rPr lang="es-ES_tradnl" dirty="0">
                <a:solidFill>
                  <a:srgbClr val="0000FF"/>
                </a:solidFill>
              </a:rPr>
              <a:t> </a:t>
            </a:r>
            <a:r>
              <a:rPr lang="es-ES_tradnl" b="1" dirty="0">
                <a:solidFill>
                  <a:srgbClr val="FF0000"/>
                </a:solidFill>
              </a:rPr>
              <a:t>8</a:t>
            </a:r>
            <a:endParaRPr lang="es-ES_tradnl" dirty="0"/>
          </a:p>
        </p:txBody>
      </p:sp>
      <p:sp>
        <p:nvSpPr>
          <p:cNvPr id="4" name="Rectangle 2"/>
          <p:cNvSpPr>
            <a:spLocks noChangeArrowheads="1"/>
          </p:cNvSpPr>
          <p:nvPr/>
        </p:nvSpPr>
        <p:spPr bwMode="auto">
          <a:xfrm>
            <a:off x="904056" y="300186"/>
            <a:ext cx="647625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6" name="1 Imagen">
            <a:extLst>
              <a:ext uri="{FF2B5EF4-FFF2-40B4-BE49-F238E27FC236}">
                <a16:creationId xmlns:a16="http://schemas.microsoft.com/office/drawing/2014/main" id="{3640E280-5024-4119-AD96-7E6608237D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04248" y="5085184"/>
            <a:ext cx="1728192" cy="1603861"/>
          </a:xfrm>
          <a:prstGeom prst="rect">
            <a:avLst/>
          </a:prstGeom>
        </p:spPr>
      </p:pic>
    </p:spTree>
    <p:extLst>
      <p:ext uri="{BB962C8B-B14F-4D97-AF65-F5344CB8AC3E}">
        <p14:creationId xmlns:p14="http://schemas.microsoft.com/office/powerpoint/2010/main" val="2266854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5">
            <a:extLst>
              <a:ext uri="{FF2B5EF4-FFF2-40B4-BE49-F238E27FC236}">
                <a16:creationId xmlns:a16="http://schemas.microsoft.com/office/drawing/2014/main" id="{8CFB1FB7-9245-42F8-AD24-F8A5D3A0E24B}"/>
              </a:ext>
            </a:extLst>
          </p:cNvPr>
          <p:cNvSpPr>
            <a:spLocks noGrp="1" noChangeArrowheads="1"/>
          </p:cNvSpPr>
          <p:nvPr>
            <p:ph type="title"/>
          </p:nvPr>
        </p:nvSpPr>
        <p:spPr>
          <a:xfrm>
            <a:off x="10668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sp>
        <p:nvSpPr>
          <p:cNvPr id="8" name="Text Box 4">
            <a:extLst>
              <a:ext uri="{FF2B5EF4-FFF2-40B4-BE49-F238E27FC236}">
                <a16:creationId xmlns:a16="http://schemas.microsoft.com/office/drawing/2014/main" id="{23DCC806-EE79-4028-B457-F3F4E877577E}"/>
              </a:ext>
            </a:extLst>
          </p:cNvPr>
          <p:cNvSpPr txBox="1">
            <a:spLocks noChangeArrowheads="1"/>
          </p:cNvSpPr>
          <p:nvPr/>
        </p:nvSpPr>
        <p:spPr bwMode="auto">
          <a:xfrm>
            <a:off x="485700" y="1412776"/>
            <a:ext cx="8656340" cy="958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marL="457200" indent="-457200" eaLnBrk="1" hangingPunct="1">
              <a:lnSpc>
                <a:spcPct val="150000"/>
              </a:lnSpc>
              <a:buClr>
                <a:schemeClr val="accent1"/>
              </a:buClr>
              <a:buSzPct val="80000"/>
              <a:buFont typeface="Arial" panose="020B0604020202020204" pitchFamily="34" charset="0"/>
              <a:buChar char="•"/>
            </a:pPr>
            <a:r>
              <a:rPr lang="es-MX" sz="2000" dirty="0">
                <a:solidFill>
                  <a:schemeClr val="bg2">
                    <a:lumMod val="25000"/>
                  </a:schemeClr>
                </a:solidFill>
              </a:rPr>
              <a:t>La estructura compañera de los arreglos es el ciclo </a:t>
            </a:r>
            <a:r>
              <a:rPr lang="es-MX" sz="2000" b="1" dirty="0">
                <a:solidFill>
                  <a:schemeClr val="accent6">
                    <a:lumMod val="75000"/>
                  </a:schemeClr>
                </a:solidFill>
              </a:rPr>
              <a:t>for</a:t>
            </a:r>
            <a:r>
              <a:rPr lang="es-MX" sz="2000" dirty="0">
                <a:solidFill>
                  <a:schemeClr val="bg2">
                    <a:lumMod val="25000"/>
                  </a:schemeClr>
                </a:solidFill>
              </a:rPr>
              <a:t>.</a:t>
            </a:r>
          </a:p>
          <a:p>
            <a:pPr marL="457200" indent="-457200" eaLnBrk="1" hangingPunct="1">
              <a:lnSpc>
                <a:spcPct val="150000"/>
              </a:lnSpc>
              <a:buClr>
                <a:schemeClr val="accent1"/>
              </a:buClr>
              <a:buSzPct val="80000"/>
              <a:buFont typeface="Arial" panose="020B0604020202020204" pitchFamily="34" charset="0"/>
              <a:buChar char="•"/>
            </a:pPr>
            <a:r>
              <a:rPr lang="es-MX" sz="2000" dirty="0">
                <a:solidFill>
                  <a:schemeClr val="bg2">
                    <a:lumMod val="25000"/>
                  </a:schemeClr>
                </a:solidFill>
              </a:rPr>
              <a:t>El acceso a los elementos de un arreglo puede ser de dos formas:</a:t>
            </a:r>
            <a:endParaRPr lang="es-MX" sz="2400" dirty="0">
              <a:solidFill>
                <a:schemeClr val="bg2">
                  <a:lumMod val="25000"/>
                </a:schemeClr>
              </a:solidFill>
            </a:endParaRPr>
          </a:p>
        </p:txBody>
      </p:sp>
      <p:sp>
        <p:nvSpPr>
          <p:cNvPr id="6" name="Rectángulo 5">
            <a:extLst>
              <a:ext uri="{FF2B5EF4-FFF2-40B4-BE49-F238E27FC236}">
                <a16:creationId xmlns:a16="http://schemas.microsoft.com/office/drawing/2014/main" id="{494B1ABE-9D97-4D96-9F2E-560FB87FF972}"/>
              </a:ext>
            </a:extLst>
          </p:cNvPr>
          <p:cNvSpPr/>
          <p:nvPr/>
        </p:nvSpPr>
        <p:spPr>
          <a:xfrm>
            <a:off x="1066800" y="2561440"/>
            <a:ext cx="4320480" cy="3108543"/>
          </a:xfrm>
          <a:prstGeom prst="rect">
            <a:avLst/>
          </a:prstGeom>
        </p:spPr>
        <p:txBody>
          <a:bodyPr wrap="square">
            <a:spAutoFit/>
          </a:bodyPr>
          <a:lstStyle/>
          <a:p>
            <a:pPr marL="457200" indent="-457200">
              <a:buFont typeface="+mj-lt"/>
              <a:buAutoNum type="arabicPeriod"/>
            </a:pPr>
            <a:r>
              <a:rPr lang="es-MX" sz="2400" b="1" dirty="0">
                <a:solidFill>
                  <a:schemeClr val="accent6">
                    <a:lumMod val="75000"/>
                  </a:schemeClr>
                </a:solidFill>
              </a:rPr>
              <a:t>A través del iterador</a:t>
            </a:r>
          </a:p>
          <a:p>
            <a:pPr marL="457200" indent="-457200">
              <a:buFont typeface="+mj-lt"/>
              <a:buAutoNum type="arabicPeriod"/>
            </a:pPr>
            <a:endParaRPr lang="es-MX" sz="1400" b="1" dirty="0">
              <a:solidFill>
                <a:schemeClr val="accent6">
                  <a:lumMod val="75000"/>
                </a:schemeClr>
              </a:solidFill>
            </a:endParaRPr>
          </a:p>
          <a:p>
            <a:r>
              <a:rPr lang="es-MX" sz="2400" b="1" dirty="0">
                <a:solidFill>
                  <a:srgbClr val="0070C0"/>
                </a:solidFill>
              </a:rPr>
              <a:t>	for elemento in lista:</a:t>
            </a:r>
          </a:p>
          <a:p>
            <a:r>
              <a:rPr lang="es-MX" sz="2400" b="1" dirty="0">
                <a:solidFill>
                  <a:srgbClr val="0070C0"/>
                </a:solidFill>
              </a:rPr>
              <a:t>		print(elemento)</a:t>
            </a:r>
          </a:p>
          <a:p>
            <a:endParaRPr lang="es-MX" sz="2400" dirty="0"/>
          </a:p>
          <a:p>
            <a:pPr marL="457200" indent="-457200">
              <a:buFont typeface="+mj-lt"/>
              <a:buAutoNum type="arabicPeriod" startAt="2"/>
            </a:pPr>
            <a:r>
              <a:rPr lang="es-MX" sz="2400" b="1" dirty="0">
                <a:solidFill>
                  <a:schemeClr val="accent6">
                    <a:lumMod val="75000"/>
                  </a:schemeClr>
                </a:solidFill>
              </a:rPr>
              <a:t>A través del índice</a:t>
            </a:r>
          </a:p>
          <a:p>
            <a:endParaRPr lang="es-MX" sz="1400" dirty="0"/>
          </a:p>
          <a:p>
            <a:r>
              <a:rPr lang="es-MX" sz="2400" b="1" dirty="0">
                <a:solidFill>
                  <a:srgbClr val="0070C0"/>
                </a:solidFill>
              </a:rPr>
              <a:t>	for i in range(0,len(lista)):</a:t>
            </a:r>
          </a:p>
          <a:p>
            <a:r>
              <a:rPr lang="es-MX" sz="2400" b="1" dirty="0">
                <a:solidFill>
                  <a:srgbClr val="0070C0"/>
                </a:solidFill>
              </a:rPr>
              <a:t>		print(lista[i])</a:t>
            </a:r>
          </a:p>
        </p:txBody>
      </p:sp>
      <p:sp>
        <p:nvSpPr>
          <p:cNvPr id="7" name="Rectángulo 6">
            <a:extLst>
              <a:ext uri="{FF2B5EF4-FFF2-40B4-BE49-F238E27FC236}">
                <a16:creationId xmlns:a16="http://schemas.microsoft.com/office/drawing/2014/main" id="{2C7B1DD2-9AE7-4536-9EE2-1100503A2665}"/>
              </a:ext>
            </a:extLst>
          </p:cNvPr>
          <p:cNvSpPr/>
          <p:nvPr/>
        </p:nvSpPr>
        <p:spPr>
          <a:xfrm>
            <a:off x="5796136" y="4679032"/>
            <a:ext cx="2448272" cy="923330"/>
          </a:xfrm>
          <a:prstGeom prst="rect">
            <a:avLst/>
          </a:prstGeom>
          <a:ln>
            <a:solidFill>
              <a:schemeClr val="accent1"/>
            </a:solidFill>
          </a:ln>
        </p:spPr>
        <p:txBody>
          <a:bodyPr wrap="square">
            <a:spAutoFit/>
          </a:bodyPr>
          <a:lstStyle/>
          <a:p>
            <a:r>
              <a:rPr lang="es-MX" dirty="0"/>
              <a:t>La función </a:t>
            </a:r>
            <a:r>
              <a:rPr lang="es-MX" b="1" dirty="0">
                <a:solidFill>
                  <a:srgbClr val="FF0000"/>
                </a:solidFill>
              </a:rPr>
              <a:t>len</a:t>
            </a:r>
            <a:r>
              <a:rPr lang="es-MX" dirty="0"/>
              <a:t> obtiene el número de elementos en la lista.</a:t>
            </a:r>
          </a:p>
        </p:txBody>
      </p:sp>
    </p:spTree>
    <p:extLst>
      <p:ext uri="{BB962C8B-B14F-4D97-AF65-F5344CB8AC3E}">
        <p14:creationId xmlns:p14="http://schemas.microsoft.com/office/powerpoint/2010/main" val="3410438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Define un arreglo que almacene </a:t>
            </a:r>
            <a:r>
              <a:rPr lang="es-MX" sz="2400" b="1" dirty="0">
                <a:solidFill>
                  <a:schemeClr val="accent6">
                    <a:lumMod val="75000"/>
                  </a:schemeClr>
                </a:solidFill>
              </a:rPr>
              <a:t>10 números enteros</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277916"/>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311249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Listas</a:t>
            </a:r>
          </a:p>
        </p:txBody>
      </p:sp>
      <p:sp>
        <p:nvSpPr>
          <p:cNvPr id="4099" name="Rectangle 3"/>
          <p:cNvSpPr>
            <a:spLocks noGrp="1" noChangeArrowheads="1"/>
          </p:cNvSpPr>
          <p:nvPr>
            <p:ph type="body" idx="1"/>
          </p:nvPr>
        </p:nvSpPr>
        <p:spPr>
          <a:xfrm>
            <a:off x="755650" y="1557586"/>
            <a:ext cx="7772400" cy="3527598"/>
          </a:xfrm>
        </p:spPr>
        <p:txBody>
          <a:bodyPr>
            <a:normAutofit/>
          </a:bodyPr>
          <a:lstStyle/>
          <a:p>
            <a:pPr algn="just" eaLnBrk="1" hangingPunct="1">
              <a:lnSpc>
                <a:spcPct val="125000"/>
              </a:lnSpc>
              <a:spcBef>
                <a:spcPct val="60000"/>
              </a:spcBef>
            </a:pPr>
            <a:r>
              <a:rPr lang="es-ES" sz="2000" dirty="0">
                <a:solidFill>
                  <a:schemeClr val="bg2">
                    <a:lumMod val="25000"/>
                  </a:schemeClr>
                </a:solidFill>
                <a:latin typeface="Arial" pitchFamily="34" charset="0"/>
                <a:cs typeface="Arial" pitchFamily="34" charset="0"/>
              </a:rPr>
              <a:t>Lista es un tipo de variable que define una categoría de variables que “contienen” varios valores. </a:t>
            </a:r>
          </a:p>
          <a:p>
            <a:pPr algn="just" eaLnBrk="1" hangingPunct="1">
              <a:lnSpc>
                <a:spcPct val="125000"/>
              </a:lnSpc>
              <a:spcBef>
                <a:spcPct val="60000"/>
              </a:spcBef>
            </a:pPr>
            <a:r>
              <a:rPr lang="es-ES" sz="2000" dirty="0">
                <a:solidFill>
                  <a:schemeClr val="bg2">
                    <a:lumMod val="25000"/>
                  </a:schemeClr>
                </a:solidFill>
                <a:latin typeface="Arial" pitchFamily="34" charset="0"/>
                <a:cs typeface="Arial" pitchFamily="34" charset="0"/>
              </a:rPr>
              <a:t>Una lista puede contener varios valores:</a:t>
            </a:r>
          </a:p>
          <a:p>
            <a:pPr algn="just" eaLnBrk="1" hangingPunct="1">
              <a:lnSpc>
                <a:spcPct val="125000"/>
              </a:lnSpc>
              <a:spcBef>
                <a:spcPct val="60000"/>
              </a:spcBef>
            </a:pPr>
            <a:endParaRPr lang="es-ES_tradnl" sz="2800" dirty="0">
              <a:solidFill>
                <a:schemeClr val="bg2">
                  <a:lumMod val="25000"/>
                </a:schemeClr>
              </a:solidFill>
              <a:latin typeface="Arial" pitchFamily="34" charset="0"/>
              <a:cs typeface="Arial" pitchFamily="34" charset="0"/>
            </a:endParaRP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212" y="4509120"/>
            <a:ext cx="1800200" cy="1875208"/>
          </a:xfrm>
          <a:prstGeom prst="rect">
            <a:avLst/>
          </a:prstGeom>
        </p:spPr>
      </p:pic>
      <p:sp>
        <p:nvSpPr>
          <p:cNvPr id="5" name="Rectangle 2">
            <a:extLst>
              <a:ext uri="{FF2B5EF4-FFF2-40B4-BE49-F238E27FC236}">
                <a16:creationId xmlns:a16="http://schemas.microsoft.com/office/drawing/2014/main" id="{F369CD9E-404B-4269-909D-22F54137516D}"/>
              </a:ext>
            </a:extLst>
          </p:cNvPr>
          <p:cNvSpPr txBox="1">
            <a:spLocks noChangeArrowheads="1"/>
          </p:cNvSpPr>
          <p:nvPr/>
        </p:nvSpPr>
        <p:spPr>
          <a:xfrm>
            <a:off x="1043608" y="3212182"/>
            <a:ext cx="6336704" cy="208823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ts val="3300"/>
              </a:lnSpc>
              <a:buFont typeface="Arial" pitchFamily="34" charset="0"/>
              <a:buNone/>
            </a:pPr>
            <a:r>
              <a:rPr lang="es-ES_tradnl" sz="2000" dirty="0">
                <a:solidFill>
                  <a:schemeClr val="bg2">
                    <a:lumMod val="25000"/>
                  </a:schemeClr>
                </a:solidFill>
                <a:latin typeface="Arial" pitchFamily="34" charset="0"/>
                <a:cs typeface="Arial" pitchFamily="34" charset="0"/>
              </a:rPr>
              <a:t>La característica de una variable lista son los corchetes</a:t>
            </a:r>
            <a:r>
              <a:rPr lang="es-ES_tradnl" sz="2000" dirty="0">
                <a:latin typeface="Arial" pitchFamily="34" charset="0"/>
                <a:cs typeface="Arial" pitchFamily="34" charset="0"/>
              </a:rPr>
              <a:t>(</a:t>
            </a:r>
            <a:r>
              <a:rPr lang="es-ES_tradnl" sz="2000" b="1" dirty="0">
                <a:solidFill>
                  <a:srgbClr val="000099"/>
                </a:solidFill>
                <a:latin typeface="Arial" pitchFamily="34" charset="0"/>
                <a:cs typeface="Arial" pitchFamily="34" charset="0"/>
              </a:rPr>
              <a:t>[ ]</a:t>
            </a:r>
            <a:r>
              <a:rPr lang="es-ES_tradnl" sz="2000" dirty="0">
                <a:latin typeface="Arial" pitchFamily="34" charset="0"/>
                <a:cs typeface="Arial" pitchFamily="34" charset="0"/>
              </a:rPr>
              <a:t>). </a:t>
            </a:r>
            <a:endParaRPr lang="es-ES_tradnl" sz="2000" b="1" dirty="0">
              <a:solidFill>
                <a:srgbClr val="0000FF"/>
              </a:solidFill>
              <a:latin typeface="Arial" pitchFamily="34" charset="0"/>
              <a:cs typeface="Arial" pitchFamily="34" charset="0"/>
            </a:endParaRPr>
          </a:p>
          <a:p>
            <a:pPr marL="0" indent="0" algn="just">
              <a:buFont typeface="Arial" pitchFamily="34" charset="0"/>
              <a:buNone/>
            </a:pPr>
            <a:endParaRPr lang="es-ES_tradnl" sz="800" b="1" dirty="0">
              <a:solidFill>
                <a:srgbClr val="0000FF"/>
              </a:solidFill>
              <a:latin typeface="Arial" pitchFamily="34" charset="0"/>
              <a:cs typeface="Arial" pitchFamily="34" charset="0"/>
            </a:endParaRPr>
          </a:p>
          <a:p>
            <a:pPr marL="0" indent="0" algn="just">
              <a:lnSpc>
                <a:spcPts val="3300"/>
              </a:lnSpc>
              <a:buFont typeface="Arial" pitchFamily="34" charset="0"/>
              <a:buNone/>
            </a:pPr>
            <a:r>
              <a:rPr lang="es-MX" sz="2400" b="1" dirty="0">
                <a:solidFill>
                  <a:schemeClr val="accent6">
                    <a:lumMod val="75000"/>
                  </a:schemeClr>
                </a:solidFill>
              </a:rPr>
              <a:t>lista = []</a:t>
            </a:r>
          </a:p>
          <a:p>
            <a:pPr marL="0" indent="0" algn="just">
              <a:lnSpc>
                <a:spcPts val="3300"/>
              </a:lnSpc>
              <a:buFont typeface="Arial" pitchFamily="34" charset="0"/>
              <a:buNone/>
            </a:pPr>
            <a:r>
              <a:rPr lang="es-MX" sz="2400" b="1" dirty="0">
                <a:solidFill>
                  <a:schemeClr val="accent6">
                    <a:lumMod val="75000"/>
                  </a:schemeClr>
                </a:solidFill>
              </a:rPr>
              <a:t>lista = ['a',  1 , "Buen dia"]</a:t>
            </a:r>
          </a:p>
          <a:p>
            <a:pPr marL="0" indent="0" algn="just">
              <a:lnSpc>
                <a:spcPts val="3300"/>
              </a:lnSpc>
              <a:buFont typeface="Arial" pitchFamily="34" charset="0"/>
              <a:buNone/>
            </a:pPr>
            <a:endParaRPr lang="es-ES_tradnl" sz="2000" b="1" dirty="0">
              <a:solidFill>
                <a:srgbClr val="0000FF"/>
              </a:solidFill>
              <a:latin typeface="Arial" pitchFamily="34" charset="0"/>
              <a:cs typeface="Arial" pitchFamily="34" charset="0"/>
            </a:endParaRPr>
          </a:p>
          <a:p>
            <a:pPr marL="0" indent="0" algn="just">
              <a:lnSpc>
                <a:spcPts val="3300"/>
              </a:lnSpc>
              <a:buFont typeface="Arial" pitchFamily="34" charset="0"/>
              <a:buNone/>
            </a:pPr>
            <a:endParaRPr lang="es-ES_tradnl" sz="2000" dirty="0">
              <a:latin typeface="Arial" pitchFamily="34" charset="0"/>
              <a:cs typeface="Arial" pitchFamily="34" charset="0"/>
            </a:endParaRPr>
          </a:p>
        </p:txBody>
      </p:sp>
    </p:spTree>
    <p:extLst>
      <p:ext uri="{BB962C8B-B14F-4D97-AF65-F5344CB8AC3E}">
        <p14:creationId xmlns:p14="http://schemas.microsoft.com/office/powerpoint/2010/main" val="1948050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7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p:cTn id="7" dur="500" fill="hold"/>
                                        <p:tgtEl>
                                          <p:spTgt spid="5">
                                            <p:txEl>
                                              <p:pRg st="0" end="0"/>
                                            </p:txEl>
                                          </p:spTgt>
                                        </p:tgtEl>
                                        <p:attrNameLst>
                                          <p:attrName>ppt_w</p:attrName>
                                        </p:attrNameLst>
                                      </p:cBhvr>
                                      <p:tavLst>
                                        <p:tav tm="0">
                                          <p:val>
                                            <p:strVal val="2/3*#ppt_w"/>
                                          </p:val>
                                        </p:tav>
                                        <p:tav tm="100000">
                                          <p:val>
                                            <p:strVal val="#ppt_w"/>
                                          </p:val>
                                        </p:tav>
                                      </p:tavLst>
                                    </p:anim>
                                    <p:anim calcmode="lin" valueType="num">
                                      <p:cBhvr>
                                        <p:cTn id="8" dur="500" fill="hold"/>
                                        <p:tgtEl>
                                          <p:spTgt spid="5">
                                            <p:txEl>
                                              <p:pRg st="0" end="0"/>
                                            </p:txEl>
                                          </p:spTgt>
                                        </p:tgtEl>
                                        <p:attrNameLst>
                                          <p:attrName>ppt_h</p:attrName>
                                        </p:attrNameLst>
                                      </p:cBhvr>
                                      <p:tavLst>
                                        <p:tav tm="0">
                                          <p:val>
                                            <p:strVal val="2/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72" fill="hold" grpId="0"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p:cTn id="13" dur="500" fill="hold"/>
                                        <p:tgtEl>
                                          <p:spTgt spid="5">
                                            <p:txEl>
                                              <p:pRg st="2" end="2"/>
                                            </p:txEl>
                                          </p:spTgt>
                                        </p:tgtEl>
                                        <p:attrNameLst>
                                          <p:attrName>ppt_w</p:attrName>
                                        </p:attrNameLst>
                                      </p:cBhvr>
                                      <p:tavLst>
                                        <p:tav tm="0">
                                          <p:val>
                                            <p:strVal val="2/3*#ppt_w"/>
                                          </p:val>
                                        </p:tav>
                                        <p:tav tm="100000">
                                          <p:val>
                                            <p:strVal val="#ppt_w"/>
                                          </p:val>
                                        </p:tav>
                                      </p:tavLst>
                                    </p:anim>
                                    <p:anim calcmode="lin" valueType="num">
                                      <p:cBhvr>
                                        <p:cTn id="14" dur="500" fill="hold"/>
                                        <p:tgtEl>
                                          <p:spTgt spid="5">
                                            <p:txEl>
                                              <p:pRg st="2" end="2"/>
                                            </p:txEl>
                                          </p:spTgt>
                                        </p:tgtEl>
                                        <p:attrNameLst>
                                          <p:attrName>ppt_h</p:attrName>
                                        </p:attrNameLst>
                                      </p:cBhvr>
                                      <p:tavLst>
                                        <p:tav tm="0">
                                          <p:val>
                                            <p:strVal val="2/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72"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p:cTn id="19" dur="500" fill="hold"/>
                                        <p:tgtEl>
                                          <p:spTgt spid="5">
                                            <p:txEl>
                                              <p:pRg st="3" end="3"/>
                                            </p:txEl>
                                          </p:spTgt>
                                        </p:tgtEl>
                                        <p:attrNameLst>
                                          <p:attrName>ppt_w</p:attrName>
                                        </p:attrNameLst>
                                      </p:cBhvr>
                                      <p:tavLst>
                                        <p:tav tm="0">
                                          <p:val>
                                            <p:strVal val="2/3*#ppt_w"/>
                                          </p:val>
                                        </p:tav>
                                        <p:tav tm="100000">
                                          <p:val>
                                            <p:strVal val="#ppt_w"/>
                                          </p:val>
                                        </p:tav>
                                      </p:tavLst>
                                    </p:anim>
                                    <p:anim calcmode="lin" valueType="num">
                                      <p:cBhvr>
                                        <p:cTn id="20" dur="500" fill="hold"/>
                                        <p:tgtEl>
                                          <p:spTgt spid="5">
                                            <p:txEl>
                                              <p:pRg st="3" end="3"/>
                                            </p:txEl>
                                          </p:spTgt>
                                        </p:tgtEl>
                                        <p:attrNameLst>
                                          <p:attrName>ppt_h</p:attrName>
                                        </p:attrNameLst>
                                      </p:cBhvr>
                                      <p:tavLst>
                                        <p:tav tm="0">
                                          <p:val>
                                            <p:strVal val="2/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043608" y="1772816"/>
            <a:ext cx="7488832" cy="2232248"/>
          </a:xfrm>
        </p:spPr>
        <p:txBody>
          <a:bodyPr>
            <a:normAutofit/>
          </a:bodyPr>
          <a:lstStyle/>
          <a:p>
            <a:pPr marL="0" indent="0" eaLnBrk="1" hangingPunct="1">
              <a:lnSpc>
                <a:spcPct val="150000"/>
              </a:lnSpc>
              <a:buNone/>
            </a:pPr>
            <a:r>
              <a:rPr lang="es-ES_tradnl" sz="2400" dirty="0">
                <a:solidFill>
                  <a:schemeClr val="bg2">
                    <a:lumMod val="25000"/>
                  </a:schemeClr>
                </a:solidFill>
                <a:latin typeface="Arial" pitchFamily="34" charset="0"/>
                <a:cs typeface="Arial" pitchFamily="34" charset="0"/>
              </a:rPr>
              <a:t>La declaración de la variable arreglo </a:t>
            </a:r>
            <a:r>
              <a:rPr lang="es-ES_tradnl" sz="2400" b="1" dirty="0">
                <a:solidFill>
                  <a:srgbClr val="FF0000"/>
                </a:solidFill>
                <a:latin typeface="Arial" pitchFamily="34" charset="0"/>
                <a:cs typeface="Arial" pitchFamily="34" charset="0"/>
              </a:rPr>
              <a:t>A</a:t>
            </a:r>
            <a:r>
              <a:rPr lang="es-ES_tradnl" sz="2400" dirty="0">
                <a:solidFill>
                  <a:schemeClr val="bg2">
                    <a:lumMod val="25000"/>
                  </a:schemeClr>
                </a:solidFill>
                <a:latin typeface="Arial" pitchFamily="34" charset="0"/>
                <a:cs typeface="Arial" pitchFamily="34" charset="0"/>
              </a:rPr>
              <a:t> que contiene </a:t>
            </a:r>
            <a:r>
              <a:rPr lang="es-ES_tradnl" sz="2400" b="1" dirty="0">
                <a:solidFill>
                  <a:srgbClr val="0000FF"/>
                </a:solidFill>
                <a:latin typeface="Arial" pitchFamily="34" charset="0"/>
                <a:cs typeface="Arial" pitchFamily="34" charset="0"/>
              </a:rPr>
              <a:t>10</a:t>
            </a:r>
            <a:r>
              <a:rPr lang="es-ES_tradnl" sz="2400" dirty="0">
                <a:solidFill>
                  <a:srgbClr val="0000FF"/>
                </a:solidFill>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valores</a:t>
            </a:r>
            <a:r>
              <a:rPr lang="es-ES_tradnl" sz="2400" dirty="0">
                <a:latin typeface="Arial" pitchFamily="34" charset="0"/>
                <a:cs typeface="Arial" pitchFamily="34" charset="0"/>
              </a:rPr>
              <a:t> </a:t>
            </a:r>
            <a:r>
              <a:rPr lang="es-ES_tradnl" sz="2400" b="1" dirty="0">
                <a:solidFill>
                  <a:srgbClr val="0000FF"/>
                </a:solidFill>
                <a:latin typeface="Arial" pitchFamily="34" charset="0"/>
                <a:cs typeface="Arial" pitchFamily="34" charset="0"/>
              </a:rPr>
              <a:t>enteros </a:t>
            </a:r>
            <a:r>
              <a:rPr lang="es-ES_tradnl" sz="2400" dirty="0">
                <a:solidFill>
                  <a:schemeClr val="bg2">
                    <a:lumMod val="25000"/>
                  </a:schemeClr>
                </a:solidFill>
                <a:latin typeface="Arial" pitchFamily="34" charset="0"/>
                <a:cs typeface="Arial" pitchFamily="34" charset="0"/>
              </a:rPr>
              <a:t>es la siguiente: </a:t>
            </a:r>
          </a:p>
          <a:p>
            <a:pPr algn="ctr" eaLnBrk="1" hangingPunct="1">
              <a:buFontTx/>
              <a:buNone/>
            </a:pPr>
            <a:endParaRPr lang="es-ES_tradnl" sz="2400" b="1" dirty="0">
              <a:solidFill>
                <a:srgbClr val="FF3300"/>
              </a:solidFill>
              <a:latin typeface="Arial" pitchFamily="34" charset="0"/>
              <a:cs typeface="Arial" pitchFamily="34" charset="0"/>
            </a:endParaRPr>
          </a:p>
          <a:p>
            <a:pPr algn="ctr" eaLnBrk="1" hangingPunct="1">
              <a:lnSpc>
                <a:spcPct val="150000"/>
              </a:lnSpc>
              <a:buFontTx/>
              <a:buNone/>
            </a:pPr>
            <a:r>
              <a:rPr lang="es-ES_tradnl" sz="2400" b="1" dirty="0">
                <a:solidFill>
                  <a:srgbClr val="FF3300"/>
                </a:solidFill>
                <a:latin typeface="Arial" pitchFamily="34" charset="0"/>
                <a:cs typeface="Arial" pitchFamily="34" charset="0"/>
              </a:rPr>
              <a:t>A </a:t>
            </a:r>
            <a:r>
              <a:rPr lang="es-ES_tradnl" sz="2400" b="1" dirty="0">
                <a:solidFill>
                  <a:srgbClr val="000099"/>
                </a:solidFill>
                <a:latin typeface="Arial" pitchFamily="34" charset="0"/>
                <a:cs typeface="Arial" pitchFamily="34" charset="0"/>
              </a:rPr>
              <a:t>= [1, 2, 3, 4, 5, 6, 7, 8, 9, 10]</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12724" y="7937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5" name="1 Imagen">
            <a:extLst>
              <a:ext uri="{FF2B5EF4-FFF2-40B4-BE49-F238E27FC236}">
                <a16:creationId xmlns:a16="http://schemas.microsoft.com/office/drawing/2014/main" id="{F0F6D1EB-23C8-4E07-ADB9-E62323EB72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00192" y="4365104"/>
            <a:ext cx="1728192" cy="1603861"/>
          </a:xfrm>
          <a:prstGeom prst="rect">
            <a:avLst/>
          </a:prstGeom>
        </p:spPr>
      </p:pic>
    </p:spTree>
    <p:extLst>
      <p:ext uri="{BB962C8B-B14F-4D97-AF65-F5344CB8AC3E}">
        <p14:creationId xmlns:p14="http://schemas.microsoft.com/office/powerpoint/2010/main" val="1655348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2" end="2"/>
                                            </p:txEl>
                                          </p:spTgt>
                                        </p:tgtEl>
                                        <p:attrNameLst>
                                          <p:attrName>style.visibility</p:attrName>
                                        </p:attrNameLst>
                                      </p:cBhvr>
                                      <p:to>
                                        <p:strVal val="visible"/>
                                      </p:to>
                                    </p:set>
                                    <p:anim calcmode="lin" valueType="num">
                                      <p:cBhvr>
                                        <p:cTn id="15"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Escribe el ciclo para imprimir la lista anterior en la pantalla.</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3808" y="3185628"/>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156074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311126" y="1412776"/>
            <a:ext cx="7365330" cy="2453060"/>
          </a:xfrm>
        </p:spPr>
        <p:txBody>
          <a:bodyPr>
            <a:normAutofit/>
          </a:bodyPr>
          <a:lstStyle/>
          <a:p>
            <a:pPr marL="0" indent="0">
              <a:lnSpc>
                <a:spcPct val="150000"/>
              </a:lnSpc>
              <a:buNone/>
            </a:pPr>
            <a:r>
              <a:rPr lang="es-MX" sz="2400" dirty="0">
                <a:solidFill>
                  <a:schemeClr val="bg2">
                    <a:lumMod val="25000"/>
                  </a:schemeClr>
                </a:solidFill>
                <a:latin typeface="Arial" pitchFamily="34" charset="0"/>
                <a:cs typeface="Arial" pitchFamily="34" charset="0"/>
              </a:rPr>
              <a:t>El siguiente código imprime la lista en la pantalla:</a:t>
            </a:r>
          </a:p>
          <a:p>
            <a:pPr>
              <a:lnSpc>
                <a:spcPct val="150000"/>
              </a:lnSpc>
              <a:buNone/>
            </a:pPr>
            <a:endParaRPr lang="pt-BR" sz="1200" b="1" dirty="0">
              <a:solidFill>
                <a:srgbClr val="000099"/>
              </a:solidFill>
              <a:latin typeface="Arial" pitchFamily="34" charset="0"/>
              <a:cs typeface="Arial" pitchFamily="34" charset="0"/>
            </a:endParaRPr>
          </a:p>
          <a:p>
            <a:pPr>
              <a:lnSpc>
                <a:spcPct val="150000"/>
              </a:lnSpc>
              <a:buNone/>
            </a:pPr>
            <a:r>
              <a:rPr lang="pt-BR" sz="2400" b="1" dirty="0">
                <a:solidFill>
                  <a:srgbClr val="000099"/>
                </a:solidFill>
                <a:latin typeface="Arial" pitchFamily="34" charset="0"/>
                <a:cs typeface="Arial" pitchFamily="34" charset="0"/>
              </a:rPr>
              <a:t>for </a:t>
            </a:r>
            <a:r>
              <a:rPr lang="pt-BR" sz="2400" b="1" dirty="0">
                <a:solidFill>
                  <a:srgbClr val="FF0000"/>
                </a:solidFill>
                <a:latin typeface="Arial" pitchFamily="34" charset="0"/>
                <a:cs typeface="Arial" pitchFamily="34" charset="0"/>
              </a:rPr>
              <a:t>ele</a:t>
            </a:r>
            <a:r>
              <a:rPr lang="pt-BR" sz="2400" b="1" dirty="0">
                <a:solidFill>
                  <a:srgbClr val="000099"/>
                </a:solidFill>
                <a:latin typeface="Arial" pitchFamily="34" charset="0"/>
                <a:cs typeface="Arial" pitchFamily="34" charset="0"/>
              </a:rPr>
              <a:t> in </a:t>
            </a:r>
            <a:r>
              <a:rPr lang="pt-BR" sz="2400" b="1" dirty="0">
                <a:solidFill>
                  <a:srgbClr val="FF0000"/>
                </a:solidFill>
                <a:latin typeface="Arial" pitchFamily="34" charset="0"/>
                <a:cs typeface="Arial" pitchFamily="34" charset="0"/>
              </a:rPr>
              <a:t>A</a:t>
            </a:r>
            <a:r>
              <a:rPr lang="pt-BR" sz="2400" b="1" dirty="0">
                <a:solidFill>
                  <a:srgbClr val="000099"/>
                </a:solidFill>
                <a:latin typeface="Arial" pitchFamily="34" charset="0"/>
                <a:cs typeface="Arial" pitchFamily="34" charset="0"/>
              </a:rPr>
              <a:t>:</a:t>
            </a:r>
          </a:p>
          <a:p>
            <a:pPr>
              <a:lnSpc>
                <a:spcPct val="150000"/>
              </a:lnSpc>
              <a:buNone/>
            </a:pPr>
            <a:r>
              <a:rPr lang="pt-BR" sz="2400" b="1" dirty="0">
                <a:solidFill>
                  <a:srgbClr val="000099"/>
                </a:solidFill>
                <a:latin typeface="Arial" pitchFamily="34" charset="0"/>
                <a:cs typeface="Arial" pitchFamily="34" charset="0"/>
              </a:rPr>
              <a:t>    print(</a:t>
            </a:r>
            <a:r>
              <a:rPr lang="pt-BR" sz="2400" b="1" dirty="0">
                <a:solidFill>
                  <a:srgbClr val="FF0000"/>
                </a:solidFill>
                <a:latin typeface="Arial" pitchFamily="34" charset="0"/>
                <a:cs typeface="Arial" pitchFamily="34" charset="0"/>
              </a:rPr>
              <a:t>ele</a:t>
            </a:r>
            <a:r>
              <a:rPr lang="pt-BR" sz="2400" b="1" dirty="0">
                <a:solidFill>
                  <a:srgbClr val="000099"/>
                </a:solidFill>
                <a:latin typeface="Arial" pitchFamily="34" charset="0"/>
                <a:cs typeface="Arial" pitchFamily="34" charset="0"/>
              </a:rPr>
              <a:t>)</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51784" y="1215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2" name="Imagen 1">
            <a:extLst>
              <a:ext uri="{FF2B5EF4-FFF2-40B4-BE49-F238E27FC236}">
                <a16:creationId xmlns:a16="http://schemas.microsoft.com/office/drawing/2014/main" id="{592D9DAA-48F1-4E8A-B242-D09300081DCC}"/>
              </a:ext>
            </a:extLst>
          </p:cNvPr>
          <p:cNvPicPr>
            <a:picLocks noChangeAspect="1"/>
          </p:cNvPicPr>
          <p:nvPr/>
        </p:nvPicPr>
        <p:blipFill>
          <a:blip r:embed="rId2"/>
          <a:stretch>
            <a:fillRect/>
          </a:stretch>
        </p:blipFill>
        <p:spPr>
          <a:xfrm>
            <a:off x="4792166" y="2420888"/>
            <a:ext cx="3524250" cy="3276600"/>
          </a:xfrm>
          <a:prstGeom prst="rect">
            <a:avLst/>
          </a:prstGeom>
        </p:spPr>
      </p:pic>
      <p:pic>
        <p:nvPicPr>
          <p:cNvPr id="8" name="1 Imagen">
            <a:extLst>
              <a:ext uri="{FF2B5EF4-FFF2-40B4-BE49-F238E27FC236}">
                <a16:creationId xmlns:a16="http://schemas.microsoft.com/office/drawing/2014/main" id="{72CDC4FC-C48B-458E-A80E-4DEE76B1FB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5656" y="4093627"/>
            <a:ext cx="1728192" cy="1603861"/>
          </a:xfrm>
          <a:prstGeom prst="rect">
            <a:avLst/>
          </a:prstGeom>
        </p:spPr>
      </p:pic>
    </p:spTree>
    <p:extLst>
      <p:ext uri="{BB962C8B-B14F-4D97-AF65-F5344CB8AC3E}">
        <p14:creationId xmlns:p14="http://schemas.microsoft.com/office/powerpoint/2010/main" val="1037068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2" end="2"/>
                                            </p:txEl>
                                          </p:spTgt>
                                        </p:tgtEl>
                                        <p:attrNameLst>
                                          <p:attrName>style.visibility</p:attrName>
                                        </p:attrNameLst>
                                      </p:cBhvr>
                                      <p:to>
                                        <p:strVal val="visible"/>
                                      </p:to>
                                    </p:set>
                                    <p:anim calcmode="lin" valueType="num">
                                      <p:cBhvr>
                                        <p:cTn id="15"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3" end="3"/>
                                            </p:txEl>
                                          </p:spTgt>
                                        </p:tgtEl>
                                        <p:attrNameLst>
                                          <p:attrName>style.visibility</p:attrName>
                                        </p:attrNameLst>
                                      </p:cBhvr>
                                      <p:to>
                                        <p:strVal val="visible"/>
                                      </p:to>
                                    </p:set>
                                    <p:anim calcmode="lin" valueType="num">
                                      <p:cBhvr>
                                        <p:cTn id="23" dur="500" fill="hold"/>
                                        <p:tgtEl>
                                          <p:spTgt spid="195586">
                                            <p:txEl>
                                              <p:pRg st="3" end="3"/>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3" end="3"/>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3" end="3"/>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3" end="3"/>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683568" y="1571998"/>
            <a:ext cx="8168952" cy="1962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Escribe el ciclo para imprimir la lista en la pantalla. Usa </a:t>
            </a:r>
            <a:r>
              <a:rPr lang="es-MX" sz="2400" b="1" dirty="0">
                <a:solidFill>
                  <a:srgbClr val="FF0000"/>
                </a:solidFill>
              </a:rPr>
              <a:t>end = ' '</a:t>
            </a:r>
            <a:r>
              <a:rPr lang="es-MX" sz="2400" dirty="0">
                <a:solidFill>
                  <a:schemeClr val="bg2">
                    <a:lumMod val="25000"/>
                  </a:schemeClr>
                </a:solidFill>
              </a:rPr>
              <a:t> para evitar el salto de línea por default así: </a:t>
            </a:r>
          </a:p>
          <a:p>
            <a:pPr algn="ctr">
              <a:lnSpc>
                <a:spcPct val="150000"/>
              </a:lnSpc>
            </a:pPr>
            <a:endParaRPr lang="es-MX" sz="1200" dirty="0">
              <a:solidFill>
                <a:schemeClr val="bg2">
                  <a:lumMod val="25000"/>
                </a:schemeClr>
              </a:solidFill>
            </a:endParaRPr>
          </a:p>
          <a:p>
            <a:pPr algn="ctr">
              <a:lnSpc>
                <a:spcPct val="150000"/>
              </a:lnSpc>
            </a:pPr>
            <a:r>
              <a:rPr lang="es-MX" sz="2400" b="1" dirty="0">
                <a:solidFill>
                  <a:srgbClr val="0070C0"/>
                </a:solidFill>
              </a:rPr>
              <a:t>print( ele, </a:t>
            </a:r>
            <a:r>
              <a:rPr lang="es-MX" sz="2400" b="1" dirty="0">
                <a:solidFill>
                  <a:srgbClr val="FF0000"/>
                </a:solidFill>
              </a:rPr>
              <a:t>end = ' '</a:t>
            </a:r>
            <a:r>
              <a:rPr lang="es-MX" sz="2400" b="1" dirty="0">
                <a:solidFill>
                  <a:srgbClr val="0070C0"/>
                </a:solidFill>
              </a:rPr>
              <a:t>) </a:t>
            </a:r>
            <a:endParaRPr lang="es-ES" sz="2400" b="1" dirty="0">
              <a:solidFill>
                <a:srgbClr val="0070C0"/>
              </a:solidFill>
            </a:endParaRPr>
          </a:p>
        </p:txBody>
      </p:sp>
      <p:sp>
        <p:nvSpPr>
          <p:cNvPr id="5" name="Rectangle 2"/>
          <p:cNvSpPr>
            <a:spLocks noChangeArrowheads="1"/>
          </p:cNvSpPr>
          <p:nvPr/>
        </p:nvSpPr>
        <p:spPr bwMode="auto">
          <a:xfrm>
            <a:off x="976064" y="2736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3855345"/>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93559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043608" y="1412776"/>
            <a:ext cx="7365330" cy="2453060"/>
          </a:xfrm>
        </p:spPr>
        <p:txBody>
          <a:bodyPr>
            <a:normAutofit/>
          </a:bodyPr>
          <a:lstStyle/>
          <a:p>
            <a:pPr marL="0" indent="0" algn="ctr">
              <a:lnSpc>
                <a:spcPct val="150000"/>
              </a:lnSpc>
              <a:buNone/>
            </a:pPr>
            <a:r>
              <a:rPr lang="es-MX" sz="2400" dirty="0">
                <a:solidFill>
                  <a:schemeClr val="bg2">
                    <a:lumMod val="25000"/>
                  </a:schemeClr>
                </a:solidFill>
                <a:latin typeface="Arial" pitchFamily="34" charset="0"/>
                <a:cs typeface="Arial" pitchFamily="34" charset="0"/>
              </a:rPr>
              <a:t>El siguiente código imprime la lista en la pantalla, sin salto de línea</a:t>
            </a:r>
            <a:r>
              <a:rPr lang="es-MX" sz="2400" dirty="0">
                <a:solidFill>
                  <a:schemeClr val="bg2">
                    <a:lumMod val="25000"/>
                  </a:schemeClr>
                </a:solidFill>
              </a:rPr>
              <a:t>. </a:t>
            </a:r>
            <a:endParaRPr lang="pt-BR" sz="1200" b="1" dirty="0">
              <a:solidFill>
                <a:srgbClr val="000099"/>
              </a:solidFill>
              <a:latin typeface="Arial" pitchFamily="34" charset="0"/>
              <a:cs typeface="Arial" pitchFamily="34" charset="0"/>
            </a:endParaRPr>
          </a:p>
          <a:p>
            <a:pPr>
              <a:lnSpc>
                <a:spcPct val="150000"/>
              </a:lnSpc>
              <a:buNone/>
            </a:pPr>
            <a:r>
              <a:rPr lang="pt-BR" sz="2400" b="1" dirty="0">
                <a:solidFill>
                  <a:srgbClr val="000099"/>
                </a:solidFill>
                <a:latin typeface="Arial" pitchFamily="34" charset="0"/>
                <a:cs typeface="Arial" pitchFamily="34" charset="0"/>
              </a:rPr>
              <a:t>for </a:t>
            </a:r>
            <a:r>
              <a:rPr lang="pt-BR" sz="2400" b="1" dirty="0">
                <a:solidFill>
                  <a:srgbClr val="FF0000"/>
                </a:solidFill>
                <a:latin typeface="Arial" pitchFamily="34" charset="0"/>
                <a:cs typeface="Arial" pitchFamily="34" charset="0"/>
              </a:rPr>
              <a:t>ele</a:t>
            </a:r>
            <a:r>
              <a:rPr lang="pt-BR" sz="2400" b="1" dirty="0">
                <a:solidFill>
                  <a:srgbClr val="000099"/>
                </a:solidFill>
                <a:latin typeface="Arial" pitchFamily="34" charset="0"/>
                <a:cs typeface="Arial" pitchFamily="34" charset="0"/>
              </a:rPr>
              <a:t> in </a:t>
            </a:r>
            <a:r>
              <a:rPr lang="pt-BR" sz="2400" b="1" dirty="0">
                <a:solidFill>
                  <a:srgbClr val="FF0000"/>
                </a:solidFill>
                <a:latin typeface="Arial" pitchFamily="34" charset="0"/>
                <a:cs typeface="Arial" pitchFamily="34" charset="0"/>
              </a:rPr>
              <a:t>A</a:t>
            </a:r>
            <a:r>
              <a:rPr lang="pt-BR" sz="2400" b="1" dirty="0">
                <a:solidFill>
                  <a:srgbClr val="000099"/>
                </a:solidFill>
                <a:latin typeface="Arial" pitchFamily="34" charset="0"/>
                <a:cs typeface="Arial" pitchFamily="34" charset="0"/>
              </a:rPr>
              <a:t>:</a:t>
            </a:r>
          </a:p>
          <a:p>
            <a:pPr>
              <a:lnSpc>
                <a:spcPct val="150000"/>
              </a:lnSpc>
              <a:buNone/>
            </a:pPr>
            <a:r>
              <a:rPr lang="pt-BR" sz="2400" b="1" dirty="0">
                <a:solidFill>
                  <a:srgbClr val="000099"/>
                </a:solidFill>
                <a:latin typeface="Arial" pitchFamily="34" charset="0"/>
                <a:cs typeface="Arial" pitchFamily="34" charset="0"/>
              </a:rPr>
              <a:t>    print(ele, </a:t>
            </a:r>
            <a:r>
              <a:rPr lang="pt-BR" sz="2400" b="1" dirty="0">
                <a:solidFill>
                  <a:srgbClr val="FF0000"/>
                </a:solidFill>
                <a:latin typeface="Arial" pitchFamily="34" charset="0"/>
                <a:cs typeface="Arial" pitchFamily="34" charset="0"/>
              </a:rPr>
              <a:t>end='  '</a:t>
            </a:r>
            <a:r>
              <a:rPr lang="pt-BR" sz="2400" b="1" dirty="0">
                <a:solidFill>
                  <a:srgbClr val="000099"/>
                </a:solidFill>
                <a:latin typeface="Arial" pitchFamily="34" charset="0"/>
                <a:cs typeface="Arial" pitchFamily="34" charset="0"/>
              </a:rPr>
              <a:t>)</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01752" y="1215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3" name="Imagen 2">
            <a:extLst>
              <a:ext uri="{FF2B5EF4-FFF2-40B4-BE49-F238E27FC236}">
                <a16:creationId xmlns:a16="http://schemas.microsoft.com/office/drawing/2014/main" id="{8ECAD491-684F-465E-A074-BA5D06B0C4B3}"/>
              </a:ext>
            </a:extLst>
          </p:cNvPr>
          <p:cNvPicPr>
            <a:picLocks noChangeAspect="1"/>
          </p:cNvPicPr>
          <p:nvPr/>
        </p:nvPicPr>
        <p:blipFill>
          <a:blip r:embed="rId2"/>
          <a:stretch>
            <a:fillRect/>
          </a:stretch>
        </p:blipFill>
        <p:spPr>
          <a:xfrm>
            <a:off x="4718633" y="4059186"/>
            <a:ext cx="3505200" cy="2085975"/>
          </a:xfrm>
          <a:prstGeom prst="rect">
            <a:avLst/>
          </a:prstGeom>
        </p:spPr>
      </p:pic>
      <p:pic>
        <p:nvPicPr>
          <p:cNvPr id="8" name="1 Imagen">
            <a:extLst>
              <a:ext uri="{FF2B5EF4-FFF2-40B4-BE49-F238E27FC236}">
                <a16:creationId xmlns:a16="http://schemas.microsoft.com/office/drawing/2014/main" id="{74D6376D-3894-4915-A4B2-DDC74F1329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1640" y="4300242"/>
            <a:ext cx="1728192" cy="1603861"/>
          </a:xfrm>
          <a:prstGeom prst="rect">
            <a:avLst/>
          </a:prstGeom>
        </p:spPr>
      </p:pic>
    </p:spTree>
    <p:extLst>
      <p:ext uri="{BB962C8B-B14F-4D97-AF65-F5344CB8AC3E}">
        <p14:creationId xmlns:p14="http://schemas.microsoft.com/office/powerpoint/2010/main" val="17591719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195586">
                                            <p:txEl>
                                              <p:pRg st="2" end="2"/>
                                            </p:txEl>
                                          </p:spTgt>
                                        </p:tgtEl>
                                        <p:attrNameLst>
                                          <p:attrName>style.visibility</p:attrName>
                                        </p:attrNameLst>
                                      </p:cBhvr>
                                      <p:to>
                                        <p:strVal val="visible"/>
                                      </p:to>
                                    </p:set>
                                    <p:anim calcmode="lin" valueType="num">
                                      <p:cBhvr>
                                        <p:cTn id="23"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24"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25"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26"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Establece el valor de la localidad 5 a 35</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2780928"/>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62190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478372" y="1628800"/>
            <a:ext cx="7128792" cy="1656184"/>
          </a:xfrm>
        </p:spPr>
        <p:txBody>
          <a:bodyPr>
            <a:normAutofit/>
          </a:bodyPr>
          <a:lstStyle/>
          <a:p>
            <a:pPr marL="0" indent="0">
              <a:lnSpc>
                <a:spcPct val="150000"/>
              </a:lnSpc>
              <a:buNone/>
            </a:pPr>
            <a:r>
              <a:rPr lang="es-ES_tradnl" sz="2400" dirty="0">
                <a:solidFill>
                  <a:schemeClr val="bg2">
                    <a:lumMod val="25000"/>
                  </a:schemeClr>
                </a:solidFill>
                <a:latin typeface="Arial" pitchFamily="34" charset="0"/>
                <a:cs typeface="Arial" pitchFamily="34" charset="0"/>
              </a:rPr>
              <a:t>El valor de la localidad </a:t>
            </a:r>
            <a:r>
              <a:rPr lang="es-ES_tradnl" sz="2400" b="1" dirty="0">
                <a:solidFill>
                  <a:srgbClr val="0070C0"/>
                </a:solidFill>
                <a:latin typeface="Arial" pitchFamily="34" charset="0"/>
                <a:cs typeface="Arial" pitchFamily="34" charset="0"/>
              </a:rPr>
              <a:t>5</a:t>
            </a:r>
            <a:r>
              <a:rPr lang="es-ES_tradnl" sz="2400" dirty="0">
                <a:solidFill>
                  <a:schemeClr val="bg2">
                    <a:lumMod val="25000"/>
                  </a:schemeClr>
                </a:solidFill>
                <a:latin typeface="Arial" pitchFamily="34" charset="0"/>
                <a:cs typeface="Arial" pitchFamily="34" charset="0"/>
              </a:rPr>
              <a:t> se modifica a </a:t>
            </a:r>
            <a:r>
              <a:rPr lang="es-ES_tradnl" sz="2400" b="1" dirty="0">
                <a:solidFill>
                  <a:srgbClr val="FF0000"/>
                </a:solidFill>
                <a:latin typeface="Arial" pitchFamily="34" charset="0"/>
                <a:cs typeface="Arial" pitchFamily="34" charset="0"/>
              </a:rPr>
              <a:t>35</a:t>
            </a:r>
            <a:r>
              <a:rPr lang="es-ES_tradnl" sz="2400" dirty="0">
                <a:solidFill>
                  <a:schemeClr val="bg2">
                    <a:lumMod val="25000"/>
                  </a:schemeClr>
                </a:solidFill>
                <a:latin typeface="Arial" pitchFamily="34" charset="0"/>
                <a:cs typeface="Arial" pitchFamily="34" charset="0"/>
              </a:rPr>
              <a:t>.</a:t>
            </a:r>
            <a:endParaRPr lang="es-ES_tradnl" sz="2400" b="1" dirty="0">
              <a:solidFill>
                <a:srgbClr val="FF3300"/>
              </a:solidFill>
              <a:latin typeface="Arial" pitchFamily="34" charset="0"/>
              <a:cs typeface="Arial" pitchFamily="34" charset="0"/>
            </a:endParaRPr>
          </a:p>
          <a:p>
            <a:pPr algn="ctr" eaLnBrk="1" hangingPunct="1">
              <a:lnSpc>
                <a:spcPct val="150000"/>
              </a:lnSpc>
              <a:buFontTx/>
              <a:buNone/>
            </a:pP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 [ 5 ] = 35</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12724" y="7937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3" name="Imagen 2">
            <a:extLst>
              <a:ext uri="{FF2B5EF4-FFF2-40B4-BE49-F238E27FC236}">
                <a16:creationId xmlns:a16="http://schemas.microsoft.com/office/drawing/2014/main" id="{6B16549C-1911-44D3-9801-43F4FBB48975}"/>
              </a:ext>
            </a:extLst>
          </p:cNvPr>
          <p:cNvPicPr>
            <a:picLocks noChangeAspect="1"/>
          </p:cNvPicPr>
          <p:nvPr/>
        </p:nvPicPr>
        <p:blipFill>
          <a:blip r:embed="rId2"/>
          <a:stretch>
            <a:fillRect/>
          </a:stretch>
        </p:blipFill>
        <p:spPr>
          <a:xfrm>
            <a:off x="1452352" y="3314948"/>
            <a:ext cx="3495675" cy="2171700"/>
          </a:xfrm>
          <a:prstGeom prst="rect">
            <a:avLst/>
          </a:prstGeom>
        </p:spPr>
      </p:pic>
      <p:pic>
        <p:nvPicPr>
          <p:cNvPr id="8" name="1 Imagen">
            <a:extLst>
              <a:ext uri="{FF2B5EF4-FFF2-40B4-BE49-F238E27FC236}">
                <a16:creationId xmlns:a16="http://schemas.microsoft.com/office/drawing/2014/main" id="{F35C7C75-C38F-4E47-808A-E12F97CFF7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12160" y="3864261"/>
            <a:ext cx="1728192" cy="1603861"/>
          </a:xfrm>
          <a:prstGeom prst="rect">
            <a:avLst/>
          </a:prstGeom>
        </p:spPr>
      </p:pic>
    </p:spTree>
    <p:extLst>
      <p:ext uri="{BB962C8B-B14F-4D97-AF65-F5344CB8AC3E}">
        <p14:creationId xmlns:p14="http://schemas.microsoft.com/office/powerpoint/2010/main" val="551477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1" end="1"/>
                                            </p:txEl>
                                          </p:spTgt>
                                        </p:tgtEl>
                                        <p:attrNameLst>
                                          <p:attrName>style.visibility</p:attrName>
                                        </p:attrNameLst>
                                      </p:cBhvr>
                                      <p:to>
                                        <p:strVal val="visible"/>
                                      </p:to>
                                    </p:set>
                                    <p:anim calcmode="lin" valueType="num">
                                      <p:cBhvr>
                                        <p:cTn id="15" dur="500" fill="hold"/>
                                        <p:tgtEl>
                                          <p:spTgt spid="195586">
                                            <p:txEl>
                                              <p:pRg st="1" end="1"/>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1" end="1"/>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1" end="1"/>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547664" y="1733278"/>
            <a:ext cx="5976664"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MX" sz="2400" dirty="0">
                <a:solidFill>
                  <a:schemeClr val="bg2">
                    <a:lumMod val="25000"/>
                  </a:schemeClr>
                </a:solidFill>
              </a:rPr>
              <a:t>Establece el valor de la localidad 7 a la suma de la localidad 6 y la 9.</a:t>
            </a:r>
            <a:endParaRPr lang="es-ES" sz="2400" b="1" dirty="0">
              <a:solidFill>
                <a:schemeClr val="accent6">
                  <a:lumMod val="75000"/>
                </a:schemeClr>
              </a:solidFill>
            </a:endParaRPr>
          </a:p>
        </p:txBody>
      </p:sp>
      <p:sp>
        <p:nvSpPr>
          <p:cNvPr id="5" name="Rectangle 2"/>
          <p:cNvSpPr>
            <a:spLocks noChangeArrowheads="1"/>
          </p:cNvSpPr>
          <p:nvPr/>
        </p:nvSpPr>
        <p:spPr bwMode="auto">
          <a:xfrm>
            <a:off x="971600" y="18864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4443" y="3185628"/>
            <a:ext cx="3694666" cy="24482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70644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5586" name="Rectangle 2"/>
          <p:cNvSpPr>
            <a:spLocks noGrp="1" noChangeArrowheads="1"/>
          </p:cNvSpPr>
          <p:nvPr>
            <p:ph type="body" idx="1"/>
          </p:nvPr>
        </p:nvSpPr>
        <p:spPr>
          <a:xfrm>
            <a:off x="1311126" y="1340768"/>
            <a:ext cx="7128792" cy="2232248"/>
          </a:xfrm>
        </p:spPr>
        <p:txBody>
          <a:bodyPr>
            <a:normAutofit/>
          </a:bodyPr>
          <a:lstStyle/>
          <a:p>
            <a:pPr marL="0" indent="0">
              <a:lnSpc>
                <a:spcPct val="150000"/>
              </a:lnSpc>
              <a:buNone/>
            </a:pPr>
            <a:r>
              <a:rPr lang="es-ES_tradnl" sz="2400" dirty="0">
                <a:solidFill>
                  <a:schemeClr val="bg2">
                    <a:lumMod val="25000"/>
                  </a:schemeClr>
                </a:solidFill>
                <a:latin typeface="Arial" pitchFamily="34" charset="0"/>
                <a:cs typeface="Arial" pitchFamily="34" charset="0"/>
              </a:rPr>
              <a:t>El valor de la localidad </a:t>
            </a:r>
            <a:r>
              <a:rPr lang="es-ES_tradnl" sz="2400" b="1" dirty="0">
                <a:solidFill>
                  <a:srgbClr val="0070C0"/>
                </a:solidFill>
                <a:latin typeface="Arial" pitchFamily="34" charset="0"/>
                <a:cs typeface="Arial" pitchFamily="34" charset="0"/>
              </a:rPr>
              <a:t>7</a:t>
            </a:r>
            <a:r>
              <a:rPr lang="es-ES_tradnl" sz="2400" dirty="0">
                <a:solidFill>
                  <a:schemeClr val="bg2">
                    <a:lumMod val="25000"/>
                  </a:schemeClr>
                </a:solidFill>
                <a:latin typeface="Arial" pitchFamily="34" charset="0"/>
                <a:cs typeface="Arial" pitchFamily="34" charset="0"/>
              </a:rPr>
              <a:t> se modifica con la suma de la localidad </a:t>
            </a:r>
            <a:r>
              <a:rPr lang="es-ES_tradnl" sz="2400" b="1" dirty="0">
                <a:solidFill>
                  <a:srgbClr val="0070C0"/>
                </a:solidFill>
                <a:latin typeface="Arial" pitchFamily="34" charset="0"/>
                <a:cs typeface="Arial" pitchFamily="34" charset="0"/>
              </a:rPr>
              <a:t>6</a:t>
            </a:r>
            <a:r>
              <a:rPr lang="es-ES_tradnl" sz="2400" dirty="0">
                <a:solidFill>
                  <a:schemeClr val="bg2">
                    <a:lumMod val="25000"/>
                  </a:schemeClr>
                </a:solidFill>
                <a:latin typeface="Arial" pitchFamily="34" charset="0"/>
                <a:cs typeface="Arial" pitchFamily="34" charset="0"/>
              </a:rPr>
              <a:t> y la localidad </a:t>
            </a:r>
            <a:r>
              <a:rPr lang="es-ES_tradnl" sz="2400" b="1" dirty="0">
                <a:solidFill>
                  <a:srgbClr val="0070C0"/>
                </a:solidFill>
                <a:latin typeface="Arial" pitchFamily="34" charset="0"/>
                <a:cs typeface="Arial" pitchFamily="34" charset="0"/>
              </a:rPr>
              <a:t>9</a:t>
            </a:r>
            <a:r>
              <a:rPr lang="es-ES_tradnl" sz="2400" dirty="0">
                <a:solidFill>
                  <a:schemeClr val="bg2">
                    <a:lumMod val="25000"/>
                  </a:schemeClr>
                </a:solidFill>
                <a:latin typeface="Arial" pitchFamily="34" charset="0"/>
                <a:cs typeface="Arial" pitchFamily="34" charset="0"/>
              </a:rPr>
              <a:t>.</a:t>
            </a:r>
          </a:p>
          <a:p>
            <a:pPr marL="0" indent="0">
              <a:lnSpc>
                <a:spcPct val="150000"/>
              </a:lnSpc>
              <a:buNone/>
            </a:pPr>
            <a:endParaRPr lang="es-ES_tradnl" sz="1200" b="1" dirty="0">
              <a:solidFill>
                <a:srgbClr val="FF3300"/>
              </a:solidFill>
              <a:latin typeface="Arial" pitchFamily="34" charset="0"/>
              <a:cs typeface="Arial" pitchFamily="34" charset="0"/>
            </a:endParaRPr>
          </a:p>
          <a:p>
            <a:pPr algn="ctr" eaLnBrk="1" hangingPunct="1">
              <a:lnSpc>
                <a:spcPct val="150000"/>
              </a:lnSpc>
              <a:buFontTx/>
              <a:buNone/>
            </a:pPr>
            <a:r>
              <a:rPr lang="es-ES_tradnl" sz="2400" b="1" dirty="0">
                <a:solidFill>
                  <a:srgbClr val="FF33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 [ 7 ] = </a:t>
            </a:r>
            <a:r>
              <a:rPr lang="es-ES_tradnl" sz="2400" b="1" dirty="0">
                <a:solidFill>
                  <a:srgbClr val="FF00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[ 6 ] + </a:t>
            </a:r>
            <a:r>
              <a:rPr lang="es-ES_tradnl" sz="2400" b="1" dirty="0">
                <a:solidFill>
                  <a:srgbClr val="FF0000"/>
                </a:solidFill>
                <a:latin typeface="Arial" pitchFamily="34" charset="0"/>
                <a:cs typeface="Arial" pitchFamily="34" charset="0"/>
              </a:rPr>
              <a:t>A</a:t>
            </a:r>
            <a:r>
              <a:rPr lang="es-ES_tradnl" sz="2400" b="1" dirty="0">
                <a:solidFill>
                  <a:srgbClr val="000099"/>
                </a:solidFill>
                <a:latin typeface="Arial" pitchFamily="34" charset="0"/>
                <a:cs typeface="Arial" pitchFamily="34" charset="0"/>
              </a:rPr>
              <a:t>[ 9 ]</a:t>
            </a:r>
            <a:endParaRPr lang="es-ES_tradnl" sz="2400" dirty="0">
              <a:latin typeface="Arial" pitchFamily="34" charset="0"/>
              <a:cs typeface="Arial" pitchFamily="34" charset="0"/>
            </a:endParaRPr>
          </a:p>
        </p:txBody>
      </p:sp>
      <p:sp>
        <p:nvSpPr>
          <p:cNvPr id="6" name="Rectangle 2"/>
          <p:cNvSpPr>
            <a:spLocks noChangeArrowheads="1"/>
          </p:cNvSpPr>
          <p:nvPr/>
        </p:nvSpPr>
        <p:spPr bwMode="auto">
          <a:xfrm>
            <a:off x="2112724" y="12154"/>
            <a:ext cx="4940496"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6">
                    <a:lumMod val="75000"/>
                  </a:schemeClr>
                </a:solidFill>
                <a:effectLst>
                  <a:outerShdw blurRad="38100" dist="38100" dir="2700000" algn="tl">
                    <a:srgbClr val="C0C0C0"/>
                  </a:outerShdw>
                </a:effectLst>
                <a:latin typeface="Dom Casual" charset="0"/>
              </a:rPr>
              <a:t>Solución</a:t>
            </a:r>
          </a:p>
        </p:txBody>
      </p:sp>
      <p:pic>
        <p:nvPicPr>
          <p:cNvPr id="3" name="Imagen 2">
            <a:extLst>
              <a:ext uri="{FF2B5EF4-FFF2-40B4-BE49-F238E27FC236}">
                <a16:creationId xmlns:a16="http://schemas.microsoft.com/office/drawing/2014/main" id="{6F7B899D-84E2-4CA2-8038-FCF5796DC6E5}"/>
              </a:ext>
            </a:extLst>
          </p:cNvPr>
          <p:cNvPicPr>
            <a:picLocks noChangeAspect="1"/>
          </p:cNvPicPr>
          <p:nvPr/>
        </p:nvPicPr>
        <p:blipFill>
          <a:blip r:embed="rId2"/>
          <a:stretch>
            <a:fillRect/>
          </a:stretch>
        </p:blipFill>
        <p:spPr>
          <a:xfrm>
            <a:off x="1387090" y="3709935"/>
            <a:ext cx="3688966" cy="2391747"/>
          </a:xfrm>
          <a:prstGeom prst="rect">
            <a:avLst/>
          </a:prstGeom>
        </p:spPr>
      </p:pic>
      <p:pic>
        <p:nvPicPr>
          <p:cNvPr id="8" name="1 Imagen">
            <a:extLst>
              <a:ext uri="{FF2B5EF4-FFF2-40B4-BE49-F238E27FC236}">
                <a16:creationId xmlns:a16="http://schemas.microsoft.com/office/drawing/2014/main" id="{E9DCB2B9-C55A-4C93-B9A2-257CB7696D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6216" y="4365104"/>
            <a:ext cx="1728192" cy="1603861"/>
          </a:xfrm>
          <a:prstGeom prst="rect">
            <a:avLst/>
          </a:prstGeom>
        </p:spPr>
      </p:pic>
    </p:spTree>
    <p:extLst>
      <p:ext uri="{BB962C8B-B14F-4D97-AF65-F5344CB8AC3E}">
        <p14:creationId xmlns:p14="http://schemas.microsoft.com/office/powerpoint/2010/main" val="21173041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195586">
                                            <p:txEl>
                                              <p:pRg st="0" end="0"/>
                                            </p:txEl>
                                          </p:spTgt>
                                        </p:tgtEl>
                                        <p:attrNameLst>
                                          <p:attrName>style.visibility</p:attrName>
                                        </p:attrNameLst>
                                      </p:cBhvr>
                                      <p:to>
                                        <p:strVal val="visible"/>
                                      </p:to>
                                    </p:set>
                                    <p:anim calcmode="lin" valueType="num">
                                      <p:cBhvr>
                                        <p:cTn id="7" dur="500" fill="hold"/>
                                        <p:tgtEl>
                                          <p:spTgt spid="195586">
                                            <p:txEl>
                                              <p:pRg st="0" end="0"/>
                                            </p:txEl>
                                          </p:spTgt>
                                        </p:tgtEl>
                                        <p:attrNameLst>
                                          <p:attrName>ppt_x</p:attrName>
                                        </p:attrNameLst>
                                      </p:cBhvr>
                                      <p:tavLst>
                                        <p:tav tm="0">
                                          <p:val>
                                            <p:strVal val="#ppt_x-#ppt_w/2"/>
                                          </p:val>
                                        </p:tav>
                                        <p:tav tm="100000">
                                          <p:val>
                                            <p:strVal val="#ppt_x"/>
                                          </p:val>
                                        </p:tav>
                                      </p:tavLst>
                                    </p:anim>
                                    <p:anim calcmode="lin" valueType="num">
                                      <p:cBhvr>
                                        <p:cTn id="8" dur="500" fill="hold"/>
                                        <p:tgtEl>
                                          <p:spTgt spid="195586">
                                            <p:txEl>
                                              <p:pRg st="0" end="0"/>
                                            </p:txEl>
                                          </p:spTgt>
                                        </p:tgtEl>
                                        <p:attrNameLst>
                                          <p:attrName>ppt_y</p:attrName>
                                        </p:attrNameLst>
                                      </p:cBhvr>
                                      <p:tavLst>
                                        <p:tav tm="0">
                                          <p:val>
                                            <p:strVal val="#ppt_y"/>
                                          </p:val>
                                        </p:tav>
                                        <p:tav tm="100000">
                                          <p:val>
                                            <p:strVal val="#ppt_y"/>
                                          </p:val>
                                        </p:tav>
                                      </p:tavLst>
                                    </p:anim>
                                    <p:anim calcmode="lin" valueType="num">
                                      <p:cBhvr>
                                        <p:cTn id="9" dur="500" fill="hold"/>
                                        <p:tgtEl>
                                          <p:spTgt spid="195586">
                                            <p:txEl>
                                              <p:pRg st="0" end="0"/>
                                            </p:txEl>
                                          </p:spTgt>
                                        </p:tgtEl>
                                        <p:attrNameLst>
                                          <p:attrName>ppt_w</p:attrName>
                                        </p:attrNameLst>
                                      </p:cBhvr>
                                      <p:tavLst>
                                        <p:tav tm="0">
                                          <p:val>
                                            <p:fltVal val="0"/>
                                          </p:val>
                                        </p:tav>
                                        <p:tav tm="100000">
                                          <p:val>
                                            <p:strVal val="#ppt_w"/>
                                          </p:val>
                                        </p:tav>
                                      </p:tavLst>
                                    </p:anim>
                                    <p:anim calcmode="lin" valueType="num">
                                      <p:cBhvr>
                                        <p:cTn id="10" dur="500" fill="hold"/>
                                        <p:tgtEl>
                                          <p:spTgt spid="195586">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grpId="0" nodeType="clickEffect">
                                  <p:stCondLst>
                                    <p:cond delay="0"/>
                                  </p:stCondLst>
                                  <p:childTnLst>
                                    <p:set>
                                      <p:cBhvr>
                                        <p:cTn id="14" dur="1" fill="hold">
                                          <p:stCondLst>
                                            <p:cond delay="0"/>
                                          </p:stCondLst>
                                        </p:cTn>
                                        <p:tgtEl>
                                          <p:spTgt spid="195586">
                                            <p:txEl>
                                              <p:pRg st="2" end="2"/>
                                            </p:txEl>
                                          </p:spTgt>
                                        </p:tgtEl>
                                        <p:attrNameLst>
                                          <p:attrName>style.visibility</p:attrName>
                                        </p:attrNameLst>
                                      </p:cBhvr>
                                      <p:to>
                                        <p:strVal val="visible"/>
                                      </p:to>
                                    </p:set>
                                    <p:anim calcmode="lin" valueType="num">
                                      <p:cBhvr>
                                        <p:cTn id="15" dur="500" fill="hold"/>
                                        <p:tgtEl>
                                          <p:spTgt spid="195586">
                                            <p:txEl>
                                              <p:pRg st="2" end="2"/>
                                            </p:txEl>
                                          </p:spTgt>
                                        </p:tgtEl>
                                        <p:attrNameLst>
                                          <p:attrName>ppt_x</p:attrName>
                                        </p:attrNameLst>
                                      </p:cBhvr>
                                      <p:tavLst>
                                        <p:tav tm="0">
                                          <p:val>
                                            <p:strVal val="#ppt_x-#ppt_w/2"/>
                                          </p:val>
                                        </p:tav>
                                        <p:tav tm="100000">
                                          <p:val>
                                            <p:strVal val="#ppt_x"/>
                                          </p:val>
                                        </p:tav>
                                      </p:tavLst>
                                    </p:anim>
                                    <p:anim calcmode="lin" valueType="num">
                                      <p:cBhvr>
                                        <p:cTn id="16" dur="500" fill="hold"/>
                                        <p:tgtEl>
                                          <p:spTgt spid="195586">
                                            <p:txEl>
                                              <p:pRg st="2" end="2"/>
                                            </p:txEl>
                                          </p:spTgt>
                                        </p:tgtEl>
                                        <p:attrNameLst>
                                          <p:attrName>ppt_y</p:attrName>
                                        </p:attrNameLst>
                                      </p:cBhvr>
                                      <p:tavLst>
                                        <p:tav tm="0">
                                          <p:val>
                                            <p:strVal val="#ppt_y"/>
                                          </p:val>
                                        </p:tav>
                                        <p:tav tm="100000">
                                          <p:val>
                                            <p:strVal val="#ppt_y"/>
                                          </p:val>
                                        </p:tav>
                                      </p:tavLst>
                                    </p:anim>
                                    <p:anim calcmode="lin" valueType="num">
                                      <p:cBhvr>
                                        <p:cTn id="17" dur="500" fill="hold"/>
                                        <p:tgtEl>
                                          <p:spTgt spid="195586">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195586">
                                            <p:txEl>
                                              <p:pRg st="2" end="2"/>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586"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3" name="Text Box 3"/>
          <p:cNvSpPr txBox="1">
            <a:spLocks noChangeArrowheads="1"/>
          </p:cNvSpPr>
          <p:nvPr/>
        </p:nvSpPr>
        <p:spPr bwMode="auto">
          <a:xfrm>
            <a:off x="1071116" y="1564854"/>
            <a:ext cx="7533332" cy="3594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r>
              <a:rPr lang="pt-BR" sz="2000" b="1" dirty="0">
                <a:solidFill>
                  <a:schemeClr val="accent6">
                    <a:lumMod val="75000"/>
                  </a:schemeClr>
                </a:solidFill>
              </a:rPr>
              <a:t> </a:t>
            </a:r>
            <a:r>
              <a:rPr lang="pt-BR" sz="3200" b="1" dirty="0">
                <a:solidFill>
                  <a:schemeClr val="accent6">
                    <a:lumMod val="75000"/>
                  </a:schemeClr>
                </a:solidFill>
              </a:rPr>
              <a:t>¿Qué imprime el siguiente código? </a:t>
            </a:r>
          </a:p>
          <a:p>
            <a:endParaRPr lang="pt-BR" sz="2000" dirty="0"/>
          </a:p>
          <a:p>
            <a:r>
              <a:rPr lang="pt-BR" sz="2400" b="1" dirty="0">
                <a:solidFill>
                  <a:schemeClr val="bg2">
                    <a:lumMod val="25000"/>
                  </a:schemeClr>
                </a:solidFill>
              </a:rPr>
              <a:t>numeros = [0,1,2,3,4] </a:t>
            </a:r>
          </a:p>
          <a:p>
            <a:r>
              <a:rPr lang="pt-BR" sz="2400" b="1" dirty="0">
                <a:solidFill>
                  <a:schemeClr val="bg2">
                    <a:lumMod val="25000"/>
                  </a:schemeClr>
                </a:solidFill>
              </a:rPr>
              <a:t>acum = 0 </a:t>
            </a:r>
          </a:p>
          <a:p>
            <a:r>
              <a:rPr lang="pt-BR" sz="2400" b="1" dirty="0">
                <a:solidFill>
                  <a:schemeClr val="bg2">
                    <a:lumMod val="25000"/>
                  </a:schemeClr>
                </a:solidFill>
              </a:rPr>
              <a:t>for num in numeros:     </a:t>
            </a:r>
          </a:p>
          <a:p>
            <a:r>
              <a:rPr lang="pt-BR" sz="2400" b="1" dirty="0">
                <a:solidFill>
                  <a:schemeClr val="bg2">
                    <a:lumMod val="25000"/>
                  </a:schemeClr>
                </a:solidFill>
              </a:rPr>
              <a:t>	if( num % 2 == 0 ):         </a:t>
            </a:r>
          </a:p>
          <a:p>
            <a:r>
              <a:rPr lang="pt-BR" sz="2400" b="1" dirty="0">
                <a:solidFill>
                  <a:schemeClr val="bg2">
                    <a:lumMod val="25000"/>
                  </a:schemeClr>
                </a:solidFill>
              </a:rPr>
              <a:t>		acum = acum + num * 5 </a:t>
            </a:r>
          </a:p>
          <a:p>
            <a:r>
              <a:rPr lang="pt-BR" sz="2400" b="1" dirty="0">
                <a:solidFill>
                  <a:schemeClr val="bg2">
                    <a:lumMod val="25000"/>
                  </a:schemeClr>
                </a:solidFill>
              </a:rPr>
              <a:t>print(acum) </a:t>
            </a:r>
            <a:endParaRPr lang="pt-BR" sz="2400" dirty="0">
              <a:solidFill>
                <a:schemeClr val="bg2">
                  <a:lumMod val="25000"/>
                </a:schemeClr>
              </a:solidFill>
            </a:endParaRPr>
          </a:p>
          <a:p>
            <a:pPr algn="ctr">
              <a:lnSpc>
                <a:spcPct val="150000"/>
              </a:lnSpc>
            </a:pPr>
            <a:r>
              <a:rPr lang="es-MX" sz="2400" dirty="0">
                <a:solidFill>
                  <a:schemeClr val="bg2">
                    <a:lumMod val="25000"/>
                  </a:schemeClr>
                </a:solidFill>
              </a:rPr>
              <a:t> </a:t>
            </a:r>
            <a:endParaRPr lang="es-ES" sz="2400" b="1" dirty="0">
              <a:solidFill>
                <a:schemeClr val="accent6">
                  <a:lumMod val="75000"/>
                </a:schemeClr>
              </a:solidFill>
            </a:endParaRPr>
          </a:p>
        </p:txBody>
      </p:sp>
      <p:sp>
        <p:nvSpPr>
          <p:cNvPr id="5" name="Rectangle 2"/>
          <p:cNvSpPr>
            <a:spLocks noChangeArrowheads="1"/>
          </p:cNvSpPr>
          <p:nvPr/>
        </p:nvSpPr>
        <p:spPr bwMode="auto">
          <a:xfrm>
            <a:off x="1043608" y="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531" y="4540960"/>
            <a:ext cx="2270233" cy="1504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822832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563"/>
                                        </p:tgtEl>
                                        <p:attrNameLst>
                                          <p:attrName>style.visibility</p:attrName>
                                        </p:attrNameLst>
                                      </p:cBhvr>
                                      <p:to>
                                        <p:strVal val="visible"/>
                                      </p:to>
                                    </p:set>
                                    <p:anim calcmode="lin" valueType="num">
                                      <p:cBhvr additive="base">
                                        <p:cTn id="7" dur="500" fill="hold"/>
                                        <p:tgtEl>
                                          <p:spTgt spid="194563"/>
                                        </p:tgtEl>
                                        <p:attrNameLst>
                                          <p:attrName>ppt_x</p:attrName>
                                        </p:attrNameLst>
                                      </p:cBhvr>
                                      <p:tavLst>
                                        <p:tav tm="0">
                                          <p:val>
                                            <p:strVal val="0-#ppt_w/2"/>
                                          </p:val>
                                        </p:tav>
                                        <p:tav tm="100000">
                                          <p:val>
                                            <p:strVal val="#ppt_x"/>
                                          </p:val>
                                        </p:tav>
                                      </p:tavLst>
                                    </p:anim>
                                    <p:anim calcmode="lin" valueType="num">
                                      <p:cBhvr additive="base">
                                        <p:cTn id="8" dur="500" fill="hold"/>
                                        <p:tgtEl>
                                          <p:spTgt spid="19456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6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Listas</a:t>
            </a:r>
          </a:p>
        </p:txBody>
      </p:sp>
      <p:pic>
        <p:nvPicPr>
          <p:cNvPr id="3" name="2 Image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80212" y="4509120"/>
            <a:ext cx="1800200" cy="1875208"/>
          </a:xfrm>
          <a:prstGeom prst="rect">
            <a:avLst/>
          </a:prstGeom>
        </p:spPr>
      </p:pic>
      <p:sp>
        <p:nvSpPr>
          <p:cNvPr id="6" name="Una lista se puede referenciar como las variables simples, se puede enviar como parámetro y hacer varias manipulaciones.…">
            <a:extLst>
              <a:ext uri="{FF2B5EF4-FFF2-40B4-BE49-F238E27FC236}">
                <a16:creationId xmlns:a16="http://schemas.microsoft.com/office/drawing/2014/main" id="{6E3F63AD-C336-4F99-BA12-511267314F3F}"/>
              </a:ext>
            </a:extLst>
          </p:cNvPr>
          <p:cNvSpPr txBox="1">
            <a:spLocks/>
          </p:cNvSpPr>
          <p:nvPr/>
        </p:nvSpPr>
        <p:spPr>
          <a:xfrm>
            <a:off x="733309" y="1661888"/>
            <a:ext cx="7677381" cy="410429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5000"/>
              </a:lnSpc>
              <a:spcBef>
                <a:spcPct val="60000"/>
              </a:spcBef>
              <a:buClr>
                <a:srgbClr val="000000"/>
              </a:buClr>
              <a:defRPr>
                <a:latin typeface="Muli-Regular"/>
                <a:ea typeface="Muli-Regular"/>
                <a:cs typeface="Muli-Regular"/>
                <a:sym typeface="Muli-Regular"/>
              </a:defRPr>
            </a:pPr>
            <a:r>
              <a:rPr lang="es-ES" sz="2000" dirty="0">
                <a:solidFill>
                  <a:schemeClr val="bg2">
                    <a:lumMod val="25000"/>
                  </a:schemeClr>
                </a:solidFill>
                <a:latin typeface="Arial" pitchFamily="34" charset="0"/>
                <a:cs typeface="Arial" pitchFamily="34" charset="0"/>
                <a:sym typeface="Muli-Regular"/>
              </a:rPr>
              <a:t>Una lista se representa con sus valores delimitados por </a:t>
            </a:r>
            <a:r>
              <a:rPr lang="es-ES" sz="2000" b="1" dirty="0">
                <a:solidFill>
                  <a:schemeClr val="accent6">
                    <a:lumMod val="75000"/>
                  </a:schemeClr>
                </a:solidFill>
                <a:latin typeface="Arial" pitchFamily="34" charset="0"/>
                <a:cs typeface="Arial" pitchFamily="34" charset="0"/>
                <a:sym typeface="Muli-Regular"/>
              </a:rPr>
              <a:t>[   ]</a:t>
            </a:r>
          </a:p>
          <a:p>
            <a:pPr marL="0" indent="0" algn="just">
              <a:lnSpc>
                <a:spcPct val="135000"/>
              </a:lnSpc>
              <a:spcBef>
                <a:spcPct val="60000"/>
              </a:spcBef>
              <a:buClr>
                <a:srgbClr val="000000"/>
              </a:buClr>
              <a:buNone/>
              <a:defRPr>
                <a:latin typeface="Muli-Regular"/>
                <a:ea typeface="Muli-Regular"/>
                <a:cs typeface="Muli-Regular"/>
                <a:sym typeface="Muli-Regular"/>
              </a:defRPr>
            </a:pPr>
            <a:r>
              <a:rPr lang="es-ES" sz="2000" b="1" dirty="0">
                <a:solidFill>
                  <a:schemeClr val="bg2">
                    <a:lumMod val="25000"/>
                  </a:schemeClr>
                </a:solidFill>
                <a:latin typeface="Arial" pitchFamily="34" charset="0"/>
                <a:cs typeface="Arial" pitchFamily="34" charset="0"/>
                <a:sym typeface="Muli-Regular"/>
              </a:rPr>
              <a:t>Ejemplos</a:t>
            </a:r>
          </a:p>
          <a:p>
            <a:pPr marL="400050" lvl="1" indent="0" algn="just">
              <a:lnSpc>
                <a:spcPct val="135000"/>
              </a:lnSpc>
              <a:spcBef>
                <a:spcPct val="60000"/>
              </a:spcBef>
              <a:buClr>
                <a:srgbClr val="000000"/>
              </a:buClr>
              <a:buNone/>
              <a:defRPr>
                <a:latin typeface="Muli-Regular"/>
                <a:ea typeface="Muli-Regular"/>
                <a:cs typeface="Muli-Regular"/>
                <a:sym typeface="Muli-Regular"/>
              </a:defRPr>
            </a:pPr>
            <a:r>
              <a:rPr lang="es-ES" sz="2000" b="1" dirty="0">
                <a:solidFill>
                  <a:schemeClr val="accent6">
                    <a:lumMod val="75000"/>
                  </a:schemeClr>
                </a:solidFill>
                <a:latin typeface="Arial" pitchFamily="34" charset="0"/>
                <a:cs typeface="Arial" pitchFamily="34" charset="0"/>
                <a:sym typeface="Muli-Regular"/>
              </a:rPr>
              <a:t>[“lunes”, “martes”, “miércoles”, “jueves”, “viernes”]</a:t>
            </a:r>
          </a:p>
          <a:p>
            <a:pPr marL="400050" lvl="1" indent="0" algn="just">
              <a:lnSpc>
                <a:spcPct val="135000"/>
              </a:lnSpc>
              <a:spcBef>
                <a:spcPct val="60000"/>
              </a:spcBef>
              <a:buClr>
                <a:srgbClr val="000000"/>
              </a:buClr>
              <a:buNone/>
              <a:defRPr>
                <a:latin typeface="Muli-Regular"/>
                <a:ea typeface="Muli-Regular"/>
                <a:cs typeface="Muli-Regular"/>
                <a:sym typeface="Muli-Regular"/>
              </a:defRPr>
            </a:pPr>
            <a:r>
              <a:rPr lang="es-ES" sz="2000" b="1" dirty="0">
                <a:solidFill>
                  <a:schemeClr val="accent6">
                    <a:lumMod val="75000"/>
                  </a:schemeClr>
                </a:solidFill>
                <a:latin typeface="Arial" pitchFamily="34" charset="0"/>
                <a:cs typeface="Arial" pitchFamily="34" charset="0"/>
                <a:sym typeface="Muli-Regular"/>
              </a:rPr>
              <a:t>[2, 4, 6, 8, 10]</a:t>
            </a:r>
          </a:p>
          <a:p>
            <a:pPr marL="400050" lvl="1" indent="0" algn="just">
              <a:lnSpc>
                <a:spcPct val="135000"/>
              </a:lnSpc>
              <a:spcBef>
                <a:spcPct val="60000"/>
              </a:spcBef>
              <a:buClr>
                <a:srgbClr val="000000"/>
              </a:buClr>
              <a:buNone/>
              <a:defRPr>
                <a:latin typeface="Muli-Regular"/>
                <a:ea typeface="Muli-Regular"/>
                <a:cs typeface="Muli-Regular"/>
                <a:sym typeface="Muli-Regular"/>
              </a:defRPr>
            </a:pPr>
            <a:r>
              <a:rPr lang="es-ES" sz="2000" b="1" dirty="0">
                <a:solidFill>
                  <a:schemeClr val="accent6">
                    <a:lumMod val="75000"/>
                  </a:schemeClr>
                </a:solidFill>
                <a:latin typeface="Arial" pitchFamily="34" charset="0"/>
                <a:cs typeface="Arial" pitchFamily="34" charset="0"/>
                <a:sym typeface="Muli-Regular"/>
              </a:rPr>
              <a:t>[“lunes”, 29.0, True, 17]</a:t>
            </a:r>
          </a:p>
          <a:p>
            <a:pPr>
              <a:buClr>
                <a:srgbClr val="000000"/>
              </a:buClr>
              <a:buFont typeface="Arial"/>
              <a:buChar char="•"/>
              <a:defRPr>
                <a:latin typeface="Muli-Regular"/>
                <a:ea typeface="Muli-Regular"/>
                <a:cs typeface="Muli-Regular"/>
                <a:sym typeface="Muli-Regular"/>
              </a:defRPr>
            </a:pPr>
            <a:endParaRPr lang="es-ES" dirty="0">
              <a:latin typeface="Muli-Regular"/>
              <a:ea typeface="Muli-Regular"/>
              <a:cs typeface="Muli-Regular"/>
              <a:sym typeface="Muli-Regular"/>
            </a:endParaRPr>
          </a:p>
        </p:txBody>
      </p:sp>
    </p:spTree>
    <p:extLst>
      <p:ext uri="{BB962C8B-B14F-4D97-AF65-F5344CB8AC3E}">
        <p14:creationId xmlns:p14="http://schemas.microsoft.com/office/powerpoint/2010/main" val="31419552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61430F81-7EA6-4182-BD68-937A5BF952AB}"/>
              </a:ext>
            </a:extLst>
          </p:cNvPr>
          <p:cNvSpPr/>
          <p:nvPr/>
        </p:nvSpPr>
        <p:spPr>
          <a:xfrm>
            <a:off x="611560" y="2087116"/>
            <a:ext cx="4320480" cy="3108543"/>
          </a:xfrm>
          <a:prstGeom prst="rect">
            <a:avLst/>
          </a:prstGeom>
        </p:spPr>
        <p:txBody>
          <a:bodyPr wrap="square">
            <a:spAutoFit/>
          </a:bodyPr>
          <a:lstStyle/>
          <a:p>
            <a:pPr marL="457200" indent="-457200">
              <a:buFont typeface="+mj-lt"/>
              <a:buAutoNum type="arabicPeriod"/>
            </a:pPr>
            <a:r>
              <a:rPr lang="es-MX" sz="2400" b="1" dirty="0">
                <a:solidFill>
                  <a:schemeClr val="accent6">
                    <a:lumMod val="75000"/>
                  </a:schemeClr>
                </a:solidFill>
              </a:rPr>
              <a:t>A través del iterador</a:t>
            </a:r>
          </a:p>
          <a:p>
            <a:pPr marL="457200" indent="-457200">
              <a:buFont typeface="+mj-lt"/>
              <a:buAutoNum type="arabicPeriod"/>
            </a:pPr>
            <a:endParaRPr lang="es-MX" sz="1400" b="1" dirty="0">
              <a:solidFill>
                <a:schemeClr val="accent6">
                  <a:lumMod val="75000"/>
                </a:schemeClr>
              </a:solidFill>
            </a:endParaRPr>
          </a:p>
          <a:p>
            <a:r>
              <a:rPr lang="es-MX" sz="2400" b="1" dirty="0">
                <a:solidFill>
                  <a:srgbClr val="0070C0"/>
                </a:solidFill>
              </a:rPr>
              <a:t>	for elemento in lista:</a:t>
            </a:r>
          </a:p>
          <a:p>
            <a:r>
              <a:rPr lang="es-MX" sz="2400" b="1" dirty="0">
                <a:solidFill>
                  <a:srgbClr val="0070C0"/>
                </a:solidFill>
              </a:rPr>
              <a:t>		print(elemento)</a:t>
            </a:r>
          </a:p>
          <a:p>
            <a:endParaRPr lang="es-MX" sz="2400" dirty="0"/>
          </a:p>
          <a:p>
            <a:pPr marL="457200" indent="-457200">
              <a:buFont typeface="+mj-lt"/>
              <a:buAutoNum type="arabicPeriod" startAt="2"/>
            </a:pPr>
            <a:r>
              <a:rPr lang="es-MX" sz="2400" b="1" dirty="0">
                <a:solidFill>
                  <a:schemeClr val="accent6">
                    <a:lumMod val="75000"/>
                  </a:schemeClr>
                </a:solidFill>
              </a:rPr>
              <a:t>A través del índice</a:t>
            </a:r>
          </a:p>
          <a:p>
            <a:endParaRPr lang="es-MX" sz="1400" dirty="0"/>
          </a:p>
          <a:p>
            <a:r>
              <a:rPr lang="es-MX" sz="2400" b="1" dirty="0">
                <a:solidFill>
                  <a:srgbClr val="0070C0"/>
                </a:solidFill>
              </a:rPr>
              <a:t>	for i in range(0,len(lista):</a:t>
            </a:r>
          </a:p>
          <a:p>
            <a:r>
              <a:rPr lang="es-MX" sz="2400" b="1" dirty="0">
                <a:solidFill>
                  <a:srgbClr val="0070C0"/>
                </a:solidFill>
              </a:rPr>
              <a:t>		print(lista[i])</a:t>
            </a:r>
          </a:p>
        </p:txBody>
      </p:sp>
      <p:sp>
        <p:nvSpPr>
          <p:cNvPr id="5" name="Rectangle 5">
            <a:extLst>
              <a:ext uri="{FF2B5EF4-FFF2-40B4-BE49-F238E27FC236}">
                <a16:creationId xmlns:a16="http://schemas.microsoft.com/office/drawing/2014/main" id="{8CFB1FB7-9245-42F8-AD24-F8A5D3A0E24B}"/>
              </a:ext>
            </a:extLst>
          </p:cNvPr>
          <p:cNvSpPr>
            <a:spLocks noGrp="1" noChangeArrowheads="1"/>
          </p:cNvSpPr>
          <p:nvPr>
            <p:ph type="title"/>
          </p:nvPr>
        </p:nvSpPr>
        <p:spPr>
          <a:xfrm>
            <a:off x="1307629" y="53752"/>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rPr>
              <a:t>Listas o arreglos</a:t>
            </a:r>
          </a:p>
        </p:txBody>
      </p:sp>
      <p:sp>
        <p:nvSpPr>
          <p:cNvPr id="3" name="Rectángulo 2">
            <a:extLst>
              <a:ext uri="{FF2B5EF4-FFF2-40B4-BE49-F238E27FC236}">
                <a16:creationId xmlns:a16="http://schemas.microsoft.com/office/drawing/2014/main" id="{0AE46FC2-29EF-413E-B53D-40375D97279A}"/>
              </a:ext>
            </a:extLst>
          </p:cNvPr>
          <p:cNvSpPr/>
          <p:nvPr/>
        </p:nvSpPr>
        <p:spPr>
          <a:xfrm>
            <a:off x="5148064" y="2098117"/>
            <a:ext cx="3528392" cy="1477328"/>
          </a:xfrm>
          <a:prstGeom prst="rect">
            <a:avLst/>
          </a:prstGeom>
          <a:ln>
            <a:solidFill>
              <a:schemeClr val="accent1"/>
            </a:solidFill>
          </a:ln>
        </p:spPr>
        <p:txBody>
          <a:bodyPr wrap="square">
            <a:spAutoFit/>
          </a:bodyPr>
          <a:lstStyle/>
          <a:p>
            <a:r>
              <a:rPr lang="es-MX" b="1" dirty="0"/>
              <a:t>La función </a:t>
            </a:r>
            <a:r>
              <a:rPr lang="es-MX" b="1" dirty="0">
                <a:solidFill>
                  <a:srgbClr val="FF0000"/>
                </a:solidFill>
              </a:rPr>
              <a:t>len</a:t>
            </a:r>
            <a:r>
              <a:rPr lang="es-MX" b="1" dirty="0"/>
              <a:t> obtiene el número de elementos en la lista</a:t>
            </a:r>
          </a:p>
          <a:p>
            <a:endParaRPr lang="es-MX" b="1" dirty="0"/>
          </a:p>
          <a:p>
            <a:r>
              <a:rPr lang="es-MX" b="1" dirty="0"/>
              <a:t>lista=[8,5,2]</a:t>
            </a:r>
          </a:p>
          <a:p>
            <a:r>
              <a:rPr lang="es-MX" b="1" dirty="0"/>
              <a:t>print(len(lista))</a:t>
            </a:r>
          </a:p>
        </p:txBody>
      </p:sp>
      <p:pic>
        <p:nvPicPr>
          <p:cNvPr id="4" name="Imagen 3">
            <a:extLst>
              <a:ext uri="{FF2B5EF4-FFF2-40B4-BE49-F238E27FC236}">
                <a16:creationId xmlns:a16="http://schemas.microsoft.com/office/drawing/2014/main" id="{78CEE6A6-F490-4298-B1CA-5E41F0AFB7AF}"/>
              </a:ext>
            </a:extLst>
          </p:cNvPr>
          <p:cNvPicPr>
            <a:picLocks noChangeAspect="1"/>
          </p:cNvPicPr>
          <p:nvPr/>
        </p:nvPicPr>
        <p:blipFill>
          <a:blip r:embed="rId3"/>
          <a:stretch>
            <a:fillRect/>
          </a:stretch>
        </p:blipFill>
        <p:spPr>
          <a:xfrm>
            <a:off x="5148064" y="3874431"/>
            <a:ext cx="2520280" cy="2065400"/>
          </a:xfrm>
          <a:prstGeom prst="rect">
            <a:avLst/>
          </a:prstGeom>
        </p:spPr>
      </p:pic>
      <p:sp>
        <p:nvSpPr>
          <p:cNvPr id="8" name="Text Box 4">
            <a:extLst>
              <a:ext uri="{FF2B5EF4-FFF2-40B4-BE49-F238E27FC236}">
                <a16:creationId xmlns:a16="http://schemas.microsoft.com/office/drawing/2014/main" id="{23DCC806-EE79-4028-B457-F3F4E877577E}"/>
              </a:ext>
            </a:extLst>
          </p:cNvPr>
          <p:cNvSpPr txBox="1">
            <a:spLocks noChangeArrowheads="1"/>
          </p:cNvSpPr>
          <p:nvPr/>
        </p:nvSpPr>
        <p:spPr bwMode="auto">
          <a:xfrm>
            <a:off x="603870" y="1302135"/>
            <a:ext cx="8656340" cy="496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150000"/>
              </a:lnSpc>
              <a:buClr>
                <a:schemeClr val="accent1"/>
              </a:buClr>
              <a:buSzPct val="80000"/>
            </a:pPr>
            <a:r>
              <a:rPr lang="es-MX" sz="2000" dirty="0">
                <a:solidFill>
                  <a:schemeClr val="bg2">
                    <a:lumMod val="25000"/>
                  </a:schemeClr>
                </a:solidFill>
              </a:rPr>
              <a:t>El acceso a los elementos de un arreglo puede ser de dos formas:</a:t>
            </a:r>
            <a:endParaRPr lang="es-MX" sz="2400" dirty="0">
              <a:solidFill>
                <a:schemeClr val="bg2">
                  <a:lumMod val="25000"/>
                </a:schemeClr>
              </a:solidFill>
            </a:endParaRPr>
          </a:p>
        </p:txBody>
      </p:sp>
    </p:spTree>
    <p:extLst>
      <p:ext uri="{BB962C8B-B14F-4D97-AF65-F5344CB8AC3E}">
        <p14:creationId xmlns:p14="http://schemas.microsoft.com/office/powerpoint/2010/main" val="365988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8"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504E3E5-A0F9-4F07-90A1-7B38E8A865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66104" y="4321488"/>
            <a:ext cx="1787466" cy="1787466"/>
          </a:xfrm>
          <a:prstGeom prst="rect">
            <a:avLst/>
          </a:prstGeom>
        </p:spPr>
      </p:pic>
      <p:sp>
        <p:nvSpPr>
          <p:cNvPr id="187394" name="Rectangle 2"/>
          <p:cNvSpPr>
            <a:spLocks noGrp="1" noChangeArrowheads="1"/>
          </p:cNvSpPr>
          <p:nvPr>
            <p:ph type="title"/>
          </p:nvPr>
        </p:nvSpPr>
        <p:spPr>
          <a:xfrm>
            <a:off x="949437" y="0"/>
            <a:ext cx="7010400" cy="1143000"/>
          </a:xfrm>
        </p:spPr>
        <p:txBody>
          <a:bodyPr>
            <a:normAutofit/>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¿Cómo crear una lista?</a:t>
            </a:r>
          </a:p>
        </p:txBody>
      </p:sp>
      <p:sp>
        <p:nvSpPr>
          <p:cNvPr id="7" name="Rectángulo 6">
            <a:extLst>
              <a:ext uri="{FF2B5EF4-FFF2-40B4-BE49-F238E27FC236}">
                <a16:creationId xmlns:a16="http://schemas.microsoft.com/office/drawing/2014/main" id="{4EEF6EDF-B2E5-4079-BA7A-28B849F8F330}"/>
              </a:ext>
            </a:extLst>
          </p:cNvPr>
          <p:cNvSpPr/>
          <p:nvPr/>
        </p:nvSpPr>
        <p:spPr>
          <a:xfrm>
            <a:off x="566131" y="1143000"/>
            <a:ext cx="7393706" cy="4955203"/>
          </a:xfrm>
          <a:prstGeom prst="rect">
            <a:avLst/>
          </a:prstGeom>
        </p:spPr>
        <p:txBody>
          <a:bodyPr wrap="square">
            <a:spAutoFit/>
          </a:bodyPr>
          <a:lstStyle/>
          <a:p>
            <a:r>
              <a:rPr lang="es-MX" sz="2400" b="1" dirty="0">
                <a:solidFill>
                  <a:schemeClr val="accent6">
                    <a:lumMod val="75000"/>
                  </a:schemeClr>
                </a:solidFill>
              </a:rPr>
              <a:t>Con el método insert</a:t>
            </a:r>
          </a:p>
          <a:p>
            <a:endParaRPr lang="es-MX" sz="1400" dirty="0"/>
          </a:p>
          <a:p>
            <a:r>
              <a:rPr lang="es-MX" sz="2400" b="1" dirty="0">
                <a:solidFill>
                  <a:schemeClr val="tx1">
                    <a:lumMod val="95000"/>
                    <a:lumOff val="5000"/>
                  </a:schemeClr>
                </a:solidFill>
              </a:rPr>
              <a:t>lista =  [ ]</a:t>
            </a:r>
          </a:p>
          <a:p>
            <a:r>
              <a:rPr lang="es-MX" sz="2400" b="1" dirty="0">
                <a:solidFill>
                  <a:schemeClr val="tx1">
                    <a:lumMod val="95000"/>
                    <a:lumOff val="5000"/>
                  </a:schemeClr>
                </a:solidFill>
              </a:rPr>
              <a:t>for i in range(0,tam):</a:t>
            </a:r>
          </a:p>
          <a:p>
            <a:r>
              <a:rPr lang="es-MX" sz="2400" b="1" dirty="0">
                <a:solidFill>
                  <a:schemeClr val="tx1">
                    <a:lumMod val="95000"/>
                    <a:lumOff val="5000"/>
                  </a:schemeClr>
                </a:solidFill>
              </a:rPr>
              <a:t>	valor = int(input("Introduce un valor: "))</a:t>
            </a:r>
          </a:p>
          <a:p>
            <a:r>
              <a:rPr lang="es-MX" sz="2400" b="1" dirty="0">
                <a:solidFill>
                  <a:schemeClr val="tx1">
                    <a:lumMod val="95000"/>
                    <a:lumOff val="5000"/>
                  </a:schemeClr>
                </a:solidFill>
              </a:rPr>
              <a:t>	lista.</a:t>
            </a:r>
            <a:r>
              <a:rPr lang="es-MX" sz="2400" b="1" dirty="0">
                <a:solidFill>
                  <a:srgbClr val="FF0000"/>
                </a:solidFill>
              </a:rPr>
              <a:t>insert</a:t>
            </a:r>
            <a:r>
              <a:rPr lang="es-MX" sz="2400" b="1" dirty="0">
                <a:solidFill>
                  <a:schemeClr val="tx1">
                    <a:lumMod val="95000"/>
                    <a:lumOff val="5000"/>
                  </a:schemeClr>
                </a:solidFill>
              </a:rPr>
              <a:t>(i, valor)</a:t>
            </a:r>
          </a:p>
          <a:p>
            <a:endParaRPr lang="es-MX" sz="2400" b="1" dirty="0">
              <a:solidFill>
                <a:schemeClr val="accent5">
                  <a:lumMod val="50000"/>
                </a:schemeClr>
              </a:solidFill>
            </a:endParaRPr>
          </a:p>
          <a:p>
            <a:r>
              <a:rPr lang="es-MX" sz="2400" b="1" dirty="0">
                <a:solidFill>
                  <a:schemeClr val="accent6">
                    <a:lumMod val="75000"/>
                  </a:schemeClr>
                </a:solidFill>
              </a:rPr>
              <a:t>Con el método append</a:t>
            </a:r>
          </a:p>
          <a:p>
            <a:endParaRPr lang="es-MX" sz="1400" dirty="0"/>
          </a:p>
          <a:p>
            <a:r>
              <a:rPr lang="es-MX" sz="2400" b="1" dirty="0">
                <a:solidFill>
                  <a:schemeClr val="tx1">
                    <a:lumMod val="95000"/>
                    <a:lumOff val="5000"/>
                  </a:schemeClr>
                </a:solidFill>
              </a:rPr>
              <a:t>lista =  [ ]</a:t>
            </a:r>
          </a:p>
          <a:p>
            <a:r>
              <a:rPr lang="es-MX" sz="2400" b="1" dirty="0">
                <a:solidFill>
                  <a:schemeClr val="tx1">
                    <a:lumMod val="95000"/>
                    <a:lumOff val="5000"/>
                  </a:schemeClr>
                </a:solidFill>
              </a:rPr>
              <a:t>for i in range(0,tam):</a:t>
            </a:r>
          </a:p>
          <a:p>
            <a:r>
              <a:rPr lang="es-MX" sz="2400" b="1" dirty="0">
                <a:solidFill>
                  <a:schemeClr val="tx1">
                    <a:lumMod val="95000"/>
                    <a:lumOff val="5000"/>
                  </a:schemeClr>
                </a:solidFill>
              </a:rPr>
              <a:t>	valor = int(input("Introduce un valor: "))</a:t>
            </a:r>
          </a:p>
          <a:p>
            <a:r>
              <a:rPr lang="es-MX" sz="2400" b="1" dirty="0">
                <a:solidFill>
                  <a:schemeClr val="tx1">
                    <a:lumMod val="95000"/>
                    <a:lumOff val="5000"/>
                  </a:schemeClr>
                </a:solidFill>
              </a:rPr>
              <a:t>	lista.</a:t>
            </a:r>
            <a:r>
              <a:rPr lang="es-MX" sz="2400" b="1" dirty="0">
                <a:solidFill>
                  <a:srgbClr val="FF0000"/>
                </a:solidFill>
              </a:rPr>
              <a:t>append</a:t>
            </a:r>
            <a:r>
              <a:rPr lang="es-MX" sz="2400" b="1" dirty="0">
                <a:solidFill>
                  <a:schemeClr val="tx1">
                    <a:lumMod val="95000"/>
                    <a:lumOff val="5000"/>
                  </a:schemeClr>
                </a:solidFill>
              </a:rPr>
              <a:t>(valor)</a:t>
            </a:r>
          </a:p>
          <a:p>
            <a:endParaRPr lang="es-MX" sz="2400" b="1" dirty="0">
              <a:solidFill>
                <a:schemeClr val="accent5">
                  <a:lumMod val="50000"/>
                </a:schemeClr>
              </a:solidFill>
            </a:endParaRPr>
          </a:p>
        </p:txBody>
      </p:sp>
      <p:sp>
        <p:nvSpPr>
          <p:cNvPr id="2" name="Rectángulo 1">
            <a:extLst>
              <a:ext uri="{FF2B5EF4-FFF2-40B4-BE49-F238E27FC236}">
                <a16:creationId xmlns:a16="http://schemas.microsoft.com/office/drawing/2014/main" id="{5A0415F6-B844-41A8-BB3E-A9AFD415CED9}"/>
              </a:ext>
            </a:extLst>
          </p:cNvPr>
          <p:cNvSpPr/>
          <p:nvPr/>
        </p:nvSpPr>
        <p:spPr>
          <a:xfrm>
            <a:off x="6732240" y="1509970"/>
            <a:ext cx="2291522" cy="2800767"/>
          </a:xfrm>
          <a:prstGeom prst="rect">
            <a:avLst/>
          </a:prstGeom>
          <a:ln>
            <a:solidFill>
              <a:schemeClr val="accent1"/>
            </a:solidFill>
          </a:ln>
        </p:spPr>
        <p:txBody>
          <a:bodyPr wrap="square">
            <a:spAutoFit/>
          </a:bodyPr>
          <a:lstStyle/>
          <a:p>
            <a:r>
              <a:rPr lang="es-ES" sz="1600" dirty="0"/>
              <a:t>La </a:t>
            </a:r>
            <a:r>
              <a:rPr lang="es-ES" sz="1600" b="1" dirty="0"/>
              <a:t>diferencia</a:t>
            </a:r>
            <a:r>
              <a:rPr lang="es-ES" sz="1600" dirty="0"/>
              <a:t> entre </a:t>
            </a:r>
            <a:r>
              <a:rPr lang="es-ES" sz="1600" b="1" dirty="0"/>
              <a:t>append</a:t>
            </a:r>
            <a:r>
              <a:rPr lang="es-ES" sz="1600" dirty="0"/>
              <a:t> () e </a:t>
            </a:r>
            <a:r>
              <a:rPr lang="es-ES" sz="1600" b="1" dirty="0"/>
              <a:t>insert</a:t>
            </a:r>
            <a:r>
              <a:rPr lang="es-ES" sz="1600" dirty="0"/>
              <a:t> () es que la función de inserción nos permite agregar un elemento específico en un índice específico de la lista a </a:t>
            </a:r>
            <a:r>
              <a:rPr lang="es-ES" sz="1600" b="1" dirty="0"/>
              <a:t>diferencia</a:t>
            </a:r>
            <a:r>
              <a:rPr lang="es-ES" sz="1600" dirty="0"/>
              <a:t> de </a:t>
            </a:r>
            <a:r>
              <a:rPr lang="es-ES" sz="1600" b="1" dirty="0"/>
              <a:t>append</a:t>
            </a:r>
            <a:r>
              <a:rPr lang="es-ES" sz="1600" dirty="0"/>
              <a:t> () donde podemos agregar el elemento solo al final de la lista.</a:t>
            </a:r>
            <a:endParaRPr lang="es-MX" sz="1600" dirty="0"/>
          </a:p>
        </p:txBody>
      </p:sp>
    </p:spTree>
    <p:extLst>
      <p:ext uri="{BB962C8B-B14F-4D97-AF65-F5344CB8AC3E}">
        <p14:creationId xmlns:p14="http://schemas.microsoft.com/office/powerpoint/2010/main" val="3352523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4" name="Text Box 4"/>
          <p:cNvSpPr txBox="1">
            <a:spLocks noChangeArrowheads="1"/>
          </p:cNvSpPr>
          <p:nvPr/>
        </p:nvSpPr>
        <p:spPr bwMode="auto">
          <a:xfrm>
            <a:off x="1060450" y="1469683"/>
            <a:ext cx="7086600"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lnSpc>
                <a:spcPct val="150000"/>
              </a:lnSpc>
              <a:buClr>
                <a:schemeClr val="accent1"/>
              </a:buClr>
              <a:buSzPct val="80000"/>
              <a:buFont typeface="Wingdings" pitchFamily="2" charset="2"/>
              <a:buNone/>
            </a:pPr>
            <a:r>
              <a:rPr lang="es-ES_tradnl" sz="2800" dirty="0">
                <a:solidFill>
                  <a:schemeClr val="bg2">
                    <a:lumMod val="25000"/>
                  </a:schemeClr>
                </a:solidFill>
              </a:rPr>
              <a:t>Analiza las siguientes simulaciones para comprender la relación del ciclo </a:t>
            </a:r>
            <a:r>
              <a:rPr lang="es-ES_tradnl" sz="2800" b="1" dirty="0">
                <a:solidFill>
                  <a:schemeClr val="accent6">
                    <a:lumMod val="75000"/>
                  </a:schemeClr>
                </a:solidFill>
              </a:rPr>
              <a:t>for</a:t>
            </a:r>
            <a:r>
              <a:rPr lang="es-ES_tradnl" sz="2800" dirty="0">
                <a:solidFill>
                  <a:schemeClr val="bg2">
                    <a:lumMod val="25000"/>
                  </a:schemeClr>
                </a:solidFill>
              </a:rPr>
              <a:t> con los arreglos.</a:t>
            </a:r>
            <a:endParaRPr lang="es-ES" dirty="0">
              <a:solidFill>
                <a:schemeClr val="bg2">
                  <a:lumMod val="25000"/>
                </a:schemeClr>
              </a:solidFill>
              <a:latin typeface="Times New Roman" pitchFamily="18" charset="0"/>
            </a:endParaRPr>
          </a:p>
        </p:txBody>
      </p:sp>
      <p:sp>
        <p:nvSpPr>
          <p:cNvPr id="5" name="Rectangle 2"/>
          <p:cNvSpPr>
            <a:spLocks noChangeArrowheads="1"/>
          </p:cNvSpPr>
          <p:nvPr/>
        </p:nvSpPr>
        <p:spPr bwMode="auto">
          <a:xfrm>
            <a:off x="877403" y="1245"/>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3" name="Imagen 2">
            <a:extLst>
              <a:ext uri="{FF2B5EF4-FFF2-40B4-BE49-F238E27FC236}">
                <a16:creationId xmlns:a16="http://schemas.microsoft.com/office/drawing/2014/main" id="{980847B0-2CBF-4016-8702-E639F2E1E8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91582" y="3631525"/>
            <a:ext cx="3024336" cy="2745266"/>
          </a:xfrm>
          <a:prstGeom prst="rect">
            <a:avLst/>
          </a:prstGeom>
        </p:spPr>
      </p:pic>
    </p:spTree>
    <p:extLst>
      <p:ext uri="{BB962C8B-B14F-4D97-AF65-F5344CB8AC3E}">
        <p14:creationId xmlns:p14="http://schemas.microsoft.com/office/powerpoint/2010/main" val="11615813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4804"/>
                                        </p:tgtEl>
                                        <p:attrNameLst>
                                          <p:attrName>style.visibility</p:attrName>
                                        </p:attrNameLst>
                                      </p:cBhvr>
                                      <p:to>
                                        <p:strVal val="visible"/>
                                      </p:to>
                                    </p:set>
                                    <p:anim calcmode="lin" valueType="num">
                                      <p:cBhvr additive="base">
                                        <p:cTn id="7" dur="500" fill="hold"/>
                                        <p:tgtEl>
                                          <p:spTgt spid="204804"/>
                                        </p:tgtEl>
                                        <p:attrNameLst>
                                          <p:attrName>ppt_x</p:attrName>
                                        </p:attrNameLst>
                                      </p:cBhvr>
                                      <p:tavLst>
                                        <p:tav tm="0">
                                          <p:val>
                                            <p:strVal val="0-#ppt_w/2"/>
                                          </p:val>
                                        </p:tav>
                                        <p:tav tm="100000">
                                          <p:val>
                                            <p:strVal val="#ppt_x"/>
                                          </p:val>
                                        </p:tav>
                                      </p:tavLst>
                                    </p:anim>
                                    <p:anim calcmode="lin" valueType="num">
                                      <p:cBhvr additive="base">
                                        <p:cTn id="8" dur="500" fill="hold"/>
                                        <p:tgtEl>
                                          <p:spTgt spid="2048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4"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374CBD2E-D5DB-469E-9DE2-2C7FAA98528D}"/>
              </a:ext>
            </a:extLst>
          </p:cNvPr>
          <p:cNvPicPr>
            <a:picLocks noChangeAspect="1"/>
          </p:cNvPicPr>
          <p:nvPr/>
        </p:nvPicPr>
        <p:blipFill>
          <a:blip r:embed="rId3"/>
          <a:stretch>
            <a:fillRect/>
          </a:stretch>
        </p:blipFill>
        <p:spPr>
          <a:xfrm>
            <a:off x="636712" y="2335522"/>
            <a:ext cx="5819775" cy="2733675"/>
          </a:xfrm>
          <a:prstGeom prst="rect">
            <a:avLst/>
          </a:prstGeom>
        </p:spPr>
      </p:pic>
      <p:sp>
        <p:nvSpPr>
          <p:cNvPr id="205827" name="Rectangle 3"/>
          <p:cNvSpPr>
            <a:spLocks noGrp="1" noChangeArrowheads="1"/>
          </p:cNvSpPr>
          <p:nvPr>
            <p:ph type="body" idx="1"/>
          </p:nvPr>
        </p:nvSpPr>
        <p:spPr>
          <a:xfrm>
            <a:off x="361269" y="1130726"/>
            <a:ext cx="8697438" cy="1468507"/>
          </a:xfrm>
        </p:spPr>
        <p:txBody>
          <a:bodyPr>
            <a:normAutofit/>
          </a:bodyPr>
          <a:lstStyle/>
          <a:p>
            <a:pPr marL="0" indent="0" algn="ctr" eaLnBrk="1" hangingPunct="1">
              <a:lnSpc>
                <a:spcPct val="150000"/>
              </a:lnSpc>
              <a:spcBef>
                <a:spcPct val="0"/>
              </a:spcBef>
              <a:buNone/>
            </a:pPr>
            <a:r>
              <a:rPr lang="es-ES_tradnl" sz="1800" dirty="0">
                <a:solidFill>
                  <a:schemeClr val="bg2">
                    <a:lumMod val="25000"/>
                  </a:schemeClr>
                </a:solidFill>
                <a:latin typeface="Arial" pitchFamily="34" charset="0"/>
                <a:cs typeface="Arial" pitchFamily="34" charset="0"/>
              </a:rPr>
              <a:t>La función </a:t>
            </a:r>
            <a:r>
              <a:rPr lang="es-ES_tradnl" sz="1800" b="1" dirty="0">
                <a:solidFill>
                  <a:srgbClr val="FF0000"/>
                </a:solidFill>
                <a:latin typeface="Arial" pitchFamily="34" charset="0"/>
                <a:cs typeface="Arial" pitchFamily="34" charset="0"/>
              </a:rPr>
              <a:t>crea_lista(tam)</a:t>
            </a:r>
            <a:r>
              <a:rPr lang="es-ES_tradnl" sz="1800" dirty="0">
                <a:solidFill>
                  <a:schemeClr val="bg2">
                    <a:lumMod val="25000"/>
                  </a:schemeClr>
                </a:solidFill>
                <a:latin typeface="Arial" pitchFamily="34" charset="0"/>
                <a:cs typeface="Arial" pitchFamily="34" charset="0"/>
              </a:rPr>
              <a:t> que recibe el tamaño de la lista a crear y crea cada localidad del arreglo con su número de casilla, haciendo uso del </a:t>
            </a:r>
            <a:r>
              <a:rPr lang="es-ES_tradnl" sz="1800" b="1" dirty="0">
                <a:solidFill>
                  <a:schemeClr val="accent6">
                    <a:lumMod val="75000"/>
                  </a:schemeClr>
                </a:solidFill>
                <a:latin typeface="Arial" pitchFamily="34" charset="0"/>
                <a:cs typeface="Arial" pitchFamily="34" charset="0"/>
              </a:rPr>
              <a:t>método insert</a:t>
            </a:r>
            <a:r>
              <a:rPr lang="es-ES_tradnl" sz="1800" dirty="0">
                <a:solidFill>
                  <a:schemeClr val="bg2">
                    <a:lumMod val="25000"/>
                  </a:schemeClr>
                </a:solidFill>
                <a:latin typeface="Arial" pitchFamily="34" charset="0"/>
                <a:cs typeface="Arial" pitchFamily="34" charset="0"/>
              </a:rPr>
              <a:t>.</a:t>
            </a:r>
          </a:p>
          <a:p>
            <a:pPr marL="0" indent="0" eaLnBrk="1" hangingPunct="1">
              <a:buNone/>
            </a:pPr>
            <a:endParaRPr lang="es-ES_tradnl" sz="1200" dirty="0">
              <a:solidFill>
                <a:schemeClr val="bg2">
                  <a:lumMod val="25000"/>
                </a:schemeClr>
              </a:solidFill>
              <a:latin typeface="Arial" pitchFamily="34" charset="0"/>
              <a:cs typeface="Arial" pitchFamily="34" charset="0"/>
            </a:endParaRPr>
          </a:p>
        </p:txBody>
      </p:sp>
      <p:grpSp>
        <p:nvGrpSpPr>
          <p:cNvPr id="205828" name="Group 4"/>
          <p:cNvGrpSpPr>
            <a:grpSpLocks/>
          </p:cNvGrpSpPr>
          <p:nvPr/>
        </p:nvGrpSpPr>
        <p:grpSpPr bwMode="auto">
          <a:xfrm>
            <a:off x="3855913" y="5553224"/>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855913" y="4605486"/>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855913" y="4605486"/>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859088" y="4605486"/>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859088" y="4605486"/>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859088" y="4605486"/>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859088" y="4605486"/>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859088" y="4605486"/>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859088" y="4605486"/>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859088" y="4605486"/>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859088" y="4605486"/>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737022" y="12772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5" name="Imagen 4">
            <a:extLst>
              <a:ext uri="{FF2B5EF4-FFF2-40B4-BE49-F238E27FC236}">
                <a16:creationId xmlns:a16="http://schemas.microsoft.com/office/drawing/2014/main" id="{F0CAB60E-2410-4D61-9662-4A265B161B66}"/>
              </a:ext>
            </a:extLst>
          </p:cNvPr>
          <p:cNvPicPr>
            <a:picLocks noChangeAspect="1"/>
          </p:cNvPicPr>
          <p:nvPr/>
        </p:nvPicPr>
        <p:blipFill>
          <a:blip r:embed="rId4"/>
          <a:stretch>
            <a:fillRect/>
          </a:stretch>
        </p:blipFill>
        <p:spPr>
          <a:xfrm>
            <a:off x="4397682" y="2587254"/>
            <a:ext cx="4572000" cy="600075"/>
          </a:xfrm>
          <a:prstGeom prst="rect">
            <a:avLst/>
          </a:prstGeom>
        </p:spPr>
      </p:pic>
      <p:sp>
        <p:nvSpPr>
          <p:cNvPr id="6" name="Rectángulo 5">
            <a:extLst>
              <a:ext uri="{FF2B5EF4-FFF2-40B4-BE49-F238E27FC236}">
                <a16:creationId xmlns:a16="http://schemas.microsoft.com/office/drawing/2014/main" id="{DB485B00-127B-4F25-8D8E-FF6B92E0BA97}"/>
              </a:ext>
            </a:extLst>
          </p:cNvPr>
          <p:cNvSpPr/>
          <p:nvPr/>
        </p:nvSpPr>
        <p:spPr>
          <a:xfrm>
            <a:off x="4397682" y="2420888"/>
            <a:ext cx="4572000"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1136855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5828"/>
                                        </p:tgtEl>
                                        <p:attrNameLst>
                                          <p:attrName>style.visibility</p:attrName>
                                        </p:attrNameLst>
                                      </p:cBhvr>
                                      <p:to>
                                        <p:strVal val="visible"/>
                                      </p:to>
                                    </p:set>
                                    <p:anim calcmode="lin" valueType="num">
                                      <p:cBhvr additive="base">
                                        <p:cTn id="22" dur="500" fill="hold"/>
                                        <p:tgtEl>
                                          <p:spTgt spid="205828"/>
                                        </p:tgtEl>
                                        <p:attrNameLst>
                                          <p:attrName>ppt_x</p:attrName>
                                        </p:attrNameLst>
                                      </p:cBhvr>
                                      <p:tavLst>
                                        <p:tav tm="0">
                                          <p:val>
                                            <p:strVal val="#ppt_x"/>
                                          </p:val>
                                        </p:tav>
                                        <p:tav tm="100000">
                                          <p:val>
                                            <p:strVal val="#ppt_x"/>
                                          </p:val>
                                        </p:tav>
                                      </p:tavLst>
                                    </p:anim>
                                    <p:anim calcmode="lin" valueType="num">
                                      <p:cBhvr additive="base">
                                        <p:cTn id="23"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0585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058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0590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059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20598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060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20607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2061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2061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6"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1969789D-CC31-4A07-BECD-C7673CB04599}"/>
              </a:ext>
            </a:extLst>
          </p:cNvPr>
          <p:cNvPicPr>
            <a:picLocks noChangeAspect="1"/>
          </p:cNvPicPr>
          <p:nvPr/>
        </p:nvPicPr>
        <p:blipFill>
          <a:blip r:embed="rId3"/>
          <a:stretch>
            <a:fillRect/>
          </a:stretch>
        </p:blipFill>
        <p:spPr>
          <a:xfrm>
            <a:off x="647131" y="2250491"/>
            <a:ext cx="6163258" cy="2883633"/>
          </a:xfrm>
          <a:prstGeom prst="rect">
            <a:avLst/>
          </a:prstGeom>
        </p:spPr>
      </p:pic>
      <p:sp>
        <p:nvSpPr>
          <p:cNvPr id="205827" name="Rectangle 3"/>
          <p:cNvSpPr>
            <a:spLocks noGrp="1" noChangeArrowheads="1"/>
          </p:cNvSpPr>
          <p:nvPr>
            <p:ph type="body" idx="1"/>
          </p:nvPr>
        </p:nvSpPr>
        <p:spPr>
          <a:xfrm>
            <a:off x="361269" y="1130726"/>
            <a:ext cx="8697438" cy="1468507"/>
          </a:xfrm>
        </p:spPr>
        <p:txBody>
          <a:bodyPr>
            <a:normAutofit/>
          </a:bodyPr>
          <a:lstStyle/>
          <a:p>
            <a:pPr marL="0" indent="0" algn="ctr" eaLnBrk="1" hangingPunct="1">
              <a:lnSpc>
                <a:spcPct val="150000"/>
              </a:lnSpc>
              <a:spcBef>
                <a:spcPct val="0"/>
              </a:spcBef>
              <a:buNone/>
            </a:pPr>
            <a:r>
              <a:rPr lang="es-ES_tradnl" sz="1800" dirty="0">
                <a:solidFill>
                  <a:schemeClr val="bg2">
                    <a:lumMod val="25000"/>
                  </a:schemeClr>
                </a:solidFill>
                <a:latin typeface="Arial" pitchFamily="34" charset="0"/>
                <a:cs typeface="Arial" pitchFamily="34" charset="0"/>
              </a:rPr>
              <a:t>La función </a:t>
            </a:r>
            <a:r>
              <a:rPr lang="es-ES_tradnl" sz="1800" b="1" dirty="0">
                <a:solidFill>
                  <a:srgbClr val="FF0000"/>
                </a:solidFill>
                <a:latin typeface="Arial" pitchFamily="34" charset="0"/>
                <a:cs typeface="Arial" pitchFamily="34" charset="0"/>
              </a:rPr>
              <a:t>crea_lista(tam)</a:t>
            </a:r>
            <a:r>
              <a:rPr lang="es-ES_tradnl" sz="1800" dirty="0">
                <a:solidFill>
                  <a:schemeClr val="bg2">
                    <a:lumMod val="25000"/>
                  </a:schemeClr>
                </a:solidFill>
                <a:latin typeface="Arial" pitchFamily="34" charset="0"/>
                <a:cs typeface="Arial" pitchFamily="34" charset="0"/>
              </a:rPr>
              <a:t> que recibe el tamaño de la lista a crear y crea cada localidad del arreglo con su número de casilla, haciendo uso del </a:t>
            </a:r>
            <a:r>
              <a:rPr lang="es-ES_tradnl" sz="1800" b="1" dirty="0">
                <a:solidFill>
                  <a:schemeClr val="accent6">
                    <a:lumMod val="75000"/>
                  </a:schemeClr>
                </a:solidFill>
                <a:latin typeface="Arial" pitchFamily="34" charset="0"/>
                <a:cs typeface="Arial" pitchFamily="34" charset="0"/>
              </a:rPr>
              <a:t>método append</a:t>
            </a:r>
            <a:r>
              <a:rPr lang="es-ES_tradnl" sz="1800" dirty="0">
                <a:solidFill>
                  <a:schemeClr val="bg2">
                    <a:lumMod val="25000"/>
                  </a:schemeClr>
                </a:solidFill>
                <a:latin typeface="Arial" pitchFamily="34" charset="0"/>
                <a:cs typeface="Arial" pitchFamily="34" charset="0"/>
              </a:rPr>
              <a:t>.</a:t>
            </a:r>
          </a:p>
          <a:p>
            <a:pPr marL="0" indent="0" eaLnBrk="1" hangingPunct="1">
              <a:buNone/>
            </a:pPr>
            <a:endParaRPr lang="es-ES_tradnl" sz="1200" dirty="0">
              <a:solidFill>
                <a:schemeClr val="bg2">
                  <a:lumMod val="25000"/>
                </a:schemeClr>
              </a:solidFill>
              <a:latin typeface="Arial" pitchFamily="34" charset="0"/>
              <a:cs typeface="Arial" pitchFamily="34" charset="0"/>
            </a:endParaRPr>
          </a:p>
        </p:txBody>
      </p:sp>
      <p:grpSp>
        <p:nvGrpSpPr>
          <p:cNvPr id="205828" name="Group 4"/>
          <p:cNvGrpSpPr>
            <a:grpSpLocks/>
          </p:cNvGrpSpPr>
          <p:nvPr/>
        </p:nvGrpSpPr>
        <p:grpSpPr bwMode="auto">
          <a:xfrm>
            <a:off x="3855913" y="5553224"/>
            <a:ext cx="5013325" cy="900112"/>
            <a:chOff x="2458" y="3321"/>
            <a:chExt cx="3158" cy="567"/>
          </a:xfrm>
        </p:grpSpPr>
        <p:grpSp>
          <p:nvGrpSpPr>
            <p:cNvPr id="22920" name="Group 5"/>
            <p:cNvGrpSpPr>
              <a:grpSpLocks/>
            </p:cNvGrpSpPr>
            <p:nvPr/>
          </p:nvGrpSpPr>
          <p:grpSpPr bwMode="auto">
            <a:xfrm>
              <a:off x="2736" y="3336"/>
              <a:ext cx="2880" cy="288"/>
              <a:chOff x="2736" y="2688"/>
              <a:chExt cx="2880" cy="288"/>
            </a:xfrm>
          </p:grpSpPr>
          <p:sp>
            <p:nvSpPr>
              <p:cNvPr id="22932"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3"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4"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5"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6"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7"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8"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39"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0"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41"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2921"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22"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23"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24"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25"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26"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27"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28"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29"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30"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31"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5851" name="Group 27"/>
          <p:cNvGrpSpPr>
            <a:grpSpLocks/>
          </p:cNvGrpSpPr>
          <p:nvPr/>
        </p:nvGrpSpPr>
        <p:grpSpPr bwMode="auto">
          <a:xfrm>
            <a:off x="3855913" y="4605486"/>
            <a:ext cx="5013325" cy="1847850"/>
            <a:chOff x="-1488" y="2736"/>
            <a:chExt cx="3158" cy="1164"/>
          </a:xfrm>
        </p:grpSpPr>
        <p:sp>
          <p:nvSpPr>
            <p:cNvPr id="22897"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98"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9"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0"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1"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2"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3"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4"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5"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6"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07"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908"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909"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910"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911"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912"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913"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914"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915"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916"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917"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918"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919"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5876" name="Group 52"/>
          <p:cNvGrpSpPr>
            <a:grpSpLocks/>
          </p:cNvGrpSpPr>
          <p:nvPr/>
        </p:nvGrpSpPr>
        <p:grpSpPr bwMode="auto">
          <a:xfrm>
            <a:off x="3855913" y="4605486"/>
            <a:ext cx="5013325" cy="1847850"/>
            <a:chOff x="-1248" y="1056"/>
            <a:chExt cx="3158" cy="1164"/>
          </a:xfrm>
        </p:grpSpPr>
        <p:sp>
          <p:nvSpPr>
            <p:cNvPr id="22872"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73"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74"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5"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6"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7"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8"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9"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0"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1"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82"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83"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84"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85"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86"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87"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88"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89"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90"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91"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92"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93"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94"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95"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2896"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5902" name="Group 78"/>
          <p:cNvGrpSpPr>
            <a:grpSpLocks/>
          </p:cNvGrpSpPr>
          <p:nvPr/>
        </p:nvGrpSpPr>
        <p:grpSpPr bwMode="auto">
          <a:xfrm>
            <a:off x="3859088" y="4605486"/>
            <a:ext cx="5105400" cy="1847850"/>
            <a:chOff x="-3504" y="2640"/>
            <a:chExt cx="3216" cy="1164"/>
          </a:xfrm>
        </p:grpSpPr>
        <p:sp>
          <p:nvSpPr>
            <p:cNvPr id="22831"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832"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833"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834"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5"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6"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7"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8"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9"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0"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41"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42"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43"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44"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45"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46"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47"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48"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49"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50"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51"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52"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53"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4"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55"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6"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7"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2858"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59"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860"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1"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62"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3"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64"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5"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66"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7"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68"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69"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70"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71"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44" name="Group 120"/>
          <p:cNvGrpSpPr>
            <a:grpSpLocks/>
          </p:cNvGrpSpPr>
          <p:nvPr/>
        </p:nvGrpSpPr>
        <p:grpSpPr bwMode="auto">
          <a:xfrm>
            <a:off x="3859088" y="4605486"/>
            <a:ext cx="5105400" cy="1847850"/>
            <a:chOff x="-3216" y="2592"/>
            <a:chExt cx="3216" cy="1164"/>
          </a:xfrm>
        </p:grpSpPr>
        <p:sp>
          <p:nvSpPr>
            <p:cNvPr id="22790"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91"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92"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93"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94"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5"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6"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7"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8"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99"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00"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801"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802"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803"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804"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805"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806"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807"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808"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809"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810"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811"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812"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3"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814"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5"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6"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817"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18"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2819"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0"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821"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2"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823"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4"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825"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6"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827"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28"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829"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830"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5986" name="Group 162"/>
          <p:cNvGrpSpPr>
            <a:grpSpLocks/>
          </p:cNvGrpSpPr>
          <p:nvPr/>
        </p:nvGrpSpPr>
        <p:grpSpPr bwMode="auto">
          <a:xfrm>
            <a:off x="3859088" y="4605486"/>
            <a:ext cx="5105400" cy="1847850"/>
            <a:chOff x="-3408" y="1152"/>
            <a:chExt cx="3216" cy="1164"/>
          </a:xfrm>
        </p:grpSpPr>
        <p:sp>
          <p:nvSpPr>
            <p:cNvPr id="22749"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50"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51"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52"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53"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54"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5"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6"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7"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8"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59"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60"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61"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62"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63"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64"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65"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66"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67"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68"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69"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70"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71"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2"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73"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4"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5"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76"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7"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78"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79"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2780"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1"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82"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3"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84"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5"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86"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7"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88"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89"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28" name="Group 204"/>
          <p:cNvGrpSpPr>
            <a:grpSpLocks/>
          </p:cNvGrpSpPr>
          <p:nvPr/>
        </p:nvGrpSpPr>
        <p:grpSpPr bwMode="auto">
          <a:xfrm>
            <a:off x="3859088" y="4605486"/>
            <a:ext cx="5105400" cy="1847850"/>
            <a:chOff x="-3216" y="-240"/>
            <a:chExt cx="3216" cy="1164"/>
          </a:xfrm>
        </p:grpSpPr>
        <p:sp>
          <p:nvSpPr>
            <p:cNvPr id="22708"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709"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710"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711"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712"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713"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714"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5"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6"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7"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18"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719"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720"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721"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722"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723"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724"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725"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726"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727"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728"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729"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730"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1"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732"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3"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4"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735"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6"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737"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38"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739"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0"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2741"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2"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743"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4"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45"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6"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47"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48"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070" name="Group 246"/>
          <p:cNvGrpSpPr>
            <a:grpSpLocks/>
          </p:cNvGrpSpPr>
          <p:nvPr/>
        </p:nvGrpSpPr>
        <p:grpSpPr bwMode="auto">
          <a:xfrm>
            <a:off x="3859088" y="4605486"/>
            <a:ext cx="5105400" cy="1847850"/>
            <a:chOff x="-3360" y="2016"/>
            <a:chExt cx="3216" cy="1164"/>
          </a:xfrm>
        </p:grpSpPr>
        <p:sp>
          <p:nvSpPr>
            <p:cNvPr id="22667"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68"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69"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70"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71"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72"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73"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74"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5"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6"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77"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78"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79"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80"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81"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82"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83"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84"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85"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86"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87"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88"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89"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0"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91"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2"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3"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94"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5"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96"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7"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98"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99"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700"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1"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2702"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3"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704"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5"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706"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707"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12" name="Group 288"/>
          <p:cNvGrpSpPr>
            <a:grpSpLocks/>
          </p:cNvGrpSpPr>
          <p:nvPr/>
        </p:nvGrpSpPr>
        <p:grpSpPr bwMode="auto">
          <a:xfrm>
            <a:off x="3859088" y="4605486"/>
            <a:ext cx="5105400" cy="1847850"/>
            <a:chOff x="-3216" y="384"/>
            <a:chExt cx="3216" cy="1164"/>
          </a:xfrm>
        </p:grpSpPr>
        <p:sp>
          <p:nvSpPr>
            <p:cNvPr id="22626"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627"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628"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629"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630"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631"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632"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633"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4"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635"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36"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637"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638"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639"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640"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41"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42"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43"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44"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45"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46"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47"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48"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49"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50"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1"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2"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53"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4"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55"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6"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57"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58"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59"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0"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61"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2"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2663"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4"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665"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66"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54" name="Group 330"/>
          <p:cNvGrpSpPr>
            <a:grpSpLocks/>
          </p:cNvGrpSpPr>
          <p:nvPr/>
        </p:nvGrpSpPr>
        <p:grpSpPr bwMode="auto">
          <a:xfrm>
            <a:off x="3859088" y="4605486"/>
            <a:ext cx="5105400" cy="1847850"/>
            <a:chOff x="-3216" y="432"/>
            <a:chExt cx="3216" cy="1164"/>
          </a:xfrm>
        </p:grpSpPr>
        <p:sp>
          <p:nvSpPr>
            <p:cNvPr id="22585"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86"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87"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88"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89"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90"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91"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92"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93"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94"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95"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96"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97"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98"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99"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600"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601"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602"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603"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604"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605"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606"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607"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08"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609"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0"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1"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612"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3"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614"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5"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616"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7"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618"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19"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620"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1"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622"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3"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2624"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625"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196" name="Group 372"/>
          <p:cNvGrpSpPr>
            <a:grpSpLocks/>
          </p:cNvGrpSpPr>
          <p:nvPr/>
        </p:nvGrpSpPr>
        <p:grpSpPr bwMode="auto">
          <a:xfrm>
            <a:off x="3859088" y="4605486"/>
            <a:ext cx="5105400" cy="1847850"/>
            <a:chOff x="-3360" y="144"/>
            <a:chExt cx="3216" cy="1164"/>
          </a:xfrm>
        </p:grpSpPr>
        <p:sp>
          <p:nvSpPr>
            <p:cNvPr id="22544"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0</a:t>
              </a:r>
              <a:endParaRPr lang="es-ES" sz="2400" dirty="0">
                <a:latin typeface="Times New Roman" pitchFamily="18" charset="0"/>
              </a:endParaRPr>
            </a:p>
          </p:txBody>
        </p:sp>
        <p:sp>
          <p:nvSpPr>
            <p:cNvPr id="22545"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a:t>
              </a:r>
              <a:endParaRPr lang="es-ES" sz="2400" dirty="0">
                <a:latin typeface="Times New Roman" pitchFamily="18" charset="0"/>
              </a:endParaRPr>
            </a:p>
          </p:txBody>
        </p:sp>
        <p:sp>
          <p:nvSpPr>
            <p:cNvPr id="22546"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2547"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2548"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2549"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2550"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2551"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2552"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2553"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2554"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2555"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2556"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2557"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2558"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2559"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2560"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2561"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2562"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2563"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2564" name="Text Box 393"/>
            <p:cNvSpPr txBox="1">
              <a:spLocks noChangeArrowheads="1"/>
            </p:cNvSpPr>
            <p:nvPr/>
          </p:nvSpPr>
          <p:spPr bwMode="auto">
            <a:xfrm>
              <a:off x="-3360" y="74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2565"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2566"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7"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2568"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69"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0"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2571"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2"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2573"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4"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2575"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6"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2577"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78"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2579"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0"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2581"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2"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2583"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2584"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4" name="Rectangle 2"/>
          <p:cNvSpPr>
            <a:spLocks noChangeArrowheads="1"/>
          </p:cNvSpPr>
          <p:nvPr/>
        </p:nvSpPr>
        <p:spPr bwMode="auto">
          <a:xfrm>
            <a:off x="1737022" y="127722"/>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5" name="Imagen 4">
            <a:extLst>
              <a:ext uri="{FF2B5EF4-FFF2-40B4-BE49-F238E27FC236}">
                <a16:creationId xmlns:a16="http://schemas.microsoft.com/office/drawing/2014/main" id="{F0CAB60E-2410-4D61-9662-4A265B161B66}"/>
              </a:ext>
            </a:extLst>
          </p:cNvPr>
          <p:cNvPicPr>
            <a:picLocks noChangeAspect="1"/>
          </p:cNvPicPr>
          <p:nvPr/>
        </p:nvPicPr>
        <p:blipFill>
          <a:blip r:embed="rId4"/>
          <a:stretch>
            <a:fillRect/>
          </a:stretch>
        </p:blipFill>
        <p:spPr>
          <a:xfrm>
            <a:off x="4397682" y="2587254"/>
            <a:ext cx="4572000" cy="600075"/>
          </a:xfrm>
          <a:prstGeom prst="rect">
            <a:avLst/>
          </a:prstGeom>
        </p:spPr>
      </p:pic>
      <p:sp>
        <p:nvSpPr>
          <p:cNvPr id="6" name="Rectángulo 5">
            <a:extLst>
              <a:ext uri="{FF2B5EF4-FFF2-40B4-BE49-F238E27FC236}">
                <a16:creationId xmlns:a16="http://schemas.microsoft.com/office/drawing/2014/main" id="{DB485B00-127B-4F25-8D8E-FF6B92E0BA97}"/>
              </a:ext>
            </a:extLst>
          </p:cNvPr>
          <p:cNvSpPr/>
          <p:nvPr/>
        </p:nvSpPr>
        <p:spPr>
          <a:xfrm>
            <a:off x="4397682" y="2420888"/>
            <a:ext cx="4572000" cy="10081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dirty="0"/>
          </a:p>
        </p:txBody>
      </p:sp>
    </p:spTree>
    <p:extLst>
      <p:ext uri="{BB962C8B-B14F-4D97-AF65-F5344CB8AC3E}">
        <p14:creationId xmlns:p14="http://schemas.microsoft.com/office/powerpoint/2010/main" val="37691690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5"/>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05828"/>
                                        </p:tgtEl>
                                        <p:attrNameLst>
                                          <p:attrName>style.visibility</p:attrName>
                                        </p:attrNameLst>
                                      </p:cBhvr>
                                      <p:to>
                                        <p:strVal val="visible"/>
                                      </p:to>
                                    </p:set>
                                    <p:anim calcmode="lin" valueType="num">
                                      <p:cBhvr additive="base">
                                        <p:cTn id="22" dur="500" fill="hold"/>
                                        <p:tgtEl>
                                          <p:spTgt spid="205828"/>
                                        </p:tgtEl>
                                        <p:attrNameLst>
                                          <p:attrName>ppt_x</p:attrName>
                                        </p:attrNameLst>
                                      </p:cBhvr>
                                      <p:tavLst>
                                        <p:tav tm="0">
                                          <p:val>
                                            <p:strVal val="#ppt_x"/>
                                          </p:val>
                                        </p:tav>
                                        <p:tav tm="100000">
                                          <p:val>
                                            <p:strVal val="#ppt_x"/>
                                          </p:val>
                                        </p:tav>
                                      </p:tavLst>
                                    </p:anim>
                                    <p:anim calcmode="lin" valueType="num">
                                      <p:cBhvr additive="base">
                                        <p:cTn id="23" dur="500" fill="hold"/>
                                        <p:tgtEl>
                                          <p:spTgt spid="205828"/>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499"/>
                                          </p:stCondLst>
                                        </p:cTn>
                                        <p:tgtEl>
                                          <p:spTgt spid="205851"/>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499"/>
                                          </p:stCondLst>
                                        </p:cTn>
                                        <p:tgtEl>
                                          <p:spTgt spid="20587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499"/>
                                          </p:stCondLst>
                                        </p:cTn>
                                        <p:tgtEl>
                                          <p:spTgt spid="205902"/>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499"/>
                                          </p:stCondLst>
                                        </p:cTn>
                                        <p:tgtEl>
                                          <p:spTgt spid="20594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499"/>
                                          </p:stCondLst>
                                        </p:cTn>
                                        <p:tgtEl>
                                          <p:spTgt spid="20598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499"/>
                                          </p:stCondLst>
                                        </p:cTn>
                                        <p:tgtEl>
                                          <p:spTgt spid="206028"/>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499"/>
                                          </p:stCondLst>
                                        </p:cTn>
                                        <p:tgtEl>
                                          <p:spTgt spid="206070"/>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nodeType="clickEffect">
                                  <p:stCondLst>
                                    <p:cond delay="0"/>
                                  </p:stCondLst>
                                  <p:childTnLst>
                                    <p:set>
                                      <p:cBhvr>
                                        <p:cTn id="55" dur="1" fill="hold">
                                          <p:stCondLst>
                                            <p:cond delay="499"/>
                                          </p:stCondLst>
                                        </p:cTn>
                                        <p:tgtEl>
                                          <p:spTgt spid="206112"/>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nodeType="clickEffect">
                                  <p:stCondLst>
                                    <p:cond delay="0"/>
                                  </p:stCondLst>
                                  <p:childTnLst>
                                    <p:set>
                                      <p:cBhvr>
                                        <p:cTn id="59" dur="1" fill="hold">
                                          <p:stCondLst>
                                            <p:cond delay="499"/>
                                          </p:stCondLst>
                                        </p:cTn>
                                        <p:tgtEl>
                                          <p:spTgt spid="206154"/>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ntr" presetSubtype="0" fill="hold" nodeType="clickEffect">
                                  <p:stCondLst>
                                    <p:cond delay="0"/>
                                  </p:stCondLst>
                                  <p:childTnLst>
                                    <p:set>
                                      <p:cBhvr>
                                        <p:cTn id="63" dur="1" fill="hold">
                                          <p:stCondLst>
                                            <p:cond delay="499"/>
                                          </p:stCondLst>
                                        </p:cTn>
                                        <p:tgtEl>
                                          <p:spTgt spid="2061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6851" name="Rectangle 3"/>
          <p:cNvSpPr>
            <a:spLocks noGrp="1" noChangeArrowheads="1"/>
          </p:cNvSpPr>
          <p:nvPr>
            <p:ph type="body" idx="1"/>
          </p:nvPr>
        </p:nvSpPr>
        <p:spPr>
          <a:xfrm>
            <a:off x="641350" y="1330424"/>
            <a:ext cx="7772400" cy="4114800"/>
          </a:xfrm>
        </p:spPr>
        <p:txBody>
          <a:bodyPr>
            <a:normAutofit/>
          </a:bodyPr>
          <a:lstStyle/>
          <a:p>
            <a:pPr marL="0" indent="0" eaLnBrk="1" hangingPunct="1">
              <a:lnSpc>
                <a:spcPts val="3000"/>
              </a:lnSpc>
              <a:spcBef>
                <a:spcPct val="0"/>
              </a:spcBef>
              <a:buNone/>
            </a:pPr>
            <a:r>
              <a:rPr lang="es-ES_tradnl" sz="2000" dirty="0">
                <a:solidFill>
                  <a:schemeClr val="bg2">
                    <a:lumMod val="25000"/>
                  </a:schemeClr>
                </a:solidFill>
                <a:latin typeface="Arial" pitchFamily="34" charset="0"/>
                <a:cs typeface="Arial" pitchFamily="34" charset="0"/>
              </a:rPr>
              <a:t>La función </a:t>
            </a:r>
            <a:r>
              <a:rPr lang="es-ES_tradnl" sz="2000" b="1" dirty="0">
                <a:solidFill>
                  <a:srgbClr val="FF0000"/>
                </a:solidFill>
                <a:latin typeface="Arial" pitchFamily="34" charset="0"/>
                <a:cs typeface="Arial" pitchFamily="34" charset="0"/>
              </a:rPr>
              <a:t>suma_dos</a:t>
            </a:r>
            <a:r>
              <a:rPr lang="es-ES_tradnl" sz="2000" dirty="0">
                <a:solidFill>
                  <a:schemeClr val="bg2">
                    <a:lumMod val="25000"/>
                  </a:schemeClr>
                </a:solidFill>
                <a:latin typeface="Arial" pitchFamily="34" charset="0"/>
                <a:cs typeface="Arial" pitchFamily="34" charset="0"/>
              </a:rPr>
              <a:t>, que recibe un arreglo de </a:t>
            </a:r>
            <a:r>
              <a:rPr lang="es-ES_tradnl" sz="2000" b="1" dirty="0">
                <a:solidFill>
                  <a:srgbClr val="0070C0"/>
                </a:solidFill>
                <a:latin typeface="Arial" pitchFamily="34" charset="0"/>
                <a:cs typeface="Arial" pitchFamily="34" charset="0"/>
              </a:rPr>
              <a:t>10</a:t>
            </a:r>
            <a:r>
              <a:rPr lang="es-ES_tradnl" sz="2000" dirty="0">
                <a:solidFill>
                  <a:schemeClr val="bg2">
                    <a:lumMod val="25000"/>
                  </a:schemeClr>
                </a:solidFill>
                <a:latin typeface="Arial" pitchFamily="34" charset="0"/>
                <a:cs typeface="Arial" pitchFamily="34" charset="0"/>
              </a:rPr>
              <a:t> valores enteros y le suma un dos (</a:t>
            </a:r>
            <a:r>
              <a:rPr lang="es-ES_tradnl" sz="2000" b="1" dirty="0">
                <a:solidFill>
                  <a:srgbClr val="0070C0"/>
                </a:solidFill>
                <a:latin typeface="Arial" pitchFamily="34" charset="0"/>
                <a:cs typeface="Arial" pitchFamily="34" charset="0"/>
              </a:rPr>
              <a:t>2</a:t>
            </a:r>
            <a:r>
              <a:rPr lang="es-ES_tradnl" sz="2000" dirty="0">
                <a:solidFill>
                  <a:schemeClr val="bg2">
                    <a:lumMod val="25000"/>
                  </a:schemeClr>
                </a:solidFill>
                <a:latin typeface="Arial" pitchFamily="34" charset="0"/>
                <a:cs typeface="Arial" pitchFamily="34" charset="0"/>
              </a:rPr>
              <a:t>) a cada una de las localidades del arreglo.</a:t>
            </a:r>
          </a:p>
          <a:p>
            <a:pPr algn="just" eaLnBrk="1" hangingPunct="1">
              <a:lnSpc>
                <a:spcPct val="90000"/>
              </a:lnSpc>
            </a:pPr>
            <a:endParaRPr lang="es-ES_tradnl" sz="1200" dirty="0">
              <a:solidFill>
                <a:schemeClr val="bg2">
                  <a:lumMod val="25000"/>
                </a:schemeClr>
              </a:solidFill>
              <a:latin typeface="Arial" pitchFamily="34" charset="0"/>
              <a:cs typeface="Arial" pitchFamily="34" charset="0"/>
            </a:endParaRPr>
          </a:p>
        </p:txBody>
      </p:sp>
      <p:grpSp>
        <p:nvGrpSpPr>
          <p:cNvPr id="206852" name="Group 4"/>
          <p:cNvGrpSpPr>
            <a:grpSpLocks/>
          </p:cNvGrpSpPr>
          <p:nvPr/>
        </p:nvGrpSpPr>
        <p:grpSpPr bwMode="auto">
          <a:xfrm>
            <a:off x="3354388" y="5466928"/>
            <a:ext cx="5013325" cy="900113"/>
            <a:chOff x="2458" y="3321"/>
            <a:chExt cx="3158" cy="567"/>
          </a:xfrm>
        </p:grpSpPr>
        <p:grpSp>
          <p:nvGrpSpPr>
            <p:cNvPr id="23944" name="Group 5"/>
            <p:cNvGrpSpPr>
              <a:grpSpLocks/>
            </p:cNvGrpSpPr>
            <p:nvPr/>
          </p:nvGrpSpPr>
          <p:grpSpPr bwMode="auto">
            <a:xfrm>
              <a:off x="2736" y="3336"/>
              <a:ext cx="2880" cy="288"/>
              <a:chOff x="2736" y="2688"/>
              <a:chExt cx="2880" cy="288"/>
            </a:xfrm>
          </p:grpSpPr>
          <p:sp>
            <p:nvSpPr>
              <p:cNvPr id="23956" name="Rectangle 6"/>
              <p:cNvSpPr>
                <a:spLocks noChangeArrowheads="1"/>
              </p:cNvSpPr>
              <p:nvPr/>
            </p:nvSpPr>
            <p:spPr bwMode="auto">
              <a:xfrm>
                <a:off x="273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7" name="Rectangle 7"/>
              <p:cNvSpPr>
                <a:spLocks noChangeArrowheads="1"/>
              </p:cNvSpPr>
              <p:nvPr/>
            </p:nvSpPr>
            <p:spPr bwMode="auto">
              <a:xfrm>
                <a:off x="302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8" name="Rectangle 8"/>
              <p:cNvSpPr>
                <a:spLocks noChangeArrowheads="1"/>
              </p:cNvSpPr>
              <p:nvPr/>
            </p:nvSpPr>
            <p:spPr bwMode="auto">
              <a:xfrm>
                <a:off x="331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59" name="Rectangle 9"/>
              <p:cNvSpPr>
                <a:spLocks noChangeArrowheads="1"/>
              </p:cNvSpPr>
              <p:nvPr/>
            </p:nvSpPr>
            <p:spPr bwMode="auto">
              <a:xfrm>
                <a:off x="360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0" name="Rectangle 10"/>
              <p:cNvSpPr>
                <a:spLocks noChangeArrowheads="1"/>
              </p:cNvSpPr>
              <p:nvPr/>
            </p:nvSpPr>
            <p:spPr bwMode="auto">
              <a:xfrm>
                <a:off x="388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1" name="Rectangle 11"/>
              <p:cNvSpPr>
                <a:spLocks noChangeArrowheads="1"/>
              </p:cNvSpPr>
              <p:nvPr/>
            </p:nvSpPr>
            <p:spPr bwMode="auto">
              <a:xfrm>
                <a:off x="4176"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2" name="Rectangle 12"/>
              <p:cNvSpPr>
                <a:spLocks noChangeArrowheads="1"/>
              </p:cNvSpPr>
              <p:nvPr/>
            </p:nvSpPr>
            <p:spPr bwMode="auto">
              <a:xfrm>
                <a:off x="4464"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3" name="Rectangle 13"/>
              <p:cNvSpPr>
                <a:spLocks noChangeArrowheads="1"/>
              </p:cNvSpPr>
              <p:nvPr/>
            </p:nvSpPr>
            <p:spPr bwMode="auto">
              <a:xfrm>
                <a:off x="5328"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4" name="Rectangle 14"/>
              <p:cNvSpPr>
                <a:spLocks noChangeArrowheads="1"/>
              </p:cNvSpPr>
              <p:nvPr/>
            </p:nvSpPr>
            <p:spPr bwMode="auto">
              <a:xfrm>
                <a:off x="4752"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65" name="Rectangle 15"/>
              <p:cNvSpPr>
                <a:spLocks noChangeArrowheads="1"/>
              </p:cNvSpPr>
              <p:nvPr/>
            </p:nvSpPr>
            <p:spPr bwMode="auto">
              <a:xfrm>
                <a:off x="5040" y="268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sp>
          <p:nvSpPr>
            <p:cNvPr id="23945" name="Rectangle 16"/>
            <p:cNvSpPr>
              <a:spLocks noChangeArrowheads="1"/>
            </p:cNvSpPr>
            <p:nvPr/>
          </p:nvSpPr>
          <p:spPr bwMode="auto">
            <a:xfrm>
              <a:off x="273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46" name="Rectangle 17"/>
            <p:cNvSpPr>
              <a:spLocks noChangeArrowheads="1"/>
            </p:cNvSpPr>
            <p:nvPr/>
          </p:nvSpPr>
          <p:spPr bwMode="auto">
            <a:xfrm>
              <a:off x="302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47" name="Rectangle 18"/>
            <p:cNvSpPr>
              <a:spLocks noChangeArrowheads="1"/>
            </p:cNvSpPr>
            <p:nvPr/>
          </p:nvSpPr>
          <p:spPr bwMode="auto">
            <a:xfrm>
              <a:off x="331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48" name="Rectangle 19"/>
            <p:cNvSpPr>
              <a:spLocks noChangeArrowheads="1"/>
            </p:cNvSpPr>
            <p:nvPr/>
          </p:nvSpPr>
          <p:spPr bwMode="auto">
            <a:xfrm>
              <a:off x="360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49" name="Rectangle 20"/>
            <p:cNvSpPr>
              <a:spLocks noChangeArrowheads="1"/>
            </p:cNvSpPr>
            <p:nvPr/>
          </p:nvSpPr>
          <p:spPr bwMode="auto">
            <a:xfrm>
              <a:off x="388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50" name="Rectangle 21"/>
            <p:cNvSpPr>
              <a:spLocks noChangeArrowheads="1"/>
            </p:cNvSpPr>
            <p:nvPr/>
          </p:nvSpPr>
          <p:spPr bwMode="auto">
            <a:xfrm>
              <a:off x="4176"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51" name="Rectangle 22"/>
            <p:cNvSpPr>
              <a:spLocks noChangeArrowheads="1"/>
            </p:cNvSpPr>
            <p:nvPr/>
          </p:nvSpPr>
          <p:spPr bwMode="auto">
            <a:xfrm>
              <a:off x="4464"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52" name="Rectangle 23"/>
            <p:cNvSpPr>
              <a:spLocks noChangeArrowheads="1"/>
            </p:cNvSpPr>
            <p:nvPr/>
          </p:nvSpPr>
          <p:spPr bwMode="auto">
            <a:xfrm>
              <a:off x="5328"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53" name="Rectangle 24"/>
            <p:cNvSpPr>
              <a:spLocks noChangeArrowheads="1"/>
            </p:cNvSpPr>
            <p:nvPr/>
          </p:nvSpPr>
          <p:spPr bwMode="auto">
            <a:xfrm>
              <a:off x="4752"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54" name="Rectangle 25"/>
            <p:cNvSpPr>
              <a:spLocks noChangeArrowheads="1"/>
            </p:cNvSpPr>
            <p:nvPr/>
          </p:nvSpPr>
          <p:spPr bwMode="auto">
            <a:xfrm>
              <a:off x="5040" y="360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55" name="Text Box 26"/>
            <p:cNvSpPr txBox="1">
              <a:spLocks noChangeArrowheads="1"/>
            </p:cNvSpPr>
            <p:nvPr/>
          </p:nvSpPr>
          <p:spPr bwMode="auto">
            <a:xfrm>
              <a:off x="2458" y="332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grpSp>
      <p:grpSp>
        <p:nvGrpSpPr>
          <p:cNvPr id="206875" name="Group 27"/>
          <p:cNvGrpSpPr>
            <a:grpSpLocks/>
          </p:cNvGrpSpPr>
          <p:nvPr/>
        </p:nvGrpSpPr>
        <p:grpSpPr bwMode="auto">
          <a:xfrm>
            <a:off x="3354388" y="4514428"/>
            <a:ext cx="5013325" cy="1847850"/>
            <a:chOff x="-1488" y="2736"/>
            <a:chExt cx="3158" cy="1164"/>
          </a:xfrm>
        </p:grpSpPr>
        <p:sp>
          <p:nvSpPr>
            <p:cNvPr id="23921" name="Rectangle 28"/>
            <p:cNvSpPr>
              <a:spLocks noChangeArrowheads="1"/>
            </p:cNvSpPr>
            <p:nvPr/>
          </p:nvSpPr>
          <p:spPr bwMode="auto">
            <a:xfrm>
              <a:off x="-121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922" name="Rectangle 29"/>
            <p:cNvSpPr>
              <a:spLocks noChangeArrowheads="1"/>
            </p:cNvSpPr>
            <p:nvPr/>
          </p:nvSpPr>
          <p:spPr bwMode="auto">
            <a:xfrm>
              <a:off x="-92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3" name="Rectangle 30"/>
            <p:cNvSpPr>
              <a:spLocks noChangeArrowheads="1"/>
            </p:cNvSpPr>
            <p:nvPr/>
          </p:nvSpPr>
          <p:spPr bwMode="auto">
            <a:xfrm>
              <a:off x="-63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4" name="Rectangle 31"/>
            <p:cNvSpPr>
              <a:spLocks noChangeArrowheads="1"/>
            </p:cNvSpPr>
            <p:nvPr/>
          </p:nvSpPr>
          <p:spPr bwMode="auto">
            <a:xfrm>
              <a:off x="-34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5" name="Rectangle 32"/>
            <p:cNvSpPr>
              <a:spLocks noChangeArrowheads="1"/>
            </p:cNvSpPr>
            <p:nvPr/>
          </p:nvSpPr>
          <p:spPr bwMode="auto">
            <a:xfrm>
              <a:off x="-5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6" name="Rectangle 33"/>
            <p:cNvSpPr>
              <a:spLocks noChangeArrowheads="1"/>
            </p:cNvSpPr>
            <p:nvPr/>
          </p:nvSpPr>
          <p:spPr bwMode="auto">
            <a:xfrm>
              <a:off x="230"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7" name="Rectangle 34"/>
            <p:cNvSpPr>
              <a:spLocks noChangeArrowheads="1"/>
            </p:cNvSpPr>
            <p:nvPr/>
          </p:nvSpPr>
          <p:spPr bwMode="auto">
            <a:xfrm>
              <a:off x="518"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8" name="Rectangle 35"/>
            <p:cNvSpPr>
              <a:spLocks noChangeArrowheads="1"/>
            </p:cNvSpPr>
            <p:nvPr/>
          </p:nvSpPr>
          <p:spPr bwMode="auto">
            <a:xfrm>
              <a:off x="1382"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29" name="Rectangle 36"/>
            <p:cNvSpPr>
              <a:spLocks noChangeArrowheads="1"/>
            </p:cNvSpPr>
            <p:nvPr/>
          </p:nvSpPr>
          <p:spPr bwMode="auto">
            <a:xfrm>
              <a:off x="806"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0" name="Rectangle 37"/>
            <p:cNvSpPr>
              <a:spLocks noChangeArrowheads="1"/>
            </p:cNvSpPr>
            <p:nvPr/>
          </p:nvSpPr>
          <p:spPr bwMode="auto">
            <a:xfrm>
              <a:off x="1094" y="334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31" name="Rectangle 38"/>
            <p:cNvSpPr>
              <a:spLocks noChangeArrowheads="1"/>
            </p:cNvSpPr>
            <p:nvPr/>
          </p:nvSpPr>
          <p:spPr bwMode="auto">
            <a:xfrm>
              <a:off x="-121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932" name="Rectangle 39"/>
            <p:cNvSpPr>
              <a:spLocks noChangeArrowheads="1"/>
            </p:cNvSpPr>
            <p:nvPr/>
          </p:nvSpPr>
          <p:spPr bwMode="auto">
            <a:xfrm>
              <a:off x="-92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33" name="Rectangle 40"/>
            <p:cNvSpPr>
              <a:spLocks noChangeArrowheads="1"/>
            </p:cNvSpPr>
            <p:nvPr/>
          </p:nvSpPr>
          <p:spPr bwMode="auto">
            <a:xfrm>
              <a:off x="-63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934" name="Rectangle 41"/>
            <p:cNvSpPr>
              <a:spLocks noChangeArrowheads="1"/>
            </p:cNvSpPr>
            <p:nvPr/>
          </p:nvSpPr>
          <p:spPr bwMode="auto">
            <a:xfrm>
              <a:off x="-34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35" name="Rectangle 42"/>
            <p:cNvSpPr>
              <a:spLocks noChangeArrowheads="1"/>
            </p:cNvSpPr>
            <p:nvPr/>
          </p:nvSpPr>
          <p:spPr bwMode="auto">
            <a:xfrm>
              <a:off x="-5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36" name="Rectangle 43"/>
            <p:cNvSpPr>
              <a:spLocks noChangeArrowheads="1"/>
            </p:cNvSpPr>
            <p:nvPr/>
          </p:nvSpPr>
          <p:spPr bwMode="auto">
            <a:xfrm>
              <a:off x="230"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37" name="Rectangle 44"/>
            <p:cNvSpPr>
              <a:spLocks noChangeArrowheads="1"/>
            </p:cNvSpPr>
            <p:nvPr/>
          </p:nvSpPr>
          <p:spPr bwMode="auto">
            <a:xfrm>
              <a:off x="518"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38" name="Rectangle 45"/>
            <p:cNvSpPr>
              <a:spLocks noChangeArrowheads="1"/>
            </p:cNvSpPr>
            <p:nvPr/>
          </p:nvSpPr>
          <p:spPr bwMode="auto">
            <a:xfrm>
              <a:off x="1382"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39" name="Rectangle 46"/>
            <p:cNvSpPr>
              <a:spLocks noChangeArrowheads="1"/>
            </p:cNvSpPr>
            <p:nvPr/>
          </p:nvSpPr>
          <p:spPr bwMode="auto">
            <a:xfrm>
              <a:off x="806"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940" name="Rectangle 47"/>
            <p:cNvSpPr>
              <a:spLocks noChangeArrowheads="1"/>
            </p:cNvSpPr>
            <p:nvPr/>
          </p:nvSpPr>
          <p:spPr bwMode="auto">
            <a:xfrm>
              <a:off x="1094" y="361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41" name="Text Box 48"/>
            <p:cNvSpPr txBox="1">
              <a:spLocks noChangeArrowheads="1"/>
            </p:cNvSpPr>
            <p:nvPr/>
          </p:nvSpPr>
          <p:spPr bwMode="auto">
            <a:xfrm>
              <a:off x="-1488" y="333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42" name="Line 49"/>
            <p:cNvSpPr>
              <a:spLocks noChangeShapeType="1"/>
            </p:cNvSpPr>
            <p:nvPr/>
          </p:nvSpPr>
          <p:spPr bwMode="auto">
            <a:xfrm>
              <a:off x="-1066" y="298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43" name="Text Box 50"/>
            <p:cNvSpPr txBox="1">
              <a:spLocks noChangeArrowheads="1"/>
            </p:cNvSpPr>
            <p:nvPr/>
          </p:nvSpPr>
          <p:spPr bwMode="auto">
            <a:xfrm>
              <a:off x="-1236" y="273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i=0</a:t>
              </a:r>
            </a:p>
          </p:txBody>
        </p:sp>
      </p:grpSp>
      <p:sp>
        <p:nvSpPr>
          <p:cNvPr id="23558"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nvGrpSpPr>
          <p:cNvPr id="206900" name="Group 52"/>
          <p:cNvGrpSpPr>
            <a:grpSpLocks/>
          </p:cNvGrpSpPr>
          <p:nvPr/>
        </p:nvGrpSpPr>
        <p:grpSpPr bwMode="auto">
          <a:xfrm>
            <a:off x="3354388" y="4514428"/>
            <a:ext cx="5013325" cy="1847850"/>
            <a:chOff x="-1248" y="1056"/>
            <a:chExt cx="3158" cy="1164"/>
          </a:xfrm>
        </p:grpSpPr>
        <p:sp>
          <p:nvSpPr>
            <p:cNvPr id="23896" name="Rectangle 53"/>
            <p:cNvSpPr>
              <a:spLocks noChangeArrowheads="1"/>
            </p:cNvSpPr>
            <p:nvPr/>
          </p:nvSpPr>
          <p:spPr bwMode="auto">
            <a:xfrm>
              <a:off x="-9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solidFill>
                  <a:srgbClr val="0000FF"/>
                </a:solidFill>
                <a:latin typeface="Times New Roman" pitchFamily="18" charset="0"/>
              </a:endParaRPr>
            </a:p>
          </p:txBody>
        </p:sp>
        <p:sp>
          <p:nvSpPr>
            <p:cNvPr id="23897" name="Rectangle 54"/>
            <p:cNvSpPr>
              <a:spLocks noChangeArrowheads="1"/>
            </p:cNvSpPr>
            <p:nvPr/>
          </p:nvSpPr>
          <p:spPr bwMode="auto">
            <a:xfrm>
              <a:off x="-6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98" name="Rectangle 55"/>
            <p:cNvSpPr>
              <a:spLocks noChangeArrowheads="1"/>
            </p:cNvSpPr>
            <p:nvPr/>
          </p:nvSpPr>
          <p:spPr bwMode="auto">
            <a:xfrm>
              <a:off x="-39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9" name="Rectangle 56"/>
            <p:cNvSpPr>
              <a:spLocks noChangeArrowheads="1"/>
            </p:cNvSpPr>
            <p:nvPr/>
          </p:nvSpPr>
          <p:spPr bwMode="auto">
            <a:xfrm>
              <a:off x="-10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0" name="Rectangle 57"/>
            <p:cNvSpPr>
              <a:spLocks noChangeArrowheads="1"/>
            </p:cNvSpPr>
            <p:nvPr/>
          </p:nvSpPr>
          <p:spPr bwMode="auto">
            <a:xfrm>
              <a:off x="18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1" name="Rectangle 58"/>
            <p:cNvSpPr>
              <a:spLocks noChangeArrowheads="1"/>
            </p:cNvSpPr>
            <p:nvPr/>
          </p:nvSpPr>
          <p:spPr bwMode="auto">
            <a:xfrm>
              <a:off x="470"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2" name="Rectangle 59"/>
            <p:cNvSpPr>
              <a:spLocks noChangeArrowheads="1"/>
            </p:cNvSpPr>
            <p:nvPr/>
          </p:nvSpPr>
          <p:spPr bwMode="auto">
            <a:xfrm>
              <a:off x="758"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3" name="Rectangle 60"/>
            <p:cNvSpPr>
              <a:spLocks noChangeArrowheads="1"/>
            </p:cNvSpPr>
            <p:nvPr/>
          </p:nvSpPr>
          <p:spPr bwMode="auto">
            <a:xfrm>
              <a:off x="1622"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4" name="Rectangle 61"/>
            <p:cNvSpPr>
              <a:spLocks noChangeArrowheads="1"/>
            </p:cNvSpPr>
            <p:nvPr/>
          </p:nvSpPr>
          <p:spPr bwMode="auto">
            <a:xfrm>
              <a:off x="1046"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5" name="Rectangle 62"/>
            <p:cNvSpPr>
              <a:spLocks noChangeArrowheads="1"/>
            </p:cNvSpPr>
            <p:nvPr/>
          </p:nvSpPr>
          <p:spPr bwMode="auto">
            <a:xfrm>
              <a:off x="1334" y="166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06" name="Rectangle 63"/>
            <p:cNvSpPr>
              <a:spLocks noChangeArrowheads="1"/>
            </p:cNvSpPr>
            <p:nvPr/>
          </p:nvSpPr>
          <p:spPr bwMode="auto">
            <a:xfrm>
              <a:off x="-9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endParaRPr lang="es-ES" sz="2400" b="1" dirty="0">
                <a:solidFill>
                  <a:srgbClr val="0000FF"/>
                </a:solidFill>
                <a:latin typeface="Times New Roman" pitchFamily="18" charset="0"/>
              </a:endParaRPr>
            </a:p>
          </p:txBody>
        </p:sp>
        <p:sp>
          <p:nvSpPr>
            <p:cNvPr id="23907" name="Rectangle 64"/>
            <p:cNvSpPr>
              <a:spLocks noChangeArrowheads="1"/>
            </p:cNvSpPr>
            <p:nvPr/>
          </p:nvSpPr>
          <p:spPr bwMode="auto">
            <a:xfrm>
              <a:off x="-6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908" name="Rectangle 65"/>
            <p:cNvSpPr>
              <a:spLocks noChangeArrowheads="1"/>
            </p:cNvSpPr>
            <p:nvPr/>
          </p:nvSpPr>
          <p:spPr bwMode="auto">
            <a:xfrm>
              <a:off x="-39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endParaRPr lang="es-ES" sz="2400" b="1" dirty="0">
                <a:solidFill>
                  <a:srgbClr val="0000FF"/>
                </a:solidFill>
                <a:latin typeface="Times New Roman" pitchFamily="18" charset="0"/>
              </a:endParaRPr>
            </a:p>
          </p:txBody>
        </p:sp>
        <p:sp>
          <p:nvSpPr>
            <p:cNvPr id="23909" name="Rectangle 66"/>
            <p:cNvSpPr>
              <a:spLocks noChangeArrowheads="1"/>
            </p:cNvSpPr>
            <p:nvPr/>
          </p:nvSpPr>
          <p:spPr bwMode="auto">
            <a:xfrm>
              <a:off x="-10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910" name="Rectangle 67"/>
            <p:cNvSpPr>
              <a:spLocks noChangeArrowheads="1"/>
            </p:cNvSpPr>
            <p:nvPr/>
          </p:nvSpPr>
          <p:spPr bwMode="auto">
            <a:xfrm>
              <a:off x="18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911" name="Rectangle 68"/>
            <p:cNvSpPr>
              <a:spLocks noChangeArrowheads="1"/>
            </p:cNvSpPr>
            <p:nvPr/>
          </p:nvSpPr>
          <p:spPr bwMode="auto">
            <a:xfrm>
              <a:off x="470"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912" name="Rectangle 69"/>
            <p:cNvSpPr>
              <a:spLocks noChangeArrowheads="1"/>
            </p:cNvSpPr>
            <p:nvPr/>
          </p:nvSpPr>
          <p:spPr bwMode="auto">
            <a:xfrm>
              <a:off x="758"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913" name="Rectangle 70"/>
            <p:cNvSpPr>
              <a:spLocks noChangeArrowheads="1"/>
            </p:cNvSpPr>
            <p:nvPr/>
          </p:nvSpPr>
          <p:spPr bwMode="auto">
            <a:xfrm>
              <a:off x="1622"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914" name="Rectangle 71"/>
            <p:cNvSpPr>
              <a:spLocks noChangeArrowheads="1"/>
            </p:cNvSpPr>
            <p:nvPr/>
          </p:nvSpPr>
          <p:spPr bwMode="auto">
            <a:xfrm>
              <a:off x="1046"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endParaRPr lang="es-ES" sz="2400" b="1" dirty="0">
                <a:solidFill>
                  <a:srgbClr val="0000FF"/>
                </a:solidFill>
                <a:latin typeface="Times New Roman" pitchFamily="18" charset="0"/>
              </a:endParaRPr>
            </a:p>
          </p:txBody>
        </p:sp>
        <p:sp>
          <p:nvSpPr>
            <p:cNvPr id="23915" name="Rectangle 72"/>
            <p:cNvSpPr>
              <a:spLocks noChangeArrowheads="1"/>
            </p:cNvSpPr>
            <p:nvPr/>
          </p:nvSpPr>
          <p:spPr bwMode="auto">
            <a:xfrm>
              <a:off x="1334" y="193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916" name="Text Box 73"/>
            <p:cNvSpPr txBox="1">
              <a:spLocks noChangeArrowheads="1"/>
            </p:cNvSpPr>
            <p:nvPr/>
          </p:nvSpPr>
          <p:spPr bwMode="auto">
            <a:xfrm>
              <a:off x="-1248" y="165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917" name="Text Box 74"/>
            <p:cNvSpPr txBox="1">
              <a:spLocks noChangeArrowheads="1"/>
            </p:cNvSpPr>
            <p:nvPr/>
          </p:nvSpPr>
          <p:spPr bwMode="auto">
            <a:xfrm>
              <a:off x="-996"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918" name="Line 75"/>
            <p:cNvSpPr>
              <a:spLocks noChangeShapeType="1"/>
            </p:cNvSpPr>
            <p:nvPr/>
          </p:nvSpPr>
          <p:spPr bwMode="auto">
            <a:xfrm>
              <a:off x="-540" y="13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919" name="Text Box 76"/>
            <p:cNvSpPr txBox="1">
              <a:spLocks noChangeArrowheads="1"/>
            </p:cNvSpPr>
            <p:nvPr/>
          </p:nvSpPr>
          <p:spPr bwMode="auto">
            <a:xfrm>
              <a:off x="-710" y="10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i=1</a:t>
              </a:r>
            </a:p>
          </p:txBody>
        </p:sp>
        <p:sp>
          <p:nvSpPr>
            <p:cNvPr id="23920" name="Line 77"/>
            <p:cNvSpPr>
              <a:spLocks noChangeShapeType="1"/>
            </p:cNvSpPr>
            <p:nvPr/>
          </p:nvSpPr>
          <p:spPr bwMode="auto">
            <a:xfrm>
              <a:off x="-828" y="13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grpSp>
      <p:grpSp>
        <p:nvGrpSpPr>
          <p:cNvPr id="206926" name="Group 78"/>
          <p:cNvGrpSpPr>
            <a:grpSpLocks/>
          </p:cNvGrpSpPr>
          <p:nvPr/>
        </p:nvGrpSpPr>
        <p:grpSpPr bwMode="auto">
          <a:xfrm>
            <a:off x="3354388" y="4514428"/>
            <a:ext cx="5105400" cy="1847850"/>
            <a:chOff x="-3504" y="2640"/>
            <a:chExt cx="3216" cy="1164"/>
          </a:xfrm>
        </p:grpSpPr>
        <p:sp>
          <p:nvSpPr>
            <p:cNvPr id="23855" name="Rectangle 79"/>
            <p:cNvSpPr>
              <a:spLocks noChangeArrowheads="1"/>
            </p:cNvSpPr>
            <p:nvPr/>
          </p:nvSpPr>
          <p:spPr bwMode="auto">
            <a:xfrm>
              <a:off x="-322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56" name="Rectangle 80"/>
            <p:cNvSpPr>
              <a:spLocks noChangeArrowheads="1"/>
            </p:cNvSpPr>
            <p:nvPr/>
          </p:nvSpPr>
          <p:spPr bwMode="auto">
            <a:xfrm>
              <a:off x="-293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57" name="Rectangle 81"/>
            <p:cNvSpPr>
              <a:spLocks noChangeArrowheads="1"/>
            </p:cNvSpPr>
            <p:nvPr/>
          </p:nvSpPr>
          <p:spPr bwMode="auto">
            <a:xfrm>
              <a:off x="-265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58" name="Rectangle 82"/>
            <p:cNvSpPr>
              <a:spLocks noChangeArrowheads="1"/>
            </p:cNvSpPr>
            <p:nvPr/>
          </p:nvSpPr>
          <p:spPr bwMode="auto">
            <a:xfrm>
              <a:off x="-236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9" name="Rectangle 83"/>
            <p:cNvSpPr>
              <a:spLocks noChangeArrowheads="1"/>
            </p:cNvSpPr>
            <p:nvPr/>
          </p:nvSpPr>
          <p:spPr bwMode="auto">
            <a:xfrm>
              <a:off x="-207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0" name="Rectangle 84"/>
            <p:cNvSpPr>
              <a:spLocks noChangeArrowheads="1"/>
            </p:cNvSpPr>
            <p:nvPr/>
          </p:nvSpPr>
          <p:spPr bwMode="auto">
            <a:xfrm>
              <a:off x="-1786"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1" name="Rectangle 85"/>
            <p:cNvSpPr>
              <a:spLocks noChangeArrowheads="1"/>
            </p:cNvSpPr>
            <p:nvPr/>
          </p:nvSpPr>
          <p:spPr bwMode="auto">
            <a:xfrm>
              <a:off x="-1498"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2" name="Rectangle 86"/>
            <p:cNvSpPr>
              <a:spLocks noChangeArrowheads="1"/>
            </p:cNvSpPr>
            <p:nvPr/>
          </p:nvSpPr>
          <p:spPr bwMode="auto">
            <a:xfrm>
              <a:off x="-634"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3" name="Rectangle 87"/>
            <p:cNvSpPr>
              <a:spLocks noChangeArrowheads="1"/>
            </p:cNvSpPr>
            <p:nvPr/>
          </p:nvSpPr>
          <p:spPr bwMode="auto">
            <a:xfrm>
              <a:off x="-1210"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4" name="Rectangle 88"/>
            <p:cNvSpPr>
              <a:spLocks noChangeArrowheads="1"/>
            </p:cNvSpPr>
            <p:nvPr/>
          </p:nvSpPr>
          <p:spPr bwMode="auto">
            <a:xfrm>
              <a:off x="-922" y="325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65" name="Rectangle 89"/>
            <p:cNvSpPr>
              <a:spLocks noChangeArrowheads="1"/>
            </p:cNvSpPr>
            <p:nvPr/>
          </p:nvSpPr>
          <p:spPr bwMode="auto">
            <a:xfrm>
              <a:off x="-322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66" name="Rectangle 90"/>
            <p:cNvSpPr>
              <a:spLocks noChangeArrowheads="1"/>
            </p:cNvSpPr>
            <p:nvPr/>
          </p:nvSpPr>
          <p:spPr bwMode="auto">
            <a:xfrm>
              <a:off x="-293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67" name="Rectangle 91"/>
            <p:cNvSpPr>
              <a:spLocks noChangeArrowheads="1"/>
            </p:cNvSpPr>
            <p:nvPr/>
          </p:nvSpPr>
          <p:spPr bwMode="auto">
            <a:xfrm>
              <a:off x="-265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68" name="Rectangle 92"/>
            <p:cNvSpPr>
              <a:spLocks noChangeArrowheads="1"/>
            </p:cNvSpPr>
            <p:nvPr/>
          </p:nvSpPr>
          <p:spPr bwMode="auto">
            <a:xfrm>
              <a:off x="-236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69" name="Rectangle 93"/>
            <p:cNvSpPr>
              <a:spLocks noChangeArrowheads="1"/>
            </p:cNvSpPr>
            <p:nvPr/>
          </p:nvSpPr>
          <p:spPr bwMode="auto">
            <a:xfrm>
              <a:off x="-207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70" name="Rectangle 94"/>
            <p:cNvSpPr>
              <a:spLocks noChangeArrowheads="1"/>
            </p:cNvSpPr>
            <p:nvPr/>
          </p:nvSpPr>
          <p:spPr bwMode="auto">
            <a:xfrm>
              <a:off x="-1786"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71" name="Rectangle 95"/>
            <p:cNvSpPr>
              <a:spLocks noChangeArrowheads="1"/>
            </p:cNvSpPr>
            <p:nvPr/>
          </p:nvSpPr>
          <p:spPr bwMode="auto">
            <a:xfrm>
              <a:off x="-1498"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72" name="Rectangle 96"/>
            <p:cNvSpPr>
              <a:spLocks noChangeArrowheads="1"/>
            </p:cNvSpPr>
            <p:nvPr/>
          </p:nvSpPr>
          <p:spPr bwMode="auto">
            <a:xfrm>
              <a:off x="-634"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73" name="Rectangle 97"/>
            <p:cNvSpPr>
              <a:spLocks noChangeArrowheads="1"/>
            </p:cNvSpPr>
            <p:nvPr/>
          </p:nvSpPr>
          <p:spPr bwMode="auto">
            <a:xfrm>
              <a:off x="-1210"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74" name="Rectangle 98"/>
            <p:cNvSpPr>
              <a:spLocks noChangeArrowheads="1"/>
            </p:cNvSpPr>
            <p:nvPr/>
          </p:nvSpPr>
          <p:spPr bwMode="auto">
            <a:xfrm>
              <a:off x="-922" y="351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75" name="Text Box 99"/>
            <p:cNvSpPr txBox="1">
              <a:spLocks noChangeArrowheads="1"/>
            </p:cNvSpPr>
            <p:nvPr/>
          </p:nvSpPr>
          <p:spPr bwMode="auto">
            <a:xfrm>
              <a:off x="-3504" y="323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76" name="Text Box 100"/>
            <p:cNvSpPr txBox="1">
              <a:spLocks noChangeArrowheads="1"/>
            </p:cNvSpPr>
            <p:nvPr/>
          </p:nvSpPr>
          <p:spPr bwMode="auto">
            <a:xfrm>
              <a:off x="-3252"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77" name="Line 101"/>
            <p:cNvSpPr>
              <a:spLocks noChangeShapeType="1"/>
            </p:cNvSpPr>
            <p:nvPr/>
          </p:nvSpPr>
          <p:spPr bwMode="auto">
            <a:xfrm>
              <a:off x="-2796"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78" name="Text Box 102"/>
            <p:cNvSpPr txBox="1">
              <a:spLocks noChangeArrowheads="1"/>
            </p:cNvSpPr>
            <p:nvPr/>
          </p:nvSpPr>
          <p:spPr bwMode="auto">
            <a:xfrm>
              <a:off x="-2966"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79" name="Line 103"/>
            <p:cNvSpPr>
              <a:spLocks noChangeShapeType="1"/>
            </p:cNvSpPr>
            <p:nvPr/>
          </p:nvSpPr>
          <p:spPr bwMode="auto">
            <a:xfrm>
              <a:off x="-3084"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0" name="Line 104"/>
            <p:cNvSpPr>
              <a:spLocks noChangeShapeType="1"/>
            </p:cNvSpPr>
            <p:nvPr/>
          </p:nvSpPr>
          <p:spPr bwMode="auto">
            <a:xfrm>
              <a:off x="-2508" y="2892"/>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1" name="Text Box 105"/>
            <p:cNvSpPr txBox="1">
              <a:spLocks noChangeArrowheads="1"/>
            </p:cNvSpPr>
            <p:nvPr/>
          </p:nvSpPr>
          <p:spPr bwMode="auto">
            <a:xfrm>
              <a:off x="-2678"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i=2</a:t>
              </a:r>
            </a:p>
          </p:txBody>
        </p:sp>
        <p:sp>
          <p:nvSpPr>
            <p:cNvPr id="23882" name="Line 106"/>
            <p:cNvSpPr>
              <a:spLocks noChangeShapeType="1"/>
            </p:cNvSpPr>
            <p:nvPr/>
          </p:nvSpPr>
          <p:spPr bwMode="auto">
            <a:xfrm>
              <a:off x="-2220" y="289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3" name="Text Box 107"/>
            <p:cNvSpPr txBox="1">
              <a:spLocks noChangeArrowheads="1"/>
            </p:cNvSpPr>
            <p:nvPr/>
          </p:nvSpPr>
          <p:spPr bwMode="auto">
            <a:xfrm>
              <a:off x="-2390" y="26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84" name="Line 108"/>
            <p:cNvSpPr>
              <a:spLocks noChangeShapeType="1"/>
            </p:cNvSpPr>
            <p:nvPr/>
          </p:nvSpPr>
          <p:spPr bwMode="auto">
            <a:xfrm>
              <a:off x="-1932"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5" name="Text Box 109"/>
            <p:cNvSpPr txBox="1">
              <a:spLocks noChangeArrowheads="1"/>
            </p:cNvSpPr>
            <p:nvPr/>
          </p:nvSpPr>
          <p:spPr bwMode="auto">
            <a:xfrm>
              <a:off x="-2102"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86" name="Line 110"/>
            <p:cNvSpPr>
              <a:spLocks noChangeShapeType="1"/>
            </p:cNvSpPr>
            <p:nvPr/>
          </p:nvSpPr>
          <p:spPr bwMode="auto">
            <a:xfrm>
              <a:off x="-1644"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7" name="Text Box 111"/>
            <p:cNvSpPr txBox="1">
              <a:spLocks noChangeArrowheads="1"/>
            </p:cNvSpPr>
            <p:nvPr/>
          </p:nvSpPr>
          <p:spPr bwMode="auto">
            <a:xfrm>
              <a:off x="-1814"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88" name="Line 112"/>
            <p:cNvSpPr>
              <a:spLocks noChangeShapeType="1"/>
            </p:cNvSpPr>
            <p:nvPr/>
          </p:nvSpPr>
          <p:spPr bwMode="auto">
            <a:xfrm>
              <a:off x="-1356" y="289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89" name="Text Box 113"/>
            <p:cNvSpPr txBox="1">
              <a:spLocks noChangeArrowheads="1"/>
            </p:cNvSpPr>
            <p:nvPr/>
          </p:nvSpPr>
          <p:spPr bwMode="auto">
            <a:xfrm>
              <a:off x="-1526" y="2643"/>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90" name="Line 114"/>
            <p:cNvSpPr>
              <a:spLocks noChangeShapeType="1"/>
            </p:cNvSpPr>
            <p:nvPr/>
          </p:nvSpPr>
          <p:spPr bwMode="auto">
            <a:xfrm>
              <a:off x="-1068"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1" name="Text Box 115"/>
            <p:cNvSpPr txBox="1">
              <a:spLocks noChangeArrowheads="1"/>
            </p:cNvSpPr>
            <p:nvPr/>
          </p:nvSpPr>
          <p:spPr bwMode="auto">
            <a:xfrm>
              <a:off x="-1238"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92" name="Line 116"/>
            <p:cNvSpPr>
              <a:spLocks noChangeShapeType="1"/>
            </p:cNvSpPr>
            <p:nvPr/>
          </p:nvSpPr>
          <p:spPr bwMode="auto">
            <a:xfrm>
              <a:off x="-780"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3" name="Text Box 117"/>
            <p:cNvSpPr txBox="1">
              <a:spLocks noChangeArrowheads="1"/>
            </p:cNvSpPr>
            <p:nvPr/>
          </p:nvSpPr>
          <p:spPr bwMode="auto">
            <a:xfrm>
              <a:off x="-950"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94" name="Line 118"/>
            <p:cNvSpPr>
              <a:spLocks noChangeShapeType="1"/>
            </p:cNvSpPr>
            <p:nvPr/>
          </p:nvSpPr>
          <p:spPr bwMode="auto">
            <a:xfrm>
              <a:off x="-492" y="29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95" name="Text Box 119"/>
            <p:cNvSpPr txBox="1">
              <a:spLocks noChangeArrowheads="1"/>
            </p:cNvSpPr>
            <p:nvPr/>
          </p:nvSpPr>
          <p:spPr bwMode="auto">
            <a:xfrm>
              <a:off x="-662" y="26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6968" name="Group 120"/>
          <p:cNvGrpSpPr>
            <a:grpSpLocks/>
          </p:cNvGrpSpPr>
          <p:nvPr/>
        </p:nvGrpSpPr>
        <p:grpSpPr bwMode="auto">
          <a:xfrm>
            <a:off x="3354388" y="4514428"/>
            <a:ext cx="5105400" cy="1847850"/>
            <a:chOff x="-3216" y="2592"/>
            <a:chExt cx="3216" cy="1164"/>
          </a:xfrm>
        </p:grpSpPr>
        <p:sp>
          <p:nvSpPr>
            <p:cNvPr id="23814" name="Rectangle 121"/>
            <p:cNvSpPr>
              <a:spLocks noChangeArrowheads="1"/>
            </p:cNvSpPr>
            <p:nvPr/>
          </p:nvSpPr>
          <p:spPr bwMode="auto">
            <a:xfrm>
              <a:off x="-293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815" name="Rectangle 122"/>
            <p:cNvSpPr>
              <a:spLocks noChangeArrowheads="1"/>
            </p:cNvSpPr>
            <p:nvPr/>
          </p:nvSpPr>
          <p:spPr bwMode="auto">
            <a:xfrm>
              <a:off x="-265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816" name="Rectangle 123"/>
            <p:cNvSpPr>
              <a:spLocks noChangeArrowheads="1"/>
            </p:cNvSpPr>
            <p:nvPr/>
          </p:nvSpPr>
          <p:spPr bwMode="auto">
            <a:xfrm>
              <a:off x="-236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817" name="Rectangle 124"/>
            <p:cNvSpPr>
              <a:spLocks noChangeArrowheads="1"/>
            </p:cNvSpPr>
            <p:nvPr/>
          </p:nvSpPr>
          <p:spPr bwMode="auto">
            <a:xfrm>
              <a:off x="-207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818" name="Rectangle 125"/>
            <p:cNvSpPr>
              <a:spLocks noChangeArrowheads="1"/>
            </p:cNvSpPr>
            <p:nvPr/>
          </p:nvSpPr>
          <p:spPr bwMode="auto">
            <a:xfrm>
              <a:off x="-178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9" name="Rectangle 126"/>
            <p:cNvSpPr>
              <a:spLocks noChangeArrowheads="1"/>
            </p:cNvSpPr>
            <p:nvPr/>
          </p:nvSpPr>
          <p:spPr bwMode="auto">
            <a:xfrm>
              <a:off x="-1498"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0" name="Rectangle 127"/>
            <p:cNvSpPr>
              <a:spLocks noChangeArrowheads="1"/>
            </p:cNvSpPr>
            <p:nvPr/>
          </p:nvSpPr>
          <p:spPr bwMode="auto">
            <a:xfrm>
              <a:off x="-1210"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1" name="Rectangle 128"/>
            <p:cNvSpPr>
              <a:spLocks noChangeArrowheads="1"/>
            </p:cNvSpPr>
            <p:nvPr/>
          </p:nvSpPr>
          <p:spPr bwMode="auto">
            <a:xfrm>
              <a:off x="-346"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2" name="Rectangle 129"/>
            <p:cNvSpPr>
              <a:spLocks noChangeArrowheads="1"/>
            </p:cNvSpPr>
            <p:nvPr/>
          </p:nvSpPr>
          <p:spPr bwMode="auto">
            <a:xfrm>
              <a:off x="-922"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3" name="Rectangle 130"/>
            <p:cNvSpPr>
              <a:spLocks noChangeArrowheads="1"/>
            </p:cNvSpPr>
            <p:nvPr/>
          </p:nvSpPr>
          <p:spPr bwMode="auto">
            <a:xfrm>
              <a:off x="-634" y="320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24" name="Rectangle 131"/>
            <p:cNvSpPr>
              <a:spLocks noChangeArrowheads="1"/>
            </p:cNvSpPr>
            <p:nvPr/>
          </p:nvSpPr>
          <p:spPr bwMode="auto">
            <a:xfrm>
              <a:off x="-293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825" name="Rectangle 132"/>
            <p:cNvSpPr>
              <a:spLocks noChangeArrowheads="1"/>
            </p:cNvSpPr>
            <p:nvPr/>
          </p:nvSpPr>
          <p:spPr bwMode="auto">
            <a:xfrm>
              <a:off x="-265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826" name="Rectangle 133"/>
            <p:cNvSpPr>
              <a:spLocks noChangeArrowheads="1"/>
            </p:cNvSpPr>
            <p:nvPr/>
          </p:nvSpPr>
          <p:spPr bwMode="auto">
            <a:xfrm>
              <a:off x="-236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827" name="Rectangle 134"/>
            <p:cNvSpPr>
              <a:spLocks noChangeArrowheads="1"/>
            </p:cNvSpPr>
            <p:nvPr/>
          </p:nvSpPr>
          <p:spPr bwMode="auto">
            <a:xfrm>
              <a:off x="-207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828" name="Rectangle 135"/>
            <p:cNvSpPr>
              <a:spLocks noChangeArrowheads="1"/>
            </p:cNvSpPr>
            <p:nvPr/>
          </p:nvSpPr>
          <p:spPr bwMode="auto">
            <a:xfrm>
              <a:off x="-178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829" name="Rectangle 136"/>
            <p:cNvSpPr>
              <a:spLocks noChangeArrowheads="1"/>
            </p:cNvSpPr>
            <p:nvPr/>
          </p:nvSpPr>
          <p:spPr bwMode="auto">
            <a:xfrm>
              <a:off x="-1498"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830" name="Rectangle 137"/>
            <p:cNvSpPr>
              <a:spLocks noChangeArrowheads="1"/>
            </p:cNvSpPr>
            <p:nvPr/>
          </p:nvSpPr>
          <p:spPr bwMode="auto">
            <a:xfrm>
              <a:off x="-1210"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831" name="Rectangle 138"/>
            <p:cNvSpPr>
              <a:spLocks noChangeArrowheads="1"/>
            </p:cNvSpPr>
            <p:nvPr/>
          </p:nvSpPr>
          <p:spPr bwMode="auto">
            <a:xfrm>
              <a:off x="-346"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832" name="Rectangle 139"/>
            <p:cNvSpPr>
              <a:spLocks noChangeArrowheads="1"/>
            </p:cNvSpPr>
            <p:nvPr/>
          </p:nvSpPr>
          <p:spPr bwMode="auto">
            <a:xfrm>
              <a:off x="-922"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833" name="Rectangle 140"/>
            <p:cNvSpPr>
              <a:spLocks noChangeArrowheads="1"/>
            </p:cNvSpPr>
            <p:nvPr/>
          </p:nvSpPr>
          <p:spPr bwMode="auto">
            <a:xfrm>
              <a:off x="-634" y="346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834" name="Text Box 141"/>
            <p:cNvSpPr txBox="1">
              <a:spLocks noChangeArrowheads="1"/>
            </p:cNvSpPr>
            <p:nvPr/>
          </p:nvSpPr>
          <p:spPr bwMode="auto">
            <a:xfrm>
              <a:off x="-3216" y="318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835" name="Text Box 142"/>
            <p:cNvSpPr txBox="1">
              <a:spLocks noChangeArrowheads="1"/>
            </p:cNvSpPr>
            <p:nvPr/>
          </p:nvSpPr>
          <p:spPr bwMode="auto">
            <a:xfrm>
              <a:off x="-2964"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836" name="Line 143"/>
            <p:cNvSpPr>
              <a:spLocks noChangeShapeType="1"/>
            </p:cNvSpPr>
            <p:nvPr/>
          </p:nvSpPr>
          <p:spPr bwMode="auto">
            <a:xfrm>
              <a:off x="-2508"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7" name="Text Box 144"/>
            <p:cNvSpPr txBox="1">
              <a:spLocks noChangeArrowheads="1"/>
            </p:cNvSpPr>
            <p:nvPr/>
          </p:nvSpPr>
          <p:spPr bwMode="auto">
            <a:xfrm>
              <a:off x="-2678"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838" name="Line 145"/>
            <p:cNvSpPr>
              <a:spLocks noChangeShapeType="1"/>
            </p:cNvSpPr>
            <p:nvPr/>
          </p:nvSpPr>
          <p:spPr bwMode="auto">
            <a:xfrm>
              <a:off x="-2796"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39" name="Line 146"/>
            <p:cNvSpPr>
              <a:spLocks noChangeShapeType="1"/>
            </p:cNvSpPr>
            <p:nvPr/>
          </p:nvSpPr>
          <p:spPr bwMode="auto">
            <a:xfrm>
              <a:off x="-2220" y="284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0" name="Text Box 147"/>
            <p:cNvSpPr txBox="1">
              <a:spLocks noChangeArrowheads="1"/>
            </p:cNvSpPr>
            <p:nvPr/>
          </p:nvSpPr>
          <p:spPr bwMode="auto">
            <a:xfrm>
              <a:off x="-2390"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41" name="Line 148"/>
            <p:cNvSpPr>
              <a:spLocks noChangeShapeType="1"/>
            </p:cNvSpPr>
            <p:nvPr/>
          </p:nvSpPr>
          <p:spPr bwMode="auto">
            <a:xfrm>
              <a:off x="-1932" y="2844"/>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2" name="Text Box 149"/>
            <p:cNvSpPr txBox="1">
              <a:spLocks noChangeArrowheads="1"/>
            </p:cNvSpPr>
            <p:nvPr/>
          </p:nvSpPr>
          <p:spPr bwMode="auto">
            <a:xfrm>
              <a:off x="-2102" y="259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i=3</a:t>
              </a:r>
            </a:p>
          </p:txBody>
        </p:sp>
        <p:sp>
          <p:nvSpPr>
            <p:cNvPr id="23843" name="Line 150"/>
            <p:cNvSpPr>
              <a:spLocks noChangeShapeType="1"/>
            </p:cNvSpPr>
            <p:nvPr/>
          </p:nvSpPr>
          <p:spPr bwMode="auto">
            <a:xfrm>
              <a:off x="-1644"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4" name="Text Box 151"/>
            <p:cNvSpPr txBox="1">
              <a:spLocks noChangeArrowheads="1"/>
            </p:cNvSpPr>
            <p:nvPr/>
          </p:nvSpPr>
          <p:spPr bwMode="auto">
            <a:xfrm>
              <a:off x="-1814"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845" name="Line 152"/>
            <p:cNvSpPr>
              <a:spLocks noChangeShapeType="1"/>
            </p:cNvSpPr>
            <p:nvPr/>
          </p:nvSpPr>
          <p:spPr bwMode="auto">
            <a:xfrm>
              <a:off x="-1356"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6" name="Text Box 153"/>
            <p:cNvSpPr txBox="1">
              <a:spLocks noChangeArrowheads="1"/>
            </p:cNvSpPr>
            <p:nvPr/>
          </p:nvSpPr>
          <p:spPr bwMode="auto">
            <a:xfrm>
              <a:off x="-1526"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47" name="Line 154"/>
            <p:cNvSpPr>
              <a:spLocks noChangeShapeType="1"/>
            </p:cNvSpPr>
            <p:nvPr/>
          </p:nvSpPr>
          <p:spPr bwMode="auto">
            <a:xfrm>
              <a:off x="-1068" y="284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48" name="Text Box 155"/>
            <p:cNvSpPr txBox="1">
              <a:spLocks noChangeArrowheads="1"/>
            </p:cNvSpPr>
            <p:nvPr/>
          </p:nvSpPr>
          <p:spPr bwMode="auto">
            <a:xfrm>
              <a:off x="-1238" y="259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49" name="Line 156"/>
            <p:cNvSpPr>
              <a:spLocks noChangeShapeType="1"/>
            </p:cNvSpPr>
            <p:nvPr/>
          </p:nvSpPr>
          <p:spPr bwMode="auto">
            <a:xfrm>
              <a:off x="-780"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0" name="Text Box 157"/>
            <p:cNvSpPr txBox="1">
              <a:spLocks noChangeArrowheads="1"/>
            </p:cNvSpPr>
            <p:nvPr/>
          </p:nvSpPr>
          <p:spPr bwMode="auto">
            <a:xfrm>
              <a:off x="-950"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51" name="Line 158"/>
            <p:cNvSpPr>
              <a:spLocks noChangeShapeType="1"/>
            </p:cNvSpPr>
            <p:nvPr/>
          </p:nvSpPr>
          <p:spPr bwMode="auto">
            <a:xfrm>
              <a:off x="-492"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2" name="Text Box 159"/>
            <p:cNvSpPr txBox="1">
              <a:spLocks noChangeArrowheads="1"/>
            </p:cNvSpPr>
            <p:nvPr/>
          </p:nvSpPr>
          <p:spPr bwMode="auto">
            <a:xfrm>
              <a:off x="-662"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53" name="Line 160"/>
            <p:cNvSpPr>
              <a:spLocks noChangeShapeType="1"/>
            </p:cNvSpPr>
            <p:nvPr/>
          </p:nvSpPr>
          <p:spPr bwMode="auto">
            <a:xfrm>
              <a:off x="-204" y="285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54" name="Text Box 161"/>
            <p:cNvSpPr txBox="1">
              <a:spLocks noChangeArrowheads="1"/>
            </p:cNvSpPr>
            <p:nvPr/>
          </p:nvSpPr>
          <p:spPr bwMode="auto">
            <a:xfrm>
              <a:off x="-374" y="260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10" name="Group 162"/>
          <p:cNvGrpSpPr>
            <a:grpSpLocks/>
          </p:cNvGrpSpPr>
          <p:nvPr/>
        </p:nvGrpSpPr>
        <p:grpSpPr bwMode="auto">
          <a:xfrm>
            <a:off x="3354388" y="4514428"/>
            <a:ext cx="5105400" cy="1847850"/>
            <a:chOff x="-3408" y="1152"/>
            <a:chExt cx="3216" cy="1164"/>
          </a:xfrm>
        </p:grpSpPr>
        <p:sp>
          <p:nvSpPr>
            <p:cNvPr id="23773" name="Rectangle 163"/>
            <p:cNvSpPr>
              <a:spLocks noChangeArrowheads="1"/>
            </p:cNvSpPr>
            <p:nvPr/>
          </p:nvSpPr>
          <p:spPr bwMode="auto">
            <a:xfrm>
              <a:off x="-313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74" name="Rectangle 164"/>
            <p:cNvSpPr>
              <a:spLocks noChangeArrowheads="1"/>
            </p:cNvSpPr>
            <p:nvPr/>
          </p:nvSpPr>
          <p:spPr bwMode="auto">
            <a:xfrm>
              <a:off x="-284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75" name="Rectangle 165"/>
            <p:cNvSpPr>
              <a:spLocks noChangeArrowheads="1"/>
            </p:cNvSpPr>
            <p:nvPr/>
          </p:nvSpPr>
          <p:spPr bwMode="auto">
            <a:xfrm>
              <a:off x="-255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76" name="Rectangle 166"/>
            <p:cNvSpPr>
              <a:spLocks noChangeArrowheads="1"/>
            </p:cNvSpPr>
            <p:nvPr/>
          </p:nvSpPr>
          <p:spPr bwMode="auto">
            <a:xfrm>
              <a:off x="-226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77" name="Rectangle 167"/>
            <p:cNvSpPr>
              <a:spLocks noChangeArrowheads="1"/>
            </p:cNvSpPr>
            <p:nvPr/>
          </p:nvSpPr>
          <p:spPr bwMode="auto">
            <a:xfrm>
              <a:off x="-197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78" name="Rectangle 168"/>
            <p:cNvSpPr>
              <a:spLocks noChangeArrowheads="1"/>
            </p:cNvSpPr>
            <p:nvPr/>
          </p:nvSpPr>
          <p:spPr bwMode="auto">
            <a:xfrm>
              <a:off x="-1690"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9" name="Rectangle 169"/>
            <p:cNvSpPr>
              <a:spLocks noChangeArrowheads="1"/>
            </p:cNvSpPr>
            <p:nvPr/>
          </p:nvSpPr>
          <p:spPr bwMode="auto">
            <a:xfrm>
              <a:off x="-1402"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0" name="Rectangle 170"/>
            <p:cNvSpPr>
              <a:spLocks noChangeArrowheads="1"/>
            </p:cNvSpPr>
            <p:nvPr/>
          </p:nvSpPr>
          <p:spPr bwMode="auto">
            <a:xfrm>
              <a:off x="-538"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1" name="Rectangle 171"/>
            <p:cNvSpPr>
              <a:spLocks noChangeArrowheads="1"/>
            </p:cNvSpPr>
            <p:nvPr/>
          </p:nvSpPr>
          <p:spPr bwMode="auto">
            <a:xfrm>
              <a:off x="-1114"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2" name="Rectangle 172"/>
            <p:cNvSpPr>
              <a:spLocks noChangeArrowheads="1"/>
            </p:cNvSpPr>
            <p:nvPr/>
          </p:nvSpPr>
          <p:spPr bwMode="auto">
            <a:xfrm>
              <a:off x="-826" y="176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83" name="Rectangle 173"/>
            <p:cNvSpPr>
              <a:spLocks noChangeArrowheads="1"/>
            </p:cNvSpPr>
            <p:nvPr/>
          </p:nvSpPr>
          <p:spPr bwMode="auto">
            <a:xfrm>
              <a:off x="-313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84" name="Rectangle 174"/>
            <p:cNvSpPr>
              <a:spLocks noChangeArrowheads="1"/>
            </p:cNvSpPr>
            <p:nvPr/>
          </p:nvSpPr>
          <p:spPr bwMode="auto">
            <a:xfrm>
              <a:off x="-284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85" name="Rectangle 175"/>
            <p:cNvSpPr>
              <a:spLocks noChangeArrowheads="1"/>
            </p:cNvSpPr>
            <p:nvPr/>
          </p:nvSpPr>
          <p:spPr bwMode="auto">
            <a:xfrm>
              <a:off x="-255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86" name="Rectangle 176"/>
            <p:cNvSpPr>
              <a:spLocks noChangeArrowheads="1"/>
            </p:cNvSpPr>
            <p:nvPr/>
          </p:nvSpPr>
          <p:spPr bwMode="auto">
            <a:xfrm>
              <a:off x="-226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87" name="Rectangle 177"/>
            <p:cNvSpPr>
              <a:spLocks noChangeArrowheads="1"/>
            </p:cNvSpPr>
            <p:nvPr/>
          </p:nvSpPr>
          <p:spPr bwMode="auto">
            <a:xfrm>
              <a:off x="-197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88" name="Rectangle 178"/>
            <p:cNvSpPr>
              <a:spLocks noChangeArrowheads="1"/>
            </p:cNvSpPr>
            <p:nvPr/>
          </p:nvSpPr>
          <p:spPr bwMode="auto">
            <a:xfrm>
              <a:off x="-1690"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89" name="Rectangle 179"/>
            <p:cNvSpPr>
              <a:spLocks noChangeArrowheads="1"/>
            </p:cNvSpPr>
            <p:nvPr/>
          </p:nvSpPr>
          <p:spPr bwMode="auto">
            <a:xfrm>
              <a:off x="-1402"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90" name="Rectangle 180"/>
            <p:cNvSpPr>
              <a:spLocks noChangeArrowheads="1"/>
            </p:cNvSpPr>
            <p:nvPr/>
          </p:nvSpPr>
          <p:spPr bwMode="auto">
            <a:xfrm>
              <a:off x="-538"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91" name="Rectangle 181"/>
            <p:cNvSpPr>
              <a:spLocks noChangeArrowheads="1"/>
            </p:cNvSpPr>
            <p:nvPr/>
          </p:nvSpPr>
          <p:spPr bwMode="auto">
            <a:xfrm>
              <a:off x="-1114"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92" name="Rectangle 182"/>
            <p:cNvSpPr>
              <a:spLocks noChangeArrowheads="1"/>
            </p:cNvSpPr>
            <p:nvPr/>
          </p:nvSpPr>
          <p:spPr bwMode="auto">
            <a:xfrm>
              <a:off x="-826" y="202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93" name="Text Box 183"/>
            <p:cNvSpPr txBox="1">
              <a:spLocks noChangeArrowheads="1"/>
            </p:cNvSpPr>
            <p:nvPr/>
          </p:nvSpPr>
          <p:spPr bwMode="auto">
            <a:xfrm>
              <a:off x="-3408" y="174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94" name="Text Box 184"/>
            <p:cNvSpPr txBox="1">
              <a:spLocks noChangeArrowheads="1"/>
            </p:cNvSpPr>
            <p:nvPr/>
          </p:nvSpPr>
          <p:spPr bwMode="auto">
            <a:xfrm>
              <a:off x="-3156"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95" name="Line 185"/>
            <p:cNvSpPr>
              <a:spLocks noChangeShapeType="1"/>
            </p:cNvSpPr>
            <p:nvPr/>
          </p:nvSpPr>
          <p:spPr bwMode="auto">
            <a:xfrm>
              <a:off x="-2700"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6" name="Text Box 186"/>
            <p:cNvSpPr txBox="1">
              <a:spLocks noChangeArrowheads="1"/>
            </p:cNvSpPr>
            <p:nvPr/>
          </p:nvSpPr>
          <p:spPr bwMode="auto">
            <a:xfrm>
              <a:off x="-2870"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97" name="Line 187"/>
            <p:cNvSpPr>
              <a:spLocks noChangeShapeType="1"/>
            </p:cNvSpPr>
            <p:nvPr/>
          </p:nvSpPr>
          <p:spPr bwMode="auto">
            <a:xfrm>
              <a:off x="-2988"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8" name="Line 188"/>
            <p:cNvSpPr>
              <a:spLocks noChangeShapeType="1"/>
            </p:cNvSpPr>
            <p:nvPr/>
          </p:nvSpPr>
          <p:spPr bwMode="auto">
            <a:xfrm>
              <a:off x="-2412"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99" name="Text Box 189"/>
            <p:cNvSpPr txBox="1">
              <a:spLocks noChangeArrowheads="1"/>
            </p:cNvSpPr>
            <p:nvPr/>
          </p:nvSpPr>
          <p:spPr bwMode="auto">
            <a:xfrm>
              <a:off x="-2582"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800" name="Line 190"/>
            <p:cNvSpPr>
              <a:spLocks noChangeShapeType="1"/>
            </p:cNvSpPr>
            <p:nvPr/>
          </p:nvSpPr>
          <p:spPr bwMode="auto">
            <a:xfrm>
              <a:off x="-2124" y="140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1" name="Text Box 191"/>
            <p:cNvSpPr txBox="1">
              <a:spLocks noChangeArrowheads="1"/>
            </p:cNvSpPr>
            <p:nvPr/>
          </p:nvSpPr>
          <p:spPr bwMode="auto">
            <a:xfrm>
              <a:off x="-2294" y="115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802" name="Line 192"/>
            <p:cNvSpPr>
              <a:spLocks noChangeShapeType="1"/>
            </p:cNvSpPr>
            <p:nvPr/>
          </p:nvSpPr>
          <p:spPr bwMode="auto">
            <a:xfrm>
              <a:off x="-1836" y="1407"/>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3" name="Text Box 193"/>
            <p:cNvSpPr txBox="1">
              <a:spLocks noChangeArrowheads="1"/>
            </p:cNvSpPr>
            <p:nvPr/>
          </p:nvSpPr>
          <p:spPr bwMode="auto">
            <a:xfrm>
              <a:off x="-2006"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i=4</a:t>
              </a:r>
            </a:p>
          </p:txBody>
        </p:sp>
        <p:sp>
          <p:nvSpPr>
            <p:cNvPr id="23804" name="Line 194"/>
            <p:cNvSpPr>
              <a:spLocks noChangeShapeType="1"/>
            </p:cNvSpPr>
            <p:nvPr/>
          </p:nvSpPr>
          <p:spPr bwMode="auto">
            <a:xfrm>
              <a:off x="-1548"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5" name="Text Box 195"/>
            <p:cNvSpPr txBox="1">
              <a:spLocks noChangeArrowheads="1"/>
            </p:cNvSpPr>
            <p:nvPr/>
          </p:nvSpPr>
          <p:spPr bwMode="auto">
            <a:xfrm>
              <a:off x="-1718"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806" name="Line 196"/>
            <p:cNvSpPr>
              <a:spLocks noChangeShapeType="1"/>
            </p:cNvSpPr>
            <p:nvPr/>
          </p:nvSpPr>
          <p:spPr bwMode="auto">
            <a:xfrm>
              <a:off x="-1260" y="140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7" name="Text Box 197"/>
            <p:cNvSpPr txBox="1">
              <a:spLocks noChangeArrowheads="1"/>
            </p:cNvSpPr>
            <p:nvPr/>
          </p:nvSpPr>
          <p:spPr bwMode="auto">
            <a:xfrm>
              <a:off x="-1430" y="115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808" name="Line 198"/>
            <p:cNvSpPr>
              <a:spLocks noChangeShapeType="1"/>
            </p:cNvSpPr>
            <p:nvPr/>
          </p:nvSpPr>
          <p:spPr bwMode="auto">
            <a:xfrm>
              <a:off x="-972"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09" name="Text Box 199"/>
            <p:cNvSpPr txBox="1">
              <a:spLocks noChangeArrowheads="1"/>
            </p:cNvSpPr>
            <p:nvPr/>
          </p:nvSpPr>
          <p:spPr bwMode="auto">
            <a:xfrm>
              <a:off x="-1142"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810" name="Line 200"/>
            <p:cNvSpPr>
              <a:spLocks noChangeShapeType="1"/>
            </p:cNvSpPr>
            <p:nvPr/>
          </p:nvSpPr>
          <p:spPr bwMode="auto">
            <a:xfrm>
              <a:off x="-684"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1" name="Text Box 201"/>
            <p:cNvSpPr txBox="1">
              <a:spLocks noChangeArrowheads="1"/>
            </p:cNvSpPr>
            <p:nvPr/>
          </p:nvSpPr>
          <p:spPr bwMode="auto">
            <a:xfrm>
              <a:off x="-854"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812" name="Line 202"/>
            <p:cNvSpPr>
              <a:spLocks noChangeShapeType="1"/>
            </p:cNvSpPr>
            <p:nvPr/>
          </p:nvSpPr>
          <p:spPr bwMode="auto">
            <a:xfrm>
              <a:off x="-396" y="141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813" name="Text Box 203"/>
            <p:cNvSpPr txBox="1">
              <a:spLocks noChangeArrowheads="1"/>
            </p:cNvSpPr>
            <p:nvPr/>
          </p:nvSpPr>
          <p:spPr bwMode="auto">
            <a:xfrm>
              <a:off x="-566" y="116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52" name="Group 204"/>
          <p:cNvGrpSpPr>
            <a:grpSpLocks/>
          </p:cNvGrpSpPr>
          <p:nvPr/>
        </p:nvGrpSpPr>
        <p:grpSpPr bwMode="auto">
          <a:xfrm>
            <a:off x="3354388" y="4514428"/>
            <a:ext cx="5105400" cy="1847850"/>
            <a:chOff x="-3216" y="-240"/>
            <a:chExt cx="3216" cy="1164"/>
          </a:xfrm>
        </p:grpSpPr>
        <p:sp>
          <p:nvSpPr>
            <p:cNvPr id="23732" name="Rectangle 205"/>
            <p:cNvSpPr>
              <a:spLocks noChangeArrowheads="1"/>
            </p:cNvSpPr>
            <p:nvPr/>
          </p:nvSpPr>
          <p:spPr bwMode="auto">
            <a:xfrm>
              <a:off x="-293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733" name="Rectangle 206"/>
            <p:cNvSpPr>
              <a:spLocks noChangeArrowheads="1"/>
            </p:cNvSpPr>
            <p:nvPr/>
          </p:nvSpPr>
          <p:spPr bwMode="auto">
            <a:xfrm>
              <a:off x="-265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734" name="Rectangle 207"/>
            <p:cNvSpPr>
              <a:spLocks noChangeArrowheads="1"/>
            </p:cNvSpPr>
            <p:nvPr/>
          </p:nvSpPr>
          <p:spPr bwMode="auto">
            <a:xfrm>
              <a:off x="-236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735" name="Rectangle 208"/>
            <p:cNvSpPr>
              <a:spLocks noChangeArrowheads="1"/>
            </p:cNvSpPr>
            <p:nvPr/>
          </p:nvSpPr>
          <p:spPr bwMode="auto">
            <a:xfrm>
              <a:off x="-207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736" name="Rectangle 209"/>
            <p:cNvSpPr>
              <a:spLocks noChangeArrowheads="1"/>
            </p:cNvSpPr>
            <p:nvPr/>
          </p:nvSpPr>
          <p:spPr bwMode="auto">
            <a:xfrm>
              <a:off x="-178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737" name="Rectangle 210"/>
            <p:cNvSpPr>
              <a:spLocks noChangeArrowheads="1"/>
            </p:cNvSpPr>
            <p:nvPr/>
          </p:nvSpPr>
          <p:spPr bwMode="auto">
            <a:xfrm>
              <a:off x="-1498"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738" name="Rectangle 211"/>
            <p:cNvSpPr>
              <a:spLocks noChangeArrowheads="1"/>
            </p:cNvSpPr>
            <p:nvPr/>
          </p:nvSpPr>
          <p:spPr bwMode="auto">
            <a:xfrm>
              <a:off x="-1210"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9" name="Rectangle 212"/>
            <p:cNvSpPr>
              <a:spLocks noChangeArrowheads="1"/>
            </p:cNvSpPr>
            <p:nvPr/>
          </p:nvSpPr>
          <p:spPr bwMode="auto">
            <a:xfrm>
              <a:off x="-346"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0" name="Rectangle 213"/>
            <p:cNvSpPr>
              <a:spLocks noChangeArrowheads="1"/>
            </p:cNvSpPr>
            <p:nvPr/>
          </p:nvSpPr>
          <p:spPr bwMode="auto">
            <a:xfrm>
              <a:off x="-922"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1" name="Rectangle 214"/>
            <p:cNvSpPr>
              <a:spLocks noChangeArrowheads="1"/>
            </p:cNvSpPr>
            <p:nvPr/>
          </p:nvSpPr>
          <p:spPr bwMode="auto">
            <a:xfrm>
              <a:off x="-634" y="372"/>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42" name="Rectangle 215"/>
            <p:cNvSpPr>
              <a:spLocks noChangeArrowheads="1"/>
            </p:cNvSpPr>
            <p:nvPr/>
          </p:nvSpPr>
          <p:spPr bwMode="auto">
            <a:xfrm>
              <a:off x="-293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43" name="Rectangle 216"/>
            <p:cNvSpPr>
              <a:spLocks noChangeArrowheads="1"/>
            </p:cNvSpPr>
            <p:nvPr/>
          </p:nvSpPr>
          <p:spPr bwMode="auto">
            <a:xfrm>
              <a:off x="-265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44" name="Rectangle 217"/>
            <p:cNvSpPr>
              <a:spLocks noChangeArrowheads="1"/>
            </p:cNvSpPr>
            <p:nvPr/>
          </p:nvSpPr>
          <p:spPr bwMode="auto">
            <a:xfrm>
              <a:off x="-236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45" name="Rectangle 218"/>
            <p:cNvSpPr>
              <a:spLocks noChangeArrowheads="1"/>
            </p:cNvSpPr>
            <p:nvPr/>
          </p:nvSpPr>
          <p:spPr bwMode="auto">
            <a:xfrm>
              <a:off x="-207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46" name="Rectangle 219"/>
            <p:cNvSpPr>
              <a:spLocks noChangeArrowheads="1"/>
            </p:cNvSpPr>
            <p:nvPr/>
          </p:nvSpPr>
          <p:spPr bwMode="auto">
            <a:xfrm>
              <a:off x="-178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47" name="Rectangle 220"/>
            <p:cNvSpPr>
              <a:spLocks noChangeArrowheads="1"/>
            </p:cNvSpPr>
            <p:nvPr/>
          </p:nvSpPr>
          <p:spPr bwMode="auto">
            <a:xfrm>
              <a:off x="-1498"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48" name="Rectangle 221"/>
            <p:cNvSpPr>
              <a:spLocks noChangeArrowheads="1"/>
            </p:cNvSpPr>
            <p:nvPr/>
          </p:nvSpPr>
          <p:spPr bwMode="auto">
            <a:xfrm>
              <a:off x="-1210"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49" name="Rectangle 222"/>
            <p:cNvSpPr>
              <a:spLocks noChangeArrowheads="1"/>
            </p:cNvSpPr>
            <p:nvPr/>
          </p:nvSpPr>
          <p:spPr bwMode="auto">
            <a:xfrm>
              <a:off x="-346"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50" name="Rectangle 223"/>
            <p:cNvSpPr>
              <a:spLocks noChangeArrowheads="1"/>
            </p:cNvSpPr>
            <p:nvPr/>
          </p:nvSpPr>
          <p:spPr bwMode="auto">
            <a:xfrm>
              <a:off x="-922"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51" name="Rectangle 224"/>
            <p:cNvSpPr>
              <a:spLocks noChangeArrowheads="1"/>
            </p:cNvSpPr>
            <p:nvPr/>
          </p:nvSpPr>
          <p:spPr bwMode="auto">
            <a:xfrm>
              <a:off x="-634" y="636"/>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52" name="Text Box 225"/>
            <p:cNvSpPr txBox="1">
              <a:spLocks noChangeArrowheads="1"/>
            </p:cNvSpPr>
            <p:nvPr/>
          </p:nvSpPr>
          <p:spPr bwMode="auto">
            <a:xfrm>
              <a:off x="-3216" y="357"/>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53" name="Text Box 226"/>
            <p:cNvSpPr txBox="1">
              <a:spLocks noChangeArrowheads="1"/>
            </p:cNvSpPr>
            <p:nvPr/>
          </p:nvSpPr>
          <p:spPr bwMode="auto">
            <a:xfrm>
              <a:off x="-2964"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54" name="Line 227"/>
            <p:cNvSpPr>
              <a:spLocks noChangeShapeType="1"/>
            </p:cNvSpPr>
            <p:nvPr/>
          </p:nvSpPr>
          <p:spPr bwMode="auto">
            <a:xfrm>
              <a:off x="-2508"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5" name="Text Box 228"/>
            <p:cNvSpPr txBox="1">
              <a:spLocks noChangeArrowheads="1"/>
            </p:cNvSpPr>
            <p:nvPr/>
          </p:nvSpPr>
          <p:spPr bwMode="auto">
            <a:xfrm>
              <a:off x="-2678"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56" name="Line 229"/>
            <p:cNvSpPr>
              <a:spLocks noChangeShapeType="1"/>
            </p:cNvSpPr>
            <p:nvPr/>
          </p:nvSpPr>
          <p:spPr bwMode="auto">
            <a:xfrm>
              <a:off x="-2796"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7" name="Line 230"/>
            <p:cNvSpPr>
              <a:spLocks noChangeShapeType="1"/>
            </p:cNvSpPr>
            <p:nvPr/>
          </p:nvSpPr>
          <p:spPr bwMode="auto">
            <a:xfrm>
              <a:off x="-2220"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58" name="Text Box 231"/>
            <p:cNvSpPr txBox="1">
              <a:spLocks noChangeArrowheads="1"/>
            </p:cNvSpPr>
            <p:nvPr/>
          </p:nvSpPr>
          <p:spPr bwMode="auto">
            <a:xfrm>
              <a:off x="-2390"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59" name="Line 232"/>
            <p:cNvSpPr>
              <a:spLocks noChangeShapeType="1"/>
            </p:cNvSpPr>
            <p:nvPr/>
          </p:nvSpPr>
          <p:spPr bwMode="auto">
            <a:xfrm>
              <a:off x="-1932" y="12"/>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0" name="Text Box 233"/>
            <p:cNvSpPr txBox="1">
              <a:spLocks noChangeArrowheads="1"/>
            </p:cNvSpPr>
            <p:nvPr/>
          </p:nvSpPr>
          <p:spPr bwMode="auto">
            <a:xfrm>
              <a:off x="-2102" y="-240"/>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61" name="Line 234"/>
            <p:cNvSpPr>
              <a:spLocks noChangeShapeType="1"/>
            </p:cNvSpPr>
            <p:nvPr/>
          </p:nvSpPr>
          <p:spPr bwMode="auto">
            <a:xfrm>
              <a:off x="-1644"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2" name="Text Box 235"/>
            <p:cNvSpPr txBox="1">
              <a:spLocks noChangeArrowheads="1"/>
            </p:cNvSpPr>
            <p:nvPr/>
          </p:nvSpPr>
          <p:spPr bwMode="auto">
            <a:xfrm>
              <a:off x="-1814"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63" name="Line 236"/>
            <p:cNvSpPr>
              <a:spLocks noChangeShapeType="1"/>
            </p:cNvSpPr>
            <p:nvPr/>
          </p:nvSpPr>
          <p:spPr bwMode="auto">
            <a:xfrm>
              <a:off x="-1356" y="15"/>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4" name="Text Box 237"/>
            <p:cNvSpPr txBox="1">
              <a:spLocks noChangeArrowheads="1"/>
            </p:cNvSpPr>
            <p:nvPr/>
          </p:nvSpPr>
          <p:spPr bwMode="auto">
            <a:xfrm>
              <a:off x="-1526"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i=5</a:t>
              </a:r>
            </a:p>
          </p:txBody>
        </p:sp>
        <p:sp>
          <p:nvSpPr>
            <p:cNvPr id="23765" name="Line 238"/>
            <p:cNvSpPr>
              <a:spLocks noChangeShapeType="1"/>
            </p:cNvSpPr>
            <p:nvPr/>
          </p:nvSpPr>
          <p:spPr bwMode="auto">
            <a:xfrm>
              <a:off x="-1068" y="15"/>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6" name="Text Box 239"/>
            <p:cNvSpPr txBox="1">
              <a:spLocks noChangeArrowheads="1"/>
            </p:cNvSpPr>
            <p:nvPr/>
          </p:nvSpPr>
          <p:spPr bwMode="auto">
            <a:xfrm>
              <a:off x="-1238" y="-23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767" name="Line 240"/>
            <p:cNvSpPr>
              <a:spLocks noChangeShapeType="1"/>
            </p:cNvSpPr>
            <p:nvPr/>
          </p:nvSpPr>
          <p:spPr bwMode="auto">
            <a:xfrm>
              <a:off x="-780"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68" name="Text Box 241"/>
            <p:cNvSpPr txBox="1">
              <a:spLocks noChangeArrowheads="1"/>
            </p:cNvSpPr>
            <p:nvPr/>
          </p:nvSpPr>
          <p:spPr bwMode="auto">
            <a:xfrm>
              <a:off x="-950"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69" name="Line 242"/>
            <p:cNvSpPr>
              <a:spLocks noChangeShapeType="1"/>
            </p:cNvSpPr>
            <p:nvPr/>
          </p:nvSpPr>
          <p:spPr bwMode="auto">
            <a:xfrm>
              <a:off x="-492"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0" name="Text Box 243"/>
            <p:cNvSpPr txBox="1">
              <a:spLocks noChangeArrowheads="1"/>
            </p:cNvSpPr>
            <p:nvPr/>
          </p:nvSpPr>
          <p:spPr bwMode="auto">
            <a:xfrm>
              <a:off x="-662"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71" name="Line 244"/>
            <p:cNvSpPr>
              <a:spLocks noChangeShapeType="1"/>
            </p:cNvSpPr>
            <p:nvPr/>
          </p:nvSpPr>
          <p:spPr bwMode="auto">
            <a:xfrm>
              <a:off x="-204" y="2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72" name="Text Box 245"/>
            <p:cNvSpPr txBox="1">
              <a:spLocks noChangeArrowheads="1"/>
            </p:cNvSpPr>
            <p:nvPr/>
          </p:nvSpPr>
          <p:spPr bwMode="auto">
            <a:xfrm>
              <a:off x="-374" y="-2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094" name="Group 246"/>
          <p:cNvGrpSpPr>
            <a:grpSpLocks/>
          </p:cNvGrpSpPr>
          <p:nvPr/>
        </p:nvGrpSpPr>
        <p:grpSpPr bwMode="auto">
          <a:xfrm>
            <a:off x="3354388" y="4514428"/>
            <a:ext cx="5105400" cy="1847850"/>
            <a:chOff x="-3360" y="2016"/>
            <a:chExt cx="3216" cy="1164"/>
          </a:xfrm>
        </p:grpSpPr>
        <p:sp>
          <p:nvSpPr>
            <p:cNvPr id="23691" name="Rectangle 247"/>
            <p:cNvSpPr>
              <a:spLocks noChangeArrowheads="1"/>
            </p:cNvSpPr>
            <p:nvPr/>
          </p:nvSpPr>
          <p:spPr bwMode="auto">
            <a:xfrm>
              <a:off x="-308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92" name="Rectangle 248"/>
            <p:cNvSpPr>
              <a:spLocks noChangeArrowheads="1"/>
            </p:cNvSpPr>
            <p:nvPr/>
          </p:nvSpPr>
          <p:spPr bwMode="auto">
            <a:xfrm>
              <a:off x="-279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93" name="Rectangle 249"/>
            <p:cNvSpPr>
              <a:spLocks noChangeArrowheads="1"/>
            </p:cNvSpPr>
            <p:nvPr/>
          </p:nvSpPr>
          <p:spPr bwMode="auto">
            <a:xfrm>
              <a:off x="-250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94" name="Rectangle 250"/>
            <p:cNvSpPr>
              <a:spLocks noChangeArrowheads="1"/>
            </p:cNvSpPr>
            <p:nvPr/>
          </p:nvSpPr>
          <p:spPr bwMode="auto">
            <a:xfrm>
              <a:off x="-221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95" name="Rectangle 251"/>
            <p:cNvSpPr>
              <a:spLocks noChangeArrowheads="1"/>
            </p:cNvSpPr>
            <p:nvPr/>
          </p:nvSpPr>
          <p:spPr bwMode="auto">
            <a:xfrm>
              <a:off x="-193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96" name="Rectangle 252"/>
            <p:cNvSpPr>
              <a:spLocks noChangeArrowheads="1"/>
            </p:cNvSpPr>
            <p:nvPr/>
          </p:nvSpPr>
          <p:spPr bwMode="auto">
            <a:xfrm>
              <a:off x="-1642"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97" name="Rectangle 253"/>
            <p:cNvSpPr>
              <a:spLocks noChangeArrowheads="1"/>
            </p:cNvSpPr>
            <p:nvPr/>
          </p:nvSpPr>
          <p:spPr bwMode="auto">
            <a:xfrm>
              <a:off x="-1354"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98" name="Rectangle 254"/>
            <p:cNvSpPr>
              <a:spLocks noChangeArrowheads="1"/>
            </p:cNvSpPr>
            <p:nvPr/>
          </p:nvSpPr>
          <p:spPr bwMode="auto">
            <a:xfrm>
              <a:off x="-490"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9" name="Rectangle 255"/>
            <p:cNvSpPr>
              <a:spLocks noChangeArrowheads="1"/>
            </p:cNvSpPr>
            <p:nvPr/>
          </p:nvSpPr>
          <p:spPr bwMode="auto">
            <a:xfrm>
              <a:off x="-1066"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0" name="Rectangle 256"/>
            <p:cNvSpPr>
              <a:spLocks noChangeArrowheads="1"/>
            </p:cNvSpPr>
            <p:nvPr/>
          </p:nvSpPr>
          <p:spPr bwMode="auto">
            <a:xfrm>
              <a:off x="-778" y="2628"/>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01" name="Rectangle 257"/>
            <p:cNvSpPr>
              <a:spLocks noChangeArrowheads="1"/>
            </p:cNvSpPr>
            <p:nvPr/>
          </p:nvSpPr>
          <p:spPr bwMode="auto">
            <a:xfrm>
              <a:off x="-308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702" name="Rectangle 258"/>
            <p:cNvSpPr>
              <a:spLocks noChangeArrowheads="1"/>
            </p:cNvSpPr>
            <p:nvPr/>
          </p:nvSpPr>
          <p:spPr bwMode="auto">
            <a:xfrm>
              <a:off x="-279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703" name="Rectangle 259"/>
            <p:cNvSpPr>
              <a:spLocks noChangeArrowheads="1"/>
            </p:cNvSpPr>
            <p:nvPr/>
          </p:nvSpPr>
          <p:spPr bwMode="auto">
            <a:xfrm>
              <a:off x="-250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704" name="Rectangle 260"/>
            <p:cNvSpPr>
              <a:spLocks noChangeArrowheads="1"/>
            </p:cNvSpPr>
            <p:nvPr/>
          </p:nvSpPr>
          <p:spPr bwMode="auto">
            <a:xfrm>
              <a:off x="-221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705" name="Rectangle 261"/>
            <p:cNvSpPr>
              <a:spLocks noChangeArrowheads="1"/>
            </p:cNvSpPr>
            <p:nvPr/>
          </p:nvSpPr>
          <p:spPr bwMode="auto">
            <a:xfrm>
              <a:off x="-193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706" name="Rectangle 262"/>
            <p:cNvSpPr>
              <a:spLocks noChangeArrowheads="1"/>
            </p:cNvSpPr>
            <p:nvPr/>
          </p:nvSpPr>
          <p:spPr bwMode="auto">
            <a:xfrm>
              <a:off x="-1642"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707" name="Rectangle 263"/>
            <p:cNvSpPr>
              <a:spLocks noChangeArrowheads="1"/>
            </p:cNvSpPr>
            <p:nvPr/>
          </p:nvSpPr>
          <p:spPr bwMode="auto">
            <a:xfrm>
              <a:off x="-1354"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708" name="Rectangle 264"/>
            <p:cNvSpPr>
              <a:spLocks noChangeArrowheads="1"/>
            </p:cNvSpPr>
            <p:nvPr/>
          </p:nvSpPr>
          <p:spPr bwMode="auto">
            <a:xfrm>
              <a:off x="-490"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709" name="Rectangle 265"/>
            <p:cNvSpPr>
              <a:spLocks noChangeArrowheads="1"/>
            </p:cNvSpPr>
            <p:nvPr/>
          </p:nvSpPr>
          <p:spPr bwMode="auto">
            <a:xfrm>
              <a:off x="-1066"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710" name="Rectangle 266"/>
            <p:cNvSpPr>
              <a:spLocks noChangeArrowheads="1"/>
            </p:cNvSpPr>
            <p:nvPr/>
          </p:nvSpPr>
          <p:spPr bwMode="auto">
            <a:xfrm>
              <a:off x="-778" y="2892"/>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711" name="Text Box 267"/>
            <p:cNvSpPr txBox="1">
              <a:spLocks noChangeArrowheads="1"/>
            </p:cNvSpPr>
            <p:nvPr/>
          </p:nvSpPr>
          <p:spPr bwMode="auto">
            <a:xfrm>
              <a:off x="-3360" y="261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712" name="Text Box 268"/>
            <p:cNvSpPr txBox="1">
              <a:spLocks noChangeArrowheads="1"/>
            </p:cNvSpPr>
            <p:nvPr/>
          </p:nvSpPr>
          <p:spPr bwMode="auto">
            <a:xfrm>
              <a:off x="-3108"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713" name="Line 269"/>
            <p:cNvSpPr>
              <a:spLocks noChangeShapeType="1"/>
            </p:cNvSpPr>
            <p:nvPr/>
          </p:nvSpPr>
          <p:spPr bwMode="auto">
            <a:xfrm>
              <a:off x="-2652"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4" name="Text Box 270"/>
            <p:cNvSpPr txBox="1">
              <a:spLocks noChangeArrowheads="1"/>
            </p:cNvSpPr>
            <p:nvPr/>
          </p:nvSpPr>
          <p:spPr bwMode="auto">
            <a:xfrm>
              <a:off x="-2822"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715" name="Line 271"/>
            <p:cNvSpPr>
              <a:spLocks noChangeShapeType="1"/>
            </p:cNvSpPr>
            <p:nvPr/>
          </p:nvSpPr>
          <p:spPr bwMode="auto">
            <a:xfrm>
              <a:off x="-2940"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6" name="Line 272"/>
            <p:cNvSpPr>
              <a:spLocks noChangeShapeType="1"/>
            </p:cNvSpPr>
            <p:nvPr/>
          </p:nvSpPr>
          <p:spPr bwMode="auto">
            <a:xfrm>
              <a:off x="-2364"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7" name="Text Box 273"/>
            <p:cNvSpPr txBox="1">
              <a:spLocks noChangeArrowheads="1"/>
            </p:cNvSpPr>
            <p:nvPr/>
          </p:nvSpPr>
          <p:spPr bwMode="auto">
            <a:xfrm>
              <a:off x="-2534"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718" name="Line 274"/>
            <p:cNvSpPr>
              <a:spLocks noChangeShapeType="1"/>
            </p:cNvSpPr>
            <p:nvPr/>
          </p:nvSpPr>
          <p:spPr bwMode="auto">
            <a:xfrm>
              <a:off x="-2076" y="226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19" name="Text Box 275"/>
            <p:cNvSpPr txBox="1">
              <a:spLocks noChangeArrowheads="1"/>
            </p:cNvSpPr>
            <p:nvPr/>
          </p:nvSpPr>
          <p:spPr bwMode="auto">
            <a:xfrm>
              <a:off x="-2246" y="201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720" name="Line 276"/>
            <p:cNvSpPr>
              <a:spLocks noChangeShapeType="1"/>
            </p:cNvSpPr>
            <p:nvPr/>
          </p:nvSpPr>
          <p:spPr bwMode="auto">
            <a:xfrm>
              <a:off x="-1788"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1" name="Text Box 277"/>
            <p:cNvSpPr txBox="1">
              <a:spLocks noChangeArrowheads="1"/>
            </p:cNvSpPr>
            <p:nvPr/>
          </p:nvSpPr>
          <p:spPr bwMode="auto">
            <a:xfrm>
              <a:off x="-1958"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722" name="Line 278"/>
            <p:cNvSpPr>
              <a:spLocks noChangeShapeType="1"/>
            </p:cNvSpPr>
            <p:nvPr/>
          </p:nvSpPr>
          <p:spPr bwMode="auto">
            <a:xfrm>
              <a:off x="-1500" y="2271"/>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3" name="Text Box 279"/>
            <p:cNvSpPr txBox="1">
              <a:spLocks noChangeArrowheads="1"/>
            </p:cNvSpPr>
            <p:nvPr/>
          </p:nvSpPr>
          <p:spPr bwMode="auto">
            <a:xfrm>
              <a:off x="-1670"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724" name="Line 280"/>
            <p:cNvSpPr>
              <a:spLocks noChangeShapeType="1"/>
            </p:cNvSpPr>
            <p:nvPr/>
          </p:nvSpPr>
          <p:spPr bwMode="auto">
            <a:xfrm>
              <a:off x="-1212" y="2271"/>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5" name="Text Box 281"/>
            <p:cNvSpPr txBox="1">
              <a:spLocks noChangeArrowheads="1"/>
            </p:cNvSpPr>
            <p:nvPr/>
          </p:nvSpPr>
          <p:spPr bwMode="auto">
            <a:xfrm>
              <a:off x="-1382" y="2019"/>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i=6</a:t>
              </a:r>
            </a:p>
          </p:txBody>
        </p:sp>
        <p:sp>
          <p:nvSpPr>
            <p:cNvPr id="23726" name="Line 282"/>
            <p:cNvSpPr>
              <a:spLocks noChangeShapeType="1"/>
            </p:cNvSpPr>
            <p:nvPr/>
          </p:nvSpPr>
          <p:spPr bwMode="auto">
            <a:xfrm>
              <a:off x="-924"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7" name="Text Box 283"/>
            <p:cNvSpPr txBox="1">
              <a:spLocks noChangeArrowheads="1"/>
            </p:cNvSpPr>
            <p:nvPr/>
          </p:nvSpPr>
          <p:spPr bwMode="auto">
            <a:xfrm>
              <a:off x="-1094"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728" name="Line 284"/>
            <p:cNvSpPr>
              <a:spLocks noChangeShapeType="1"/>
            </p:cNvSpPr>
            <p:nvPr/>
          </p:nvSpPr>
          <p:spPr bwMode="auto">
            <a:xfrm>
              <a:off x="-636"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29" name="Text Box 285"/>
            <p:cNvSpPr txBox="1">
              <a:spLocks noChangeArrowheads="1"/>
            </p:cNvSpPr>
            <p:nvPr/>
          </p:nvSpPr>
          <p:spPr bwMode="auto">
            <a:xfrm>
              <a:off x="-806"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730" name="Line 286"/>
            <p:cNvSpPr>
              <a:spLocks noChangeShapeType="1"/>
            </p:cNvSpPr>
            <p:nvPr/>
          </p:nvSpPr>
          <p:spPr bwMode="auto">
            <a:xfrm>
              <a:off x="-348" y="2280"/>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731" name="Text Box 287"/>
            <p:cNvSpPr txBox="1">
              <a:spLocks noChangeArrowheads="1"/>
            </p:cNvSpPr>
            <p:nvPr/>
          </p:nvSpPr>
          <p:spPr bwMode="auto">
            <a:xfrm>
              <a:off x="-518" y="2028"/>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36" name="Group 288"/>
          <p:cNvGrpSpPr>
            <a:grpSpLocks/>
          </p:cNvGrpSpPr>
          <p:nvPr/>
        </p:nvGrpSpPr>
        <p:grpSpPr bwMode="auto">
          <a:xfrm>
            <a:off x="3354388" y="4514428"/>
            <a:ext cx="5105400" cy="1847850"/>
            <a:chOff x="-3216" y="384"/>
            <a:chExt cx="3216" cy="1164"/>
          </a:xfrm>
        </p:grpSpPr>
        <p:sp>
          <p:nvSpPr>
            <p:cNvPr id="23650" name="Rectangle 289"/>
            <p:cNvSpPr>
              <a:spLocks noChangeArrowheads="1"/>
            </p:cNvSpPr>
            <p:nvPr/>
          </p:nvSpPr>
          <p:spPr bwMode="auto">
            <a:xfrm>
              <a:off x="-293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51" name="Rectangle 290"/>
            <p:cNvSpPr>
              <a:spLocks noChangeArrowheads="1"/>
            </p:cNvSpPr>
            <p:nvPr/>
          </p:nvSpPr>
          <p:spPr bwMode="auto">
            <a:xfrm>
              <a:off x="-265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52" name="Rectangle 291"/>
            <p:cNvSpPr>
              <a:spLocks noChangeArrowheads="1"/>
            </p:cNvSpPr>
            <p:nvPr/>
          </p:nvSpPr>
          <p:spPr bwMode="auto">
            <a:xfrm>
              <a:off x="-236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53" name="Rectangle 292"/>
            <p:cNvSpPr>
              <a:spLocks noChangeArrowheads="1"/>
            </p:cNvSpPr>
            <p:nvPr/>
          </p:nvSpPr>
          <p:spPr bwMode="auto">
            <a:xfrm>
              <a:off x="-207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54" name="Rectangle 293"/>
            <p:cNvSpPr>
              <a:spLocks noChangeArrowheads="1"/>
            </p:cNvSpPr>
            <p:nvPr/>
          </p:nvSpPr>
          <p:spPr bwMode="auto">
            <a:xfrm>
              <a:off x="-178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55" name="Rectangle 294"/>
            <p:cNvSpPr>
              <a:spLocks noChangeArrowheads="1"/>
            </p:cNvSpPr>
            <p:nvPr/>
          </p:nvSpPr>
          <p:spPr bwMode="auto">
            <a:xfrm>
              <a:off x="-1498"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56" name="Rectangle 295"/>
            <p:cNvSpPr>
              <a:spLocks noChangeArrowheads="1"/>
            </p:cNvSpPr>
            <p:nvPr/>
          </p:nvSpPr>
          <p:spPr bwMode="auto">
            <a:xfrm>
              <a:off x="-1210"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57" name="Rectangle 296"/>
            <p:cNvSpPr>
              <a:spLocks noChangeArrowheads="1"/>
            </p:cNvSpPr>
            <p:nvPr/>
          </p:nvSpPr>
          <p:spPr bwMode="auto">
            <a:xfrm>
              <a:off x="-346"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58" name="Rectangle 297"/>
            <p:cNvSpPr>
              <a:spLocks noChangeArrowheads="1"/>
            </p:cNvSpPr>
            <p:nvPr/>
          </p:nvSpPr>
          <p:spPr bwMode="auto">
            <a:xfrm>
              <a:off x="-922"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59" name="Rectangle 298"/>
            <p:cNvSpPr>
              <a:spLocks noChangeArrowheads="1"/>
            </p:cNvSpPr>
            <p:nvPr/>
          </p:nvSpPr>
          <p:spPr bwMode="auto">
            <a:xfrm>
              <a:off x="-634" y="99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60" name="Rectangle 299"/>
            <p:cNvSpPr>
              <a:spLocks noChangeArrowheads="1"/>
            </p:cNvSpPr>
            <p:nvPr/>
          </p:nvSpPr>
          <p:spPr bwMode="auto">
            <a:xfrm>
              <a:off x="-293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61" name="Rectangle 300"/>
            <p:cNvSpPr>
              <a:spLocks noChangeArrowheads="1"/>
            </p:cNvSpPr>
            <p:nvPr/>
          </p:nvSpPr>
          <p:spPr bwMode="auto">
            <a:xfrm>
              <a:off x="-265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62" name="Rectangle 301"/>
            <p:cNvSpPr>
              <a:spLocks noChangeArrowheads="1"/>
            </p:cNvSpPr>
            <p:nvPr/>
          </p:nvSpPr>
          <p:spPr bwMode="auto">
            <a:xfrm>
              <a:off x="-236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63" name="Rectangle 302"/>
            <p:cNvSpPr>
              <a:spLocks noChangeArrowheads="1"/>
            </p:cNvSpPr>
            <p:nvPr/>
          </p:nvSpPr>
          <p:spPr bwMode="auto">
            <a:xfrm>
              <a:off x="-207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64" name="Rectangle 303"/>
            <p:cNvSpPr>
              <a:spLocks noChangeArrowheads="1"/>
            </p:cNvSpPr>
            <p:nvPr/>
          </p:nvSpPr>
          <p:spPr bwMode="auto">
            <a:xfrm>
              <a:off x="-178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65" name="Rectangle 304"/>
            <p:cNvSpPr>
              <a:spLocks noChangeArrowheads="1"/>
            </p:cNvSpPr>
            <p:nvPr/>
          </p:nvSpPr>
          <p:spPr bwMode="auto">
            <a:xfrm>
              <a:off x="-1498"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66" name="Rectangle 305"/>
            <p:cNvSpPr>
              <a:spLocks noChangeArrowheads="1"/>
            </p:cNvSpPr>
            <p:nvPr/>
          </p:nvSpPr>
          <p:spPr bwMode="auto">
            <a:xfrm>
              <a:off x="-1210"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67" name="Rectangle 306"/>
            <p:cNvSpPr>
              <a:spLocks noChangeArrowheads="1"/>
            </p:cNvSpPr>
            <p:nvPr/>
          </p:nvSpPr>
          <p:spPr bwMode="auto">
            <a:xfrm>
              <a:off x="-346"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68" name="Rectangle 307"/>
            <p:cNvSpPr>
              <a:spLocks noChangeArrowheads="1"/>
            </p:cNvSpPr>
            <p:nvPr/>
          </p:nvSpPr>
          <p:spPr bwMode="auto">
            <a:xfrm>
              <a:off x="-922"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69" name="Rectangle 308"/>
            <p:cNvSpPr>
              <a:spLocks noChangeArrowheads="1"/>
            </p:cNvSpPr>
            <p:nvPr/>
          </p:nvSpPr>
          <p:spPr bwMode="auto">
            <a:xfrm>
              <a:off x="-634" y="126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70" name="Text Box 309"/>
            <p:cNvSpPr txBox="1">
              <a:spLocks noChangeArrowheads="1"/>
            </p:cNvSpPr>
            <p:nvPr/>
          </p:nvSpPr>
          <p:spPr bwMode="auto">
            <a:xfrm>
              <a:off x="-3216" y="981"/>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71" name="Text Box 310"/>
            <p:cNvSpPr txBox="1">
              <a:spLocks noChangeArrowheads="1"/>
            </p:cNvSpPr>
            <p:nvPr/>
          </p:nvSpPr>
          <p:spPr bwMode="auto">
            <a:xfrm>
              <a:off x="-2964"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72" name="Line 311"/>
            <p:cNvSpPr>
              <a:spLocks noChangeShapeType="1"/>
            </p:cNvSpPr>
            <p:nvPr/>
          </p:nvSpPr>
          <p:spPr bwMode="auto">
            <a:xfrm>
              <a:off x="-2508"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3" name="Text Box 312"/>
            <p:cNvSpPr txBox="1">
              <a:spLocks noChangeArrowheads="1"/>
            </p:cNvSpPr>
            <p:nvPr/>
          </p:nvSpPr>
          <p:spPr bwMode="auto">
            <a:xfrm>
              <a:off x="-2678"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74" name="Line 313"/>
            <p:cNvSpPr>
              <a:spLocks noChangeShapeType="1"/>
            </p:cNvSpPr>
            <p:nvPr/>
          </p:nvSpPr>
          <p:spPr bwMode="auto">
            <a:xfrm>
              <a:off x="-2796"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5" name="Line 314"/>
            <p:cNvSpPr>
              <a:spLocks noChangeShapeType="1"/>
            </p:cNvSpPr>
            <p:nvPr/>
          </p:nvSpPr>
          <p:spPr bwMode="auto">
            <a:xfrm>
              <a:off x="-2220"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6" name="Text Box 315"/>
            <p:cNvSpPr txBox="1">
              <a:spLocks noChangeArrowheads="1"/>
            </p:cNvSpPr>
            <p:nvPr/>
          </p:nvSpPr>
          <p:spPr bwMode="auto">
            <a:xfrm>
              <a:off x="-2390"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77" name="Line 316"/>
            <p:cNvSpPr>
              <a:spLocks noChangeShapeType="1"/>
            </p:cNvSpPr>
            <p:nvPr/>
          </p:nvSpPr>
          <p:spPr bwMode="auto">
            <a:xfrm>
              <a:off x="-1932" y="63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78" name="Text Box 317"/>
            <p:cNvSpPr txBox="1">
              <a:spLocks noChangeArrowheads="1"/>
            </p:cNvSpPr>
            <p:nvPr/>
          </p:nvSpPr>
          <p:spPr bwMode="auto">
            <a:xfrm>
              <a:off x="-2102" y="38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79" name="Line 318"/>
            <p:cNvSpPr>
              <a:spLocks noChangeShapeType="1"/>
            </p:cNvSpPr>
            <p:nvPr/>
          </p:nvSpPr>
          <p:spPr bwMode="auto">
            <a:xfrm>
              <a:off x="-1644"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0" name="Text Box 319"/>
            <p:cNvSpPr txBox="1">
              <a:spLocks noChangeArrowheads="1"/>
            </p:cNvSpPr>
            <p:nvPr/>
          </p:nvSpPr>
          <p:spPr bwMode="auto">
            <a:xfrm>
              <a:off x="-1814"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81" name="Line 320"/>
            <p:cNvSpPr>
              <a:spLocks noChangeShapeType="1"/>
            </p:cNvSpPr>
            <p:nvPr/>
          </p:nvSpPr>
          <p:spPr bwMode="auto">
            <a:xfrm>
              <a:off x="-1356"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2" name="Text Box 321"/>
            <p:cNvSpPr txBox="1">
              <a:spLocks noChangeArrowheads="1"/>
            </p:cNvSpPr>
            <p:nvPr/>
          </p:nvSpPr>
          <p:spPr bwMode="auto">
            <a:xfrm>
              <a:off x="-1526"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83" name="Line 322"/>
            <p:cNvSpPr>
              <a:spLocks noChangeShapeType="1"/>
            </p:cNvSpPr>
            <p:nvPr/>
          </p:nvSpPr>
          <p:spPr bwMode="auto">
            <a:xfrm>
              <a:off x="-1068" y="63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4" name="Text Box 323"/>
            <p:cNvSpPr txBox="1">
              <a:spLocks noChangeArrowheads="1"/>
            </p:cNvSpPr>
            <p:nvPr/>
          </p:nvSpPr>
          <p:spPr bwMode="auto">
            <a:xfrm>
              <a:off x="-1238" y="38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85" name="Line 324"/>
            <p:cNvSpPr>
              <a:spLocks noChangeShapeType="1"/>
            </p:cNvSpPr>
            <p:nvPr/>
          </p:nvSpPr>
          <p:spPr bwMode="auto">
            <a:xfrm>
              <a:off x="-780" y="64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6" name="Text Box 325"/>
            <p:cNvSpPr txBox="1">
              <a:spLocks noChangeArrowheads="1"/>
            </p:cNvSpPr>
            <p:nvPr/>
          </p:nvSpPr>
          <p:spPr bwMode="auto">
            <a:xfrm>
              <a:off x="-950"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i=7</a:t>
              </a:r>
            </a:p>
          </p:txBody>
        </p:sp>
        <p:sp>
          <p:nvSpPr>
            <p:cNvPr id="23687" name="Line 326"/>
            <p:cNvSpPr>
              <a:spLocks noChangeShapeType="1"/>
            </p:cNvSpPr>
            <p:nvPr/>
          </p:nvSpPr>
          <p:spPr bwMode="auto">
            <a:xfrm>
              <a:off x="-492"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88" name="Text Box 327"/>
            <p:cNvSpPr txBox="1">
              <a:spLocks noChangeArrowheads="1"/>
            </p:cNvSpPr>
            <p:nvPr/>
          </p:nvSpPr>
          <p:spPr bwMode="auto">
            <a:xfrm>
              <a:off x="-662"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89" name="Line 328"/>
            <p:cNvSpPr>
              <a:spLocks noChangeShapeType="1"/>
            </p:cNvSpPr>
            <p:nvPr/>
          </p:nvSpPr>
          <p:spPr bwMode="auto">
            <a:xfrm>
              <a:off x="-204" y="64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90" name="Text Box 329"/>
            <p:cNvSpPr txBox="1">
              <a:spLocks noChangeArrowheads="1"/>
            </p:cNvSpPr>
            <p:nvPr/>
          </p:nvSpPr>
          <p:spPr bwMode="auto">
            <a:xfrm>
              <a:off x="-374" y="39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178" name="Group 330"/>
          <p:cNvGrpSpPr>
            <a:grpSpLocks/>
          </p:cNvGrpSpPr>
          <p:nvPr/>
        </p:nvGrpSpPr>
        <p:grpSpPr bwMode="auto">
          <a:xfrm>
            <a:off x="3354388" y="4514428"/>
            <a:ext cx="5105400" cy="1847850"/>
            <a:chOff x="-3216" y="432"/>
            <a:chExt cx="3216" cy="1164"/>
          </a:xfrm>
        </p:grpSpPr>
        <p:sp>
          <p:nvSpPr>
            <p:cNvPr id="23609" name="Rectangle 331"/>
            <p:cNvSpPr>
              <a:spLocks noChangeArrowheads="1"/>
            </p:cNvSpPr>
            <p:nvPr/>
          </p:nvSpPr>
          <p:spPr bwMode="auto">
            <a:xfrm>
              <a:off x="-293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610" name="Rectangle 332"/>
            <p:cNvSpPr>
              <a:spLocks noChangeArrowheads="1"/>
            </p:cNvSpPr>
            <p:nvPr/>
          </p:nvSpPr>
          <p:spPr bwMode="auto">
            <a:xfrm>
              <a:off x="-265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611" name="Rectangle 333"/>
            <p:cNvSpPr>
              <a:spLocks noChangeArrowheads="1"/>
            </p:cNvSpPr>
            <p:nvPr/>
          </p:nvSpPr>
          <p:spPr bwMode="auto">
            <a:xfrm>
              <a:off x="-236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612" name="Rectangle 334"/>
            <p:cNvSpPr>
              <a:spLocks noChangeArrowheads="1"/>
            </p:cNvSpPr>
            <p:nvPr/>
          </p:nvSpPr>
          <p:spPr bwMode="auto">
            <a:xfrm>
              <a:off x="-207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613" name="Rectangle 335"/>
            <p:cNvSpPr>
              <a:spLocks noChangeArrowheads="1"/>
            </p:cNvSpPr>
            <p:nvPr/>
          </p:nvSpPr>
          <p:spPr bwMode="auto">
            <a:xfrm>
              <a:off x="-178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614" name="Rectangle 336"/>
            <p:cNvSpPr>
              <a:spLocks noChangeArrowheads="1"/>
            </p:cNvSpPr>
            <p:nvPr/>
          </p:nvSpPr>
          <p:spPr bwMode="auto">
            <a:xfrm>
              <a:off x="-1498"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615" name="Rectangle 337"/>
            <p:cNvSpPr>
              <a:spLocks noChangeArrowheads="1"/>
            </p:cNvSpPr>
            <p:nvPr/>
          </p:nvSpPr>
          <p:spPr bwMode="auto">
            <a:xfrm>
              <a:off x="-1210"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616" name="Rectangle 338"/>
            <p:cNvSpPr>
              <a:spLocks noChangeArrowheads="1"/>
            </p:cNvSpPr>
            <p:nvPr/>
          </p:nvSpPr>
          <p:spPr bwMode="auto">
            <a:xfrm>
              <a:off x="-346"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17" name="Rectangle 339"/>
            <p:cNvSpPr>
              <a:spLocks noChangeArrowheads="1"/>
            </p:cNvSpPr>
            <p:nvPr/>
          </p:nvSpPr>
          <p:spPr bwMode="auto">
            <a:xfrm>
              <a:off x="-922"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618" name="Rectangle 340"/>
            <p:cNvSpPr>
              <a:spLocks noChangeArrowheads="1"/>
            </p:cNvSpPr>
            <p:nvPr/>
          </p:nvSpPr>
          <p:spPr bwMode="auto">
            <a:xfrm>
              <a:off x="-634" y="1044"/>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619" name="Rectangle 341"/>
            <p:cNvSpPr>
              <a:spLocks noChangeArrowheads="1"/>
            </p:cNvSpPr>
            <p:nvPr/>
          </p:nvSpPr>
          <p:spPr bwMode="auto">
            <a:xfrm>
              <a:off x="-293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620" name="Rectangle 342"/>
            <p:cNvSpPr>
              <a:spLocks noChangeArrowheads="1"/>
            </p:cNvSpPr>
            <p:nvPr/>
          </p:nvSpPr>
          <p:spPr bwMode="auto">
            <a:xfrm>
              <a:off x="-265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621" name="Rectangle 343"/>
            <p:cNvSpPr>
              <a:spLocks noChangeArrowheads="1"/>
            </p:cNvSpPr>
            <p:nvPr/>
          </p:nvSpPr>
          <p:spPr bwMode="auto">
            <a:xfrm>
              <a:off x="-236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622" name="Rectangle 344"/>
            <p:cNvSpPr>
              <a:spLocks noChangeArrowheads="1"/>
            </p:cNvSpPr>
            <p:nvPr/>
          </p:nvSpPr>
          <p:spPr bwMode="auto">
            <a:xfrm>
              <a:off x="-207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623" name="Rectangle 345"/>
            <p:cNvSpPr>
              <a:spLocks noChangeArrowheads="1"/>
            </p:cNvSpPr>
            <p:nvPr/>
          </p:nvSpPr>
          <p:spPr bwMode="auto">
            <a:xfrm>
              <a:off x="-178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624" name="Rectangle 346"/>
            <p:cNvSpPr>
              <a:spLocks noChangeArrowheads="1"/>
            </p:cNvSpPr>
            <p:nvPr/>
          </p:nvSpPr>
          <p:spPr bwMode="auto">
            <a:xfrm>
              <a:off x="-1498"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625" name="Rectangle 347"/>
            <p:cNvSpPr>
              <a:spLocks noChangeArrowheads="1"/>
            </p:cNvSpPr>
            <p:nvPr/>
          </p:nvSpPr>
          <p:spPr bwMode="auto">
            <a:xfrm>
              <a:off x="-1210"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626" name="Rectangle 348"/>
            <p:cNvSpPr>
              <a:spLocks noChangeArrowheads="1"/>
            </p:cNvSpPr>
            <p:nvPr/>
          </p:nvSpPr>
          <p:spPr bwMode="auto">
            <a:xfrm>
              <a:off x="-346"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627" name="Rectangle 349"/>
            <p:cNvSpPr>
              <a:spLocks noChangeArrowheads="1"/>
            </p:cNvSpPr>
            <p:nvPr/>
          </p:nvSpPr>
          <p:spPr bwMode="auto">
            <a:xfrm>
              <a:off x="-922"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628" name="Rectangle 350"/>
            <p:cNvSpPr>
              <a:spLocks noChangeArrowheads="1"/>
            </p:cNvSpPr>
            <p:nvPr/>
          </p:nvSpPr>
          <p:spPr bwMode="auto">
            <a:xfrm>
              <a:off x="-634" y="1308"/>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629" name="Text Box 351"/>
            <p:cNvSpPr txBox="1">
              <a:spLocks noChangeArrowheads="1"/>
            </p:cNvSpPr>
            <p:nvPr/>
          </p:nvSpPr>
          <p:spPr bwMode="auto">
            <a:xfrm>
              <a:off x="-3216" y="102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630" name="Text Box 352"/>
            <p:cNvSpPr txBox="1">
              <a:spLocks noChangeArrowheads="1"/>
            </p:cNvSpPr>
            <p:nvPr/>
          </p:nvSpPr>
          <p:spPr bwMode="auto">
            <a:xfrm>
              <a:off x="-2964"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631" name="Line 353"/>
            <p:cNvSpPr>
              <a:spLocks noChangeShapeType="1"/>
            </p:cNvSpPr>
            <p:nvPr/>
          </p:nvSpPr>
          <p:spPr bwMode="auto">
            <a:xfrm>
              <a:off x="-2508"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2" name="Text Box 354"/>
            <p:cNvSpPr txBox="1">
              <a:spLocks noChangeArrowheads="1"/>
            </p:cNvSpPr>
            <p:nvPr/>
          </p:nvSpPr>
          <p:spPr bwMode="auto">
            <a:xfrm>
              <a:off x="-2678"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633" name="Line 355"/>
            <p:cNvSpPr>
              <a:spLocks noChangeShapeType="1"/>
            </p:cNvSpPr>
            <p:nvPr/>
          </p:nvSpPr>
          <p:spPr bwMode="auto">
            <a:xfrm>
              <a:off x="-2796"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4" name="Line 356"/>
            <p:cNvSpPr>
              <a:spLocks noChangeShapeType="1"/>
            </p:cNvSpPr>
            <p:nvPr/>
          </p:nvSpPr>
          <p:spPr bwMode="auto">
            <a:xfrm>
              <a:off x="-2220"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5" name="Text Box 357"/>
            <p:cNvSpPr txBox="1">
              <a:spLocks noChangeArrowheads="1"/>
            </p:cNvSpPr>
            <p:nvPr/>
          </p:nvSpPr>
          <p:spPr bwMode="auto">
            <a:xfrm>
              <a:off x="-2390"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636" name="Line 358"/>
            <p:cNvSpPr>
              <a:spLocks noChangeShapeType="1"/>
            </p:cNvSpPr>
            <p:nvPr/>
          </p:nvSpPr>
          <p:spPr bwMode="auto">
            <a:xfrm>
              <a:off x="-1932" y="684"/>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7" name="Text Box 359"/>
            <p:cNvSpPr txBox="1">
              <a:spLocks noChangeArrowheads="1"/>
            </p:cNvSpPr>
            <p:nvPr/>
          </p:nvSpPr>
          <p:spPr bwMode="auto">
            <a:xfrm>
              <a:off x="-2102" y="432"/>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638" name="Line 360"/>
            <p:cNvSpPr>
              <a:spLocks noChangeShapeType="1"/>
            </p:cNvSpPr>
            <p:nvPr/>
          </p:nvSpPr>
          <p:spPr bwMode="auto">
            <a:xfrm>
              <a:off x="-1644"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39" name="Text Box 361"/>
            <p:cNvSpPr txBox="1">
              <a:spLocks noChangeArrowheads="1"/>
            </p:cNvSpPr>
            <p:nvPr/>
          </p:nvSpPr>
          <p:spPr bwMode="auto">
            <a:xfrm>
              <a:off x="-1814"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640" name="Line 362"/>
            <p:cNvSpPr>
              <a:spLocks noChangeShapeType="1"/>
            </p:cNvSpPr>
            <p:nvPr/>
          </p:nvSpPr>
          <p:spPr bwMode="auto">
            <a:xfrm>
              <a:off x="-1356"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1" name="Text Box 363"/>
            <p:cNvSpPr txBox="1">
              <a:spLocks noChangeArrowheads="1"/>
            </p:cNvSpPr>
            <p:nvPr/>
          </p:nvSpPr>
          <p:spPr bwMode="auto">
            <a:xfrm>
              <a:off x="-1526"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42" name="Line 364"/>
            <p:cNvSpPr>
              <a:spLocks noChangeShapeType="1"/>
            </p:cNvSpPr>
            <p:nvPr/>
          </p:nvSpPr>
          <p:spPr bwMode="auto">
            <a:xfrm>
              <a:off x="-1068" y="687"/>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3" name="Text Box 365"/>
            <p:cNvSpPr txBox="1">
              <a:spLocks noChangeArrowheads="1"/>
            </p:cNvSpPr>
            <p:nvPr/>
          </p:nvSpPr>
          <p:spPr bwMode="auto">
            <a:xfrm>
              <a:off x="-1238" y="435"/>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44" name="Line 366"/>
            <p:cNvSpPr>
              <a:spLocks noChangeShapeType="1"/>
            </p:cNvSpPr>
            <p:nvPr/>
          </p:nvSpPr>
          <p:spPr bwMode="auto">
            <a:xfrm>
              <a:off x="-780"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5" name="Text Box 367"/>
            <p:cNvSpPr txBox="1">
              <a:spLocks noChangeArrowheads="1"/>
            </p:cNvSpPr>
            <p:nvPr/>
          </p:nvSpPr>
          <p:spPr bwMode="auto">
            <a:xfrm>
              <a:off x="-950"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46" name="Line 368"/>
            <p:cNvSpPr>
              <a:spLocks noChangeShapeType="1"/>
            </p:cNvSpPr>
            <p:nvPr/>
          </p:nvSpPr>
          <p:spPr bwMode="auto">
            <a:xfrm>
              <a:off x="-492" y="696"/>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7" name="Text Box 369"/>
            <p:cNvSpPr txBox="1">
              <a:spLocks noChangeArrowheads="1"/>
            </p:cNvSpPr>
            <p:nvPr/>
          </p:nvSpPr>
          <p:spPr bwMode="auto">
            <a:xfrm>
              <a:off x="-662"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i=8</a:t>
              </a:r>
            </a:p>
          </p:txBody>
        </p:sp>
        <p:sp>
          <p:nvSpPr>
            <p:cNvPr id="23648" name="Line 370"/>
            <p:cNvSpPr>
              <a:spLocks noChangeShapeType="1"/>
            </p:cNvSpPr>
            <p:nvPr/>
          </p:nvSpPr>
          <p:spPr bwMode="auto">
            <a:xfrm>
              <a:off x="-204" y="6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49" name="Text Box 371"/>
            <p:cNvSpPr txBox="1">
              <a:spLocks noChangeArrowheads="1"/>
            </p:cNvSpPr>
            <p:nvPr/>
          </p:nvSpPr>
          <p:spPr bwMode="auto">
            <a:xfrm>
              <a:off x="-374" y="4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i=9</a:t>
              </a:r>
            </a:p>
          </p:txBody>
        </p:sp>
      </p:grpSp>
      <p:grpSp>
        <p:nvGrpSpPr>
          <p:cNvPr id="207220" name="Group 372"/>
          <p:cNvGrpSpPr>
            <a:grpSpLocks/>
          </p:cNvGrpSpPr>
          <p:nvPr/>
        </p:nvGrpSpPr>
        <p:grpSpPr bwMode="auto">
          <a:xfrm>
            <a:off x="3354388" y="4533478"/>
            <a:ext cx="5105400" cy="1847850"/>
            <a:chOff x="-3360" y="144"/>
            <a:chExt cx="3216" cy="1164"/>
          </a:xfrm>
        </p:grpSpPr>
        <p:sp>
          <p:nvSpPr>
            <p:cNvPr id="23568" name="Rectangle 373"/>
            <p:cNvSpPr>
              <a:spLocks noChangeArrowheads="1"/>
            </p:cNvSpPr>
            <p:nvPr/>
          </p:nvSpPr>
          <p:spPr bwMode="auto">
            <a:xfrm>
              <a:off x="-308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2</a:t>
              </a:r>
              <a:endParaRPr lang="es-ES" sz="2400" dirty="0">
                <a:latin typeface="Times New Roman" pitchFamily="18" charset="0"/>
              </a:endParaRPr>
            </a:p>
          </p:txBody>
        </p:sp>
        <p:sp>
          <p:nvSpPr>
            <p:cNvPr id="23569" name="Rectangle 374"/>
            <p:cNvSpPr>
              <a:spLocks noChangeArrowheads="1"/>
            </p:cNvSpPr>
            <p:nvPr/>
          </p:nvSpPr>
          <p:spPr bwMode="auto">
            <a:xfrm>
              <a:off x="-279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3</a:t>
              </a:r>
              <a:endParaRPr lang="es-ES" sz="2400" dirty="0">
                <a:latin typeface="Times New Roman" pitchFamily="18" charset="0"/>
              </a:endParaRPr>
            </a:p>
          </p:txBody>
        </p:sp>
        <p:sp>
          <p:nvSpPr>
            <p:cNvPr id="23570" name="Rectangle 375"/>
            <p:cNvSpPr>
              <a:spLocks noChangeArrowheads="1"/>
            </p:cNvSpPr>
            <p:nvPr/>
          </p:nvSpPr>
          <p:spPr bwMode="auto">
            <a:xfrm>
              <a:off x="-250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4</a:t>
              </a:r>
              <a:endParaRPr lang="es-ES" sz="2400" dirty="0">
                <a:latin typeface="Times New Roman" pitchFamily="18" charset="0"/>
              </a:endParaRPr>
            </a:p>
          </p:txBody>
        </p:sp>
        <p:sp>
          <p:nvSpPr>
            <p:cNvPr id="23571" name="Rectangle 376"/>
            <p:cNvSpPr>
              <a:spLocks noChangeArrowheads="1"/>
            </p:cNvSpPr>
            <p:nvPr/>
          </p:nvSpPr>
          <p:spPr bwMode="auto">
            <a:xfrm>
              <a:off x="-221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5</a:t>
              </a:r>
              <a:endParaRPr lang="es-ES" sz="2400" dirty="0">
                <a:latin typeface="Times New Roman" pitchFamily="18" charset="0"/>
              </a:endParaRPr>
            </a:p>
          </p:txBody>
        </p:sp>
        <p:sp>
          <p:nvSpPr>
            <p:cNvPr id="23572" name="Rectangle 377"/>
            <p:cNvSpPr>
              <a:spLocks noChangeArrowheads="1"/>
            </p:cNvSpPr>
            <p:nvPr/>
          </p:nvSpPr>
          <p:spPr bwMode="auto">
            <a:xfrm>
              <a:off x="-193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6</a:t>
              </a:r>
              <a:endParaRPr lang="es-ES" sz="2400" dirty="0">
                <a:latin typeface="Times New Roman" pitchFamily="18" charset="0"/>
              </a:endParaRPr>
            </a:p>
          </p:txBody>
        </p:sp>
        <p:sp>
          <p:nvSpPr>
            <p:cNvPr id="23573" name="Rectangle 378"/>
            <p:cNvSpPr>
              <a:spLocks noChangeArrowheads="1"/>
            </p:cNvSpPr>
            <p:nvPr/>
          </p:nvSpPr>
          <p:spPr bwMode="auto">
            <a:xfrm>
              <a:off x="-1642"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7</a:t>
              </a:r>
              <a:endParaRPr lang="es-ES" sz="2400" dirty="0">
                <a:latin typeface="Times New Roman" pitchFamily="18" charset="0"/>
              </a:endParaRPr>
            </a:p>
          </p:txBody>
        </p:sp>
        <p:sp>
          <p:nvSpPr>
            <p:cNvPr id="23574" name="Rectangle 379"/>
            <p:cNvSpPr>
              <a:spLocks noChangeArrowheads="1"/>
            </p:cNvSpPr>
            <p:nvPr/>
          </p:nvSpPr>
          <p:spPr bwMode="auto">
            <a:xfrm>
              <a:off x="-1354"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8</a:t>
              </a:r>
              <a:endParaRPr lang="es-ES" sz="2400" dirty="0">
                <a:latin typeface="Times New Roman" pitchFamily="18" charset="0"/>
              </a:endParaRPr>
            </a:p>
          </p:txBody>
        </p:sp>
        <p:sp>
          <p:nvSpPr>
            <p:cNvPr id="23575" name="Rectangle 380"/>
            <p:cNvSpPr>
              <a:spLocks noChangeArrowheads="1"/>
            </p:cNvSpPr>
            <p:nvPr/>
          </p:nvSpPr>
          <p:spPr bwMode="auto">
            <a:xfrm>
              <a:off x="-490"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11</a:t>
              </a:r>
              <a:endParaRPr lang="es-ES" sz="2400" dirty="0">
                <a:latin typeface="Times New Roman" pitchFamily="18" charset="0"/>
              </a:endParaRPr>
            </a:p>
          </p:txBody>
        </p:sp>
        <p:sp>
          <p:nvSpPr>
            <p:cNvPr id="23576" name="Rectangle 381"/>
            <p:cNvSpPr>
              <a:spLocks noChangeArrowheads="1"/>
            </p:cNvSpPr>
            <p:nvPr/>
          </p:nvSpPr>
          <p:spPr bwMode="auto">
            <a:xfrm>
              <a:off x="-1066"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9</a:t>
              </a:r>
              <a:endParaRPr lang="es-ES" sz="2400" dirty="0">
                <a:latin typeface="Times New Roman" pitchFamily="18" charset="0"/>
              </a:endParaRPr>
            </a:p>
          </p:txBody>
        </p:sp>
        <p:sp>
          <p:nvSpPr>
            <p:cNvPr id="23577" name="Rectangle 382"/>
            <p:cNvSpPr>
              <a:spLocks noChangeArrowheads="1"/>
            </p:cNvSpPr>
            <p:nvPr/>
          </p:nvSpPr>
          <p:spPr bwMode="auto">
            <a:xfrm>
              <a:off x="-778" y="756"/>
              <a:ext cx="288" cy="288"/>
            </a:xfrm>
            <a:prstGeom prst="rect">
              <a:avLst/>
            </a:prstGeom>
            <a:solidFill>
              <a:schemeClr val="bg1"/>
            </a:solidFill>
            <a:ln w="381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latin typeface="Times New Roman" pitchFamily="18" charset="0"/>
                </a:rPr>
                <a:t>10</a:t>
              </a:r>
              <a:endParaRPr lang="es-ES" sz="2400" dirty="0">
                <a:latin typeface="Times New Roman" pitchFamily="18" charset="0"/>
              </a:endParaRPr>
            </a:p>
          </p:txBody>
        </p:sp>
        <p:sp>
          <p:nvSpPr>
            <p:cNvPr id="23578" name="Rectangle 383"/>
            <p:cNvSpPr>
              <a:spLocks noChangeArrowheads="1"/>
            </p:cNvSpPr>
            <p:nvPr/>
          </p:nvSpPr>
          <p:spPr bwMode="auto">
            <a:xfrm>
              <a:off x="-308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0</a:t>
              </a:r>
            </a:p>
          </p:txBody>
        </p:sp>
        <p:sp>
          <p:nvSpPr>
            <p:cNvPr id="23579" name="Rectangle 384"/>
            <p:cNvSpPr>
              <a:spLocks noChangeArrowheads="1"/>
            </p:cNvSpPr>
            <p:nvPr/>
          </p:nvSpPr>
          <p:spPr bwMode="auto">
            <a:xfrm>
              <a:off x="-279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1</a:t>
              </a:r>
            </a:p>
          </p:txBody>
        </p:sp>
        <p:sp>
          <p:nvSpPr>
            <p:cNvPr id="23580" name="Rectangle 385"/>
            <p:cNvSpPr>
              <a:spLocks noChangeArrowheads="1"/>
            </p:cNvSpPr>
            <p:nvPr/>
          </p:nvSpPr>
          <p:spPr bwMode="auto">
            <a:xfrm>
              <a:off x="-250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2</a:t>
              </a:r>
            </a:p>
          </p:txBody>
        </p:sp>
        <p:sp>
          <p:nvSpPr>
            <p:cNvPr id="23581" name="Rectangle 386"/>
            <p:cNvSpPr>
              <a:spLocks noChangeArrowheads="1"/>
            </p:cNvSpPr>
            <p:nvPr/>
          </p:nvSpPr>
          <p:spPr bwMode="auto">
            <a:xfrm>
              <a:off x="-221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3</a:t>
              </a:r>
            </a:p>
          </p:txBody>
        </p:sp>
        <p:sp>
          <p:nvSpPr>
            <p:cNvPr id="23582" name="Rectangle 387"/>
            <p:cNvSpPr>
              <a:spLocks noChangeArrowheads="1"/>
            </p:cNvSpPr>
            <p:nvPr/>
          </p:nvSpPr>
          <p:spPr bwMode="auto">
            <a:xfrm>
              <a:off x="-193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4</a:t>
              </a:r>
            </a:p>
          </p:txBody>
        </p:sp>
        <p:sp>
          <p:nvSpPr>
            <p:cNvPr id="23583" name="Rectangle 388"/>
            <p:cNvSpPr>
              <a:spLocks noChangeArrowheads="1"/>
            </p:cNvSpPr>
            <p:nvPr/>
          </p:nvSpPr>
          <p:spPr bwMode="auto">
            <a:xfrm>
              <a:off x="-1642"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5</a:t>
              </a:r>
            </a:p>
          </p:txBody>
        </p:sp>
        <p:sp>
          <p:nvSpPr>
            <p:cNvPr id="23584" name="Rectangle 389"/>
            <p:cNvSpPr>
              <a:spLocks noChangeArrowheads="1"/>
            </p:cNvSpPr>
            <p:nvPr/>
          </p:nvSpPr>
          <p:spPr bwMode="auto">
            <a:xfrm>
              <a:off x="-1354"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6</a:t>
              </a:r>
            </a:p>
          </p:txBody>
        </p:sp>
        <p:sp>
          <p:nvSpPr>
            <p:cNvPr id="23585" name="Rectangle 390"/>
            <p:cNvSpPr>
              <a:spLocks noChangeArrowheads="1"/>
            </p:cNvSpPr>
            <p:nvPr/>
          </p:nvSpPr>
          <p:spPr bwMode="auto">
            <a:xfrm>
              <a:off x="-490"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9</a:t>
              </a:r>
            </a:p>
          </p:txBody>
        </p:sp>
        <p:sp>
          <p:nvSpPr>
            <p:cNvPr id="23586" name="Rectangle 391"/>
            <p:cNvSpPr>
              <a:spLocks noChangeArrowheads="1"/>
            </p:cNvSpPr>
            <p:nvPr/>
          </p:nvSpPr>
          <p:spPr bwMode="auto">
            <a:xfrm>
              <a:off x="-1066"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7</a:t>
              </a:r>
            </a:p>
          </p:txBody>
        </p:sp>
        <p:sp>
          <p:nvSpPr>
            <p:cNvPr id="23587" name="Rectangle 392"/>
            <p:cNvSpPr>
              <a:spLocks noChangeArrowheads="1"/>
            </p:cNvSpPr>
            <p:nvPr/>
          </p:nvSpPr>
          <p:spPr bwMode="auto">
            <a:xfrm>
              <a:off x="-778" y="1020"/>
              <a:ext cx="288" cy="288"/>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defTabSz="762000"/>
              <a:r>
                <a:rPr lang="es-ES" sz="2400" b="1" dirty="0">
                  <a:solidFill>
                    <a:srgbClr val="FF3300"/>
                  </a:solidFill>
                  <a:latin typeface="Times New Roman" pitchFamily="18" charset="0"/>
                </a:rPr>
                <a:t>8</a:t>
              </a:r>
            </a:p>
          </p:txBody>
        </p:sp>
        <p:sp>
          <p:nvSpPr>
            <p:cNvPr id="23588" name="Text Box 393"/>
            <p:cNvSpPr txBox="1">
              <a:spLocks noChangeArrowheads="1"/>
            </p:cNvSpPr>
            <p:nvPr/>
          </p:nvSpPr>
          <p:spPr bwMode="auto">
            <a:xfrm>
              <a:off x="-3360" y="709"/>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800" b="1" dirty="0">
                  <a:latin typeface="Times New Roman" pitchFamily="18" charset="0"/>
                </a:rPr>
                <a:t>A</a:t>
              </a:r>
              <a:endParaRPr lang="es-ES" sz="2400" dirty="0">
                <a:latin typeface="Times New Roman" pitchFamily="18" charset="0"/>
              </a:endParaRPr>
            </a:p>
          </p:txBody>
        </p:sp>
        <p:sp>
          <p:nvSpPr>
            <p:cNvPr id="23589" name="Text Box 394"/>
            <p:cNvSpPr txBox="1">
              <a:spLocks noChangeArrowheads="1"/>
            </p:cNvSpPr>
            <p:nvPr/>
          </p:nvSpPr>
          <p:spPr bwMode="auto">
            <a:xfrm>
              <a:off x="-3108"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i=0</a:t>
              </a:r>
            </a:p>
          </p:txBody>
        </p:sp>
        <p:sp>
          <p:nvSpPr>
            <p:cNvPr id="23590" name="Line 395"/>
            <p:cNvSpPr>
              <a:spLocks noChangeShapeType="1"/>
            </p:cNvSpPr>
            <p:nvPr/>
          </p:nvSpPr>
          <p:spPr bwMode="auto">
            <a:xfrm>
              <a:off x="-2652"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1" name="Text Box 396"/>
            <p:cNvSpPr txBox="1">
              <a:spLocks noChangeArrowheads="1"/>
            </p:cNvSpPr>
            <p:nvPr/>
          </p:nvSpPr>
          <p:spPr bwMode="auto">
            <a:xfrm>
              <a:off x="-2822"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i=1</a:t>
              </a:r>
            </a:p>
          </p:txBody>
        </p:sp>
        <p:sp>
          <p:nvSpPr>
            <p:cNvPr id="23592" name="Line 397"/>
            <p:cNvSpPr>
              <a:spLocks noChangeShapeType="1"/>
            </p:cNvSpPr>
            <p:nvPr/>
          </p:nvSpPr>
          <p:spPr bwMode="auto">
            <a:xfrm>
              <a:off x="-2940"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3" name="Line 398"/>
            <p:cNvSpPr>
              <a:spLocks noChangeShapeType="1"/>
            </p:cNvSpPr>
            <p:nvPr/>
          </p:nvSpPr>
          <p:spPr bwMode="auto">
            <a:xfrm>
              <a:off x="-2364"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4" name="Text Box 399"/>
            <p:cNvSpPr txBox="1">
              <a:spLocks noChangeArrowheads="1"/>
            </p:cNvSpPr>
            <p:nvPr/>
          </p:nvSpPr>
          <p:spPr bwMode="auto">
            <a:xfrm>
              <a:off x="-2534"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i=2</a:t>
              </a:r>
            </a:p>
          </p:txBody>
        </p:sp>
        <p:sp>
          <p:nvSpPr>
            <p:cNvPr id="23595" name="Line 400"/>
            <p:cNvSpPr>
              <a:spLocks noChangeShapeType="1"/>
            </p:cNvSpPr>
            <p:nvPr/>
          </p:nvSpPr>
          <p:spPr bwMode="auto">
            <a:xfrm>
              <a:off x="-2076" y="396"/>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6" name="Text Box 401"/>
            <p:cNvSpPr txBox="1">
              <a:spLocks noChangeArrowheads="1"/>
            </p:cNvSpPr>
            <p:nvPr/>
          </p:nvSpPr>
          <p:spPr bwMode="auto">
            <a:xfrm>
              <a:off x="-2246" y="144"/>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i=3</a:t>
              </a:r>
            </a:p>
          </p:txBody>
        </p:sp>
        <p:sp>
          <p:nvSpPr>
            <p:cNvPr id="23597" name="Line 402"/>
            <p:cNvSpPr>
              <a:spLocks noChangeShapeType="1"/>
            </p:cNvSpPr>
            <p:nvPr/>
          </p:nvSpPr>
          <p:spPr bwMode="auto">
            <a:xfrm>
              <a:off x="-1788"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598" name="Text Box 403"/>
            <p:cNvSpPr txBox="1">
              <a:spLocks noChangeArrowheads="1"/>
            </p:cNvSpPr>
            <p:nvPr/>
          </p:nvSpPr>
          <p:spPr bwMode="auto">
            <a:xfrm>
              <a:off x="-1958"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i=4</a:t>
              </a:r>
            </a:p>
          </p:txBody>
        </p:sp>
        <p:sp>
          <p:nvSpPr>
            <p:cNvPr id="23599" name="Line 404"/>
            <p:cNvSpPr>
              <a:spLocks noChangeShapeType="1"/>
            </p:cNvSpPr>
            <p:nvPr/>
          </p:nvSpPr>
          <p:spPr bwMode="auto">
            <a:xfrm>
              <a:off x="-1500"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0" name="Text Box 405"/>
            <p:cNvSpPr txBox="1">
              <a:spLocks noChangeArrowheads="1"/>
            </p:cNvSpPr>
            <p:nvPr/>
          </p:nvSpPr>
          <p:spPr bwMode="auto">
            <a:xfrm>
              <a:off x="-1670"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i=5</a:t>
              </a:r>
            </a:p>
          </p:txBody>
        </p:sp>
        <p:sp>
          <p:nvSpPr>
            <p:cNvPr id="23601" name="Line 406"/>
            <p:cNvSpPr>
              <a:spLocks noChangeShapeType="1"/>
            </p:cNvSpPr>
            <p:nvPr/>
          </p:nvSpPr>
          <p:spPr bwMode="auto">
            <a:xfrm>
              <a:off x="-1212" y="399"/>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2" name="Text Box 407"/>
            <p:cNvSpPr txBox="1">
              <a:spLocks noChangeArrowheads="1"/>
            </p:cNvSpPr>
            <p:nvPr/>
          </p:nvSpPr>
          <p:spPr bwMode="auto">
            <a:xfrm>
              <a:off x="-1382" y="147"/>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i=6</a:t>
              </a:r>
            </a:p>
          </p:txBody>
        </p:sp>
        <p:sp>
          <p:nvSpPr>
            <p:cNvPr id="23603" name="Line 408"/>
            <p:cNvSpPr>
              <a:spLocks noChangeShapeType="1"/>
            </p:cNvSpPr>
            <p:nvPr/>
          </p:nvSpPr>
          <p:spPr bwMode="auto">
            <a:xfrm>
              <a:off x="-924"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4" name="Text Box 409"/>
            <p:cNvSpPr txBox="1">
              <a:spLocks noChangeArrowheads="1"/>
            </p:cNvSpPr>
            <p:nvPr/>
          </p:nvSpPr>
          <p:spPr bwMode="auto">
            <a:xfrm>
              <a:off x="-1094"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i=7</a:t>
              </a:r>
            </a:p>
          </p:txBody>
        </p:sp>
        <p:sp>
          <p:nvSpPr>
            <p:cNvPr id="23605" name="Line 410"/>
            <p:cNvSpPr>
              <a:spLocks noChangeShapeType="1"/>
            </p:cNvSpPr>
            <p:nvPr/>
          </p:nvSpPr>
          <p:spPr bwMode="auto">
            <a:xfrm>
              <a:off x="-636" y="408"/>
              <a:ext cx="0" cy="297"/>
            </a:xfrm>
            <a:prstGeom prst="line">
              <a:avLst/>
            </a:prstGeom>
            <a:noFill/>
            <a:ln w="28575">
              <a:solidFill>
                <a:schemeClr val="bg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6" name="Text Box 411"/>
            <p:cNvSpPr txBox="1">
              <a:spLocks noChangeArrowheads="1"/>
            </p:cNvSpPr>
            <p:nvPr/>
          </p:nvSpPr>
          <p:spPr bwMode="auto">
            <a:xfrm>
              <a:off x="-806"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chemeClr val="bg1"/>
                  </a:solidFill>
                  <a:latin typeface="Times New Roman" pitchFamily="18" charset="0"/>
                </a:rPr>
                <a:t>i=8</a:t>
              </a:r>
            </a:p>
          </p:txBody>
        </p:sp>
        <p:sp>
          <p:nvSpPr>
            <p:cNvPr id="23607" name="Line 412"/>
            <p:cNvSpPr>
              <a:spLocks noChangeShapeType="1"/>
            </p:cNvSpPr>
            <p:nvPr/>
          </p:nvSpPr>
          <p:spPr bwMode="auto">
            <a:xfrm>
              <a:off x="-348" y="408"/>
              <a:ext cx="0" cy="297"/>
            </a:xfrm>
            <a:prstGeom prst="line">
              <a:avLst/>
            </a:prstGeom>
            <a:noFill/>
            <a:ln w="28575">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3608" name="Text Box 413"/>
            <p:cNvSpPr txBox="1">
              <a:spLocks noChangeArrowheads="1"/>
            </p:cNvSpPr>
            <p:nvPr/>
          </p:nvSpPr>
          <p:spPr bwMode="auto">
            <a:xfrm>
              <a:off x="-518" y="156"/>
              <a:ext cx="3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eaLnBrk="1" hangingPunct="1"/>
              <a:r>
                <a:rPr lang="es-ES" sz="2400" b="1" dirty="0">
                  <a:solidFill>
                    <a:srgbClr val="0000FF"/>
                  </a:solidFill>
                  <a:latin typeface="Times New Roman" pitchFamily="18" charset="0"/>
                </a:rPr>
                <a:t>i=9</a:t>
              </a:r>
            </a:p>
          </p:txBody>
        </p:sp>
      </p:grpSp>
      <p:sp>
        <p:nvSpPr>
          <p:cNvPr id="415"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3" name="Imagen 2">
            <a:extLst>
              <a:ext uri="{FF2B5EF4-FFF2-40B4-BE49-F238E27FC236}">
                <a16:creationId xmlns:a16="http://schemas.microsoft.com/office/drawing/2014/main" id="{1D207240-E066-4193-ADE7-BF8499C12731}"/>
              </a:ext>
            </a:extLst>
          </p:cNvPr>
          <p:cNvPicPr>
            <a:picLocks noChangeAspect="1"/>
          </p:cNvPicPr>
          <p:nvPr/>
        </p:nvPicPr>
        <p:blipFill>
          <a:blip r:embed="rId2"/>
          <a:stretch>
            <a:fillRect/>
          </a:stretch>
        </p:blipFill>
        <p:spPr>
          <a:xfrm>
            <a:off x="933450" y="2486040"/>
            <a:ext cx="4540332" cy="2576075"/>
          </a:xfrm>
          <a:prstGeom prst="rect">
            <a:avLst/>
          </a:prstGeom>
        </p:spPr>
      </p:pic>
    </p:spTree>
    <p:extLst>
      <p:ext uri="{BB962C8B-B14F-4D97-AF65-F5344CB8AC3E}">
        <p14:creationId xmlns:p14="http://schemas.microsoft.com/office/powerpoint/2010/main" val="342342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Effect transition="in" filter="wipe(right)">
                                      <p:cBhvr>
                                        <p:cTn id="7" dur="500"/>
                                        <p:tgtEl>
                                          <p:spTgt spid="206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nodeType="clickEffect">
                                  <p:stCondLst>
                                    <p:cond delay="0"/>
                                  </p:stCondLst>
                                  <p:childTnLst>
                                    <p:set>
                                      <p:cBhvr>
                                        <p:cTn id="15" dur="1" fill="hold">
                                          <p:stCondLst>
                                            <p:cond delay="0"/>
                                          </p:stCondLst>
                                        </p:cTn>
                                        <p:tgtEl>
                                          <p:spTgt spid="206852"/>
                                        </p:tgtEl>
                                        <p:attrNameLst>
                                          <p:attrName>style.visibility</p:attrName>
                                        </p:attrNameLst>
                                      </p:cBhvr>
                                      <p:to>
                                        <p:strVal val="visible"/>
                                      </p:to>
                                    </p:set>
                                    <p:anim calcmode="lin" valueType="num">
                                      <p:cBhvr additive="base">
                                        <p:cTn id="16" dur="500" fill="hold"/>
                                        <p:tgtEl>
                                          <p:spTgt spid="206852"/>
                                        </p:tgtEl>
                                        <p:attrNameLst>
                                          <p:attrName>ppt_x</p:attrName>
                                        </p:attrNameLst>
                                      </p:cBhvr>
                                      <p:tavLst>
                                        <p:tav tm="0">
                                          <p:val>
                                            <p:strVal val="#ppt_x"/>
                                          </p:val>
                                        </p:tav>
                                        <p:tav tm="100000">
                                          <p:val>
                                            <p:strVal val="#ppt_x"/>
                                          </p:val>
                                        </p:tav>
                                      </p:tavLst>
                                    </p:anim>
                                    <p:anim calcmode="lin" valueType="num">
                                      <p:cBhvr additive="base">
                                        <p:cTn id="17" dur="500" fill="hold"/>
                                        <p:tgtEl>
                                          <p:spTgt spid="206852"/>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499"/>
                                          </p:stCondLst>
                                        </p:cTn>
                                        <p:tgtEl>
                                          <p:spTgt spid="206875"/>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499"/>
                                          </p:stCondLst>
                                        </p:cTn>
                                        <p:tgtEl>
                                          <p:spTgt spid="2069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499"/>
                                          </p:stCondLst>
                                        </p:cTn>
                                        <p:tgtEl>
                                          <p:spTgt spid="20692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499"/>
                                          </p:stCondLst>
                                        </p:cTn>
                                        <p:tgtEl>
                                          <p:spTgt spid="206968"/>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207010"/>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499"/>
                                          </p:stCondLst>
                                        </p:cTn>
                                        <p:tgtEl>
                                          <p:spTgt spid="207052"/>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499"/>
                                          </p:stCondLst>
                                        </p:cTn>
                                        <p:tgtEl>
                                          <p:spTgt spid="207094"/>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nodeType="clickEffect">
                                  <p:stCondLst>
                                    <p:cond delay="0"/>
                                  </p:stCondLst>
                                  <p:childTnLst>
                                    <p:set>
                                      <p:cBhvr>
                                        <p:cTn id="49" dur="1" fill="hold">
                                          <p:stCondLst>
                                            <p:cond delay="499"/>
                                          </p:stCondLst>
                                        </p:cTn>
                                        <p:tgtEl>
                                          <p:spTgt spid="207136"/>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nodeType="clickEffect">
                                  <p:stCondLst>
                                    <p:cond delay="0"/>
                                  </p:stCondLst>
                                  <p:childTnLst>
                                    <p:set>
                                      <p:cBhvr>
                                        <p:cTn id="53" dur="1" fill="hold">
                                          <p:stCondLst>
                                            <p:cond delay="499"/>
                                          </p:stCondLst>
                                        </p:cTn>
                                        <p:tgtEl>
                                          <p:spTgt spid="20717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499"/>
                                          </p:stCondLst>
                                        </p:cTn>
                                        <p:tgtEl>
                                          <p:spTgt spid="2072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827" name="Rectangle 3"/>
          <p:cNvSpPr>
            <a:spLocks noGrp="1" noChangeArrowheads="1"/>
          </p:cNvSpPr>
          <p:nvPr>
            <p:ph type="body" idx="1"/>
          </p:nvPr>
        </p:nvSpPr>
        <p:spPr>
          <a:xfrm>
            <a:off x="1029507" y="1340768"/>
            <a:ext cx="7505694" cy="3863727"/>
          </a:xfrm>
        </p:spPr>
        <p:txBody>
          <a:bodyPr>
            <a:normAutofit/>
          </a:bodyPr>
          <a:lstStyle/>
          <a:p>
            <a:pPr marL="0" indent="0" algn="ctr">
              <a:lnSpc>
                <a:spcPct val="150000"/>
              </a:lnSpc>
              <a:spcBef>
                <a:spcPct val="0"/>
              </a:spcBef>
              <a:buNone/>
            </a:pPr>
            <a:r>
              <a:rPr lang="es-MX" sz="2300" dirty="0">
                <a:solidFill>
                  <a:schemeClr val="bg2">
                    <a:lumMod val="25000"/>
                  </a:schemeClr>
                </a:solidFill>
                <a:latin typeface="Arial" pitchFamily="34" charset="0"/>
                <a:cs typeface="Arial" pitchFamily="34" charset="0"/>
              </a:rPr>
              <a:t>Escriba la función </a:t>
            </a:r>
            <a:r>
              <a:rPr lang="es-MX" sz="2300" b="1" dirty="0">
                <a:solidFill>
                  <a:srgbClr val="FF0000"/>
                </a:solidFill>
                <a:latin typeface="Arial" pitchFamily="34" charset="0"/>
                <a:cs typeface="Arial" pitchFamily="34" charset="0"/>
              </a:rPr>
              <a:t>imprime</a:t>
            </a:r>
            <a:r>
              <a:rPr lang="es-MX" sz="2300" dirty="0">
                <a:solidFill>
                  <a:schemeClr val="bg2">
                    <a:lumMod val="25000"/>
                  </a:schemeClr>
                </a:solidFill>
                <a:latin typeface="Arial" pitchFamily="34" charset="0"/>
                <a:cs typeface="Arial" pitchFamily="34" charset="0"/>
              </a:rPr>
              <a:t>, que recibe un arreglo y despliega en pantalla el contenido del arreglo.</a:t>
            </a:r>
            <a:endParaRPr lang="es-ES_tradnl" sz="2300" dirty="0">
              <a:solidFill>
                <a:schemeClr val="bg2">
                  <a:lumMod val="25000"/>
                </a:schemeClr>
              </a:solidFill>
              <a:latin typeface="Arial" pitchFamily="34" charset="0"/>
              <a:cs typeface="Arial" pitchFamily="34" charset="0"/>
            </a:endParaRPr>
          </a:p>
          <a:p>
            <a:pPr eaLnBrk="1" hangingPunct="1"/>
            <a:endParaRPr lang="es-ES_tradnl" sz="2400" dirty="0">
              <a:solidFill>
                <a:schemeClr val="bg2">
                  <a:lumMod val="25000"/>
                </a:schemeClr>
              </a:solidFill>
              <a:latin typeface="Arial" pitchFamily="34" charset="0"/>
              <a:cs typeface="Arial" pitchFamily="34" charset="0"/>
            </a:endParaRPr>
          </a:p>
          <a:p>
            <a:pPr lvl="2">
              <a:buFontTx/>
              <a:buNone/>
              <a:tabLst>
                <a:tab pos="1168400" algn="l"/>
              </a:tabLst>
            </a:pPr>
            <a:r>
              <a:rPr lang="es-ES_tradnl" b="1" dirty="0">
                <a:solidFill>
                  <a:schemeClr val="bg2">
                    <a:lumMod val="25000"/>
                  </a:schemeClr>
                </a:solidFill>
                <a:latin typeface="Arial" pitchFamily="34" charset="0"/>
                <a:cs typeface="Arial" pitchFamily="34" charset="0"/>
              </a:rPr>
              <a:t>def imprime(A):</a:t>
            </a:r>
          </a:p>
          <a:p>
            <a:pPr lvl="2">
              <a:buNone/>
              <a:tabLst>
                <a:tab pos="1168400" algn="l"/>
              </a:tabLst>
            </a:pPr>
            <a:r>
              <a:rPr lang="es-ES_tradnl" b="1" dirty="0">
                <a:solidFill>
                  <a:schemeClr val="bg2">
                    <a:lumMod val="25000"/>
                  </a:schemeClr>
                </a:solidFill>
                <a:latin typeface="Arial" pitchFamily="34" charset="0"/>
                <a:cs typeface="Arial" pitchFamily="34" charset="0"/>
              </a:rPr>
              <a:t>    for i in range(len(A)):</a:t>
            </a:r>
          </a:p>
          <a:p>
            <a:pPr lvl="2">
              <a:buNone/>
              <a:tabLst>
                <a:tab pos="1168400" algn="l"/>
              </a:tabLst>
            </a:pPr>
            <a:r>
              <a:rPr lang="es-ES_tradnl" b="1" dirty="0">
                <a:solidFill>
                  <a:schemeClr val="bg2">
                    <a:lumMod val="25000"/>
                  </a:schemeClr>
                </a:solidFill>
                <a:latin typeface="Arial" pitchFamily="34" charset="0"/>
                <a:cs typeface="Arial" pitchFamily="34" charset="0"/>
              </a:rPr>
              <a:t>        print(</a:t>
            </a:r>
            <a:r>
              <a:rPr lang="es-ES_tradnl" b="1" dirty="0">
                <a:solidFill>
                  <a:schemeClr val="accent5">
                    <a:lumMod val="75000"/>
                  </a:schemeClr>
                </a:solidFill>
                <a:latin typeface="Arial" pitchFamily="34" charset="0"/>
                <a:cs typeface="Arial" pitchFamily="34" charset="0"/>
              </a:rPr>
              <a:t>"Arreglo[%i] = %i "</a:t>
            </a:r>
            <a:r>
              <a:rPr lang="es-ES_tradnl" b="1" dirty="0">
                <a:solidFill>
                  <a:schemeClr val="bg2">
                    <a:lumMod val="25000"/>
                  </a:schemeClr>
                </a:solidFill>
                <a:latin typeface="Arial" pitchFamily="34" charset="0"/>
                <a:cs typeface="Arial" pitchFamily="34" charset="0"/>
              </a:rPr>
              <a:t> % (</a:t>
            </a:r>
            <a:r>
              <a:rPr lang="es-ES_tradnl" b="1" dirty="0">
                <a:solidFill>
                  <a:srgbClr val="FF0000"/>
                </a:solidFill>
                <a:latin typeface="Arial" pitchFamily="34" charset="0"/>
                <a:cs typeface="Arial" pitchFamily="34" charset="0"/>
              </a:rPr>
              <a:t>i</a:t>
            </a:r>
            <a:r>
              <a:rPr lang="es-ES_tradnl" b="1" dirty="0">
                <a:solidFill>
                  <a:schemeClr val="bg2">
                    <a:lumMod val="25000"/>
                  </a:schemeClr>
                </a:solidFill>
                <a:latin typeface="Arial" pitchFamily="34" charset="0"/>
                <a:cs typeface="Arial" pitchFamily="34" charset="0"/>
              </a:rPr>
              <a:t>, </a:t>
            </a:r>
            <a:r>
              <a:rPr lang="es-ES_tradnl" b="1" dirty="0">
                <a:solidFill>
                  <a:srgbClr val="FF0000"/>
                </a:solidFill>
                <a:latin typeface="Arial" pitchFamily="34" charset="0"/>
                <a:cs typeface="Arial" pitchFamily="34" charset="0"/>
              </a:rPr>
              <a:t>A[i]</a:t>
            </a:r>
            <a:r>
              <a:rPr lang="es-ES_tradnl" b="1" dirty="0">
                <a:solidFill>
                  <a:schemeClr val="bg2">
                    <a:lumMod val="25000"/>
                  </a:schemeClr>
                </a:solidFill>
                <a:latin typeface="Arial" pitchFamily="34" charset="0"/>
                <a:cs typeface="Arial" pitchFamily="34" charset="0"/>
              </a:rPr>
              <a:t>))</a:t>
            </a:r>
          </a:p>
          <a:p>
            <a:pPr lvl="2">
              <a:buFontTx/>
              <a:buNone/>
              <a:tabLst>
                <a:tab pos="1168400" algn="l"/>
              </a:tabLst>
            </a:pPr>
            <a:r>
              <a:rPr lang="es-ES_tradnl" sz="2000" b="1" dirty="0">
                <a:solidFill>
                  <a:schemeClr val="bg2">
                    <a:lumMod val="25000"/>
                  </a:schemeClr>
                </a:solidFill>
                <a:latin typeface="Arial" pitchFamily="34" charset="0"/>
                <a:cs typeface="Arial" pitchFamily="34" charset="0"/>
              </a:rPr>
              <a:t>    </a:t>
            </a:r>
          </a:p>
        </p:txBody>
      </p:sp>
      <p:sp>
        <p:nvSpPr>
          <p:cNvPr id="22534" name="Line 51"/>
          <p:cNvSpPr>
            <a:spLocks noChangeShapeType="1"/>
          </p:cNvSpPr>
          <p:nvPr/>
        </p:nvSpPr>
        <p:spPr bwMode="auto">
          <a:xfrm>
            <a:off x="-4511675" y="2305050"/>
            <a:ext cx="0" cy="471488"/>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28575">
                <a:solidFill>
                  <a:schemeClr val="tx1"/>
                </a:solidFill>
                <a:round/>
                <a:headEnd type="none" w="sm" len="sm"/>
                <a:tailEnd type="triangl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414" name="Rectangle 2"/>
          <p:cNvSpPr>
            <a:spLocks noChangeArrowheads="1"/>
          </p:cNvSpPr>
          <p:nvPr/>
        </p:nvSpPr>
        <p:spPr bwMode="auto">
          <a:xfrm>
            <a:off x="1687115" y="275778"/>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41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4835" y="4583270"/>
            <a:ext cx="1874969" cy="1242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9818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Effect transition="in" filter="wipe(right)">
                                      <p:cBhvr>
                                        <p:cTn id="7" dur="500"/>
                                        <p:tgtEl>
                                          <p:spTgt spid="205827">
                                            <p:txEl>
                                              <p:pRg st="0" end="0"/>
                                            </p:txEl>
                                          </p:spTgt>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205827">
                                            <p:txEl>
                                              <p:pRg st="2" end="2"/>
                                            </p:txEl>
                                          </p:spTgt>
                                        </p:tgtEl>
                                        <p:attrNameLst>
                                          <p:attrName>style.visibility</p:attrName>
                                        </p:attrNameLst>
                                      </p:cBhvr>
                                      <p:to>
                                        <p:strVal val="visible"/>
                                      </p:to>
                                    </p:set>
                                    <p:animEffect transition="in" filter="wipe(right)">
                                      <p:cBhvr>
                                        <p:cTn id="10" dur="500"/>
                                        <p:tgtEl>
                                          <p:spTgt spid="205827">
                                            <p:txEl>
                                              <p:pRg st="2" end="2"/>
                                            </p:txEl>
                                          </p:spTgt>
                                        </p:tgtEl>
                                      </p:cBhvr>
                                    </p:animEffect>
                                  </p:childTnLst>
                                </p:cTn>
                              </p:par>
                              <p:par>
                                <p:cTn id="11" presetID="22" presetClass="entr" presetSubtype="2" fill="hold" grpId="0" nodeType="withEffect">
                                  <p:stCondLst>
                                    <p:cond delay="0"/>
                                  </p:stCondLst>
                                  <p:childTnLst>
                                    <p:set>
                                      <p:cBhvr>
                                        <p:cTn id="12" dur="1" fill="hold">
                                          <p:stCondLst>
                                            <p:cond delay="0"/>
                                          </p:stCondLst>
                                        </p:cTn>
                                        <p:tgtEl>
                                          <p:spTgt spid="205827">
                                            <p:txEl>
                                              <p:pRg st="3" end="3"/>
                                            </p:txEl>
                                          </p:spTgt>
                                        </p:tgtEl>
                                        <p:attrNameLst>
                                          <p:attrName>style.visibility</p:attrName>
                                        </p:attrNameLst>
                                      </p:cBhvr>
                                      <p:to>
                                        <p:strVal val="visible"/>
                                      </p:to>
                                    </p:set>
                                    <p:animEffect transition="in" filter="wipe(right)">
                                      <p:cBhvr>
                                        <p:cTn id="13" dur="500"/>
                                        <p:tgtEl>
                                          <p:spTgt spid="205827">
                                            <p:txEl>
                                              <p:pRg st="3" end="3"/>
                                            </p:txEl>
                                          </p:spTgt>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205827">
                                            <p:txEl>
                                              <p:pRg st="4" end="4"/>
                                            </p:txEl>
                                          </p:spTgt>
                                        </p:tgtEl>
                                        <p:attrNameLst>
                                          <p:attrName>style.visibility</p:attrName>
                                        </p:attrNameLst>
                                      </p:cBhvr>
                                      <p:to>
                                        <p:strVal val="visible"/>
                                      </p:to>
                                    </p:set>
                                    <p:animEffect transition="in" filter="wipe(right)">
                                      <p:cBhvr>
                                        <p:cTn id="16" dur="500"/>
                                        <p:tgtEl>
                                          <p:spTgt spid="205827">
                                            <p:txEl>
                                              <p:pRg st="4" end="4"/>
                                            </p:txEl>
                                          </p:spTgt>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205827">
                                            <p:txEl>
                                              <p:pRg st="5" end="5"/>
                                            </p:txEl>
                                          </p:spTgt>
                                        </p:tgtEl>
                                        <p:attrNameLst>
                                          <p:attrName>style.visibility</p:attrName>
                                        </p:attrNameLst>
                                      </p:cBhvr>
                                      <p:to>
                                        <p:strVal val="visible"/>
                                      </p:to>
                                    </p:set>
                                    <p:animEffect transition="in" filter="wipe(right)">
                                      <p:cBhvr>
                                        <p:cTn id="19" dur="500"/>
                                        <p:tgtEl>
                                          <p:spTgt spid="205827">
                                            <p:txEl>
                                              <p:pRg st="5" end="5"/>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4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4" name="Text Box 4"/>
          <p:cNvSpPr txBox="1">
            <a:spLocks noChangeArrowheads="1"/>
          </p:cNvSpPr>
          <p:nvPr/>
        </p:nvSpPr>
        <p:spPr bwMode="auto">
          <a:xfrm>
            <a:off x="877403" y="1556792"/>
            <a:ext cx="7340352" cy="11318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algn="ctr">
              <a:lnSpc>
                <a:spcPct val="150000"/>
              </a:lnSpc>
            </a:pPr>
            <a:r>
              <a:rPr lang="es-ES_tradnl" sz="2400" b="1" dirty="0">
                <a:solidFill>
                  <a:schemeClr val="accent6">
                    <a:lumMod val="75000"/>
                  </a:schemeClr>
                </a:solidFill>
              </a:rPr>
              <a:t>Integrar todas las funciones </a:t>
            </a:r>
            <a:r>
              <a:rPr lang="es-ES_tradnl" sz="2400" dirty="0"/>
              <a:t>en un solo programa para verificar su funcionamiento</a:t>
            </a:r>
            <a:endParaRPr lang="es-ES" sz="2400" b="1" dirty="0">
              <a:solidFill>
                <a:srgbClr val="0000FF"/>
              </a:solidFill>
            </a:endParaRPr>
          </a:p>
        </p:txBody>
      </p:sp>
      <p:sp>
        <p:nvSpPr>
          <p:cNvPr id="7" name="Rectangle 2"/>
          <p:cNvSpPr>
            <a:spLocks noChangeArrowheads="1"/>
          </p:cNvSpPr>
          <p:nvPr/>
        </p:nvSpPr>
        <p:spPr bwMode="auto">
          <a:xfrm>
            <a:off x="877403" y="156170"/>
            <a:ext cx="7340352" cy="154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pic>
        <p:nvPicPr>
          <p:cNvPr id="3" name="Imagen 2" descr="Imagen que contiene pequeño, juguete, tabla&#10;&#10;Descripción generada automáticamente">
            <a:extLst>
              <a:ext uri="{FF2B5EF4-FFF2-40B4-BE49-F238E27FC236}">
                <a16:creationId xmlns:a16="http://schemas.microsoft.com/office/drawing/2014/main" id="{316F16D2-23BD-4523-AB74-D7DEBB52FF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9832" y="3068960"/>
            <a:ext cx="3227437" cy="2929626"/>
          </a:xfrm>
          <a:prstGeom prst="rect">
            <a:avLst/>
          </a:prstGeom>
        </p:spPr>
      </p:pic>
    </p:spTree>
    <p:extLst>
      <p:ext uri="{BB962C8B-B14F-4D97-AF65-F5344CB8AC3E}">
        <p14:creationId xmlns:p14="http://schemas.microsoft.com/office/powerpoint/2010/main" val="812640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09924"/>
                                        </p:tgtEl>
                                        <p:attrNameLst>
                                          <p:attrName>style.visibility</p:attrName>
                                        </p:attrNameLst>
                                      </p:cBhvr>
                                      <p:to>
                                        <p:strVal val="visible"/>
                                      </p:to>
                                    </p:set>
                                    <p:anim calcmode="lin" valueType="num">
                                      <p:cBhvr additive="base">
                                        <p:cTn id="7" dur="500" fill="hold"/>
                                        <p:tgtEl>
                                          <p:spTgt spid="209924"/>
                                        </p:tgtEl>
                                        <p:attrNameLst>
                                          <p:attrName>ppt_x</p:attrName>
                                        </p:attrNameLst>
                                      </p:cBhvr>
                                      <p:tavLst>
                                        <p:tav tm="0">
                                          <p:val>
                                            <p:strVal val="0-#ppt_w/2"/>
                                          </p:val>
                                        </p:tav>
                                        <p:tav tm="100000">
                                          <p:val>
                                            <p:strVal val="#ppt_x"/>
                                          </p:val>
                                        </p:tav>
                                      </p:tavLst>
                                    </p:anim>
                                    <p:anim calcmode="lin" valueType="num">
                                      <p:cBhvr additive="base">
                                        <p:cTn id="8" dur="500" fill="hold"/>
                                        <p:tgtEl>
                                          <p:spTgt spid="2099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27653" name="Text Box 4"/>
          <p:cNvSpPr txBox="1">
            <a:spLocks noChangeArrowheads="1"/>
          </p:cNvSpPr>
          <p:nvPr/>
        </p:nvSpPr>
        <p:spPr bwMode="auto">
          <a:xfrm>
            <a:off x="539551" y="1471926"/>
            <a:ext cx="4437115"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en-US" sz="2000" b="1" dirty="0"/>
              <a:t>def </a:t>
            </a:r>
            <a:r>
              <a:rPr lang="en-US" sz="2000" b="1" dirty="0">
                <a:solidFill>
                  <a:schemeClr val="accent6">
                    <a:lumMod val="75000"/>
                  </a:schemeClr>
                </a:solidFill>
              </a:rPr>
              <a:t>crea_lista(tam)</a:t>
            </a:r>
            <a:r>
              <a:rPr lang="en-US" sz="2000" b="1" dirty="0"/>
              <a:t>:</a:t>
            </a:r>
          </a:p>
          <a:p>
            <a:pPr eaLnBrk="1" hangingPunct="1">
              <a:lnSpc>
                <a:spcPct val="90000"/>
              </a:lnSpc>
              <a:spcBef>
                <a:spcPct val="20000"/>
              </a:spcBef>
              <a:buClr>
                <a:schemeClr val="accent1"/>
              </a:buClr>
              <a:buSzPct val="80000"/>
              <a:buFont typeface="Wingdings" pitchFamily="2" charset="2"/>
              <a:buNone/>
            </a:pPr>
            <a:r>
              <a:rPr lang="en-US" sz="2000" dirty="0"/>
              <a:t>    lista = [ ]</a:t>
            </a:r>
          </a:p>
          <a:p>
            <a:pPr eaLnBrk="1" hangingPunct="1">
              <a:lnSpc>
                <a:spcPct val="90000"/>
              </a:lnSpc>
              <a:spcBef>
                <a:spcPct val="20000"/>
              </a:spcBef>
              <a:buClr>
                <a:schemeClr val="accent1"/>
              </a:buClr>
              <a:buSzPct val="80000"/>
              <a:buFont typeface="Wingdings" pitchFamily="2" charset="2"/>
              <a:buNone/>
            </a:pPr>
            <a:r>
              <a:rPr lang="en-US" sz="2000" dirty="0"/>
              <a:t>    for i in range(0,tam):</a:t>
            </a:r>
          </a:p>
          <a:p>
            <a:pPr eaLnBrk="1" hangingPunct="1">
              <a:lnSpc>
                <a:spcPct val="90000"/>
              </a:lnSpc>
              <a:spcBef>
                <a:spcPct val="20000"/>
              </a:spcBef>
              <a:buClr>
                <a:schemeClr val="accent1"/>
              </a:buClr>
              <a:buSzPct val="80000"/>
              <a:buFont typeface="Wingdings" pitchFamily="2" charset="2"/>
              <a:buNone/>
            </a:pPr>
            <a:r>
              <a:rPr lang="en-US" sz="2000" dirty="0"/>
              <a:t>        lista.insert(i, i)</a:t>
            </a:r>
          </a:p>
          <a:p>
            <a:pPr eaLnBrk="1" hangingPunct="1">
              <a:lnSpc>
                <a:spcPct val="90000"/>
              </a:lnSpc>
              <a:spcBef>
                <a:spcPct val="20000"/>
              </a:spcBef>
              <a:buClr>
                <a:schemeClr val="accent1"/>
              </a:buClr>
              <a:buSzPct val="80000"/>
              <a:buFont typeface="Wingdings" pitchFamily="2" charset="2"/>
              <a:buNone/>
            </a:pPr>
            <a:r>
              <a:rPr lang="en-US" sz="2000" dirty="0"/>
              <a:t>    return lista</a:t>
            </a:r>
          </a:p>
          <a:p>
            <a:pPr eaLnBrk="1" hangingPunct="1">
              <a:lnSpc>
                <a:spcPct val="90000"/>
              </a:lnSpc>
              <a:spcBef>
                <a:spcPct val="20000"/>
              </a:spcBef>
              <a:buClr>
                <a:schemeClr val="accent1"/>
              </a:buClr>
              <a:buSzPct val="80000"/>
              <a:buFont typeface="Wingdings" pitchFamily="2" charset="2"/>
              <a:buNone/>
            </a:pPr>
            <a:endParaRPr lang="en-US" sz="2000" b="1" dirty="0"/>
          </a:p>
          <a:p>
            <a:pPr eaLnBrk="1" hangingPunct="1">
              <a:lnSpc>
                <a:spcPct val="90000"/>
              </a:lnSpc>
              <a:spcBef>
                <a:spcPct val="20000"/>
              </a:spcBef>
              <a:buClr>
                <a:schemeClr val="accent1"/>
              </a:buClr>
              <a:buSzPct val="80000"/>
              <a:buFont typeface="Wingdings" pitchFamily="2" charset="2"/>
              <a:buNone/>
            </a:pPr>
            <a:r>
              <a:rPr lang="en-US" sz="2000" b="1" dirty="0"/>
              <a:t>def </a:t>
            </a:r>
            <a:r>
              <a:rPr lang="en-US" sz="2000" b="1" dirty="0">
                <a:solidFill>
                  <a:schemeClr val="accent6">
                    <a:lumMod val="75000"/>
                  </a:schemeClr>
                </a:solidFill>
              </a:rPr>
              <a:t>suma_dos(A)</a:t>
            </a:r>
            <a:r>
              <a:rPr lang="en-US" sz="2000" b="1" dirty="0"/>
              <a:t>:</a:t>
            </a:r>
          </a:p>
          <a:p>
            <a:pPr eaLnBrk="1" hangingPunct="1">
              <a:lnSpc>
                <a:spcPct val="90000"/>
              </a:lnSpc>
              <a:spcBef>
                <a:spcPct val="20000"/>
              </a:spcBef>
              <a:buClr>
                <a:schemeClr val="accent1"/>
              </a:buClr>
              <a:buSzPct val="80000"/>
              <a:buFont typeface="Wingdings" pitchFamily="2" charset="2"/>
              <a:buNone/>
            </a:pPr>
            <a:r>
              <a:rPr lang="en-US" sz="2000" dirty="0"/>
              <a:t>    for i in range(len(A)):</a:t>
            </a:r>
          </a:p>
          <a:p>
            <a:pPr eaLnBrk="1" hangingPunct="1">
              <a:lnSpc>
                <a:spcPct val="90000"/>
              </a:lnSpc>
              <a:spcBef>
                <a:spcPct val="20000"/>
              </a:spcBef>
              <a:buClr>
                <a:schemeClr val="accent1"/>
              </a:buClr>
              <a:buSzPct val="80000"/>
              <a:buFont typeface="Wingdings" pitchFamily="2" charset="2"/>
              <a:buNone/>
            </a:pPr>
            <a:r>
              <a:rPr lang="en-US" sz="2000" dirty="0"/>
              <a:t>        A[i] = A[i] + 2</a:t>
            </a:r>
          </a:p>
          <a:p>
            <a:pPr eaLnBrk="1" hangingPunct="1">
              <a:lnSpc>
                <a:spcPct val="90000"/>
              </a:lnSpc>
              <a:spcBef>
                <a:spcPct val="20000"/>
              </a:spcBef>
              <a:buClr>
                <a:schemeClr val="accent1"/>
              </a:buClr>
              <a:buSzPct val="80000"/>
              <a:buFont typeface="Wingdings" pitchFamily="2" charset="2"/>
              <a:buNone/>
            </a:pPr>
            <a:endParaRPr lang="en-US" sz="2000" b="1" dirty="0"/>
          </a:p>
          <a:p>
            <a:pPr eaLnBrk="1" hangingPunct="1">
              <a:lnSpc>
                <a:spcPct val="90000"/>
              </a:lnSpc>
              <a:spcBef>
                <a:spcPct val="20000"/>
              </a:spcBef>
              <a:buClr>
                <a:schemeClr val="accent1"/>
              </a:buClr>
              <a:buSzPct val="80000"/>
              <a:buFont typeface="Wingdings" pitchFamily="2" charset="2"/>
              <a:buNone/>
            </a:pPr>
            <a:r>
              <a:rPr lang="en-US" sz="2000" b="1" dirty="0"/>
              <a:t>def </a:t>
            </a:r>
            <a:r>
              <a:rPr lang="en-US" sz="2000" b="1" dirty="0">
                <a:solidFill>
                  <a:schemeClr val="accent6">
                    <a:lumMod val="75000"/>
                  </a:schemeClr>
                </a:solidFill>
              </a:rPr>
              <a:t>imprime(A)</a:t>
            </a:r>
            <a:r>
              <a:rPr lang="en-US" sz="2000" b="1" dirty="0"/>
              <a:t>:</a:t>
            </a:r>
          </a:p>
          <a:p>
            <a:pPr eaLnBrk="1" hangingPunct="1">
              <a:lnSpc>
                <a:spcPct val="90000"/>
              </a:lnSpc>
              <a:spcBef>
                <a:spcPct val="20000"/>
              </a:spcBef>
              <a:buClr>
                <a:schemeClr val="accent1"/>
              </a:buClr>
              <a:buSzPct val="80000"/>
              <a:buFont typeface="Wingdings" pitchFamily="2" charset="2"/>
              <a:buNone/>
            </a:pPr>
            <a:r>
              <a:rPr lang="en-US" sz="2000" b="1" dirty="0"/>
              <a:t>    </a:t>
            </a:r>
            <a:r>
              <a:rPr lang="en-US" sz="2000" dirty="0"/>
              <a:t>for i in range(len(A)):</a:t>
            </a:r>
          </a:p>
          <a:p>
            <a:pPr eaLnBrk="1" hangingPunct="1">
              <a:lnSpc>
                <a:spcPct val="90000"/>
              </a:lnSpc>
              <a:spcBef>
                <a:spcPct val="20000"/>
              </a:spcBef>
              <a:buClr>
                <a:schemeClr val="accent1"/>
              </a:buClr>
              <a:buSzPct val="80000"/>
              <a:buFont typeface="Wingdings" pitchFamily="2" charset="2"/>
              <a:buNone/>
            </a:pPr>
            <a:r>
              <a:rPr lang="en-US" sz="2000" dirty="0"/>
              <a:t>        print("Arreglo[", i, "] = ", A[i])</a:t>
            </a:r>
          </a:p>
          <a:p>
            <a:pPr eaLnBrk="1" hangingPunct="1">
              <a:lnSpc>
                <a:spcPct val="90000"/>
              </a:lnSpc>
              <a:spcBef>
                <a:spcPct val="20000"/>
              </a:spcBef>
              <a:buClr>
                <a:schemeClr val="accent1"/>
              </a:buClr>
              <a:buSzPct val="80000"/>
              <a:buFont typeface="Wingdings" pitchFamily="2" charset="2"/>
              <a:buNone/>
            </a:pPr>
            <a:endParaRPr lang="es-ES_tradnl" sz="2000" b="1" dirty="0"/>
          </a:p>
        </p:txBody>
      </p:sp>
      <p:sp>
        <p:nvSpPr>
          <p:cNvPr id="6" name="Rectangle 2"/>
          <p:cNvSpPr>
            <a:spLocks noChangeArrowheads="1"/>
          </p:cNvSpPr>
          <p:nvPr/>
        </p:nvSpPr>
        <p:spPr bwMode="auto">
          <a:xfrm>
            <a:off x="1689397" y="166599"/>
            <a:ext cx="5765205"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rgbClr val="0070C0"/>
                </a:solidFill>
                <a:effectLst>
                  <a:outerShdw blurRad="38100" dist="38100" dir="2700000" algn="tl">
                    <a:srgbClr val="C0C0C0"/>
                  </a:outerShdw>
                </a:effectLst>
                <a:latin typeface="Dom Casual" charset="0"/>
              </a:rPr>
              <a:t>Actividad Grupal</a:t>
            </a:r>
          </a:p>
        </p:txBody>
      </p:sp>
      <p:sp>
        <p:nvSpPr>
          <p:cNvPr id="8" name="Text Box 4">
            <a:extLst>
              <a:ext uri="{FF2B5EF4-FFF2-40B4-BE49-F238E27FC236}">
                <a16:creationId xmlns:a16="http://schemas.microsoft.com/office/drawing/2014/main" id="{64B07724-51DC-4795-8B32-D464FBCD0BBF}"/>
              </a:ext>
            </a:extLst>
          </p:cNvPr>
          <p:cNvSpPr txBox="1">
            <a:spLocks noChangeArrowheads="1"/>
          </p:cNvSpPr>
          <p:nvPr/>
        </p:nvSpPr>
        <p:spPr bwMode="auto">
          <a:xfrm>
            <a:off x="4283968" y="1471926"/>
            <a:ext cx="4695618" cy="3077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defTabSz="762000" eaLnBrk="0" hangingPunct="0">
              <a:defRPr sz="1600">
                <a:solidFill>
                  <a:schemeClr val="tx1"/>
                </a:solidFill>
                <a:latin typeface="Arial" pitchFamily="34" charset="0"/>
              </a:defRPr>
            </a:lvl1pPr>
            <a:lvl2pPr marL="742950" indent="-285750" defTabSz="762000" eaLnBrk="0" hangingPunct="0">
              <a:defRPr sz="1600">
                <a:solidFill>
                  <a:schemeClr val="tx1"/>
                </a:solidFill>
                <a:latin typeface="Arial" pitchFamily="34" charset="0"/>
              </a:defRPr>
            </a:lvl2pPr>
            <a:lvl3pPr marL="1143000" indent="-228600" defTabSz="762000" eaLnBrk="0" hangingPunct="0">
              <a:defRPr sz="1600">
                <a:solidFill>
                  <a:schemeClr val="tx1"/>
                </a:solidFill>
                <a:latin typeface="Arial" pitchFamily="34" charset="0"/>
              </a:defRPr>
            </a:lvl3pPr>
            <a:lvl4pPr marL="1600200" indent="-228600" defTabSz="762000" eaLnBrk="0" hangingPunct="0">
              <a:defRPr sz="1600">
                <a:solidFill>
                  <a:schemeClr val="tx1"/>
                </a:solidFill>
                <a:latin typeface="Arial" pitchFamily="34" charset="0"/>
              </a:defRPr>
            </a:lvl4pPr>
            <a:lvl5pPr marL="2057400" indent="-228600" defTabSz="762000" eaLnBrk="0" hangingPunct="0">
              <a:defRPr sz="1600">
                <a:solidFill>
                  <a:schemeClr val="tx1"/>
                </a:solidFill>
                <a:latin typeface="Arial" pitchFamily="34" charset="0"/>
              </a:defRPr>
            </a:lvl5pPr>
            <a:lvl6pPr marL="2514600" indent="-228600" defTabSz="762000" eaLnBrk="0" fontAlgn="base" hangingPunct="0">
              <a:spcBef>
                <a:spcPct val="0"/>
              </a:spcBef>
              <a:spcAft>
                <a:spcPct val="0"/>
              </a:spcAft>
              <a:defRPr sz="1600">
                <a:solidFill>
                  <a:schemeClr val="tx1"/>
                </a:solidFill>
                <a:latin typeface="Arial" pitchFamily="34" charset="0"/>
              </a:defRPr>
            </a:lvl6pPr>
            <a:lvl7pPr marL="2971800" indent="-228600" defTabSz="762000" eaLnBrk="0" fontAlgn="base" hangingPunct="0">
              <a:spcBef>
                <a:spcPct val="0"/>
              </a:spcBef>
              <a:spcAft>
                <a:spcPct val="0"/>
              </a:spcAft>
              <a:defRPr sz="1600">
                <a:solidFill>
                  <a:schemeClr val="tx1"/>
                </a:solidFill>
                <a:latin typeface="Arial" pitchFamily="34" charset="0"/>
              </a:defRPr>
            </a:lvl7pPr>
            <a:lvl8pPr marL="3429000" indent="-228600" defTabSz="762000" eaLnBrk="0" fontAlgn="base" hangingPunct="0">
              <a:spcBef>
                <a:spcPct val="0"/>
              </a:spcBef>
              <a:spcAft>
                <a:spcPct val="0"/>
              </a:spcAft>
              <a:defRPr sz="1600">
                <a:solidFill>
                  <a:schemeClr val="tx1"/>
                </a:solidFill>
                <a:latin typeface="Arial" pitchFamily="34" charset="0"/>
              </a:defRPr>
            </a:lvl8pPr>
            <a:lvl9pPr marL="3886200" indent="-228600" defTabSz="762000" eaLnBrk="0" fontAlgn="base" hangingPunct="0">
              <a:spcBef>
                <a:spcPct val="0"/>
              </a:spcBef>
              <a:spcAft>
                <a:spcPct val="0"/>
              </a:spcAft>
              <a:defRPr sz="1600">
                <a:solidFill>
                  <a:schemeClr val="tx1"/>
                </a:solidFill>
                <a:latin typeface="Arial" pitchFamily="34" charset="0"/>
              </a:defRPr>
            </a:lvl9pPr>
          </a:lstStyle>
          <a:p>
            <a:pPr eaLnBrk="1" hangingPunct="1">
              <a:lnSpc>
                <a:spcPct val="90000"/>
              </a:lnSpc>
              <a:spcBef>
                <a:spcPct val="20000"/>
              </a:spcBef>
              <a:buClr>
                <a:schemeClr val="accent1"/>
              </a:buClr>
              <a:buSzPct val="80000"/>
              <a:buFont typeface="Wingdings" pitchFamily="2" charset="2"/>
              <a:buNone/>
            </a:pPr>
            <a:r>
              <a:rPr lang="pt-BR" sz="2000" b="1" dirty="0">
                <a:solidFill>
                  <a:schemeClr val="tx1">
                    <a:lumMod val="95000"/>
                    <a:lumOff val="5000"/>
                  </a:schemeClr>
                </a:solidFill>
              </a:rPr>
              <a:t>def </a:t>
            </a:r>
            <a:r>
              <a:rPr lang="pt-BR" sz="2000" b="1" dirty="0">
                <a:solidFill>
                  <a:schemeClr val="accent6">
                    <a:lumMod val="75000"/>
                  </a:schemeClr>
                </a:solidFill>
              </a:rPr>
              <a:t>main()</a:t>
            </a:r>
            <a:r>
              <a:rPr lang="pt-BR" sz="2000" b="1" dirty="0">
                <a:solidFill>
                  <a:schemeClr val="tx1">
                    <a:lumMod val="95000"/>
                    <a:lumOff val="5000"/>
                  </a:schemeClr>
                </a:solidFill>
              </a:rPr>
              <a:t>:</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t = int(input("Introduce el tamaño: "))        </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A = </a:t>
            </a:r>
            <a:r>
              <a:rPr lang="pt-BR" sz="2000" b="1" dirty="0">
                <a:solidFill>
                  <a:schemeClr val="tx1">
                    <a:lumMod val="95000"/>
                    <a:lumOff val="5000"/>
                  </a:schemeClr>
                </a:solidFill>
              </a:rPr>
              <a:t>crea_lista(t)</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a:t>
            </a:r>
            <a:r>
              <a:rPr lang="pt-BR" sz="2000" b="1" dirty="0">
                <a:solidFill>
                  <a:schemeClr val="tx1">
                    <a:lumMod val="95000"/>
                    <a:lumOff val="5000"/>
                  </a:schemeClr>
                </a:solidFill>
              </a:rPr>
              <a:t>imprime(A)</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a:t>
            </a:r>
            <a:r>
              <a:rPr lang="pt-BR" sz="2000" b="1" dirty="0">
                <a:solidFill>
                  <a:schemeClr val="tx1">
                    <a:lumMod val="95000"/>
                    <a:lumOff val="5000"/>
                  </a:schemeClr>
                </a:solidFill>
              </a:rPr>
              <a:t>suma_dos(A)</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print("\nSUMA DOS")</a:t>
            </a:r>
          </a:p>
          <a:p>
            <a:pPr eaLnBrk="1" hangingPunct="1">
              <a:lnSpc>
                <a:spcPct val="90000"/>
              </a:lnSpc>
              <a:spcBef>
                <a:spcPct val="20000"/>
              </a:spcBef>
              <a:buClr>
                <a:schemeClr val="accent1"/>
              </a:buClr>
              <a:buSzPct val="80000"/>
              <a:buFont typeface="Wingdings" pitchFamily="2" charset="2"/>
              <a:buNone/>
            </a:pPr>
            <a:r>
              <a:rPr lang="pt-BR" sz="2000" dirty="0">
                <a:solidFill>
                  <a:schemeClr val="tx1">
                    <a:lumMod val="95000"/>
                    <a:lumOff val="5000"/>
                  </a:schemeClr>
                </a:solidFill>
              </a:rPr>
              <a:t>    </a:t>
            </a:r>
            <a:r>
              <a:rPr lang="pt-BR" sz="2000" b="1" dirty="0">
                <a:solidFill>
                  <a:schemeClr val="tx1">
                    <a:lumMod val="95000"/>
                    <a:lumOff val="5000"/>
                  </a:schemeClr>
                </a:solidFill>
              </a:rPr>
              <a:t>imprime(A)</a:t>
            </a:r>
          </a:p>
          <a:p>
            <a:pPr eaLnBrk="1" hangingPunct="1">
              <a:lnSpc>
                <a:spcPct val="90000"/>
              </a:lnSpc>
              <a:spcBef>
                <a:spcPct val="20000"/>
              </a:spcBef>
              <a:buClr>
                <a:schemeClr val="accent1"/>
              </a:buClr>
              <a:buSzPct val="80000"/>
              <a:buFont typeface="Wingdings" pitchFamily="2" charset="2"/>
              <a:buNone/>
            </a:pPr>
            <a:endParaRPr lang="pt-BR" sz="2000" b="1" dirty="0">
              <a:solidFill>
                <a:schemeClr val="tx1">
                  <a:lumMod val="95000"/>
                  <a:lumOff val="5000"/>
                </a:schemeClr>
              </a:solidFill>
            </a:endParaRPr>
          </a:p>
          <a:p>
            <a:pPr eaLnBrk="1" hangingPunct="1">
              <a:lnSpc>
                <a:spcPct val="90000"/>
              </a:lnSpc>
              <a:spcBef>
                <a:spcPct val="20000"/>
              </a:spcBef>
              <a:buClr>
                <a:schemeClr val="accent1"/>
              </a:buClr>
              <a:buSzPct val="80000"/>
              <a:buFont typeface="Wingdings" pitchFamily="2" charset="2"/>
              <a:buNone/>
            </a:pPr>
            <a:r>
              <a:rPr lang="pt-BR" sz="2000" b="1" dirty="0">
                <a:solidFill>
                  <a:schemeClr val="accent6">
                    <a:lumMod val="75000"/>
                  </a:schemeClr>
                </a:solidFill>
              </a:rPr>
              <a:t>main()</a:t>
            </a:r>
            <a:endParaRPr lang="es-ES_tradnl" sz="2000" b="1" dirty="0">
              <a:solidFill>
                <a:schemeClr val="accent6">
                  <a:lumMod val="75000"/>
                </a:schemeClr>
              </a:solidFill>
            </a:endParaRPr>
          </a:p>
        </p:txBody>
      </p:sp>
      <p:pic>
        <p:nvPicPr>
          <p:cNvPr id="9" name="1 Imagen">
            <a:extLst>
              <a:ext uri="{FF2B5EF4-FFF2-40B4-BE49-F238E27FC236}">
                <a16:creationId xmlns:a16="http://schemas.microsoft.com/office/drawing/2014/main" id="{1704A893-7FBF-4B15-9DA5-934B39E28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30270" y="4558753"/>
            <a:ext cx="1728192" cy="1603861"/>
          </a:xfrm>
          <a:prstGeom prst="rect">
            <a:avLst/>
          </a:prstGeom>
        </p:spPr>
      </p:pic>
    </p:spTree>
    <p:extLst>
      <p:ext uri="{BB962C8B-B14F-4D97-AF65-F5344CB8AC3E}">
        <p14:creationId xmlns:p14="http://schemas.microsoft.com/office/powerpoint/2010/main" val="37136597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1817" y="573401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6" name="Rectangle 2"/>
          <p:cNvSpPr>
            <a:spLocks noChangeArrowheads="1"/>
          </p:cNvSpPr>
          <p:nvPr/>
        </p:nvSpPr>
        <p:spPr bwMode="auto">
          <a:xfrm>
            <a:off x="683568" y="116632"/>
            <a:ext cx="7920879"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4">
                    <a:lumMod val="50000"/>
                  </a:schemeClr>
                </a:solidFill>
                <a:effectLst>
                  <a:outerShdw blurRad="38100" dist="38100" dir="2700000" algn="tl">
                    <a:srgbClr val="C0C0C0"/>
                  </a:outerShdw>
                </a:effectLst>
                <a:latin typeface="Dom Casual" charset="0"/>
              </a:rPr>
              <a:t>Funciones y métodos de listas</a:t>
            </a:r>
          </a:p>
        </p:txBody>
      </p:sp>
      <p:graphicFrame>
        <p:nvGraphicFramePr>
          <p:cNvPr id="2" name="Tabla 1">
            <a:extLst>
              <a:ext uri="{FF2B5EF4-FFF2-40B4-BE49-F238E27FC236}">
                <a16:creationId xmlns:a16="http://schemas.microsoft.com/office/drawing/2014/main" id="{E5F432C5-F594-40E3-B720-F66952521232}"/>
              </a:ext>
            </a:extLst>
          </p:cNvPr>
          <p:cNvGraphicFramePr>
            <a:graphicFrameLocks noGrp="1"/>
          </p:cNvGraphicFramePr>
          <p:nvPr>
            <p:extLst>
              <p:ext uri="{D42A27DB-BD31-4B8C-83A1-F6EECF244321}">
                <p14:modId xmlns:p14="http://schemas.microsoft.com/office/powerpoint/2010/main" val="2942048150"/>
              </p:ext>
            </p:extLst>
          </p:nvPr>
        </p:nvGraphicFramePr>
        <p:xfrm>
          <a:off x="539552" y="1268760"/>
          <a:ext cx="7830615" cy="4351138"/>
        </p:xfrm>
        <a:graphic>
          <a:graphicData uri="http://schemas.openxmlformats.org/drawingml/2006/table">
            <a:tbl>
              <a:tblPr/>
              <a:tblGrid>
                <a:gridCol w="2675834">
                  <a:extLst>
                    <a:ext uri="{9D8B030D-6E8A-4147-A177-3AD203B41FA5}">
                      <a16:colId xmlns:a16="http://schemas.microsoft.com/office/drawing/2014/main" val="100547420"/>
                    </a:ext>
                  </a:extLst>
                </a:gridCol>
                <a:gridCol w="1428622">
                  <a:extLst>
                    <a:ext uri="{9D8B030D-6E8A-4147-A177-3AD203B41FA5}">
                      <a16:colId xmlns:a16="http://schemas.microsoft.com/office/drawing/2014/main" val="3735878996"/>
                    </a:ext>
                  </a:extLst>
                </a:gridCol>
                <a:gridCol w="1704060">
                  <a:extLst>
                    <a:ext uri="{9D8B030D-6E8A-4147-A177-3AD203B41FA5}">
                      <a16:colId xmlns:a16="http://schemas.microsoft.com/office/drawing/2014/main" val="2885864773"/>
                    </a:ext>
                  </a:extLst>
                </a:gridCol>
                <a:gridCol w="2022099">
                  <a:extLst>
                    <a:ext uri="{9D8B030D-6E8A-4147-A177-3AD203B41FA5}">
                      <a16:colId xmlns:a16="http://schemas.microsoft.com/office/drawing/2014/main" val="2099015102"/>
                    </a:ext>
                  </a:extLst>
                </a:gridCol>
              </a:tblGrid>
              <a:tr h="157344">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Descripción</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FUNCIONES / SENTENCIAS</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MÉTODOS</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Ejemplo</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026374"/>
                  </a:ext>
                </a:extLst>
              </a:tr>
              <a:tr h="527566">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Obtiene el número de elementos en la lista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len</a:t>
                      </a:r>
                      <a:r>
                        <a:rPr lang="es-MX" sz="1200" b="0" i="0" u="none" strike="noStrike" dirty="0">
                          <a:solidFill>
                            <a:srgbClr val="000000"/>
                          </a:solidFill>
                          <a:effectLst/>
                          <a:latin typeface="Arial" panose="020B0604020202020204" pitchFamily="34" charset="0"/>
                          <a:cs typeface="Arial" panose="020B0604020202020204" pitchFamily="34" charset="0"/>
                        </a:rPr>
                        <a:t>(lista)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lista=[8,5,2]</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longitud = len(lista)</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longitud sería igual a 3</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252370"/>
                  </a:ext>
                </a:extLst>
              </a:tr>
              <a:tr h="462777">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Agrega el valor indicado en el parámetro al final de la lista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append</a:t>
                      </a:r>
                      <a:r>
                        <a:rPr lang="es-MX" sz="1200" b="0" i="0" u="none" strike="noStrike" dirty="0">
                          <a:solidFill>
                            <a:srgbClr val="000000"/>
                          </a:solidFill>
                          <a:effectLst/>
                          <a:latin typeface="Arial" panose="020B0604020202020204" pitchFamily="34" charset="0"/>
                          <a:cs typeface="Arial" panose="020B0604020202020204" pitchFamily="34" charset="0"/>
                        </a:rPr>
                        <a:t>(valor)</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lista.append(10)</a:t>
                      </a: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La nueva lista sería:</a:t>
                      </a: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[8, 5, 2, </a:t>
                      </a:r>
                      <a:r>
                        <a:rPr lang="es-MX" sz="1200" b="1" i="0" u="none" strike="noStrike" dirty="0">
                          <a:solidFill>
                            <a:srgbClr val="000000"/>
                          </a:solidFill>
                          <a:effectLst/>
                          <a:latin typeface="Arial" panose="020B0604020202020204" pitchFamily="34" charset="0"/>
                          <a:cs typeface="Arial" panose="020B0604020202020204" pitchFamily="34" charset="0"/>
                        </a:rPr>
                        <a:t>10</a:t>
                      </a:r>
                      <a:r>
                        <a:rPr lang="es-MX" sz="1200" b="0" i="0" u="none" strike="noStrike" dirty="0">
                          <a:solidFill>
                            <a:srgbClr val="000000"/>
                          </a:solidFill>
                          <a:effectLst/>
                          <a:latin typeface="Arial" panose="020B0604020202020204" pitchFamily="34" charset="0"/>
                          <a:cs typeface="Arial" panose="020B0604020202020204" pitchFamily="34" charset="0"/>
                        </a:rPr>
                        <a:t>]</a:t>
                      </a:r>
                      <a:endParaRPr lang="es-MX" sz="1200" b="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4630016"/>
                  </a:ext>
                </a:extLst>
              </a:tr>
              <a:tr h="388733">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Inserta el valor indicado en la posición indicada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insert</a:t>
                      </a:r>
                      <a:r>
                        <a:rPr lang="es-MX" sz="1200" b="0" i="0" u="none" strike="noStrike" dirty="0">
                          <a:solidFill>
                            <a:srgbClr val="000000"/>
                          </a:solidFill>
                          <a:effectLst/>
                          <a:latin typeface="Arial" panose="020B0604020202020204" pitchFamily="34" charset="0"/>
                          <a:cs typeface="Arial" panose="020B0604020202020204" pitchFamily="34" charset="0"/>
                        </a:rPr>
                        <a:t>(posición, valor)</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200" b="1" dirty="0">
                          <a:effectLst/>
                          <a:latin typeface="Arial" panose="020B0604020202020204" pitchFamily="34" charset="0"/>
                          <a:cs typeface="Arial" panose="020B0604020202020204" pitchFamily="34" charset="0"/>
                        </a:rPr>
                        <a:t>lista.insert(1, 4)</a:t>
                      </a: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La nueva lista sería:</a:t>
                      </a: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[8, </a:t>
                      </a:r>
                      <a:r>
                        <a:rPr lang="es-MX" sz="1200" b="1" i="0" u="none" strike="noStrike" dirty="0">
                          <a:solidFill>
                            <a:srgbClr val="000000"/>
                          </a:solidFill>
                          <a:effectLst/>
                          <a:latin typeface="Arial" panose="020B0604020202020204" pitchFamily="34" charset="0"/>
                          <a:cs typeface="Arial" panose="020B0604020202020204" pitchFamily="34" charset="0"/>
                        </a:rPr>
                        <a:t>4</a:t>
                      </a:r>
                      <a:r>
                        <a:rPr lang="es-MX" sz="1200" b="0" i="0" u="none" strike="noStrike" dirty="0">
                          <a:solidFill>
                            <a:srgbClr val="000000"/>
                          </a:solidFill>
                          <a:effectLst/>
                          <a:latin typeface="Arial" panose="020B0604020202020204" pitchFamily="34" charset="0"/>
                          <a:cs typeface="Arial" panose="020B0604020202020204" pitchFamily="34" charset="0"/>
                        </a:rPr>
                        <a:t>, 5, 2, 10]</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35788462"/>
                  </a:ext>
                </a:extLst>
              </a:tr>
              <a:tr h="462777">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Borra el elemento indicado de la lista en la posición indicada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del </a:t>
                      </a:r>
                      <a:r>
                        <a:rPr lang="es-MX" sz="1200" b="0" i="0" u="none" strike="noStrike" dirty="0">
                          <a:solidFill>
                            <a:srgbClr val="000000"/>
                          </a:solidFill>
                          <a:effectLst/>
                          <a:latin typeface="Arial" panose="020B0604020202020204" pitchFamily="34" charset="0"/>
                          <a:cs typeface="Arial" panose="020B0604020202020204" pitchFamily="34" charset="0"/>
                        </a:rPr>
                        <a:t>lista[indice]</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del lista[1]</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Se borraría el 4.</a:t>
                      </a: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[8, 5, 2, 10]</a:t>
                      </a:r>
                      <a:endParaRPr lang="es-MX" sz="1200" b="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0913138"/>
                  </a:ext>
                </a:extLst>
              </a:tr>
              <a:tr h="527566">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Borra el elemento que tenga el valor que se recibe como parámetro</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remove</a:t>
                      </a:r>
                      <a:r>
                        <a:rPr lang="es-MX" sz="1200" b="0" i="0" u="none" strike="noStrike" dirty="0">
                          <a:solidFill>
                            <a:srgbClr val="000000"/>
                          </a:solidFill>
                          <a:effectLst/>
                          <a:latin typeface="Arial" panose="020B0604020202020204" pitchFamily="34" charset="0"/>
                          <a:cs typeface="Arial" panose="020B0604020202020204" pitchFamily="34" charset="0"/>
                        </a:rPr>
                        <a:t>(valor)</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lista.remove(10)</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Borraría el valor 10 de la lista [8, 5, 2]</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7945677"/>
                  </a:ext>
                </a:extLst>
              </a:tr>
              <a:tr h="666399">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Obtiene el valor que se encuentra en la posición indicada por el índice y lo borra de la lista</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br>
                        <a:rPr lang="es-MX" sz="1200" dirty="0">
                          <a:effectLst/>
                          <a:latin typeface="Arial" panose="020B0604020202020204" pitchFamily="34" charset="0"/>
                          <a:cs typeface="Arial" panose="020B0604020202020204" pitchFamily="34" charset="0"/>
                        </a:rPr>
                      </a:b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.pop</a:t>
                      </a:r>
                      <a:r>
                        <a:rPr lang="es-MX" sz="1200" b="0" i="0" u="none" strike="noStrike" dirty="0">
                          <a:solidFill>
                            <a:srgbClr val="000000"/>
                          </a:solidFill>
                          <a:effectLst/>
                          <a:latin typeface="Arial" panose="020B0604020202020204" pitchFamily="34" charset="0"/>
                          <a:cs typeface="Arial" panose="020B0604020202020204" pitchFamily="34" charset="0"/>
                        </a:rPr>
                        <a:t>(indice)</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valor = lista.pop(1)</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valor obtendría el valor de 5 y lo borraría de la lista.</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[8, 2]</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825633"/>
                  </a:ext>
                </a:extLst>
              </a:tr>
            </a:tbl>
          </a:graphicData>
        </a:graphic>
      </p:graphicFrame>
    </p:spTree>
    <p:extLst>
      <p:ext uri="{BB962C8B-B14F-4D97-AF65-F5344CB8AC3E}">
        <p14:creationId xmlns:p14="http://schemas.microsoft.com/office/powerpoint/2010/main" val="1693141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Manejo de listas</a:t>
            </a:r>
          </a:p>
        </p:txBody>
      </p:sp>
      <p:sp>
        <p:nvSpPr>
          <p:cNvPr id="5" name="los valores que se muestran dentro de la lista son llamados “items” o “elementos de la lista”. Van dentro de los [ ] y  separados por comas…">
            <a:extLst>
              <a:ext uri="{FF2B5EF4-FFF2-40B4-BE49-F238E27FC236}">
                <a16:creationId xmlns:a16="http://schemas.microsoft.com/office/drawing/2014/main" id="{8DD1E56F-53DF-468A-9748-557CD6C3CDED}"/>
              </a:ext>
            </a:extLst>
          </p:cNvPr>
          <p:cNvSpPr txBox="1">
            <a:spLocks/>
          </p:cNvSpPr>
          <p:nvPr/>
        </p:nvSpPr>
        <p:spPr>
          <a:xfrm>
            <a:off x="323528" y="1364286"/>
            <a:ext cx="8352928" cy="271278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5000"/>
              </a:lnSpc>
              <a:spcBef>
                <a:spcPct val="60000"/>
              </a:spcBef>
              <a:buClr>
                <a:srgbClr val="000000"/>
              </a:buClr>
              <a:defRPr>
                <a:latin typeface="Muli-Regular"/>
                <a:ea typeface="Muli-Regular"/>
                <a:cs typeface="Muli-Regular"/>
                <a:sym typeface="Muli-Regular"/>
              </a:defRPr>
            </a:pPr>
            <a:r>
              <a:rPr lang="es-ES" sz="1800" dirty="0">
                <a:solidFill>
                  <a:schemeClr val="bg2">
                    <a:lumMod val="25000"/>
                  </a:schemeClr>
                </a:solidFill>
                <a:latin typeface="Arial" pitchFamily="34" charset="0"/>
                <a:cs typeface="Arial" pitchFamily="34" charset="0"/>
                <a:sym typeface="Muli-Regular"/>
              </a:rPr>
              <a:t>Los valores que se muestran dentro de la lista son llamados </a:t>
            </a:r>
            <a:r>
              <a:rPr lang="es-ES" sz="1800" b="1" dirty="0">
                <a:solidFill>
                  <a:schemeClr val="bg2">
                    <a:lumMod val="25000"/>
                  </a:schemeClr>
                </a:solidFill>
                <a:latin typeface="Arial" pitchFamily="34" charset="0"/>
                <a:cs typeface="Arial" pitchFamily="34" charset="0"/>
                <a:sym typeface="Muli-Regular"/>
              </a:rPr>
              <a:t>“items”</a:t>
            </a:r>
            <a:r>
              <a:rPr lang="es-ES" sz="1800" dirty="0">
                <a:solidFill>
                  <a:schemeClr val="bg2">
                    <a:lumMod val="25000"/>
                  </a:schemeClr>
                </a:solidFill>
                <a:latin typeface="Arial" pitchFamily="34" charset="0"/>
                <a:cs typeface="Arial" pitchFamily="34" charset="0"/>
                <a:sym typeface="Muli-Regular"/>
              </a:rPr>
              <a:t> o </a:t>
            </a:r>
            <a:r>
              <a:rPr lang="es-ES" sz="1800" b="1" dirty="0">
                <a:solidFill>
                  <a:schemeClr val="bg2">
                    <a:lumMod val="25000"/>
                  </a:schemeClr>
                </a:solidFill>
                <a:latin typeface="Arial" pitchFamily="34" charset="0"/>
                <a:cs typeface="Arial" pitchFamily="34" charset="0"/>
                <a:sym typeface="Muli-Regular"/>
              </a:rPr>
              <a:t>“elementos de la lista”</a:t>
            </a:r>
            <a:r>
              <a:rPr lang="es-ES" sz="1800" dirty="0">
                <a:solidFill>
                  <a:schemeClr val="bg2">
                    <a:lumMod val="25000"/>
                  </a:schemeClr>
                </a:solidFill>
                <a:latin typeface="Arial" pitchFamily="34" charset="0"/>
                <a:cs typeface="Arial" pitchFamily="34" charset="0"/>
                <a:sym typeface="Muli-Regular"/>
              </a:rPr>
              <a:t>. Van dentro de los </a:t>
            </a:r>
            <a:r>
              <a:rPr lang="es-ES" sz="1800" b="1" dirty="0">
                <a:solidFill>
                  <a:schemeClr val="accent6">
                    <a:lumMod val="75000"/>
                  </a:schemeClr>
                </a:solidFill>
                <a:latin typeface="Arial" pitchFamily="34" charset="0"/>
                <a:cs typeface="Arial" pitchFamily="34" charset="0"/>
                <a:sym typeface="Muli-Regular"/>
              </a:rPr>
              <a:t>[ ] </a:t>
            </a:r>
            <a:r>
              <a:rPr lang="es-ES" sz="1800" dirty="0">
                <a:solidFill>
                  <a:schemeClr val="bg2">
                    <a:lumMod val="25000"/>
                  </a:schemeClr>
                </a:solidFill>
                <a:latin typeface="Arial" pitchFamily="34" charset="0"/>
                <a:cs typeface="Arial" pitchFamily="34" charset="0"/>
                <a:sym typeface="Muli-Regular"/>
              </a:rPr>
              <a:t>y  separados por comas</a:t>
            </a:r>
          </a:p>
          <a:p>
            <a:pPr algn="just">
              <a:lnSpc>
                <a:spcPct val="135000"/>
              </a:lnSpc>
              <a:spcBef>
                <a:spcPct val="60000"/>
              </a:spcBef>
              <a:buClr>
                <a:srgbClr val="000000"/>
              </a:buClr>
              <a:defRPr>
                <a:latin typeface="Muli-Regular"/>
                <a:ea typeface="Muli-Regular"/>
                <a:cs typeface="Muli-Regular"/>
                <a:sym typeface="Muli-Regular"/>
              </a:defRPr>
            </a:pPr>
            <a:r>
              <a:rPr lang="es-ES" sz="1800" dirty="0">
                <a:solidFill>
                  <a:schemeClr val="bg2">
                    <a:lumMod val="25000"/>
                  </a:schemeClr>
                </a:solidFill>
                <a:latin typeface="Arial" pitchFamily="34" charset="0"/>
                <a:cs typeface="Arial" pitchFamily="34" charset="0"/>
                <a:sym typeface="Muli-Regular"/>
              </a:rPr>
              <a:t>Una lista con “n” elementos se considera como un valor, aunque dentro contenga varios valores, por lo tanto podemos hacer un print  de esa variable. Los elementos se mostrarán en un renglón, dentro de los [ ] con sus separadores comas.</a:t>
            </a:r>
          </a:p>
        </p:txBody>
      </p:sp>
      <p:pic>
        <p:nvPicPr>
          <p:cNvPr id="7" name="Screen Shot 2019-10-03 at 7.45.53 AM.png" descr="Screen Shot 2019-10-03 at 7.45.53 AM.png">
            <a:extLst>
              <a:ext uri="{FF2B5EF4-FFF2-40B4-BE49-F238E27FC236}">
                <a16:creationId xmlns:a16="http://schemas.microsoft.com/office/drawing/2014/main" id="{68A2C0B9-E7EB-4B25-A213-98914E72785F}"/>
              </a:ext>
            </a:extLst>
          </p:cNvPr>
          <p:cNvPicPr>
            <a:picLocks noChangeAspect="1"/>
          </p:cNvPicPr>
          <p:nvPr/>
        </p:nvPicPr>
        <p:blipFill>
          <a:blip r:embed="rId2"/>
          <a:stretch>
            <a:fillRect/>
          </a:stretch>
        </p:blipFill>
        <p:spPr>
          <a:xfrm>
            <a:off x="705739" y="4293096"/>
            <a:ext cx="7922922" cy="1948082"/>
          </a:xfrm>
          <a:prstGeom prst="rect">
            <a:avLst/>
          </a:prstGeom>
          <a:ln w="28575"/>
        </p:spPr>
      </p:pic>
    </p:spTree>
    <p:extLst>
      <p:ext uri="{BB962C8B-B14F-4D97-AF65-F5344CB8AC3E}">
        <p14:creationId xmlns:p14="http://schemas.microsoft.com/office/powerpoint/2010/main" val="5854709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0" y="5734050"/>
            <a:ext cx="3203575" cy="112395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s-MX" dirty="0"/>
          </a:p>
        </p:txBody>
      </p:sp>
      <p:sp>
        <p:nvSpPr>
          <p:cNvPr id="6" name="Rectangle 2"/>
          <p:cNvSpPr>
            <a:spLocks noChangeArrowheads="1"/>
          </p:cNvSpPr>
          <p:nvPr/>
        </p:nvSpPr>
        <p:spPr bwMode="auto">
          <a:xfrm>
            <a:off x="683568" y="219535"/>
            <a:ext cx="7920879" cy="92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lstStyle/>
          <a:p>
            <a:pPr algn="ctr" eaLnBrk="0" hangingPunct="0">
              <a:defRPr/>
            </a:pPr>
            <a:r>
              <a:rPr lang="es-ES_tradnl" sz="4400" b="1" dirty="0">
                <a:solidFill>
                  <a:schemeClr val="accent4">
                    <a:lumMod val="50000"/>
                  </a:schemeClr>
                </a:solidFill>
                <a:effectLst>
                  <a:outerShdw blurRad="38100" dist="38100" dir="2700000" algn="tl">
                    <a:srgbClr val="C0C0C0"/>
                  </a:outerShdw>
                </a:effectLst>
                <a:latin typeface="Dom Casual" charset="0"/>
              </a:rPr>
              <a:t>Funciones y métodos de listas</a:t>
            </a:r>
          </a:p>
        </p:txBody>
      </p:sp>
      <p:graphicFrame>
        <p:nvGraphicFramePr>
          <p:cNvPr id="2" name="Tabla 1">
            <a:extLst>
              <a:ext uri="{FF2B5EF4-FFF2-40B4-BE49-F238E27FC236}">
                <a16:creationId xmlns:a16="http://schemas.microsoft.com/office/drawing/2014/main" id="{E5F432C5-F594-40E3-B720-F66952521232}"/>
              </a:ext>
            </a:extLst>
          </p:cNvPr>
          <p:cNvGraphicFramePr>
            <a:graphicFrameLocks noGrp="1"/>
          </p:cNvGraphicFramePr>
          <p:nvPr>
            <p:extLst>
              <p:ext uri="{D42A27DB-BD31-4B8C-83A1-F6EECF244321}">
                <p14:modId xmlns:p14="http://schemas.microsoft.com/office/powerpoint/2010/main" val="3983249969"/>
              </p:ext>
            </p:extLst>
          </p:nvPr>
        </p:nvGraphicFramePr>
        <p:xfrm>
          <a:off x="323527" y="1540627"/>
          <a:ext cx="8496945" cy="4179110"/>
        </p:xfrm>
        <a:graphic>
          <a:graphicData uri="http://schemas.openxmlformats.org/drawingml/2006/table">
            <a:tbl>
              <a:tblPr/>
              <a:tblGrid>
                <a:gridCol w="3092780">
                  <a:extLst>
                    <a:ext uri="{9D8B030D-6E8A-4147-A177-3AD203B41FA5}">
                      <a16:colId xmlns:a16="http://schemas.microsoft.com/office/drawing/2014/main" val="100547420"/>
                    </a:ext>
                  </a:extLst>
                </a:gridCol>
                <a:gridCol w="1405809">
                  <a:extLst>
                    <a:ext uri="{9D8B030D-6E8A-4147-A177-3AD203B41FA5}">
                      <a16:colId xmlns:a16="http://schemas.microsoft.com/office/drawing/2014/main" val="3735878996"/>
                    </a:ext>
                  </a:extLst>
                </a:gridCol>
                <a:gridCol w="1897842">
                  <a:extLst>
                    <a:ext uri="{9D8B030D-6E8A-4147-A177-3AD203B41FA5}">
                      <a16:colId xmlns:a16="http://schemas.microsoft.com/office/drawing/2014/main" val="2885864773"/>
                    </a:ext>
                  </a:extLst>
                </a:gridCol>
                <a:gridCol w="2100514">
                  <a:extLst>
                    <a:ext uri="{9D8B030D-6E8A-4147-A177-3AD203B41FA5}">
                      <a16:colId xmlns:a16="http://schemas.microsoft.com/office/drawing/2014/main" val="2099015102"/>
                    </a:ext>
                  </a:extLst>
                </a:gridCol>
              </a:tblGrid>
              <a:tr h="285920">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Descripción</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FUNCIONES</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MÉTODOS</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600" b="1" i="0" u="none" strike="noStrike" dirty="0">
                          <a:solidFill>
                            <a:srgbClr val="000000"/>
                          </a:solidFill>
                          <a:effectLst/>
                          <a:latin typeface="Arial" panose="020B0604020202020204" pitchFamily="34" charset="0"/>
                          <a:cs typeface="Arial" panose="020B0604020202020204" pitchFamily="34" charset="0"/>
                        </a:rPr>
                        <a:t>Ejemplo</a:t>
                      </a:r>
                      <a:endParaRPr lang="es-MX" sz="16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9026374"/>
                  </a:ext>
                </a:extLst>
              </a:tr>
              <a:tr h="666399">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Convierte una cadena en una lista con la función list().</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t"/>
                      <a:r>
                        <a:rPr lang="es-MX" sz="1200" b="1" dirty="0">
                          <a:effectLst/>
                          <a:latin typeface="Arial" panose="020B0604020202020204" pitchFamily="34" charset="0"/>
                          <a:cs typeface="Arial" panose="020B0604020202020204" pitchFamily="34" charset="0"/>
                        </a:rPr>
                        <a:t>list</a:t>
                      </a:r>
                      <a:r>
                        <a:rPr lang="es-MX" sz="1200" dirty="0">
                          <a:effectLst/>
                          <a:latin typeface="Arial" panose="020B0604020202020204" pitchFamily="34" charset="0"/>
                          <a:cs typeface="Arial" panose="020B0604020202020204" pitchFamily="34" charset="0"/>
                        </a:rPr>
                        <a:t>()</a:t>
                      </a: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palabra = "Python"</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 = list(palabra)</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print(lista)</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Imprimirá:</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kern="1200" dirty="0">
                          <a:solidFill>
                            <a:srgbClr val="000000"/>
                          </a:solidFill>
                          <a:effectLst/>
                          <a:latin typeface="Arial" panose="020B0604020202020204" pitchFamily="34" charset="0"/>
                          <a:ea typeface="+mn-ea"/>
                          <a:cs typeface="Arial" panose="020B0604020202020204" pitchFamily="34" charset="0"/>
                        </a:rPr>
                        <a:t>['P', 'y', 't', 'h', 'o', 'n']</a:t>
                      </a: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9825633"/>
                  </a:ext>
                </a:extLst>
              </a:tr>
              <a:tr h="927708">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Convierte una cadena en una lista usando el método split().</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endParaRPr lang="es-MX" sz="1200" b="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string</a:t>
                      </a:r>
                      <a:r>
                        <a:rPr lang="es-MX" sz="1200" b="1" i="0" u="none" strike="noStrike" dirty="0">
                          <a:solidFill>
                            <a:srgbClr val="000000"/>
                          </a:solidFill>
                          <a:effectLst/>
                          <a:latin typeface="Arial" panose="020B0604020202020204" pitchFamily="34" charset="0"/>
                          <a:cs typeface="Arial" panose="020B0604020202020204" pitchFamily="34" charset="0"/>
                        </a:rPr>
                        <a:t>.split</a:t>
                      </a:r>
                      <a:r>
                        <a:rPr lang="es-MX" sz="1200" b="0" i="0" u="none" strike="noStrike" dirty="0">
                          <a:solidFill>
                            <a:srgbClr val="000000"/>
                          </a:solidFill>
                          <a:effectLst/>
                          <a:latin typeface="Arial" panose="020B0604020202020204" pitchFamily="34" charset="0"/>
                          <a:cs typeface="Arial" panose="020B0604020202020204" pitchFamily="34" charset="0"/>
                        </a:rPr>
                        <a:t>()</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MX" sz="1200" b="1" i="0" u="none" strike="noStrike" dirty="0">
                          <a:solidFill>
                            <a:srgbClr val="000000"/>
                          </a:solidFill>
                          <a:effectLst/>
                          <a:latin typeface="Arial" panose="020B0604020202020204" pitchFamily="34" charset="0"/>
                          <a:cs typeface="Arial" panose="020B0604020202020204" pitchFamily="34" charset="0"/>
                        </a:rPr>
                        <a:t>string = "x, y, z"</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 = string.split(',')</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print(lista)</a:t>
                      </a:r>
                      <a:endParaRPr lang="es-MX" sz="1200" b="1" dirty="0">
                        <a:effectLst/>
                        <a:latin typeface="Arial" panose="020B0604020202020204" pitchFamily="34" charset="0"/>
                        <a:cs typeface="Arial" panose="020B0604020202020204" pitchFamily="34" charset="0"/>
                      </a:endParaRPr>
                    </a:p>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Imprimirá:</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kern="1200" dirty="0">
                          <a:solidFill>
                            <a:srgbClr val="000000"/>
                          </a:solidFill>
                          <a:effectLst/>
                          <a:latin typeface="Arial" panose="020B0604020202020204" pitchFamily="34" charset="0"/>
                          <a:ea typeface="+mn-ea"/>
                          <a:cs typeface="Arial" panose="020B0604020202020204" pitchFamily="34" charset="0"/>
                        </a:rPr>
                        <a:t>[‘x', 'y', ‘z']</a:t>
                      </a: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61376497"/>
                  </a:ext>
                </a:extLst>
              </a:tr>
              <a:tr h="927708">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Regresa la lista ordenada, sin modificar la lista original.</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MX" sz="1200" b="1" i="0" u="none" strike="noStrike" dirty="0">
                          <a:solidFill>
                            <a:srgbClr val="000000"/>
                          </a:solidFill>
                          <a:effectLst/>
                          <a:latin typeface="Arial" panose="020B0604020202020204" pitchFamily="34" charset="0"/>
                          <a:cs typeface="Arial" panose="020B0604020202020204" pitchFamily="34" charset="0"/>
                        </a:rPr>
                        <a:t>sorted</a:t>
                      </a:r>
                      <a:r>
                        <a:rPr lang="es-MX" sz="1200" b="0" i="0" u="none" strike="noStrike" dirty="0">
                          <a:solidFill>
                            <a:srgbClr val="000000"/>
                          </a:solidFill>
                          <a:effectLst/>
                          <a:latin typeface="Arial" panose="020B0604020202020204" pitchFamily="34" charset="0"/>
                          <a:cs typeface="Arial" panose="020B0604020202020204" pitchFamily="34" charset="0"/>
                        </a:rPr>
                        <a:t>(lista)</a:t>
                      </a:r>
                      <a:endParaRPr lang="es-MX" sz="1200" b="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lista1=['j','a','g','b']</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1" i="0" u="none" strike="noStrike" dirty="0">
                          <a:solidFill>
                            <a:srgbClr val="000000"/>
                          </a:solidFill>
                          <a:effectLst/>
                          <a:latin typeface="Arial" panose="020B0604020202020204" pitchFamily="34" charset="0"/>
                          <a:cs typeface="Arial" panose="020B0604020202020204" pitchFamily="34" charset="0"/>
                        </a:rPr>
                        <a:t>lista2=sorted(lista1)</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print(lista1)</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Imprimirá ['j','a','g','b</a:t>
                      </a:r>
                      <a:r>
                        <a:rPr lang="es-MX" sz="1200" b="1" i="0" u="none" strike="noStrike" dirty="0">
                          <a:solidFill>
                            <a:srgbClr val="000000"/>
                          </a:solidFill>
                          <a:effectLst/>
                          <a:latin typeface="Arial" panose="020B0604020202020204" pitchFamily="34" charset="0"/>
                          <a:cs typeface="Arial" panose="020B0604020202020204" pitchFamily="34" charset="0"/>
                        </a:rPr>
                        <a:t>'</a:t>
                      </a:r>
                      <a:r>
                        <a:rPr lang="es-MX" sz="1200" b="0" i="0" u="none" strike="noStrike" dirty="0">
                          <a:solidFill>
                            <a:srgbClr val="000000"/>
                          </a:solidFill>
                          <a:effectLst/>
                          <a:latin typeface="Arial" panose="020B0604020202020204" pitchFamily="34" charset="0"/>
                          <a:cs typeface="Arial" panose="020B0604020202020204" pitchFamily="34" charset="0"/>
                        </a:rPr>
                        <a:t>]</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print(lista2)</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Imprimirá ['a', 'b', 'g', 'j']</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69511899"/>
                  </a:ext>
                </a:extLst>
              </a:tr>
              <a:tr h="462777">
                <a:tc>
                  <a:txBody>
                    <a:bodyPr/>
                    <a:lstStyle/>
                    <a:p>
                      <a:pPr algn="ctr" rtl="0" fontAlgn="t">
                        <a:spcBef>
                          <a:spcPts val="0"/>
                        </a:spcBef>
                        <a:spcAft>
                          <a:spcPts val="0"/>
                        </a:spcAft>
                      </a:pPr>
                      <a:r>
                        <a:rPr lang="es-MX" sz="1200" b="0" i="0" u="none" strike="noStrike" dirty="0">
                          <a:solidFill>
                            <a:srgbClr val="000000"/>
                          </a:solidFill>
                          <a:effectLst/>
                          <a:latin typeface="Arial" panose="020B0604020202020204" pitchFamily="34" charset="0"/>
                          <a:cs typeface="Arial" panose="020B0604020202020204" pitchFamily="34" charset="0"/>
                        </a:rPr>
                        <a:t>Ordena los elementos de la lista de mayor a menor. Si se indica el parámetro reverse en True se ordena de mayor a menor</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rtl="0" fontAlgn="t">
                        <a:spcBef>
                          <a:spcPts val="0"/>
                        </a:spcBef>
                        <a:spcAft>
                          <a:spcPts val="0"/>
                        </a:spcAft>
                      </a:pP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br>
                        <a:rPr lang="es-MX" sz="1200" dirty="0">
                          <a:effectLst/>
                          <a:latin typeface="Arial" panose="020B0604020202020204" pitchFamily="34" charset="0"/>
                          <a:cs typeface="Arial" panose="020B0604020202020204" pitchFamily="34" charset="0"/>
                        </a:rPr>
                      </a:b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.sort</a:t>
                      </a:r>
                      <a:r>
                        <a:rPr lang="es-MX" sz="1200" b="0" i="0" u="none" strike="noStrike" dirty="0">
                          <a:solidFill>
                            <a:srgbClr val="000000"/>
                          </a:solidFill>
                          <a:effectLst/>
                          <a:latin typeface="Arial" panose="020B0604020202020204" pitchFamily="34" charset="0"/>
                          <a:cs typeface="Arial" panose="020B0604020202020204" pitchFamily="34" charset="0"/>
                        </a:rPr>
                        <a:t>()</a:t>
                      </a:r>
                      <a:endParaRPr lang="es-MX" sz="1200" dirty="0">
                        <a:effectLst/>
                        <a:latin typeface="Arial" panose="020B0604020202020204" pitchFamily="34" charset="0"/>
                        <a:cs typeface="Arial" panose="020B0604020202020204" pitchFamily="34" charset="0"/>
                      </a:endParaRP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lista</a:t>
                      </a:r>
                      <a:r>
                        <a:rPr lang="es-MX" sz="1200" b="1" i="0" u="none" strike="noStrike" dirty="0">
                          <a:solidFill>
                            <a:srgbClr val="000000"/>
                          </a:solidFill>
                          <a:effectLst/>
                          <a:latin typeface="Arial" panose="020B0604020202020204" pitchFamily="34" charset="0"/>
                          <a:cs typeface="Arial" panose="020B0604020202020204" pitchFamily="34" charset="0"/>
                        </a:rPr>
                        <a:t>.sort</a:t>
                      </a:r>
                      <a:r>
                        <a:rPr lang="es-MX" sz="1200" b="0" i="0" u="none" strike="noStrike" dirty="0">
                          <a:solidFill>
                            <a:srgbClr val="000000"/>
                          </a:solidFill>
                          <a:effectLst/>
                          <a:latin typeface="Arial" panose="020B0604020202020204" pitchFamily="34" charset="0"/>
                          <a:cs typeface="Arial" panose="020B0604020202020204" pitchFamily="34" charset="0"/>
                        </a:rPr>
                        <a:t>(</a:t>
                      </a:r>
                      <a:r>
                        <a:rPr lang="es-MX" sz="1200" b="1" i="0" u="none" strike="noStrike" dirty="0">
                          <a:solidFill>
                            <a:srgbClr val="000000"/>
                          </a:solidFill>
                          <a:effectLst/>
                          <a:latin typeface="Arial" panose="020B0604020202020204" pitchFamily="34" charset="0"/>
                          <a:cs typeface="Arial" panose="020B0604020202020204" pitchFamily="34" charset="0"/>
                        </a:rPr>
                        <a:t>reverse=True</a:t>
                      </a:r>
                      <a:r>
                        <a:rPr lang="es-MX" sz="1200" b="0" i="0" u="none" strike="noStrike" dirty="0">
                          <a:solidFill>
                            <a:srgbClr val="000000"/>
                          </a:solidFill>
                          <a:effectLst/>
                          <a:latin typeface="Arial" panose="020B0604020202020204" pitchFamily="34" charset="0"/>
                          <a:cs typeface="Arial" panose="020B0604020202020204" pitchFamily="34" charset="0"/>
                        </a:rPr>
                        <a:t>)</a:t>
                      </a:r>
                      <a:endParaRPr lang="es-MX" sz="1200" dirty="0">
                        <a:effectLst/>
                        <a:latin typeface="Arial" panose="020B0604020202020204" pitchFamily="34" charset="0"/>
                        <a:cs typeface="Arial" panose="020B0604020202020204" pitchFamily="34" charset="0"/>
                      </a:endParaRPr>
                    </a:p>
                    <a:p>
                      <a:pPr algn="ctr" fontAlgn="t"/>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t" latinLnBrk="0" hangingPunct="1">
                        <a:lnSpc>
                          <a:spcPct val="100000"/>
                        </a:lnSpc>
                        <a:spcBef>
                          <a:spcPts val="0"/>
                        </a:spcBef>
                        <a:spcAft>
                          <a:spcPts val="0"/>
                        </a:spcAft>
                        <a:buClrTx/>
                        <a:buSzTx/>
                        <a:buFontTx/>
                        <a:buNone/>
                        <a:tabLst/>
                        <a:defRPr/>
                      </a:pPr>
                      <a:r>
                        <a:rPr lang="es-MX" sz="1200" b="1" i="0" u="none" strike="noStrike" dirty="0">
                          <a:solidFill>
                            <a:srgbClr val="000000"/>
                          </a:solidFill>
                          <a:effectLst/>
                          <a:latin typeface="Arial" panose="020B0604020202020204" pitchFamily="34" charset="0"/>
                          <a:cs typeface="Arial" panose="020B0604020202020204" pitchFamily="34" charset="0"/>
                        </a:rPr>
                        <a:t>lista1=['j','a','g','b']</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1" i="0" u="none" strike="noStrike" dirty="0">
                          <a:solidFill>
                            <a:srgbClr val="000000"/>
                          </a:solidFill>
                          <a:effectLst/>
                          <a:latin typeface="Arial" panose="020B0604020202020204" pitchFamily="34" charset="0"/>
                          <a:cs typeface="Arial" panose="020B0604020202020204" pitchFamily="34" charset="0"/>
                        </a:rPr>
                        <a:t>lista1.sort()</a:t>
                      </a:r>
                    </a:p>
                    <a:p>
                      <a:pPr algn="ctr" rtl="0" fontAlgn="t">
                        <a:spcBef>
                          <a:spcPts val="0"/>
                        </a:spcBef>
                        <a:spcAft>
                          <a:spcPts val="0"/>
                        </a:spcAft>
                      </a:pPr>
                      <a:r>
                        <a:rPr lang="es-MX" sz="1200" b="1" i="0" u="none" strike="noStrike" dirty="0">
                          <a:solidFill>
                            <a:srgbClr val="000000"/>
                          </a:solidFill>
                          <a:effectLst/>
                          <a:latin typeface="Arial" panose="020B0604020202020204" pitchFamily="34" charset="0"/>
                          <a:cs typeface="Arial" panose="020B0604020202020204" pitchFamily="34" charset="0"/>
                        </a:rPr>
                        <a:t>print(lista1)</a:t>
                      </a:r>
                    </a:p>
                    <a:p>
                      <a:pPr marL="0" marR="0" lvl="0" indent="0" algn="ctr" defTabSz="914400" rtl="0" eaLnBrk="1" fontAlgn="t" latinLnBrk="0" hangingPunct="1">
                        <a:lnSpc>
                          <a:spcPct val="100000"/>
                        </a:lnSpc>
                        <a:spcBef>
                          <a:spcPts val="0"/>
                        </a:spcBef>
                        <a:spcAft>
                          <a:spcPts val="0"/>
                        </a:spcAft>
                        <a:buClrTx/>
                        <a:buSzTx/>
                        <a:buFontTx/>
                        <a:buNone/>
                        <a:tabLst/>
                        <a:defRPr/>
                      </a:pPr>
                      <a:r>
                        <a:rPr lang="es-MX" sz="1200" b="0" i="0" u="none" strike="noStrike" dirty="0">
                          <a:solidFill>
                            <a:srgbClr val="000000"/>
                          </a:solidFill>
                          <a:effectLst/>
                          <a:latin typeface="Arial" panose="020B0604020202020204" pitchFamily="34" charset="0"/>
                          <a:cs typeface="Arial" panose="020B0604020202020204" pitchFamily="34" charset="0"/>
                        </a:rPr>
                        <a:t>Imprimirá ['a', 'b', 'g', 'j']</a:t>
                      </a:r>
                      <a:endParaRPr lang="es-MX" sz="1200" dirty="0">
                        <a:effectLst/>
                        <a:latin typeface="Arial" panose="020B0604020202020204" pitchFamily="34" charset="0"/>
                        <a:cs typeface="Arial" panose="020B0604020202020204" pitchFamily="34" charset="0"/>
                      </a:endParaRPr>
                    </a:p>
                  </a:txBody>
                  <a:tcPr marL="41650" marR="41650" marT="27767" marB="27767"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4316197"/>
                  </a:ext>
                </a:extLst>
              </a:tr>
            </a:tbl>
          </a:graphicData>
        </a:graphic>
      </p:graphicFrame>
    </p:spTree>
    <p:extLst>
      <p:ext uri="{BB962C8B-B14F-4D97-AF65-F5344CB8AC3E}">
        <p14:creationId xmlns:p14="http://schemas.microsoft.com/office/powerpoint/2010/main" val="27942591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218931" y="4978146"/>
            <a:ext cx="684276" cy="594360"/>
          </a:xfrm>
          <a:prstGeom prst="rect">
            <a:avLst/>
          </a:prstGeom>
          <a:blipFill>
            <a:blip r:embed="rId2" cstate="print"/>
            <a:stretch>
              <a:fillRect/>
            </a:stretch>
          </a:blipFill>
        </p:spPr>
        <p:txBody>
          <a:bodyPr wrap="square" lIns="0" tIns="0" rIns="0" bIns="0" rtlCol="0">
            <a:noAutofit/>
          </a:bodyPr>
          <a:lstStyle/>
          <a:p>
            <a:endParaRPr dirty="0"/>
          </a:p>
        </p:txBody>
      </p:sp>
      <p:sp>
        <p:nvSpPr>
          <p:cNvPr id="3" name="object 3"/>
          <p:cNvSpPr/>
          <p:nvPr/>
        </p:nvSpPr>
        <p:spPr>
          <a:xfrm>
            <a:off x="315468" y="1035558"/>
            <a:ext cx="1089660" cy="943355"/>
          </a:xfrm>
          <a:prstGeom prst="rect">
            <a:avLst/>
          </a:prstGeom>
          <a:blipFill>
            <a:blip r:embed="rId3" cstate="print"/>
            <a:stretch>
              <a:fillRect/>
            </a:stretch>
          </a:blipFill>
        </p:spPr>
        <p:txBody>
          <a:bodyPr wrap="square" lIns="0" tIns="0" rIns="0" bIns="0" rtlCol="0">
            <a:noAutofit/>
          </a:bodyPr>
          <a:lstStyle/>
          <a:p>
            <a:endParaRPr dirty="0"/>
          </a:p>
        </p:txBody>
      </p:sp>
      <p:sp>
        <p:nvSpPr>
          <p:cNvPr id="4" name="object 4"/>
          <p:cNvSpPr/>
          <p:nvPr/>
        </p:nvSpPr>
        <p:spPr>
          <a:xfrm>
            <a:off x="0" y="1704595"/>
            <a:ext cx="550164" cy="585215"/>
          </a:xfrm>
          <a:custGeom>
            <a:avLst/>
            <a:gdLst/>
            <a:ahLst/>
            <a:cxnLst/>
            <a:rect l="l" t="t" r="r" b="b"/>
            <a:pathLst>
              <a:path w="550164" h="585215">
                <a:moveTo>
                  <a:pt x="0" y="507832"/>
                </a:moveTo>
                <a:lnTo>
                  <a:pt x="44383" y="585215"/>
                </a:lnTo>
                <a:lnTo>
                  <a:pt x="382333" y="585215"/>
                </a:lnTo>
                <a:lnTo>
                  <a:pt x="550164" y="292607"/>
                </a:lnTo>
                <a:lnTo>
                  <a:pt x="382333" y="0"/>
                </a:lnTo>
                <a:lnTo>
                  <a:pt x="44383" y="0"/>
                </a:lnTo>
                <a:lnTo>
                  <a:pt x="0" y="77383"/>
                </a:lnTo>
              </a:path>
            </a:pathLst>
          </a:custGeom>
          <a:ln w="9144">
            <a:solidFill>
              <a:srgbClr val="18BAD4"/>
            </a:solidFill>
          </a:ln>
        </p:spPr>
        <p:txBody>
          <a:bodyPr wrap="square" lIns="0" tIns="0" rIns="0" bIns="0" rtlCol="0">
            <a:noAutofit/>
          </a:bodyPr>
          <a:lstStyle/>
          <a:p>
            <a:endParaRPr dirty="0"/>
          </a:p>
        </p:txBody>
      </p:sp>
      <p:sp>
        <p:nvSpPr>
          <p:cNvPr id="5" name="object 5"/>
          <p:cNvSpPr/>
          <p:nvPr/>
        </p:nvSpPr>
        <p:spPr>
          <a:xfrm>
            <a:off x="502920" y="2018538"/>
            <a:ext cx="353567" cy="306324"/>
          </a:xfrm>
          <a:custGeom>
            <a:avLst/>
            <a:gdLst/>
            <a:ahLst/>
            <a:cxnLst/>
            <a:rect l="l" t="t" r="r" b="b"/>
            <a:pathLst>
              <a:path w="353568" h="306324">
                <a:moveTo>
                  <a:pt x="265722" y="0"/>
                </a:moveTo>
                <a:lnTo>
                  <a:pt x="87845" y="0"/>
                </a:lnTo>
                <a:lnTo>
                  <a:pt x="0" y="153162"/>
                </a:lnTo>
                <a:lnTo>
                  <a:pt x="87845" y="306324"/>
                </a:lnTo>
                <a:lnTo>
                  <a:pt x="265722" y="306324"/>
                </a:lnTo>
                <a:lnTo>
                  <a:pt x="353567" y="153162"/>
                </a:lnTo>
                <a:lnTo>
                  <a:pt x="265722" y="0"/>
                </a:lnTo>
                <a:close/>
              </a:path>
            </a:pathLst>
          </a:custGeom>
          <a:solidFill>
            <a:srgbClr val="174669"/>
          </a:solidFill>
        </p:spPr>
        <p:txBody>
          <a:bodyPr wrap="square" lIns="0" tIns="0" rIns="0" bIns="0" rtlCol="0">
            <a:noAutofit/>
          </a:bodyPr>
          <a:lstStyle/>
          <a:p>
            <a:endParaRPr dirty="0"/>
          </a:p>
        </p:txBody>
      </p:sp>
      <p:sp>
        <p:nvSpPr>
          <p:cNvPr id="6" name="object 6"/>
          <p:cNvSpPr/>
          <p:nvPr/>
        </p:nvSpPr>
        <p:spPr>
          <a:xfrm>
            <a:off x="1208533" y="857251"/>
            <a:ext cx="673607" cy="452627"/>
          </a:xfrm>
          <a:custGeom>
            <a:avLst/>
            <a:gdLst/>
            <a:ahLst/>
            <a:cxnLst/>
            <a:rect l="l" t="t" r="r" b="b"/>
            <a:pathLst>
              <a:path w="673607" h="452627">
                <a:moveTo>
                  <a:pt x="0" y="160781"/>
                </a:moveTo>
                <a:lnTo>
                  <a:pt x="167386" y="452627"/>
                </a:lnTo>
                <a:lnTo>
                  <a:pt x="506222" y="452627"/>
                </a:lnTo>
                <a:lnTo>
                  <a:pt x="673607" y="160781"/>
                </a:lnTo>
                <a:lnTo>
                  <a:pt x="581393" y="0"/>
                </a:lnTo>
              </a:path>
            </a:pathLst>
          </a:custGeom>
          <a:ln w="76200">
            <a:solidFill>
              <a:srgbClr val="174669"/>
            </a:solidFill>
          </a:ln>
        </p:spPr>
        <p:txBody>
          <a:bodyPr wrap="square" lIns="0" tIns="0" rIns="0" bIns="0" rtlCol="0">
            <a:noAutofit/>
          </a:bodyPr>
          <a:lstStyle/>
          <a:p>
            <a:endParaRPr dirty="0"/>
          </a:p>
        </p:txBody>
      </p:sp>
      <p:sp>
        <p:nvSpPr>
          <p:cNvPr id="7" name="object 7"/>
          <p:cNvSpPr/>
          <p:nvPr/>
        </p:nvSpPr>
        <p:spPr>
          <a:xfrm>
            <a:off x="1208532" y="857251"/>
            <a:ext cx="92214" cy="160781"/>
          </a:xfrm>
          <a:custGeom>
            <a:avLst/>
            <a:gdLst/>
            <a:ahLst/>
            <a:cxnLst/>
            <a:rect l="l" t="t" r="r" b="b"/>
            <a:pathLst>
              <a:path w="92214" h="160781">
                <a:moveTo>
                  <a:pt x="92214" y="0"/>
                </a:moveTo>
                <a:lnTo>
                  <a:pt x="0" y="160781"/>
                </a:lnTo>
              </a:path>
            </a:pathLst>
          </a:custGeom>
          <a:ln w="76199">
            <a:solidFill>
              <a:srgbClr val="174669"/>
            </a:solidFill>
          </a:ln>
        </p:spPr>
        <p:txBody>
          <a:bodyPr wrap="square" lIns="0" tIns="0" rIns="0" bIns="0" rtlCol="0">
            <a:noAutofit/>
          </a:bodyPr>
          <a:lstStyle/>
          <a:p>
            <a:endParaRPr dirty="0"/>
          </a:p>
        </p:txBody>
      </p:sp>
      <p:sp>
        <p:nvSpPr>
          <p:cNvPr id="8" name="object 8"/>
          <p:cNvSpPr/>
          <p:nvPr/>
        </p:nvSpPr>
        <p:spPr>
          <a:xfrm>
            <a:off x="248411" y="907542"/>
            <a:ext cx="294132" cy="254508"/>
          </a:xfrm>
          <a:custGeom>
            <a:avLst/>
            <a:gdLst/>
            <a:ahLst/>
            <a:cxnLst/>
            <a:rect l="l" t="t" r="r" b="b"/>
            <a:pathLst>
              <a:path w="294131" h="254508">
                <a:moveTo>
                  <a:pt x="221145" y="0"/>
                </a:moveTo>
                <a:lnTo>
                  <a:pt x="72986" y="0"/>
                </a:lnTo>
                <a:lnTo>
                  <a:pt x="0" y="127254"/>
                </a:lnTo>
                <a:lnTo>
                  <a:pt x="72986" y="254508"/>
                </a:lnTo>
                <a:lnTo>
                  <a:pt x="221145" y="254508"/>
                </a:lnTo>
                <a:lnTo>
                  <a:pt x="294132" y="127254"/>
                </a:lnTo>
                <a:lnTo>
                  <a:pt x="221145" y="0"/>
                </a:lnTo>
                <a:close/>
              </a:path>
            </a:pathLst>
          </a:custGeom>
          <a:solidFill>
            <a:srgbClr val="00E0C5"/>
          </a:solidFill>
        </p:spPr>
        <p:txBody>
          <a:bodyPr wrap="square" lIns="0" tIns="0" rIns="0" bIns="0" rtlCol="0">
            <a:noAutofit/>
          </a:bodyPr>
          <a:lstStyle/>
          <a:p>
            <a:endParaRPr dirty="0"/>
          </a:p>
        </p:txBody>
      </p:sp>
      <p:sp>
        <p:nvSpPr>
          <p:cNvPr id="9" name="object 9"/>
          <p:cNvSpPr/>
          <p:nvPr/>
        </p:nvSpPr>
        <p:spPr>
          <a:xfrm>
            <a:off x="8763000" y="5578602"/>
            <a:ext cx="381000" cy="234696"/>
          </a:xfrm>
          <a:custGeom>
            <a:avLst/>
            <a:gdLst/>
            <a:ahLst/>
            <a:cxnLst/>
            <a:rect l="l" t="t" r="r" b="b"/>
            <a:pathLst>
              <a:path w="381000" h="234696">
                <a:moveTo>
                  <a:pt x="0" y="0"/>
                </a:moveTo>
                <a:lnTo>
                  <a:pt x="134620" y="234696"/>
                </a:lnTo>
                <a:lnTo>
                  <a:pt x="381000" y="234696"/>
                </a:lnTo>
              </a:path>
            </a:pathLst>
          </a:custGeom>
          <a:ln w="9144">
            <a:solidFill>
              <a:srgbClr val="174669"/>
            </a:solidFill>
          </a:ln>
        </p:spPr>
        <p:txBody>
          <a:bodyPr wrap="square" lIns="0" tIns="0" rIns="0" bIns="0" rtlCol="0">
            <a:noAutofit/>
          </a:bodyPr>
          <a:lstStyle/>
          <a:p>
            <a:endParaRPr dirty="0"/>
          </a:p>
        </p:txBody>
      </p:sp>
      <p:sp>
        <p:nvSpPr>
          <p:cNvPr id="10" name="object 10"/>
          <p:cNvSpPr/>
          <p:nvPr/>
        </p:nvSpPr>
        <p:spPr>
          <a:xfrm>
            <a:off x="8763000" y="5343906"/>
            <a:ext cx="381000" cy="234695"/>
          </a:xfrm>
          <a:custGeom>
            <a:avLst/>
            <a:gdLst/>
            <a:ahLst/>
            <a:cxnLst/>
            <a:rect l="l" t="t" r="r" b="b"/>
            <a:pathLst>
              <a:path w="381000" h="234696">
                <a:moveTo>
                  <a:pt x="381000" y="0"/>
                </a:moveTo>
                <a:lnTo>
                  <a:pt x="134620" y="0"/>
                </a:lnTo>
                <a:lnTo>
                  <a:pt x="0" y="234696"/>
                </a:lnTo>
              </a:path>
            </a:pathLst>
          </a:custGeom>
          <a:ln w="9144">
            <a:solidFill>
              <a:srgbClr val="174669"/>
            </a:solidFill>
          </a:ln>
        </p:spPr>
        <p:txBody>
          <a:bodyPr wrap="square" lIns="0" tIns="0" rIns="0" bIns="0" rtlCol="0">
            <a:noAutofit/>
          </a:bodyPr>
          <a:lstStyle/>
          <a:p>
            <a:endParaRPr dirty="0"/>
          </a:p>
        </p:txBody>
      </p:sp>
      <p:sp>
        <p:nvSpPr>
          <p:cNvPr id="11" name="object 11"/>
          <p:cNvSpPr/>
          <p:nvPr/>
        </p:nvSpPr>
        <p:spPr>
          <a:xfrm>
            <a:off x="8523731" y="5598414"/>
            <a:ext cx="283464" cy="245364"/>
          </a:xfrm>
          <a:custGeom>
            <a:avLst/>
            <a:gdLst/>
            <a:ahLst/>
            <a:cxnLst/>
            <a:rect l="l" t="t" r="r" b="b"/>
            <a:pathLst>
              <a:path w="283464" h="245363">
                <a:moveTo>
                  <a:pt x="213106" y="0"/>
                </a:moveTo>
                <a:lnTo>
                  <a:pt x="70358" y="0"/>
                </a:lnTo>
                <a:lnTo>
                  <a:pt x="0" y="122682"/>
                </a:lnTo>
                <a:lnTo>
                  <a:pt x="70358" y="245364"/>
                </a:lnTo>
                <a:lnTo>
                  <a:pt x="213106" y="245364"/>
                </a:lnTo>
                <a:lnTo>
                  <a:pt x="283464" y="122682"/>
                </a:lnTo>
                <a:lnTo>
                  <a:pt x="213106" y="0"/>
                </a:lnTo>
                <a:close/>
              </a:path>
            </a:pathLst>
          </a:custGeom>
          <a:solidFill>
            <a:srgbClr val="3192E0"/>
          </a:solidFill>
        </p:spPr>
        <p:txBody>
          <a:bodyPr wrap="square" lIns="0" tIns="0" rIns="0" bIns="0" rtlCol="0">
            <a:noAutofit/>
          </a:bodyPr>
          <a:lstStyle/>
          <a:p>
            <a:endParaRPr dirty="0"/>
          </a:p>
        </p:txBody>
      </p:sp>
      <p:sp>
        <p:nvSpPr>
          <p:cNvPr id="12" name="object 12"/>
          <p:cNvSpPr/>
          <p:nvPr/>
        </p:nvSpPr>
        <p:spPr>
          <a:xfrm>
            <a:off x="8322565" y="4485894"/>
            <a:ext cx="542543" cy="469392"/>
          </a:xfrm>
          <a:custGeom>
            <a:avLst/>
            <a:gdLst/>
            <a:ahLst/>
            <a:cxnLst/>
            <a:rect l="l" t="t" r="r" b="b"/>
            <a:pathLst>
              <a:path w="542543" h="469392">
                <a:moveTo>
                  <a:pt x="407924" y="0"/>
                </a:moveTo>
                <a:lnTo>
                  <a:pt x="134619" y="0"/>
                </a:lnTo>
                <a:lnTo>
                  <a:pt x="0" y="234695"/>
                </a:lnTo>
                <a:lnTo>
                  <a:pt x="134619" y="469391"/>
                </a:lnTo>
                <a:lnTo>
                  <a:pt x="407924" y="469391"/>
                </a:lnTo>
                <a:lnTo>
                  <a:pt x="542543" y="234695"/>
                </a:lnTo>
                <a:lnTo>
                  <a:pt x="407924" y="0"/>
                </a:lnTo>
                <a:close/>
              </a:path>
            </a:pathLst>
          </a:custGeom>
          <a:solidFill>
            <a:srgbClr val="174669"/>
          </a:solidFill>
        </p:spPr>
        <p:txBody>
          <a:bodyPr wrap="square" lIns="0" tIns="0" rIns="0" bIns="0" rtlCol="0">
            <a:noAutofit/>
          </a:bodyPr>
          <a:lstStyle/>
          <a:p>
            <a:endParaRPr dirty="0"/>
          </a:p>
        </p:txBody>
      </p:sp>
      <p:sp>
        <p:nvSpPr>
          <p:cNvPr id="13" name="object 13"/>
          <p:cNvSpPr/>
          <p:nvPr/>
        </p:nvSpPr>
        <p:spPr>
          <a:xfrm>
            <a:off x="8763761" y="4867655"/>
            <a:ext cx="237744" cy="205740"/>
          </a:xfrm>
          <a:custGeom>
            <a:avLst/>
            <a:gdLst/>
            <a:ahLst/>
            <a:cxnLst/>
            <a:rect l="l" t="t" r="r" b="b"/>
            <a:pathLst>
              <a:path w="237744" h="205739">
                <a:moveTo>
                  <a:pt x="0" y="102870"/>
                </a:moveTo>
                <a:lnTo>
                  <a:pt x="59055" y="205740"/>
                </a:lnTo>
                <a:lnTo>
                  <a:pt x="178689" y="205740"/>
                </a:lnTo>
                <a:lnTo>
                  <a:pt x="237744" y="102870"/>
                </a:lnTo>
                <a:lnTo>
                  <a:pt x="178689" y="0"/>
                </a:lnTo>
                <a:lnTo>
                  <a:pt x="59055" y="0"/>
                </a:lnTo>
                <a:lnTo>
                  <a:pt x="0" y="102870"/>
                </a:lnTo>
                <a:close/>
              </a:path>
            </a:pathLst>
          </a:custGeom>
          <a:ln w="19811">
            <a:solidFill>
              <a:srgbClr val="00E0C5"/>
            </a:solidFill>
          </a:ln>
        </p:spPr>
        <p:txBody>
          <a:bodyPr wrap="square" lIns="0" tIns="0" rIns="0" bIns="0" rtlCol="0">
            <a:noAutofit/>
          </a:bodyPr>
          <a:lstStyle/>
          <a:p>
            <a:endParaRPr dirty="0"/>
          </a:p>
        </p:txBody>
      </p:sp>
      <p:sp>
        <p:nvSpPr>
          <p:cNvPr id="14" name="object 14"/>
          <p:cNvSpPr/>
          <p:nvPr/>
        </p:nvSpPr>
        <p:spPr>
          <a:xfrm>
            <a:off x="909827" y="1533905"/>
            <a:ext cx="2142744" cy="1856232"/>
          </a:xfrm>
          <a:prstGeom prst="rect">
            <a:avLst/>
          </a:prstGeom>
          <a:blipFill>
            <a:blip r:embed="rId4" cstate="print"/>
            <a:stretch>
              <a:fillRect/>
            </a:stretch>
          </a:blipFill>
        </p:spPr>
        <p:txBody>
          <a:bodyPr wrap="square" lIns="0" tIns="0" rIns="0" bIns="0" rtlCol="0">
            <a:noAutofit/>
          </a:bodyPr>
          <a:lstStyle/>
          <a:p>
            <a:endParaRPr dirty="0"/>
          </a:p>
        </p:txBody>
      </p:sp>
      <p:sp>
        <p:nvSpPr>
          <p:cNvPr id="15" name="object 15"/>
          <p:cNvSpPr txBox="1"/>
          <p:nvPr/>
        </p:nvSpPr>
        <p:spPr>
          <a:xfrm>
            <a:off x="3232150" y="1996821"/>
            <a:ext cx="3932138" cy="1283335"/>
          </a:xfrm>
          <a:prstGeom prst="rect">
            <a:avLst/>
          </a:prstGeom>
        </p:spPr>
        <p:txBody>
          <a:bodyPr vert="horz" wrap="square" lIns="0" tIns="0" rIns="0" bIns="0" rtlCol="0">
            <a:noAutofit/>
          </a:bodyPr>
          <a:lstStyle/>
          <a:p>
            <a:pPr marL="12700"/>
            <a:r>
              <a:rPr sz="8000" b="1" dirty="0">
                <a:solidFill>
                  <a:srgbClr val="002060"/>
                </a:solidFill>
                <a:latin typeface="Calibri"/>
                <a:cs typeface="Calibri"/>
              </a:rPr>
              <a:t>Gracias</a:t>
            </a:r>
          </a:p>
        </p:txBody>
      </p:sp>
      <p:sp>
        <p:nvSpPr>
          <p:cNvPr id="16" name="object 16"/>
          <p:cNvSpPr/>
          <p:nvPr/>
        </p:nvSpPr>
        <p:spPr>
          <a:xfrm>
            <a:off x="1591055" y="2070353"/>
            <a:ext cx="780288" cy="778764"/>
          </a:xfrm>
          <a:custGeom>
            <a:avLst/>
            <a:gdLst/>
            <a:ahLst/>
            <a:cxnLst/>
            <a:rect l="l" t="t" r="r" b="b"/>
            <a:pathLst>
              <a:path w="780288" h="778764">
                <a:moveTo>
                  <a:pt x="410082" y="0"/>
                </a:moveTo>
                <a:lnTo>
                  <a:pt x="370205" y="0"/>
                </a:lnTo>
                <a:lnTo>
                  <a:pt x="311657" y="7493"/>
                </a:lnTo>
                <a:lnTo>
                  <a:pt x="274193" y="17525"/>
                </a:lnTo>
                <a:lnTo>
                  <a:pt x="255524" y="23622"/>
                </a:lnTo>
                <a:lnTo>
                  <a:pt x="220599" y="38608"/>
                </a:lnTo>
                <a:lnTo>
                  <a:pt x="204469" y="47371"/>
                </a:lnTo>
                <a:lnTo>
                  <a:pt x="188213" y="56007"/>
                </a:lnTo>
                <a:lnTo>
                  <a:pt x="142112" y="88392"/>
                </a:lnTo>
                <a:lnTo>
                  <a:pt x="100964" y="128143"/>
                </a:lnTo>
                <a:lnTo>
                  <a:pt x="66039" y="171704"/>
                </a:lnTo>
                <a:lnTo>
                  <a:pt x="38735" y="220218"/>
                </a:lnTo>
                <a:lnTo>
                  <a:pt x="17399" y="273685"/>
                </a:lnTo>
                <a:lnTo>
                  <a:pt x="7493" y="311023"/>
                </a:lnTo>
                <a:lnTo>
                  <a:pt x="2540" y="349631"/>
                </a:lnTo>
                <a:lnTo>
                  <a:pt x="0" y="369570"/>
                </a:lnTo>
                <a:lnTo>
                  <a:pt x="0" y="409321"/>
                </a:lnTo>
                <a:lnTo>
                  <a:pt x="2540" y="429260"/>
                </a:lnTo>
                <a:lnTo>
                  <a:pt x="4953" y="449072"/>
                </a:lnTo>
                <a:lnTo>
                  <a:pt x="17399" y="505079"/>
                </a:lnTo>
                <a:lnTo>
                  <a:pt x="38735" y="558546"/>
                </a:lnTo>
                <a:lnTo>
                  <a:pt x="66039" y="607060"/>
                </a:lnTo>
                <a:lnTo>
                  <a:pt x="100964" y="650621"/>
                </a:lnTo>
                <a:lnTo>
                  <a:pt x="128396" y="677926"/>
                </a:lnTo>
                <a:lnTo>
                  <a:pt x="172085" y="712851"/>
                </a:lnTo>
                <a:lnTo>
                  <a:pt x="220599" y="740156"/>
                </a:lnTo>
                <a:lnTo>
                  <a:pt x="274193" y="761365"/>
                </a:lnTo>
                <a:lnTo>
                  <a:pt x="311657" y="771271"/>
                </a:lnTo>
                <a:lnTo>
                  <a:pt x="370205" y="778764"/>
                </a:lnTo>
                <a:lnTo>
                  <a:pt x="410082" y="778764"/>
                </a:lnTo>
                <a:lnTo>
                  <a:pt x="449961" y="773811"/>
                </a:lnTo>
                <a:lnTo>
                  <a:pt x="506094" y="761365"/>
                </a:lnTo>
                <a:lnTo>
                  <a:pt x="559562" y="740156"/>
                </a:lnTo>
                <a:lnTo>
                  <a:pt x="608202" y="712851"/>
                </a:lnTo>
                <a:lnTo>
                  <a:pt x="651891" y="677926"/>
                </a:lnTo>
                <a:lnTo>
                  <a:pt x="679323" y="650621"/>
                </a:lnTo>
                <a:lnTo>
                  <a:pt x="682664" y="646938"/>
                </a:lnTo>
                <a:lnTo>
                  <a:pt x="390144" y="646938"/>
                </a:lnTo>
                <a:lnTo>
                  <a:pt x="361442" y="645668"/>
                </a:lnTo>
                <a:lnTo>
                  <a:pt x="306705" y="634492"/>
                </a:lnTo>
                <a:lnTo>
                  <a:pt x="254254" y="613283"/>
                </a:lnTo>
                <a:lnTo>
                  <a:pt x="206882" y="582168"/>
                </a:lnTo>
                <a:lnTo>
                  <a:pt x="183261" y="558546"/>
                </a:lnTo>
                <a:lnTo>
                  <a:pt x="180720" y="554863"/>
                </a:lnTo>
                <a:lnTo>
                  <a:pt x="179450" y="549910"/>
                </a:lnTo>
                <a:lnTo>
                  <a:pt x="178307" y="544830"/>
                </a:lnTo>
                <a:lnTo>
                  <a:pt x="179450" y="541147"/>
                </a:lnTo>
                <a:lnTo>
                  <a:pt x="180720" y="536194"/>
                </a:lnTo>
                <a:lnTo>
                  <a:pt x="203200" y="520065"/>
                </a:lnTo>
                <a:lnTo>
                  <a:pt x="757766" y="520065"/>
                </a:lnTo>
                <a:lnTo>
                  <a:pt x="762762" y="505079"/>
                </a:lnTo>
                <a:lnTo>
                  <a:pt x="767842" y="486410"/>
                </a:lnTo>
                <a:lnTo>
                  <a:pt x="772794" y="467741"/>
                </a:lnTo>
                <a:lnTo>
                  <a:pt x="775335" y="449072"/>
                </a:lnTo>
                <a:lnTo>
                  <a:pt x="775938" y="444119"/>
                </a:lnTo>
                <a:lnTo>
                  <a:pt x="230631" y="444119"/>
                </a:lnTo>
                <a:lnTo>
                  <a:pt x="221869" y="442849"/>
                </a:lnTo>
                <a:lnTo>
                  <a:pt x="189483" y="414274"/>
                </a:lnTo>
                <a:lnTo>
                  <a:pt x="185800" y="395605"/>
                </a:lnTo>
                <a:lnTo>
                  <a:pt x="186944" y="385699"/>
                </a:lnTo>
                <a:lnTo>
                  <a:pt x="213106" y="350774"/>
                </a:lnTo>
                <a:lnTo>
                  <a:pt x="230631" y="347091"/>
                </a:lnTo>
                <a:lnTo>
                  <a:pt x="777440" y="347091"/>
                </a:lnTo>
                <a:lnTo>
                  <a:pt x="775335" y="329692"/>
                </a:lnTo>
                <a:lnTo>
                  <a:pt x="762762" y="273685"/>
                </a:lnTo>
                <a:lnTo>
                  <a:pt x="741552" y="220218"/>
                </a:lnTo>
                <a:lnTo>
                  <a:pt x="714248" y="171704"/>
                </a:lnTo>
                <a:lnTo>
                  <a:pt x="679323" y="128143"/>
                </a:lnTo>
                <a:lnTo>
                  <a:pt x="651891" y="100837"/>
                </a:lnTo>
                <a:lnTo>
                  <a:pt x="608202" y="65912"/>
                </a:lnTo>
                <a:lnTo>
                  <a:pt x="559562" y="38608"/>
                </a:lnTo>
                <a:lnTo>
                  <a:pt x="506094" y="17525"/>
                </a:lnTo>
                <a:lnTo>
                  <a:pt x="468630" y="7493"/>
                </a:lnTo>
                <a:lnTo>
                  <a:pt x="410082" y="0"/>
                </a:lnTo>
                <a:close/>
              </a:path>
              <a:path w="780288" h="778764">
                <a:moveTo>
                  <a:pt x="757766" y="520065"/>
                </a:moveTo>
                <a:lnTo>
                  <a:pt x="577088" y="520065"/>
                </a:lnTo>
                <a:lnTo>
                  <a:pt x="582041" y="521208"/>
                </a:lnTo>
                <a:lnTo>
                  <a:pt x="585851" y="522478"/>
                </a:lnTo>
                <a:lnTo>
                  <a:pt x="600710" y="541147"/>
                </a:lnTo>
                <a:lnTo>
                  <a:pt x="601980" y="544830"/>
                </a:lnTo>
                <a:lnTo>
                  <a:pt x="600710" y="549910"/>
                </a:lnTo>
                <a:lnTo>
                  <a:pt x="599567" y="554863"/>
                </a:lnTo>
                <a:lnTo>
                  <a:pt x="597026" y="558546"/>
                </a:lnTo>
                <a:lnTo>
                  <a:pt x="550926" y="599694"/>
                </a:lnTo>
                <a:lnTo>
                  <a:pt x="501142" y="625729"/>
                </a:lnTo>
                <a:lnTo>
                  <a:pt x="447420" y="641858"/>
                </a:lnTo>
                <a:lnTo>
                  <a:pt x="390144" y="646938"/>
                </a:lnTo>
                <a:lnTo>
                  <a:pt x="682664" y="646938"/>
                </a:lnTo>
                <a:lnTo>
                  <a:pt x="714248" y="607060"/>
                </a:lnTo>
                <a:lnTo>
                  <a:pt x="741552" y="558546"/>
                </a:lnTo>
                <a:lnTo>
                  <a:pt x="756538" y="523748"/>
                </a:lnTo>
                <a:lnTo>
                  <a:pt x="757766" y="520065"/>
                </a:lnTo>
                <a:close/>
              </a:path>
              <a:path w="780288" h="778764">
                <a:moveTo>
                  <a:pt x="577088" y="520065"/>
                </a:moveTo>
                <a:lnTo>
                  <a:pt x="203200" y="520065"/>
                </a:lnTo>
                <a:lnTo>
                  <a:pt x="208152" y="521208"/>
                </a:lnTo>
                <a:lnTo>
                  <a:pt x="213106" y="522478"/>
                </a:lnTo>
                <a:lnTo>
                  <a:pt x="216916" y="525018"/>
                </a:lnTo>
                <a:lnTo>
                  <a:pt x="220599" y="527431"/>
                </a:lnTo>
                <a:lnTo>
                  <a:pt x="239394" y="543687"/>
                </a:lnTo>
                <a:lnTo>
                  <a:pt x="278002" y="569849"/>
                </a:lnTo>
                <a:lnTo>
                  <a:pt x="320294" y="587248"/>
                </a:lnTo>
                <a:lnTo>
                  <a:pt x="366521" y="595884"/>
                </a:lnTo>
                <a:lnTo>
                  <a:pt x="390144" y="597154"/>
                </a:lnTo>
                <a:lnTo>
                  <a:pt x="413766" y="595884"/>
                </a:lnTo>
                <a:lnTo>
                  <a:pt x="459994" y="587248"/>
                </a:lnTo>
                <a:lnTo>
                  <a:pt x="502285" y="569849"/>
                </a:lnTo>
                <a:lnTo>
                  <a:pt x="540893" y="543687"/>
                </a:lnTo>
                <a:lnTo>
                  <a:pt x="559562" y="527431"/>
                </a:lnTo>
                <a:lnTo>
                  <a:pt x="563371" y="525018"/>
                </a:lnTo>
                <a:lnTo>
                  <a:pt x="567182" y="522478"/>
                </a:lnTo>
                <a:lnTo>
                  <a:pt x="572135" y="521208"/>
                </a:lnTo>
                <a:lnTo>
                  <a:pt x="577088" y="520065"/>
                </a:lnTo>
                <a:close/>
              </a:path>
              <a:path w="780288" h="778764">
                <a:moveTo>
                  <a:pt x="549656" y="347091"/>
                </a:moveTo>
                <a:lnTo>
                  <a:pt x="230631" y="347091"/>
                </a:lnTo>
                <a:lnTo>
                  <a:pt x="239394" y="348361"/>
                </a:lnTo>
                <a:lnTo>
                  <a:pt x="248031" y="350774"/>
                </a:lnTo>
                <a:lnTo>
                  <a:pt x="255524" y="355854"/>
                </a:lnTo>
                <a:lnTo>
                  <a:pt x="263017" y="360807"/>
                </a:lnTo>
                <a:lnTo>
                  <a:pt x="267969" y="368300"/>
                </a:lnTo>
                <a:lnTo>
                  <a:pt x="271780" y="376936"/>
                </a:lnTo>
                <a:lnTo>
                  <a:pt x="274193" y="385699"/>
                </a:lnTo>
                <a:lnTo>
                  <a:pt x="275463" y="395605"/>
                </a:lnTo>
                <a:lnTo>
                  <a:pt x="274193" y="405638"/>
                </a:lnTo>
                <a:lnTo>
                  <a:pt x="248031" y="440436"/>
                </a:lnTo>
                <a:lnTo>
                  <a:pt x="230631" y="444119"/>
                </a:lnTo>
                <a:lnTo>
                  <a:pt x="549656" y="444119"/>
                </a:lnTo>
                <a:lnTo>
                  <a:pt x="512318" y="423037"/>
                </a:lnTo>
                <a:lnTo>
                  <a:pt x="504825" y="395605"/>
                </a:lnTo>
                <a:lnTo>
                  <a:pt x="506094" y="385699"/>
                </a:lnTo>
                <a:lnTo>
                  <a:pt x="508507" y="376936"/>
                </a:lnTo>
                <a:lnTo>
                  <a:pt x="512318" y="368300"/>
                </a:lnTo>
                <a:lnTo>
                  <a:pt x="517270" y="360807"/>
                </a:lnTo>
                <a:lnTo>
                  <a:pt x="524763" y="355854"/>
                </a:lnTo>
                <a:lnTo>
                  <a:pt x="532257" y="350774"/>
                </a:lnTo>
                <a:lnTo>
                  <a:pt x="540893" y="348361"/>
                </a:lnTo>
                <a:lnTo>
                  <a:pt x="549656" y="347091"/>
                </a:lnTo>
                <a:close/>
              </a:path>
              <a:path w="780288" h="778764">
                <a:moveTo>
                  <a:pt x="777440" y="347091"/>
                </a:moveTo>
                <a:lnTo>
                  <a:pt x="549656" y="347091"/>
                </a:lnTo>
                <a:lnTo>
                  <a:pt x="558419" y="348361"/>
                </a:lnTo>
                <a:lnTo>
                  <a:pt x="567182" y="350774"/>
                </a:lnTo>
                <a:lnTo>
                  <a:pt x="593344" y="385699"/>
                </a:lnTo>
                <a:lnTo>
                  <a:pt x="594487" y="395605"/>
                </a:lnTo>
                <a:lnTo>
                  <a:pt x="593344" y="405638"/>
                </a:lnTo>
                <a:lnTo>
                  <a:pt x="567182" y="440436"/>
                </a:lnTo>
                <a:lnTo>
                  <a:pt x="549656" y="444119"/>
                </a:lnTo>
                <a:lnTo>
                  <a:pt x="775938" y="444119"/>
                </a:lnTo>
                <a:lnTo>
                  <a:pt x="777748" y="429260"/>
                </a:lnTo>
                <a:lnTo>
                  <a:pt x="780288" y="409321"/>
                </a:lnTo>
                <a:lnTo>
                  <a:pt x="780288" y="369570"/>
                </a:lnTo>
                <a:lnTo>
                  <a:pt x="777748" y="349631"/>
                </a:lnTo>
                <a:lnTo>
                  <a:pt x="777440" y="347091"/>
                </a:lnTo>
                <a:close/>
              </a:path>
            </a:pathLst>
          </a:custGeom>
          <a:solidFill>
            <a:srgbClr val="FFFFFF"/>
          </a:solidFill>
        </p:spPr>
        <p:txBody>
          <a:bodyPr wrap="square" lIns="0" tIns="0" rIns="0" bIns="0" rtlCol="0">
            <a:noAutofit/>
          </a:bodyPr>
          <a:lstStyle/>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Manejo de listas</a:t>
            </a:r>
          </a:p>
        </p:txBody>
      </p:sp>
      <p:sp>
        <p:nvSpPr>
          <p:cNvPr id="6" name="Una lista se puede inicializar como una lista vacía…">
            <a:extLst>
              <a:ext uri="{FF2B5EF4-FFF2-40B4-BE49-F238E27FC236}">
                <a16:creationId xmlns:a16="http://schemas.microsoft.com/office/drawing/2014/main" id="{021F81EE-8D0D-4E66-A3BC-58F57D161859}"/>
              </a:ext>
            </a:extLst>
          </p:cNvPr>
          <p:cNvSpPr txBox="1">
            <a:spLocks/>
          </p:cNvSpPr>
          <p:nvPr/>
        </p:nvSpPr>
        <p:spPr>
          <a:xfrm>
            <a:off x="698231" y="1844824"/>
            <a:ext cx="7690193" cy="36004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35000"/>
              </a:lnSpc>
              <a:spcBef>
                <a:spcPct val="60000"/>
              </a:spcBef>
              <a:buClr>
                <a:srgbClr val="000000"/>
              </a:buClr>
              <a:defRPr>
                <a:latin typeface="Muli-Regular"/>
                <a:ea typeface="Muli-Regular"/>
                <a:cs typeface="Muli-Regular"/>
                <a:sym typeface="Muli-Regular"/>
              </a:defRPr>
            </a:pPr>
            <a:r>
              <a:rPr lang="es-ES" sz="2000" dirty="0">
                <a:solidFill>
                  <a:schemeClr val="bg2">
                    <a:lumMod val="25000"/>
                  </a:schemeClr>
                </a:solidFill>
                <a:latin typeface="Arial" pitchFamily="34" charset="0"/>
                <a:cs typeface="Arial" pitchFamily="34" charset="0"/>
                <a:sym typeface="Muli-Regular"/>
              </a:rPr>
              <a:t>Una lista se puede inicializar como una lista vacía </a:t>
            </a:r>
          </a:p>
          <a:p>
            <a:pPr marL="400050" lvl="1" indent="0" algn="just">
              <a:lnSpc>
                <a:spcPct val="135000"/>
              </a:lnSpc>
              <a:spcBef>
                <a:spcPct val="60000"/>
              </a:spcBef>
              <a:buClr>
                <a:srgbClr val="000000"/>
              </a:buClr>
              <a:buNone/>
              <a:defRPr>
                <a:latin typeface="Muli-Regular"/>
                <a:ea typeface="Muli-Regular"/>
                <a:cs typeface="Muli-Regular"/>
                <a:sym typeface="Muli-Regular"/>
              </a:defRPr>
            </a:pPr>
            <a:r>
              <a:rPr lang="es-ES" sz="2000" b="1" dirty="0">
                <a:solidFill>
                  <a:schemeClr val="accent6">
                    <a:lumMod val="75000"/>
                  </a:schemeClr>
                </a:solidFill>
                <a:latin typeface="Arial" pitchFamily="34" charset="0"/>
                <a:cs typeface="Arial" pitchFamily="34" charset="0"/>
                <a:sym typeface="Muli-Regular"/>
              </a:rPr>
              <a:t>calificaciones = []</a:t>
            </a:r>
          </a:p>
          <a:p>
            <a:pPr algn="just">
              <a:lnSpc>
                <a:spcPct val="135000"/>
              </a:lnSpc>
              <a:spcBef>
                <a:spcPct val="60000"/>
              </a:spcBef>
              <a:buClr>
                <a:srgbClr val="000000"/>
              </a:buClr>
              <a:defRPr>
                <a:latin typeface="Muli-Regular"/>
                <a:ea typeface="Muli-Regular"/>
                <a:cs typeface="Muli-Regular"/>
                <a:sym typeface="Muli-Regular"/>
              </a:defRPr>
            </a:pPr>
            <a:r>
              <a:rPr lang="es-ES" sz="2000" dirty="0">
                <a:solidFill>
                  <a:schemeClr val="bg2">
                    <a:lumMod val="25000"/>
                  </a:schemeClr>
                </a:solidFill>
                <a:latin typeface="Arial" pitchFamily="34" charset="0"/>
                <a:cs typeface="Arial" pitchFamily="34" charset="0"/>
                <a:sym typeface="Muli-Regular"/>
              </a:rPr>
              <a:t>Lo anterior define una lista llamada </a:t>
            </a:r>
            <a:r>
              <a:rPr lang="es-ES" sz="2000" b="1" dirty="0">
                <a:solidFill>
                  <a:schemeClr val="bg2">
                    <a:lumMod val="25000"/>
                  </a:schemeClr>
                </a:solidFill>
                <a:latin typeface="Arial" pitchFamily="34" charset="0"/>
                <a:cs typeface="Arial" pitchFamily="34" charset="0"/>
                <a:sym typeface="Muli-Regular"/>
              </a:rPr>
              <a:t>calificaciones</a:t>
            </a:r>
            <a:r>
              <a:rPr lang="es-ES" sz="2000" dirty="0">
                <a:solidFill>
                  <a:schemeClr val="bg2">
                    <a:lumMod val="25000"/>
                  </a:schemeClr>
                </a:solidFill>
                <a:latin typeface="Arial" pitchFamily="34" charset="0"/>
                <a:cs typeface="Arial" pitchFamily="34" charset="0"/>
                <a:sym typeface="Muli-Regular"/>
              </a:rPr>
              <a:t>, sin elementos.</a:t>
            </a:r>
          </a:p>
          <a:p>
            <a:pPr algn="just">
              <a:lnSpc>
                <a:spcPct val="135000"/>
              </a:lnSpc>
              <a:spcBef>
                <a:spcPct val="60000"/>
              </a:spcBef>
              <a:buClr>
                <a:srgbClr val="000000"/>
              </a:buClr>
              <a:defRPr>
                <a:latin typeface="Muli-Regular"/>
                <a:ea typeface="Muli-Regular"/>
                <a:cs typeface="Muli-Regular"/>
                <a:sym typeface="Muli-Regular"/>
              </a:defRPr>
            </a:pPr>
            <a:r>
              <a:rPr lang="es-ES" sz="2000" dirty="0">
                <a:solidFill>
                  <a:schemeClr val="bg2">
                    <a:lumMod val="25000"/>
                  </a:schemeClr>
                </a:solidFill>
                <a:latin typeface="Arial" pitchFamily="34" charset="0"/>
                <a:cs typeface="Arial" pitchFamily="34" charset="0"/>
                <a:sym typeface="Muli-Regular"/>
              </a:rPr>
              <a:t>Con esto podríamos solicitar al usuario los valores de la lista e irlos agregando al final de la lista, iniciándola vacía</a:t>
            </a:r>
          </a:p>
        </p:txBody>
      </p:sp>
    </p:spTree>
    <p:extLst>
      <p:ext uri="{BB962C8B-B14F-4D97-AF65-F5344CB8AC3E}">
        <p14:creationId xmlns:p14="http://schemas.microsoft.com/office/powerpoint/2010/main" val="3748456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162000" y="188640"/>
            <a:ext cx="7010400" cy="1143000"/>
          </a:xfrm>
        </p:spPr>
        <p:txBody>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Manejo de listas</a:t>
            </a:r>
          </a:p>
        </p:txBody>
      </p:sp>
      <p:sp>
        <p:nvSpPr>
          <p:cNvPr id="6" name="Una lista se puede inicializar como una lista vacía…">
            <a:extLst>
              <a:ext uri="{FF2B5EF4-FFF2-40B4-BE49-F238E27FC236}">
                <a16:creationId xmlns:a16="http://schemas.microsoft.com/office/drawing/2014/main" id="{021F81EE-8D0D-4E66-A3BC-58F57D161859}"/>
              </a:ext>
            </a:extLst>
          </p:cNvPr>
          <p:cNvSpPr txBox="1">
            <a:spLocks/>
          </p:cNvSpPr>
          <p:nvPr/>
        </p:nvSpPr>
        <p:spPr>
          <a:xfrm>
            <a:off x="1691680" y="1409691"/>
            <a:ext cx="4593849"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35000"/>
              </a:lnSpc>
              <a:spcBef>
                <a:spcPct val="60000"/>
              </a:spcBef>
              <a:buClr>
                <a:srgbClr val="000000"/>
              </a:buClr>
              <a:buNone/>
              <a:defRPr>
                <a:latin typeface="Muli-Regular"/>
                <a:ea typeface="Muli-Regular"/>
                <a:cs typeface="Muli-Regular"/>
                <a:sym typeface="Muli-Regular"/>
              </a:defRPr>
            </a:pPr>
            <a:r>
              <a:rPr lang="es-ES" sz="1800" dirty="0">
                <a:solidFill>
                  <a:schemeClr val="bg2">
                    <a:lumMod val="25000"/>
                  </a:schemeClr>
                </a:solidFill>
                <a:latin typeface="Arial" pitchFamily="34" charset="0"/>
                <a:cs typeface="Arial" pitchFamily="34" charset="0"/>
                <a:sym typeface="Muli-Regular"/>
              </a:rPr>
              <a:t>El código podría ser:</a:t>
            </a:r>
          </a:p>
        </p:txBody>
      </p:sp>
      <p:pic>
        <p:nvPicPr>
          <p:cNvPr id="3" name="Imagen 2">
            <a:extLst>
              <a:ext uri="{FF2B5EF4-FFF2-40B4-BE49-F238E27FC236}">
                <a16:creationId xmlns:a16="http://schemas.microsoft.com/office/drawing/2014/main" id="{66FEB415-9FA8-4587-BE24-A423CA03191F}"/>
              </a:ext>
            </a:extLst>
          </p:cNvPr>
          <p:cNvPicPr>
            <a:picLocks noChangeAspect="1"/>
          </p:cNvPicPr>
          <p:nvPr/>
        </p:nvPicPr>
        <p:blipFill>
          <a:blip r:embed="rId2"/>
          <a:stretch>
            <a:fillRect/>
          </a:stretch>
        </p:blipFill>
        <p:spPr>
          <a:xfrm>
            <a:off x="1835696" y="2054400"/>
            <a:ext cx="5904656" cy="4286553"/>
          </a:xfrm>
          <a:prstGeom prst="rect">
            <a:avLst/>
          </a:prstGeom>
        </p:spPr>
      </p:pic>
    </p:spTree>
    <p:extLst>
      <p:ext uri="{BB962C8B-B14F-4D97-AF65-F5344CB8AC3E}">
        <p14:creationId xmlns:p14="http://schemas.microsoft.com/office/powerpoint/2010/main" val="918102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2"/>
          <p:cNvSpPr>
            <a:spLocks noGrp="1" noChangeArrowheads="1"/>
          </p:cNvSpPr>
          <p:nvPr>
            <p:ph type="title"/>
          </p:nvPr>
        </p:nvSpPr>
        <p:spPr>
          <a:xfrm>
            <a:off x="179512" y="518825"/>
            <a:ext cx="8640960" cy="1143000"/>
          </a:xfrm>
        </p:spPr>
        <p:txBody>
          <a:bodyPr>
            <a:normAutofit fontScale="90000"/>
          </a:bodyPr>
          <a:lstStyle/>
          <a:p>
            <a:pPr eaLnBrk="1" hangingPunct="1">
              <a:defRPr/>
            </a:pPr>
            <a:r>
              <a:rPr lang="es-ES_tradnl" sz="4800" b="1" dirty="0">
                <a:solidFill>
                  <a:schemeClr val="accent4">
                    <a:lumMod val="50000"/>
                  </a:schemeClr>
                </a:solidFill>
                <a:effectLst>
                  <a:outerShdw blurRad="38100" dist="38100" dir="2700000" algn="tl">
                    <a:srgbClr val="C0C0C0"/>
                  </a:outerShdw>
                </a:effectLst>
                <a:latin typeface="Dom Casual" charset="0"/>
              </a:rPr>
              <a:t>Referencia a los elementos de una lista</a:t>
            </a:r>
          </a:p>
        </p:txBody>
      </p:sp>
      <p:sp>
        <p:nvSpPr>
          <p:cNvPr id="6" name="Una lista se puede inicializar como una lista vacía…">
            <a:extLst>
              <a:ext uri="{FF2B5EF4-FFF2-40B4-BE49-F238E27FC236}">
                <a16:creationId xmlns:a16="http://schemas.microsoft.com/office/drawing/2014/main" id="{021F81EE-8D0D-4E66-A3BC-58F57D161859}"/>
              </a:ext>
            </a:extLst>
          </p:cNvPr>
          <p:cNvSpPr txBox="1">
            <a:spLocks/>
          </p:cNvSpPr>
          <p:nvPr/>
        </p:nvSpPr>
        <p:spPr>
          <a:xfrm>
            <a:off x="1007604" y="2266685"/>
            <a:ext cx="6984776" cy="57606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just">
              <a:lnSpc>
                <a:spcPct val="135000"/>
              </a:lnSpc>
              <a:spcBef>
                <a:spcPct val="60000"/>
              </a:spcBef>
              <a:buClr>
                <a:srgbClr val="000000"/>
              </a:buClr>
              <a:buNone/>
              <a:defRPr>
                <a:latin typeface="Muli-Regular"/>
                <a:ea typeface="Muli-Regular"/>
                <a:cs typeface="Muli-Regular"/>
                <a:sym typeface="Muli-Regular"/>
              </a:defRPr>
            </a:pPr>
            <a:r>
              <a:rPr lang="es-ES" sz="1800" dirty="0">
                <a:solidFill>
                  <a:schemeClr val="bg2">
                    <a:lumMod val="25000"/>
                  </a:schemeClr>
                </a:solidFill>
                <a:latin typeface="Arial" pitchFamily="34" charset="0"/>
                <a:cs typeface="Arial" pitchFamily="34" charset="0"/>
                <a:sym typeface="Muli-Regular"/>
              </a:rPr>
              <a:t>Cada elemento en la lista se puede referenciar por su índice:</a:t>
            </a:r>
          </a:p>
        </p:txBody>
      </p:sp>
      <p:sp>
        <p:nvSpPr>
          <p:cNvPr id="5" name="Cada elemento la lista tiene su propio nombre">
            <a:extLst>
              <a:ext uri="{FF2B5EF4-FFF2-40B4-BE49-F238E27FC236}">
                <a16:creationId xmlns:a16="http://schemas.microsoft.com/office/drawing/2014/main" id="{B681888E-9C3C-47FF-994F-6A7653D9C9F0}"/>
              </a:ext>
            </a:extLst>
          </p:cNvPr>
          <p:cNvSpPr txBox="1">
            <a:spLocks/>
          </p:cNvSpPr>
          <p:nvPr/>
        </p:nvSpPr>
        <p:spPr>
          <a:xfrm>
            <a:off x="182462" y="2020473"/>
            <a:ext cx="7937938" cy="434457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665018" defTabSz="457200">
              <a:spcBef>
                <a:spcPts val="0"/>
              </a:spcBef>
              <a:buFont typeface="Arial" pitchFamily="34" charset="0"/>
              <a:buNone/>
              <a:defRPr i="0">
                <a:solidFill>
                  <a:srgbClr val="FF2600"/>
                </a:solidFill>
                <a:uFillTx/>
                <a:latin typeface="Helvetica"/>
                <a:ea typeface="Helvetica"/>
                <a:cs typeface="Helvetica"/>
                <a:sym typeface="Helvetica"/>
              </a:defRPr>
            </a:pPr>
            <a:endParaRPr lang="es-ES" dirty="0">
              <a:solidFill>
                <a:srgbClr val="FF2600"/>
              </a:solidFill>
              <a:latin typeface="Helvetica"/>
              <a:ea typeface="Helvetica"/>
              <a:cs typeface="Helvetica"/>
              <a:sym typeface="Helvetica"/>
            </a:endParaRPr>
          </a:p>
        </p:txBody>
      </p:sp>
      <p:pic>
        <p:nvPicPr>
          <p:cNvPr id="7" name="Screen Shot 2019-10-03 at 8.43.01 AM.png" descr="Screen Shot 2019-10-03 at 8.43.01 AM.png">
            <a:extLst>
              <a:ext uri="{FF2B5EF4-FFF2-40B4-BE49-F238E27FC236}">
                <a16:creationId xmlns:a16="http://schemas.microsoft.com/office/drawing/2014/main" id="{E19E69AD-8ACE-4D9E-98CF-41D6DF67A3BF}"/>
              </a:ext>
            </a:extLst>
          </p:cNvPr>
          <p:cNvPicPr>
            <a:picLocks noChangeAspect="1"/>
          </p:cNvPicPr>
          <p:nvPr/>
        </p:nvPicPr>
        <p:blipFill>
          <a:blip r:embed="rId2"/>
          <a:stretch>
            <a:fillRect/>
          </a:stretch>
        </p:blipFill>
        <p:spPr>
          <a:xfrm>
            <a:off x="1038029" y="3315172"/>
            <a:ext cx="6669638" cy="1698004"/>
          </a:xfrm>
          <a:prstGeom prst="rect">
            <a:avLst/>
          </a:prstGeom>
          <a:ln w="28575"/>
        </p:spPr>
      </p:pic>
    </p:spTree>
    <p:extLst>
      <p:ext uri="{BB962C8B-B14F-4D97-AF65-F5344CB8AC3E}">
        <p14:creationId xmlns:p14="http://schemas.microsoft.com/office/powerpoint/2010/main" val="1697788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611560" y="1865113"/>
            <a:ext cx="3456384" cy="2571999"/>
          </a:xfrm>
        </p:spPr>
        <p:txBody>
          <a:bodyPr>
            <a:normAutofit/>
          </a:bodyPr>
          <a:lstStyle/>
          <a:p>
            <a:pPr marL="0" indent="0" eaLnBrk="1" hangingPunct="1">
              <a:lnSpc>
                <a:spcPct val="120000"/>
              </a:lnSpc>
              <a:buNone/>
            </a:pPr>
            <a:r>
              <a:rPr lang="es-ES_tradnl" sz="2400" dirty="0">
                <a:solidFill>
                  <a:schemeClr val="bg2">
                    <a:lumMod val="25000"/>
                  </a:schemeClr>
                </a:solidFill>
                <a:latin typeface="Arial" pitchFamily="34" charset="0"/>
                <a:cs typeface="Arial" pitchFamily="34" charset="0"/>
              </a:rPr>
              <a:t>Por ejemplo, en una lista de </a:t>
            </a:r>
            <a:r>
              <a:rPr lang="es-ES_tradnl" sz="2400" b="1" dirty="0">
                <a:solidFill>
                  <a:srgbClr val="0000FF"/>
                </a:solidFill>
                <a:latin typeface="Arial" pitchFamily="34" charset="0"/>
                <a:cs typeface="Arial" pitchFamily="34" charset="0"/>
              </a:rPr>
              <a:t>10</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localidades, la primera localidad es </a:t>
            </a:r>
            <a:r>
              <a:rPr lang="es-ES_tradnl" sz="2400" b="1" dirty="0">
                <a:solidFill>
                  <a:srgbClr val="0000FF"/>
                </a:solidFill>
                <a:latin typeface="Arial" pitchFamily="34" charset="0"/>
                <a:cs typeface="Arial" pitchFamily="34" charset="0"/>
              </a:rPr>
              <a:t>0</a:t>
            </a:r>
            <a:r>
              <a:rPr lang="es-ES_tradnl" sz="2400" dirty="0">
                <a:latin typeface="Arial" pitchFamily="34" charset="0"/>
                <a:cs typeface="Arial" pitchFamily="34" charset="0"/>
              </a:rPr>
              <a:t> </a:t>
            </a:r>
            <a:r>
              <a:rPr lang="es-ES_tradnl" sz="2400" dirty="0">
                <a:solidFill>
                  <a:schemeClr val="bg2">
                    <a:lumMod val="25000"/>
                  </a:schemeClr>
                </a:solidFill>
                <a:latin typeface="Arial" pitchFamily="34" charset="0"/>
                <a:cs typeface="Arial" pitchFamily="34" charset="0"/>
              </a:rPr>
              <a:t>y la última localidad es </a:t>
            </a:r>
            <a:r>
              <a:rPr lang="es-ES_tradnl" sz="2400" b="1" dirty="0">
                <a:solidFill>
                  <a:srgbClr val="0000FF"/>
                </a:solidFill>
                <a:latin typeface="Arial" pitchFamily="34" charset="0"/>
                <a:cs typeface="Arial" pitchFamily="34" charset="0"/>
              </a:rPr>
              <a:t>9</a:t>
            </a:r>
            <a:r>
              <a:rPr lang="es-ES_tradnl" sz="2400" dirty="0">
                <a:latin typeface="Arial" pitchFamily="34" charset="0"/>
                <a:cs typeface="Arial" pitchFamily="34" charset="0"/>
              </a:rPr>
              <a:t>. </a:t>
            </a:r>
          </a:p>
        </p:txBody>
      </p:sp>
      <p:pic>
        <p:nvPicPr>
          <p:cNvPr id="192515" name="Picture 3" descr="arr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86429" y="1865113"/>
            <a:ext cx="3208338" cy="401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a:extLst>
              <a:ext uri="{FF2B5EF4-FFF2-40B4-BE49-F238E27FC236}">
                <a16:creationId xmlns:a16="http://schemas.microsoft.com/office/drawing/2014/main" id="{379B53C3-F32C-47FB-BE98-B71B5D7337BE}"/>
              </a:ext>
            </a:extLst>
          </p:cNvPr>
          <p:cNvSpPr txBox="1">
            <a:spLocks noChangeArrowheads="1"/>
          </p:cNvSpPr>
          <p:nvPr/>
        </p:nvSpPr>
        <p:spPr>
          <a:xfrm>
            <a:off x="251520" y="260648"/>
            <a:ext cx="8640960" cy="11430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4800" b="1" dirty="0">
                <a:solidFill>
                  <a:schemeClr val="accent4">
                    <a:lumMod val="50000"/>
                  </a:schemeClr>
                </a:solidFill>
                <a:effectLst>
                  <a:outerShdw blurRad="38100" dist="38100" dir="2700000" algn="tl">
                    <a:srgbClr val="C0C0C0"/>
                  </a:outerShdw>
                </a:effectLst>
                <a:latin typeface="Dom Casual" charset="0"/>
              </a:rPr>
              <a:t>Referencia a los elementos de una lista</a:t>
            </a:r>
          </a:p>
        </p:txBody>
      </p:sp>
    </p:spTree>
    <p:extLst>
      <p:ext uri="{BB962C8B-B14F-4D97-AF65-F5344CB8AC3E}">
        <p14:creationId xmlns:p14="http://schemas.microsoft.com/office/powerpoint/2010/main" val="42699019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92515"/>
                                        </p:tgtEl>
                                        <p:attrNameLst>
                                          <p:attrName>style.visibility</p:attrName>
                                        </p:attrNameLst>
                                      </p:cBhvr>
                                      <p:to>
                                        <p:strVal val="visible"/>
                                      </p:to>
                                    </p:set>
                                    <p:anim calcmode="lin" valueType="num">
                                      <p:cBhvr additive="base">
                                        <p:cTn id="7" dur="500" fill="hold"/>
                                        <p:tgtEl>
                                          <p:spTgt spid="192515"/>
                                        </p:tgtEl>
                                        <p:attrNameLst>
                                          <p:attrName>ppt_x</p:attrName>
                                        </p:attrNameLst>
                                      </p:cBhvr>
                                      <p:tavLst>
                                        <p:tav tm="0">
                                          <p:val>
                                            <p:strVal val="0-#ppt_w/2"/>
                                          </p:val>
                                        </p:tav>
                                        <p:tav tm="100000">
                                          <p:val>
                                            <p:strVal val="#ppt_x"/>
                                          </p:val>
                                        </p:tav>
                                      </p:tavLst>
                                    </p:anim>
                                    <p:anim calcmode="lin" valueType="num">
                                      <p:cBhvr additive="base">
                                        <p:cTn id="8" dur="500" fill="hold"/>
                                        <p:tgtEl>
                                          <p:spTgt spid="19251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TIGO.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379B53C3-F32C-47FB-BE98-B71B5D7337BE}"/>
              </a:ext>
            </a:extLst>
          </p:cNvPr>
          <p:cNvSpPr txBox="1">
            <a:spLocks noChangeArrowheads="1"/>
          </p:cNvSpPr>
          <p:nvPr/>
        </p:nvSpPr>
        <p:spPr>
          <a:xfrm>
            <a:off x="251520" y="260648"/>
            <a:ext cx="8640960" cy="1143000"/>
          </a:xfrm>
          <a:prstGeom prst="rect">
            <a:avLst/>
          </a:prstGeom>
        </p:spPr>
        <p:txBody>
          <a:bodyPr vert="horz" lIns="91440" tIns="45720" rIns="91440" bIns="45720" rtlCol="0" anchor="ctr">
            <a:normAutofit fontScale="82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4800" b="1" dirty="0">
                <a:solidFill>
                  <a:schemeClr val="accent4">
                    <a:lumMod val="50000"/>
                  </a:schemeClr>
                </a:solidFill>
                <a:effectLst>
                  <a:outerShdw blurRad="38100" dist="38100" dir="2700000" algn="tl">
                    <a:srgbClr val="C0C0C0"/>
                  </a:outerShdw>
                </a:effectLst>
                <a:latin typeface="Dom Casual" charset="0"/>
              </a:rPr>
              <a:t>Referencia a los elementos de una lista</a:t>
            </a:r>
          </a:p>
        </p:txBody>
      </p:sp>
      <p:pic>
        <p:nvPicPr>
          <p:cNvPr id="9" name="Screen Shot 2019-10-03 at 8.43.01 AM.png" descr="Screen Shot 2019-10-03 at 8.43.01 AM.png">
            <a:extLst>
              <a:ext uri="{FF2B5EF4-FFF2-40B4-BE49-F238E27FC236}">
                <a16:creationId xmlns:a16="http://schemas.microsoft.com/office/drawing/2014/main" id="{A0983331-263A-4B9E-B74E-B1F395601EC8}"/>
              </a:ext>
            </a:extLst>
          </p:cNvPr>
          <p:cNvPicPr>
            <a:picLocks noChangeAspect="1"/>
          </p:cNvPicPr>
          <p:nvPr/>
        </p:nvPicPr>
        <p:blipFill>
          <a:blip r:embed="rId2"/>
          <a:stretch>
            <a:fillRect/>
          </a:stretch>
        </p:blipFill>
        <p:spPr>
          <a:xfrm>
            <a:off x="2483768" y="2478521"/>
            <a:ext cx="3618256" cy="921162"/>
          </a:xfrm>
          <a:prstGeom prst="rect">
            <a:avLst/>
          </a:prstGeom>
          <a:ln w="28575"/>
        </p:spPr>
      </p:pic>
      <p:sp>
        <p:nvSpPr>
          <p:cNvPr id="11" name="Rectangle 3">
            <a:extLst>
              <a:ext uri="{FF2B5EF4-FFF2-40B4-BE49-F238E27FC236}">
                <a16:creationId xmlns:a16="http://schemas.microsoft.com/office/drawing/2014/main" id="{B531A1B0-3647-45D4-8491-4A72CB3BB845}"/>
              </a:ext>
            </a:extLst>
          </p:cNvPr>
          <p:cNvSpPr txBox="1">
            <a:spLocks noChangeArrowheads="1"/>
          </p:cNvSpPr>
          <p:nvPr/>
        </p:nvSpPr>
        <p:spPr>
          <a:xfrm>
            <a:off x="278854" y="1381357"/>
            <a:ext cx="8397601" cy="92116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ct val="60000"/>
              </a:spcBef>
            </a:pPr>
            <a:r>
              <a:rPr lang="es-ES" sz="2000" dirty="0">
                <a:solidFill>
                  <a:schemeClr val="bg2">
                    <a:lumMod val="25000"/>
                  </a:schemeClr>
                </a:solidFill>
                <a:latin typeface="Arial" pitchFamily="34" charset="0"/>
                <a:cs typeface="Arial" pitchFamily="34" charset="0"/>
              </a:rPr>
              <a:t>Cualquier elemento de una lista se puede referenciar, usando el nombre de la lista y el índice  correspondiente:</a:t>
            </a:r>
          </a:p>
        </p:txBody>
      </p:sp>
      <p:sp>
        <p:nvSpPr>
          <p:cNvPr id="12" name="Rectangle 3">
            <a:extLst>
              <a:ext uri="{FF2B5EF4-FFF2-40B4-BE49-F238E27FC236}">
                <a16:creationId xmlns:a16="http://schemas.microsoft.com/office/drawing/2014/main" id="{AF10D7EF-6568-4ECD-8392-C875584C3749}"/>
              </a:ext>
            </a:extLst>
          </p:cNvPr>
          <p:cNvSpPr txBox="1">
            <a:spLocks noChangeArrowheads="1"/>
          </p:cNvSpPr>
          <p:nvPr/>
        </p:nvSpPr>
        <p:spPr>
          <a:xfrm>
            <a:off x="251520" y="3953156"/>
            <a:ext cx="8397600" cy="2284156"/>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lnSpc>
                <a:spcPct val="125000"/>
              </a:lnSpc>
              <a:spcBef>
                <a:spcPct val="60000"/>
              </a:spcBef>
            </a:pPr>
            <a:r>
              <a:rPr lang="es-ES" sz="2000" dirty="0">
                <a:solidFill>
                  <a:schemeClr val="bg2">
                    <a:lumMod val="25000"/>
                  </a:schemeClr>
                </a:solidFill>
                <a:latin typeface="Arial" pitchFamily="34" charset="0"/>
                <a:cs typeface="Arial" pitchFamily="34" charset="0"/>
              </a:rPr>
              <a:t>Si en algún momento se hace referencia a un índice que no existe, por ejemplo al índice 4 en el ejemplo anterior, Python señalará un error </a:t>
            </a:r>
            <a:r>
              <a:rPr lang="es-ES" sz="2000" b="1" dirty="0">
                <a:solidFill>
                  <a:schemeClr val="bg2">
                    <a:lumMod val="25000"/>
                  </a:schemeClr>
                </a:solidFill>
                <a:latin typeface="Arial" pitchFamily="34" charset="0"/>
                <a:cs typeface="Arial" pitchFamily="34" charset="0"/>
              </a:rPr>
              <a:t>“</a:t>
            </a:r>
            <a:r>
              <a:rPr lang="es-ES" sz="2000" b="1" dirty="0" err="1">
                <a:solidFill>
                  <a:schemeClr val="bg2">
                    <a:lumMod val="25000"/>
                  </a:schemeClr>
                </a:solidFill>
                <a:latin typeface="Arial" pitchFamily="34" charset="0"/>
                <a:cs typeface="Arial" pitchFamily="34" charset="0"/>
              </a:rPr>
              <a:t>IndexError</a:t>
            </a:r>
            <a:r>
              <a:rPr lang="es-ES" sz="2000" b="1" dirty="0">
                <a:solidFill>
                  <a:schemeClr val="bg2">
                    <a:lumMod val="25000"/>
                  </a:schemeClr>
                </a:solidFill>
                <a:latin typeface="Arial" pitchFamily="34" charset="0"/>
                <a:cs typeface="Arial" pitchFamily="34" charset="0"/>
              </a:rPr>
              <a:t>: </a:t>
            </a:r>
            <a:r>
              <a:rPr lang="es-ES" sz="2000" b="1" dirty="0" err="1">
                <a:solidFill>
                  <a:schemeClr val="bg2">
                    <a:lumMod val="25000"/>
                  </a:schemeClr>
                </a:solidFill>
                <a:latin typeface="Arial" pitchFamily="34" charset="0"/>
                <a:cs typeface="Arial" pitchFamily="34" charset="0"/>
              </a:rPr>
              <a:t>list</a:t>
            </a:r>
            <a:r>
              <a:rPr lang="es-ES" sz="2000" b="1" dirty="0">
                <a:solidFill>
                  <a:schemeClr val="bg2">
                    <a:lumMod val="25000"/>
                  </a:schemeClr>
                </a:solidFill>
                <a:latin typeface="Arial" pitchFamily="34" charset="0"/>
                <a:cs typeface="Arial" pitchFamily="34" charset="0"/>
              </a:rPr>
              <a:t> </a:t>
            </a:r>
            <a:r>
              <a:rPr lang="es-ES" sz="2000" b="1" dirty="0" err="1">
                <a:solidFill>
                  <a:schemeClr val="bg2">
                    <a:lumMod val="25000"/>
                  </a:schemeClr>
                </a:solidFill>
                <a:latin typeface="Arial" pitchFamily="34" charset="0"/>
                <a:cs typeface="Arial" pitchFamily="34" charset="0"/>
              </a:rPr>
              <a:t>index</a:t>
            </a:r>
            <a:r>
              <a:rPr lang="es-ES" sz="2000" b="1" dirty="0">
                <a:solidFill>
                  <a:schemeClr val="bg2">
                    <a:lumMod val="25000"/>
                  </a:schemeClr>
                </a:solidFill>
                <a:latin typeface="Arial" pitchFamily="34" charset="0"/>
                <a:cs typeface="Arial" pitchFamily="34" charset="0"/>
              </a:rPr>
              <a:t> </a:t>
            </a:r>
            <a:r>
              <a:rPr lang="es-ES" sz="2000" b="1" dirty="0" err="1">
                <a:solidFill>
                  <a:schemeClr val="bg2">
                    <a:lumMod val="25000"/>
                  </a:schemeClr>
                </a:solidFill>
                <a:latin typeface="Arial" pitchFamily="34" charset="0"/>
                <a:cs typeface="Arial" pitchFamily="34" charset="0"/>
              </a:rPr>
              <a:t>out</a:t>
            </a:r>
            <a:r>
              <a:rPr lang="es-ES" sz="2000" b="1" dirty="0">
                <a:solidFill>
                  <a:schemeClr val="bg2">
                    <a:lumMod val="25000"/>
                  </a:schemeClr>
                </a:solidFill>
                <a:latin typeface="Arial" pitchFamily="34" charset="0"/>
                <a:cs typeface="Arial" pitchFamily="34" charset="0"/>
              </a:rPr>
              <a:t> </a:t>
            </a:r>
            <a:r>
              <a:rPr lang="es-ES" sz="2000" b="1" dirty="0" err="1">
                <a:solidFill>
                  <a:schemeClr val="bg2">
                    <a:lumMod val="25000"/>
                  </a:schemeClr>
                </a:solidFill>
                <a:latin typeface="Arial" pitchFamily="34" charset="0"/>
                <a:cs typeface="Arial" pitchFamily="34" charset="0"/>
              </a:rPr>
              <a:t>of</a:t>
            </a:r>
            <a:r>
              <a:rPr lang="es-ES" sz="2000" b="1" dirty="0">
                <a:solidFill>
                  <a:schemeClr val="bg2">
                    <a:lumMod val="25000"/>
                  </a:schemeClr>
                </a:solidFill>
                <a:latin typeface="Arial" pitchFamily="34" charset="0"/>
                <a:cs typeface="Arial" pitchFamily="34" charset="0"/>
              </a:rPr>
              <a:t> </a:t>
            </a:r>
            <a:r>
              <a:rPr lang="es-ES" sz="2000" b="1" dirty="0" err="1">
                <a:solidFill>
                  <a:schemeClr val="bg2">
                    <a:lumMod val="25000"/>
                  </a:schemeClr>
                </a:solidFill>
                <a:latin typeface="Arial" pitchFamily="34" charset="0"/>
                <a:cs typeface="Arial" pitchFamily="34" charset="0"/>
              </a:rPr>
              <a:t>range</a:t>
            </a:r>
            <a:r>
              <a:rPr lang="es-ES" sz="2000" b="1" dirty="0">
                <a:solidFill>
                  <a:schemeClr val="bg2">
                    <a:lumMod val="25000"/>
                  </a:schemeClr>
                </a:solidFill>
                <a:latin typeface="Arial" pitchFamily="34" charset="0"/>
                <a:cs typeface="Arial" pitchFamily="34" charset="0"/>
              </a:rPr>
              <a:t>”</a:t>
            </a:r>
          </a:p>
          <a:p>
            <a:pPr algn="just">
              <a:lnSpc>
                <a:spcPct val="125000"/>
              </a:lnSpc>
              <a:spcBef>
                <a:spcPct val="60000"/>
              </a:spcBef>
            </a:pPr>
            <a:r>
              <a:rPr lang="es-ES" sz="2000" dirty="0">
                <a:solidFill>
                  <a:schemeClr val="bg2">
                    <a:lumMod val="25000"/>
                  </a:schemeClr>
                </a:solidFill>
                <a:latin typeface="Arial" pitchFamily="34" charset="0"/>
                <a:cs typeface="Arial" pitchFamily="34" charset="0"/>
              </a:rPr>
              <a:t>Los índices, deben ser valores enteros (int), no se permiten float.</a:t>
            </a:r>
          </a:p>
        </p:txBody>
      </p:sp>
    </p:spTree>
    <p:extLst>
      <p:ext uri="{BB962C8B-B14F-4D97-AF65-F5344CB8AC3E}">
        <p14:creationId xmlns:p14="http://schemas.microsoft.com/office/powerpoint/2010/main" val="3692445167"/>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4946</TotalTime>
  <Words>3336</Words>
  <Application>Microsoft Office PowerPoint</Application>
  <PresentationFormat>Presentación en pantalla (4:3)</PresentationFormat>
  <Paragraphs>1044</Paragraphs>
  <Slides>41</Slides>
  <Notes>5</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41</vt:i4>
      </vt:variant>
    </vt:vector>
  </HeadingPairs>
  <TitlesOfParts>
    <vt:vector size="49" baseType="lpstr">
      <vt:lpstr>Arial</vt:lpstr>
      <vt:lpstr>Calibri</vt:lpstr>
      <vt:lpstr>Dom Casual</vt:lpstr>
      <vt:lpstr>Helvetica</vt:lpstr>
      <vt:lpstr>Muli-Regular</vt:lpstr>
      <vt:lpstr>Times New Roman</vt:lpstr>
      <vt:lpstr>Wingdings</vt:lpstr>
      <vt:lpstr>Tema de Office</vt:lpstr>
      <vt:lpstr>TC1027  Programación para negocios</vt:lpstr>
      <vt:lpstr>Listas</vt:lpstr>
      <vt:lpstr>Listas</vt:lpstr>
      <vt:lpstr>Manejo de listas</vt:lpstr>
      <vt:lpstr>Manejo de listas</vt:lpstr>
      <vt:lpstr>Manejo de listas</vt:lpstr>
      <vt:lpstr>Referencia a los elementos de una lista</vt:lpstr>
      <vt:lpstr>Presentación de PowerPoint</vt:lpstr>
      <vt:lpstr>Presentación de PowerPoint</vt:lpstr>
      <vt:lpstr>Listas o arreglos</vt:lpstr>
      <vt:lpstr>Listas o arreglos</vt:lpstr>
      <vt:lpstr>Listas o arreglos</vt:lpstr>
      <vt:lpstr>Listas o arreglos</vt:lpstr>
      <vt:lpstr>Presentación de PowerPoint</vt:lpstr>
      <vt:lpstr>Presentación de PowerPoint</vt:lpstr>
      <vt:lpstr>Presentación de PowerPoint</vt:lpstr>
      <vt:lpstr>Presentación de PowerPoint</vt:lpstr>
      <vt:lpstr>Listas o arreglos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Listas o arreglos</vt:lpstr>
      <vt:lpstr>¿Cómo crear una lista?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profesor</dc:creator>
  <cp:lastModifiedBy>Lizethe Pérez Fuertes</cp:lastModifiedBy>
  <cp:revision>105</cp:revision>
  <dcterms:created xsi:type="dcterms:W3CDTF">2013-07-08T17:54:54Z</dcterms:created>
  <dcterms:modified xsi:type="dcterms:W3CDTF">2022-10-03T03:31:05Z</dcterms:modified>
</cp:coreProperties>
</file>