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3"/>
  </p:notesMasterIdLst>
  <p:sldIdLst>
    <p:sldId id="258" r:id="rId2"/>
    <p:sldId id="259" r:id="rId3"/>
    <p:sldId id="260" r:id="rId4"/>
    <p:sldId id="261" r:id="rId5"/>
    <p:sldId id="262" r:id="rId6"/>
    <p:sldId id="263" r:id="rId7"/>
    <p:sldId id="267" r:id="rId8"/>
    <p:sldId id="268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81" r:id="rId20"/>
    <p:sldId id="282" r:id="rId21"/>
    <p:sldId id="283" r:id="rId22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40639" marR="40639" indent="0" algn="l" defTabSz="914400" rtl="0" fontAlgn="auto" latinLnBrk="0" hangingPunct="0">
      <a:lnSpc>
        <a:spcPct val="80000"/>
      </a:lnSpc>
      <a:spcBef>
        <a:spcPts val="50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n-lt"/>
        <a:ea typeface="+mn-ea"/>
        <a:cs typeface="+mn-cs"/>
        <a:sym typeface="Arial"/>
      </a:defRPr>
    </a:lvl1pPr>
    <a:lvl2pPr marL="40639" marR="40639" indent="342900" algn="l" defTabSz="914400" rtl="0" fontAlgn="auto" latinLnBrk="0" hangingPunct="0">
      <a:lnSpc>
        <a:spcPct val="80000"/>
      </a:lnSpc>
      <a:spcBef>
        <a:spcPts val="50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n-lt"/>
        <a:ea typeface="+mn-ea"/>
        <a:cs typeface="+mn-cs"/>
        <a:sym typeface="Arial"/>
      </a:defRPr>
    </a:lvl2pPr>
    <a:lvl3pPr marL="40639" marR="40639" indent="685800" algn="l" defTabSz="914400" rtl="0" fontAlgn="auto" latinLnBrk="0" hangingPunct="0">
      <a:lnSpc>
        <a:spcPct val="80000"/>
      </a:lnSpc>
      <a:spcBef>
        <a:spcPts val="50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n-lt"/>
        <a:ea typeface="+mn-ea"/>
        <a:cs typeface="+mn-cs"/>
        <a:sym typeface="Arial"/>
      </a:defRPr>
    </a:lvl3pPr>
    <a:lvl4pPr marL="40639" marR="40639" indent="1028700" algn="l" defTabSz="914400" rtl="0" fontAlgn="auto" latinLnBrk="0" hangingPunct="0">
      <a:lnSpc>
        <a:spcPct val="80000"/>
      </a:lnSpc>
      <a:spcBef>
        <a:spcPts val="50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n-lt"/>
        <a:ea typeface="+mn-ea"/>
        <a:cs typeface="+mn-cs"/>
        <a:sym typeface="Arial"/>
      </a:defRPr>
    </a:lvl4pPr>
    <a:lvl5pPr marL="40639" marR="40639" indent="1371600" algn="l" defTabSz="914400" rtl="0" fontAlgn="auto" latinLnBrk="0" hangingPunct="0">
      <a:lnSpc>
        <a:spcPct val="80000"/>
      </a:lnSpc>
      <a:spcBef>
        <a:spcPts val="50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n-lt"/>
        <a:ea typeface="+mn-ea"/>
        <a:cs typeface="+mn-cs"/>
        <a:sym typeface="Arial"/>
      </a:defRPr>
    </a:lvl5pPr>
    <a:lvl6pPr marL="40639" marR="40639" indent="1714500" algn="l" defTabSz="914400" rtl="0" fontAlgn="auto" latinLnBrk="0" hangingPunct="0">
      <a:lnSpc>
        <a:spcPct val="80000"/>
      </a:lnSpc>
      <a:spcBef>
        <a:spcPts val="50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n-lt"/>
        <a:ea typeface="+mn-ea"/>
        <a:cs typeface="+mn-cs"/>
        <a:sym typeface="Arial"/>
      </a:defRPr>
    </a:lvl6pPr>
    <a:lvl7pPr marL="40639" marR="40639" indent="2057400" algn="l" defTabSz="914400" rtl="0" fontAlgn="auto" latinLnBrk="0" hangingPunct="0">
      <a:lnSpc>
        <a:spcPct val="80000"/>
      </a:lnSpc>
      <a:spcBef>
        <a:spcPts val="50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n-lt"/>
        <a:ea typeface="+mn-ea"/>
        <a:cs typeface="+mn-cs"/>
        <a:sym typeface="Arial"/>
      </a:defRPr>
    </a:lvl7pPr>
    <a:lvl8pPr marL="40639" marR="40639" indent="2400300" algn="l" defTabSz="914400" rtl="0" fontAlgn="auto" latinLnBrk="0" hangingPunct="0">
      <a:lnSpc>
        <a:spcPct val="80000"/>
      </a:lnSpc>
      <a:spcBef>
        <a:spcPts val="50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n-lt"/>
        <a:ea typeface="+mn-ea"/>
        <a:cs typeface="+mn-cs"/>
        <a:sym typeface="Arial"/>
      </a:defRPr>
    </a:lvl8pPr>
    <a:lvl9pPr marL="40639" marR="40639" indent="2743200" algn="l" defTabSz="914400" rtl="0" fontAlgn="auto" latinLnBrk="0" hangingPunct="0">
      <a:lnSpc>
        <a:spcPct val="80000"/>
      </a:lnSpc>
      <a:spcBef>
        <a:spcPts val="50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n-lt"/>
        <a:ea typeface="+mn-ea"/>
        <a:cs typeface="+mn-cs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8F44A2F1-9E1F-4B54-A3A2-5F16C0AD49E2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28575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28575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8575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Row>
  </a:tblStyle>
  <a:tblStyle styleId="{C7B018BB-80A7-4F77-B60F-C8B233D01FF8}" styleName="">
    <a:tblBg/>
    <a:wholeTbl>
      <a:tcTxStyle>
        <a:font>
          <a:latin typeface="Helvetica Light"/>
          <a:ea typeface="Helvetica Light"/>
          <a:cs typeface="Helvetica Light"/>
        </a:font>
        <a:srgbClr val="262626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262626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>
        <a:font>
          <a:latin typeface="Helvetica Light"/>
          <a:ea typeface="Helvetica Light"/>
          <a:cs typeface="Helvetica Light"/>
        </a:font>
        <a:srgbClr val="262626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>
        <a:font>
          <a:latin typeface="Helvetica Light"/>
          <a:ea typeface="Helvetica Light"/>
          <a:cs typeface="Helvetica Light"/>
        </a:font>
        <a:srgbClr val="262626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>
        <a:font>
          <a:latin typeface="Helvetica Light"/>
          <a:ea typeface="Helvetica Light"/>
          <a:cs typeface="Helvetica Light"/>
        </a:font>
        <a:srgbClr val="262626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>
        <a:font>
          <a:latin typeface="Helvetica Light"/>
          <a:ea typeface="Helvetica Light"/>
          <a:cs typeface="Helvetica Light"/>
        </a:font>
        <a:srgbClr val="262626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262626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>
        <a:font>
          <a:latin typeface="Helvetica"/>
          <a:ea typeface="Helvetica"/>
          <a:cs typeface="Helvetica"/>
        </a:font>
        <a:srgbClr val="262626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>
        <a:font>
          <a:latin typeface="Helvetica"/>
          <a:ea typeface="Helvetica"/>
          <a:cs typeface="Helvetica"/>
        </a:font>
        <a:srgbClr val="262626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4C3C2611-4C71-4FC5-86AE-919BDF0F9419}" styleName="">
    <a:tblBg/>
    <a:wholeTbl>
      <a:tcTxStyle>
        <a:font>
          <a:latin typeface="Helvetica Light"/>
          <a:ea typeface="Helvetica Light"/>
          <a:cs typeface="Helvetica Light"/>
        </a:font>
        <a:srgbClr val="262626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262626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522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9" name="Shape 5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584200" latinLnBrk="0">
      <a:defRPr sz="2200">
        <a:latin typeface="Lucida Grande"/>
        <a:ea typeface="Lucida Grande"/>
        <a:cs typeface="Lucida Grande"/>
        <a:sym typeface="Lucida Grande"/>
      </a:defRPr>
    </a:lvl1pPr>
    <a:lvl2pPr indent="228600" defTabSz="584200" latinLnBrk="0">
      <a:defRPr sz="2200">
        <a:latin typeface="Lucida Grande"/>
        <a:ea typeface="Lucida Grande"/>
        <a:cs typeface="Lucida Grande"/>
        <a:sym typeface="Lucida Grande"/>
      </a:defRPr>
    </a:lvl2pPr>
    <a:lvl3pPr indent="457200" defTabSz="584200" latinLnBrk="0">
      <a:defRPr sz="2200">
        <a:latin typeface="Lucida Grande"/>
        <a:ea typeface="Lucida Grande"/>
        <a:cs typeface="Lucida Grande"/>
        <a:sym typeface="Lucida Grande"/>
      </a:defRPr>
    </a:lvl3pPr>
    <a:lvl4pPr indent="685800" defTabSz="584200" latinLnBrk="0">
      <a:defRPr sz="2200">
        <a:latin typeface="Lucida Grande"/>
        <a:ea typeface="Lucida Grande"/>
        <a:cs typeface="Lucida Grande"/>
        <a:sym typeface="Lucida Grande"/>
      </a:defRPr>
    </a:lvl4pPr>
    <a:lvl5pPr indent="914400" defTabSz="584200" latinLnBrk="0">
      <a:defRPr sz="2200">
        <a:latin typeface="Lucida Grande"/>
        <a:ea typeface="Lucida Grande"/>
        <a:cs typeface="Lucida Grande"/>
        <a:sym typeface="Lucida Grande"/>
      </a:defRPr>
    </a:lvl5pPr>
    <a:lvl6pPr indent="1143000" defTabSz="584200" latinLnBrk="0">
      <a:defRPr sz="2200">
        <a:latin typeface="Lucida Grande"/>
        <a:ea typeface="Lucida Grande"/>
        <a:cs typeface="Lucida Grande"/>
        <a:sym typeface="Lucida Grande"/>
      </a:defRPr>
    </a:lvl6pPr>
    <a:lvl7pPr indent="1371600" defTabSz="584200" latinLnBrk="0">
      <a:defRPr sz="2200">
        <a:latin typeface="Lucida Grande"/>
        <a:ea typeface="Lucida Grande"/>
        <a:cs typeface="Lucida Grande"/>
        <a:sym typeface="Lucida Grande"/>
      </a:defRPr>
    </a:lvl7pPr>
    <a:lvl8pPr indent="1600200" defTabSz="584200" latinLnBrk="0">
      <a:defRPr sz="2200">
        <a:latin typeface="Lucida Grande"/>
        <a:ea typeface="Lucida Grande"/>
        <a:cs typeface="Lucida Grande"/>
        <a:sym typeface="Lucida Grande"/>
      </a:defRPr>
    </a:lvl8pPr>
    <a:lvl9pPr indent="1828800" defTabSz="584200" latinLnBrk="0">
      <a:defRPr sz="2200">
        <a:latin typeface="Lucida Grande"/>
        <a:ea typeface="Lucida Grande"/>
        <a:cs typeface="Lucida Grande"/>
        <a:sym typeface="Lucida Grand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lassroom expectations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o del título"/>
          <p:cNvSpPr txBox="1">
            <a:spLocks noGrp="1"/>
          </p:cNvSpPr>
          <p:nvPr>
            <p:ph type="title"/>
          </p:nvPr>
        </p:nvSpPr>
        <p:spPr>
          <a:xfrm>
            <a:off x="1752600" y="52387"/>
            <a:ext cx="7010400" cy="1343026"/>
          </a:xfrm>
          <a:prstGeom prst="rect">
            <a:avLst/>
          </a:prstGeom>
        </p:spPr>
        <p:txBody>
          <a:bodyPr lIns="50800" tIns="50800" rIns="50800" bIns="50800">
            <a:noAutofit/>
          </a:bodyPr>
          <a:lstStyle>
            <a:lvl1pPr marL="40639" marR="40639" defTabSz="914400">
              <a:lnSpc>
                <a:spcPct val="100000"/>
              </a:lnSpc>
              <a:defRPr sz="3200">
                <a:solidFill>
                  <a:srgbClr val="007879"/>
                </a:solidFill>
                <a:uFill>
                  <a:solidFill>
                    <a:srgbClr val="007879"/>
                  </a:solidFill>
                </a:uFill>
                <a:latin typeface="+mj-lt"/>
                <a:ea typeface="+mj-ea"/>
                <a:cs typeface="+mj-cs"/>
                <a:sym typeface="Tahoma"/>
              </a:defRPr>
            </a:lvl1pPr>
          </a:lstStyle>
          <a:p>
            <a:pPr>
              <a:defRPr>
                <a:effectLst/>
              </a:defRPr>
            </a:pPr>
            <a:r>
              <a:t>Texto del título</a:t>
            </a:r>
          </a:p>
        </p:txBody>
      </p:sp>
      <p:sp>
        <p:nvSpPr>
          <p:cNvPr id="18" name="Nivel de texto 1…"/>
          <p:cNvSpPr txBox="1">
            <a:spLocks noGrp="1"/>
          </p:cNvSpPr>
          <p:nvPr>
            <p:ph type="body" idx="1"/>
          </p:nvPr>
        </p:nvSpPr>
        <p:spPr>
          <a:xfrm>
            <a:off x="1752600" y="1395412"/>
            <a:ext cx="7010400" cy="5462588"/>
          </a:xfrm>
          <a:prstGeom prst="rect">
            <a:avLst/>
          </a:prstGeom>
        </p:spPr>
        <p:txBody>
          <a:bodyPr lIns="50800" tIns="50800" rIns="50800" bIns="50800">
            <a:noAutofit/>
          </a:bodyPr>
          <a:lstStyle>
            <a:lvl1pPr marL="383540" marR="40639" indent="-342900" defTabSz="914400">
              <a:lnSpc>
                <a:spcPct val="100000"/>
              </a:lnSpc>
              <a:spcBef>
                <a:spcPts val="1400"/>
              </a:spcBef>
              <a:buFontTx/>
              <a:defRPr sz="2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Arial"/>
              </a:defRPr>
            </a:lvl1pPr>
            <a:lvl2pPr marL="783590" marR="40639" indent="-285750" defTabSz="914400">
              <a:lnSpc>
                <a:spcPct val="100000"/>
              </a:lnSpc>
              <a:spcBef>
                <a:spcPts val="500"/>
              </a:spcBef>
              <a:buClr>
                <a:srgbClr val="000000"/>
              </a:buClr>
              <a:buFontTx/>
              <a:buChar char=""/>
              <a:def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Arial"/>
              </a:defRPr>
            </a:lvl2pPr>
            <a:lvl3pPr marL="1183639" marR="40639" indent="-228600" defTabSz="914400">
              <a:lnSpc>
                <a:spcPct val="100000"/>
              </a:lnSpc>
              <a:spcBef>
                <a:spcPts val="400"/>
              </a:spcBef>
              <a:buFontTx/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Arial"/>
              </a:defRPr>
            </a:lvl3pPr>
            <a:lvl4pPr marL="1640839" marR="40639" indent="-228600" defTabSz="914400">
              <a:lnSpc>
                <a:spcPct val="100000"/>
              </a:lnSpc>
              <a:spcBef>
                <a:spcPts val="300"/>
              </a:spcBef>
              <a:buFontTx/>
              <a:buChar char="–"/>
              <a:defRPr sz="16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Arial"/>
              </a:defRPr>
            </a:lvl4pPr>
            <a:lvl5pPr marL="2098039" marR="40639" indent="-228600" defTabSz="914400">
              <a:lnSpc>
                <a:spcPct val="100000"/>
              </a:lnSpc>
              <a:spcBef>
                <a:spcPts val="200"/>
              </a:spcBef>
              <a:buFontTx/>
              <a:buChar char="»"/>
              <a:defRPr sz="1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Arial"/>
              </a:defRPr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19" name="Número de diapositiva"/>
          <p:cNvSpPr txBox="1">
            <a:spLocks noGrp="1"/>
          </p:cNvSpPr>
          <p:nvPr>
            <p:ph type="sldNum" sz="quarter" idx="2"/>
          </p:nvPr>
        </p:nvSpPr>
        <p:spPr>
          <a:xfrm>
            <a:off x="7921166" y="6400800"/>
            <a:ext cx="312068" cy="298984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ctr" defTabSz="584200"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  <p:pic>
        <p:nvPicPr>
          <p:cNvPr id="20" name="hci.jpg" descr="hci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26631">
            <a:off x="-3159481" y="2313805"/>
            <a:ext cx="6970267" cy="2032995"/>
          </a:xfrm>
          <a:prstGeom prst="rect">
            <a:avLst/>
          </a:prstGeom>
          <a:ln w="28575"/>
        </p:spPr>
      </p:pic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Classroom expectations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o del título"/>
          <p:cNvSpPr txBox="1">
            <a:spLocks noGrp="1"/>
          </p:cNvSpPr>
          <p:nvPr>
            <p:ph type="title"/>
          </p:nvPr>
        </p:nvSpPr>
        <p:spPr>
          <a:xfrm>
            <a:off x="1752600" y="52387"/>
            <a:ext cx="7010400" cy="1343026"/>
          </a:xfrm>
          <a:prstGeom prst="rect">
            <a:avLst/>
          </a:prstGeom>
        </p:spPr>
        <p:txBody>
          <a:bodyPr lIns="50800" tIns="50800" rIns="50800" bIns="50800">
            <a:noAutofit/>
          </a:bodyPr>
          <a:lstStyle>
            <a:lvl1pPr marL="40639" marR="40639" defTabSz="914400">
              <a:lnSpc>
                <a:spcPct val="100000"/>
              </a:lnSpc>
              <a:defRPr sz="3200">
                <a:solidFill>
                  <a:srgbClr val="007879"/>
                </a:solidFill>
                <a:uFill>
                  <a:solidFill>
                    <a:srgbClr val="007879"/>
                  </a:solidFill>
                </a:uFill>
                <a:latin typeface="+mj-lt"/>
                <a:ea typeface="+mj-ea"/>
                <a:cs typeface="+mj-cs"/>
                <a:sym typeface="Tahoma"/>
              </a:defRPr>
            </a:lvl1pPr>
          </a:lstStyle>
          <a:p>
            <a:pPr>
              <a:defRPr>
                <a:effectLst/>
              </a:defRPr>
            </a:pPr>
            <a:r>
              <a:t>Texto del título</a:t>
            </a:r>
          </a:p>
        </p:txBody>
      </p:sp>
      <p:sp>
        <p:nvSpPr>
          <p:cNvPr id="28" name="Nivel de texto 1…"/>
          <p:cNvSpPr txBox="1">
            <a:spLocks noGrp="1"/>
          </p:cNvSpPr>
          <p:nvPr>
            <p:ph type="body" idx="1"/>
          </p:nvPr>
        </p:nvSpPr>
        <p:spPr>
          <a:xfrm>
            <a:off x="1752600" y="1395412"/>
            <a:ext cx="7010400" cy="5462588"/>
          </a:xfrm>
          <a:prstGeom prst="rect">
            <a:avLst/>
          </a:prstGeom>
        </p:spPr>
        <p:txBody>
          <a:bodyPr lIns="50800" tIns="50800" rIns="50800" bIns="50800">
            <a:noAutofit/>
          </a:bodyPr>
          <a:lstStyle>
            <a:lvl1pPr marL="383540" marR="40639" indent="-342900" defTabSz="914400">
              <a:lnSpc>
                <a:spcPct val="100000"/>
              </a:lnSpc>
              <a:spcBef>
                <a:spcPts val="1400"/>
              </a:spcBef>
              <a:buFontTx/>
              <a:defRPr sz="2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Arial"/>
              </a:defRPr>
            </a:lvl1pPr>
            <a:lvl2pPr marL="783590" marR="40639" indent="-285750" defTabSz="914400">
              <a:lnSpc>
                <a:spcPct val="100000"/>
              </a:lnSpc>
              <a:spcBef>
                <a:spcPts val="500"/>
              </a:spcBef>
              <a:buClr>
                <a:srgbClr val="000000"/>
              </a:buClr>
              <a:buFontTx/>
              <a:buChar char=""/>
              <a:def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Arial"/>
              </a:defRPr>
            </a:lvl2pPr>
            <a:lvl3pPr marL="1183639" marR="40639" indent="-228600" defTabSz="914400">
              <a:lnSpc>
                <a:spcPct val="100000"/>
              </a:lnSpc>
              <a:spcBef>
                <a:spcPts val="400"/>
              </a:spcBef>
              <a:buFontTx/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Arial"/>
              </a:defRPr>
            </a:lvl3pPr>
            <a:lvl4pPr marL="1640839" marR="40639" indent="-228600" defTabSz="914400">
              <a:lnSpc>
                <a:spcPct val="100000"/>
              </a:lnSpc>
              <a:spcBef>
                <a:spcPts val="300"/>
              </a:spcBef>
              <a:buFontTx/>
              <a:buChar char="–"/>
              <a:defRPr sz="16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Arial"/>
              </a:defRPr>
            </a:lvl4pPr>
            <a:lvl5pPr marL="2098039" marR="40639" indent="-228600" defTabSz="914400">
              <a:lnSpc>
                <a:spcPct val="100000"/>
              </a:lnSpc>
              <a:spcBef>
                <a:spcPts val="200"/>
              </a:spcBef>
              <a:buFontTx/>
              <a:buChar char="»"/>
              <a:defRPr sz="1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Arial"/>
              </a:defRPr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29" name="Número de diapositiva"/>
          <p:cNvSpPr txBox="1">
            <a:spLocks noGrp="1"/>
          </p:cNvSpPr>
          <p:nvPr>
            <p:ph type="sldNum" sz="quarter" idx="2"/>
          </p:nvPr>
        </p:nvSpPr>
        <p:spPr>
          <a:xfrm>
            <a:off x="7730666" y="6400800"/>
            <a:ext cx="312068" cy="298984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ctr" defTabSz="584200"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7" descr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0517" y="5468608"/>
            <a:ext cx="9238585" cy="5929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Imagen" descr="Imagen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940" y="5597394"/>
            <a:ext cx="1268602" cy="335331"/>
          </a:xfrm>
          <a:prstGeom prst="rect">
            <a:avLst/>
          </a:prstGeom>
          <a:ln w="12700">
            <a:miter lim="400000"/>
          </a:ln>
        </p:spPr>
      </p:pic>
      <p:pic>
        <p:nvPicPr>
          <p:cNvPr id="4" name="Imagen 6" descr="Imagen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1" y="854568"/>
            <a:ext cx="9148769" cy="5211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5" name="Picture 4" descr="Picture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45579" y="2334535"/>
            <a:ext cx="1203189" cy="108316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Rectangle 5"/>
          <p:cNvSpPr/>
          <p:nvPr/>
        </p:nvSpPr>
        <p:spPr>
          <a:xfrm>
            <a:off x="7945580" y="1312244"/>
            <a:ext cx="1203189" cy="1027220"/>
          </a:xfrm>
          <a:prstGeom prst="rect">
            <a:avLst/>
          </a:prstGeom>
          <a:solidFill>
            <a:srgbClr val="F09415"/>
          </a:solidFill>
          <a:ln w="12700">
            <a:miter lim="400000"/>
          </a:ln>
        </p:spPr>
        <p:txBody>
          <a:bodyPr lIns="34325" tIns="34325" rIns="34325" bIns="34325"/>
          <a:lstStyle/>
          <a:p>
            <a:pPr marL="0" marR="0" defTabSz="457200">
              <a:lnSpc>
                <a:spcPct val="100000"/>
              </a:lnSpc>
              <a:spcBef>
                <a:spcPts val="0"/>
              </a:spcBef>
              <a:defRPr sz="1800">
                <a:solidFill>
                  <a:srgbClr val="FFFFFF"/>
                </a:solidFill>
                <a:uFillTx/>
                <a:latin typeface="Trebuchet MS"/>
                <a:ea typeface="Trebuchet MS"/>
                <a:cs typeface="Trebuchet MS"/>
                <a:sym typeface="Trebuchet MS"/>
              </a:defRPr>
            </a:pPr>
            <a:endParaRPr/>
          </a:p>
        </p:txBody>
      </p:sp>
      <p:pic>
        <p:nvPicPr>
          <p:cNvPr id="7" name="Imagen" descr="Imagen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940" y="5597394"/>
            <a:ext cx="1268602" cy="335331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Texto del título"/>
          <p:cNvSpPr txBox="1">
            <a:spLocks noGrp="1"/>
          </p:cNvSpPr>
          <p:nvPr>
            <p:ph type="title"/>
          </p:nvPr>
        </p:nvSpPr>
        <p:spPr>
          <a:xfrm>
            <a:off x="457199" y="923696"/>
            <a:ext cx="8229601" cy="11322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4325" tIns="34325" rIns="34325" bIns="34325" anchor="ctr">
            <a:normAutofit/>
          </a:bodyPr>
          <a:lstStyle/>
          <a:p>
            <a:r>
              <a:t>Texto del título</a:t>
            </a:r>
          </a:p>
        </p:txBody>
      </p:sp>
      <p:sp>
        <p:nvSpPr>
          <p:cNvPr id="9" name="Nivel de texto 1…"/>
          <p:cNvSpPr txBox="1">
            <a:spLocks noGrp="1"/>
          </p:cNvSpPr>
          <p:nvPr>
            <p:ph type="body" idx="1"/>
          </p:nvPr>
        </p:nvSpPr>
        <p:spPr>
          <a:xfrm>
            <a:off x="457199" y="2055969"/>
            <a:ext cx="8229601" cy="39474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4325" tIns="34325" rIns="34325" bIns="34325">
            <a:normAutofit/>
          </a:bodyPr>
          <a:lstStyle/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10" name="Número de diapositiva"/>
          <p:cNvSpPr txBox="1">
            <a:spLocks noGrp="1"/>
          </p:cNvSpPr>
          <p:nvPr>
            <p:ph type="sldNum" sz="quarter" idx="2"/>
          </p:nvPr>
        </p:nvSpPr>
        <p:spPr>
          <a:xfrm>
            <a:off x="4419600" y="5487101"/>
            <a:ext cx="2133601" cy="279401"/>
          </a:xfrm>
          <a:prstGeom prst="rect">
            <a:avLst/>
          </a:prstGeom>
          <a:ln w="12700">
            <a:miter lim="400000"/>
          </a:ln>
        </p:spPr>
        <p:txBody>
          <a:bodyPr wrap="none" lIns="34325" tIns="34325" rIns="34325" bIns="34325" anchor="ctr">
            <a:spAutoFit/>
          </a:bodyPr>
          <a:lstStyle>
            <a:lvl1pPr marL="0" marR="0" algn="r" defTabSz="457200">
              <a:lnSpc>
                <a:spcPct val="100000"/>
              </a:lnSpc>
              <a:spcBef>
                <a:spcPts val="0"/>
              </a:spcBef>
              <a:defRPr sz="1200">
                <a:solidFill>
                  <a:srgbClr val="FFFFFF"/>
                </a:solidFill>
                <a:uFillTx/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ransition spd="med"/>
  <p:txStyles>
    <p:titleStyle>
      <a:lvl1pPr marL="0" marR="0" indent="0" algn="l" defTabSz="914125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400" b="1" i="0" u="none" strike="noStrike" cap="none" spc="0" baseline="0">
          <a:solidFill>
            <a:srgbClr val="FFFFFF"/>
          </a:solidFill>
          <a:effectLst>
            <a:outerShdw blurRad="38100" dist="38100" dir="2700000" rotWithShape="0">
              <a:srgbClr val="000000">
                <a:alpha val="43137"/>
              </a:srgbClr>
            </a:outerShdw>
          </a:effectLst>
          <a:uFillTx/>
          <a:latin typeface="Century Gothic"/>
          <a:ea typeface="Century Gothic"/>
          <a:cs typeface="Century Gothic"/>
          <a:sym typeface="Century Gothic"/>
        </a:defRPr>
      </a:lvl1pPr>
      <a:lvl2pPr marL="0" marR="0" indent="0" algn="l" defTabSz="914125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400" b="1" i="0" u="none" strike="noStrike" cap="none" spc="0" baseline="0">
          <a:solidFill>
            <a:srgbClr val="FFFFFF"/>
          </a:solidFill>
          <a:effectLst>
            <a:outerShdw blurRad="38100" dist="38100" dir="2700000" rotWithShape="0">
              <a:srgbClr val="000000">
                <a:alpha val="43137"/>
              </a:srgbClr>
            </a:outerShdw>
          </a:effectLst>
          <a:uFillTx/>
          <a:latin typeface="Century Gothic"/>
          <a:ea typeface="Century Gothic"/>
          <a:cs typeface="Century Gothic"/>
          <a:sym typeface="Century Gothic"/>
        </a:defRPr>
      </a:lvl2pPr>
      <a:lvl3pPr marL="0" marR="0" indent="0" algn="l" defTabSz="914125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400" b="1" i="0" u="none" strike="noStrike" cap="none" spc="0" baseline="0">
          <a:solidFill>
            <a:srgbClr val="FFFFFF"/>
          </a:solidFill>
          <a:effectLst>
            <a:outerShdw blurRad="38100" dist="38100" dir="2700000" rotWithShape="0">
              <a:srgbClr val="000000">
                <a:alpha val="43137"/>
              </a:srgbClr>
            </a:outerShdw>
          </a:effectLst>
          <a:uFillTx/>
          <a:latin typeface="Century Gothic"/>
          <a:ea typeface="Century Gothic"/>
          <a:cs typeface="Century Gothic"/>
          <a:sym typeface="Century Gothic"/>
        </a:defRPr>
      </a:lvl3pPr>
      <a:lvl4pPr marL="0" marR="0" indent="0" algn="l" defTabSz="914125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400" b="1" i="0" u="none" strike="noStrike" cap="none" spc="0" baseline="0">
          <a:solidFill>
            <a:srgbClr val="FFFFFF"/>
          </a:solidFill>
          <a:effectLst>
            <a:outerShdw blurRad="38100" dist="38100" dir="2700000" rotWithShape="0">
              <a:srgbClr val="000000">
                <a:alpha val="43137"/>
              </a:srgbClr>
            </a:outerShdw>
          </a:effectLst>
          <a:uFillTx/>
          <a:latin typeface="Century Gothic"/>
          <a:ea typeface="Century Gothic"/>
          <a:cs typeface="Century Gothic"/>
          <a:sym typeface="Century Gothic"/>
        </a:defRPr>
      </a:lvl4pPr>
      <a:lvl5pPr marL="0" marR="0" indent="0" algn="l" defTabSz="914125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400" b="1" i="0" u="none" strike="noStrike" cap="none" spc="0" baseline="0">
          <a:solidFill>
            <a:srgbClr val="FFFFFF"/>
          </a:solidFill>
          <a:effectLst>
            <a:outerShdw blurRad="38100" dist="38100" dir="2700000" rotWithShape="0">
              <a:srgbClr val="000000">
                <a:alpha val="43137"/>
              </a:srgbClr>
            </a:outerShdw>
          </a:effectLst>
          <a:uFillTx/>
          <a:latin typeface="Century Gothic"/>
          <a:ea typeface="Century Gothic"/>
          <a:cs typeface="Century Gothic"/>
          <a:sym typeface="Century Gothic"/>
        </a:defRPr>
      </a:lvl5pPr>
      <a:lvl6pPr marL="0" marR="0" indent="0" algn="l" defTabSz="914125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400" b="1" i="0" u="none" strike="noStrike" cap="none" spc="0" baseline="0">
          <a:solidFill>
            <a:srgbClr val="FFFFFF"/>
          </a:solidFill>
          <a:effectLst>
            <a:outerShdw blurRad="38100" dist="38100" dir="2700000" rotWithShape="0">
              <a:srgbClr val="000000">
                <a:alpha val="43137"/>
              </a:srgbClr>
            </a:outerShdw>
          </a:effectLst>
          <a:uFillTx/>
          <a:latin typeface="Century Gothic"/>
          <a:ea typeface="Century Gothic"/>
          <a:cs typeface="Century Gothic"/>
          <a:sym typeface="Century Gothic"/>
        </a:defRPr>
      </a:lvl6pPr>
      <a:lvl7pPr marL="0" marR="0" indent="0" algn="l" defTabSz="914125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400" b="1" i="0" u="none" strike="noStrike" cap="none" spc="0" baseline="0">
          <a:solidFill>
            <a:srgbClr val="FFFFFF"/>
          </a:solidFill>
          <a:effectLst>
            <a:outerShdw blurRad="38100" dist="38100" dir="2700000" rotWithShape="0">
              <a:srgbClr val="000000">
                <a:alpha val="43137"/>
              </a:srgbClr>
            </a:outerShdw>
          </a:effectLst>
          <a:uFillTx/>
          <a:latin typeface="Century Gothic"/>
          <a:ea typeface="Century Gothic"/>
          <a:cs typeface="Century Gothic"/>
          <a:sym typeface="Century Gothic"/>
        </a:defRPr>
      </a:lvl7pPr>
      <a:lvl8pPr marL="0" marR="0" indent="0" algn="l" defTabSz="914125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400" b="1" i="0" u="none" strike="noStrike" cap="none" spc="0" baseline="0">
          <a:solidFill>
            <a:srgbClr val="FFFFFF"/>
          </a:solidFill>
          <a:effectLst>
            <a:outerShdw blurRad="38100" dist="38100" dir="2700000" rotWithShape="0">
              <a:srgbClr val="000000">
                <a:alpha val="43137"/>
              </a:srgbClr>
            </a:outerShdw>
          </a:effectLst>
          <a:uFillTx/>
          <a:latin typeface="Century Gothic"/>
          <a:ea typeface="Century Gothic"/>
          <a:cs typeface="Century Gothic"/>
          <a:sym typeface="Century Gothic"/>
        </a:defRPr>
      </a:lvl8pPr>
      <a:lvl9pPr marL="0" marR="0" indent="0" algn="l" defTabSz="914125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400" b="1" i="0" u="none" strike="noStrike" cap="none" spc="0" baseline="0">
          <a:solidFill>
            <a:srgbClr val="FFFFFF"/>
          </a:solidFill>
          <a:effectLst>
            <a:outerShdw blurRad="38100" dist="38100" dir="2700000" rotWithShape="0">
              <a:srgbClr val="000000">
                <a:alpha val="43137"/>
              </a:srgbClr>
            </a:outerShdw>
          </a:effectLst>
          <a:uFillTx/>
          <a:latin typeface="Century Gothic"/>
          <a:ea typeface="Century Gothic"/>
          <a:cs typeface="Century Gothic"/>
          <a:sym typeface="Century Gothic"/>
        </a:defRPr>
      </a:lvl9pPr>
    </p:titleStyle>
    <p:bodyStyle>
      <a:lvl1pPr marL="218594" marR="0" indent="-218594" algn="l" defTabSz="914125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200" b="0" i="0" u="none" strike="noStrike" cap="none" spc="0" baseline="0">
          <a:solidFill>
            <a:srgbClr val="808080"/>
          </a:solidFill>
          <a:uFillTx/>
          <a:latin typeface="Trebuchet MS"/>
          <a:ea typeface="Trebuchet MS"/>
          <a:cs typeface="Trebuchet MS"/>
          <a:sym typeface="Trebuchet MS"/>
        </a:defRPr>
      </a:lvl1pPr>
      <a:lvl2pPr marL="721677" marR="0" indent="-264614" algn="l" defTabSz="914125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200" b="0" i="0" u="none" strike="noStrike" cap="none" spc="0" baseline="0">
          <a:solidFill>
            <a:srgbClr val="808080"/>
          </a:solidFill>
          <a:uFillTx/>
          <a:latin typeface="Trebuchet MS"/>
          <a:ea typeface="Trebuchet MS"/>
          <a:cs typeface="Trebuchet MS"/>
          <a:sym typeface="Trebuchet MS"/>
        </a:defRPr>
      </a:lvl2pPr>
      <a:lvl3pPr marL="1209871" marR="0" indent="-295745" algn="l" defTabSz="914125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200" b="0" i="0" u="none" strike="noStrike" cap="none" spc="0" baseline="0">
          <a:solidFill>
            <a:srgbClr val="808080"/>
          </a:solidFill>
          <a:uFillTx/>
          <a:latin typeface="Trebuchet MS"/>
          <a:ea typeface="Trebuchet MS"/>
          <a:cs typeface="Trebuchet MS"/>
          <a:sym typeface="Trebuchet MS"/>
        </a:defRPr>
      </a:lvl3pPr>
      <a:lvl4pPr marL="1685419" marR="0" indent="-314230" algn="l" defTabSz="914125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200" b="0" i="0" u="none" strike="noStrike" cap="none" spc="0" baseline="0">
          <a:solidFill>
            <a:srgbClr val="808080"/>
          </a:solidFill>
          <a:uFillTx/>
          <a:latin typeface="Trebuchet MS"/>
          <a:ea typeface="Trebuchet MS"/>
          <a:cs typeface="Trebuchet MS"/>
          <a:sym typeface="Trebuchet MS"/>
        </a:defRPr>
      </a:lvl4pPr>
      <a:lvl5pPr marL="2142482" marR="0" indent="-314230" algn="l" defTabSz="914125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200" b="0" i="0" u="none" strike="noStrike" cap="none" spc="0" baseline="0">
          <a:solidFill>
            <a:srgbClr val="808080"/>
          </a:solidFill>
          <a:uFillTx/>
          <a:latin typeface="Trebuchet MS"/>
          <a:ea typeface="Trebuchet MS"/>
          <a:cs typeface="Trebuchet MS"/>
          <a:sym typeface="Trebuchet MS"/>
        </a:defRPr>
      </a:lvl5pPr>
      <a:lvl6pPr marL="2644435" marR="0" indent="-359120" algn="l" defTabSz="914125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200" b="0" i="0" u="none" strike="noStrike" cap="none" spc="0" baseline="0">
          <a:solidFill>
            <a:srgbClr val="808080"/>
          </a:solidFill>
          <a:uFillTx/>
          <a:latin typeface="Trebuchet MS"/>
          <a:ea typeface="Trebuchet MS"/>
          <a:cs typeface="Trebuchet MS"/>
          <a:sym typeface="Trebuchet MS"/>
        </a:defRPr>
      </a:lvl6pPr>
      <a:lvl7pPr marL="3101497" marR="0" indent="-359120" algn="l" defTabSz="914125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200" b="0" i="0" u="none" strike="noStrike" cap="none" spc="0" baseline="0">
          <a:solidFill>
            <a:srgbClr val="808080"/>
          </a:solidFill>
          <a:uFillTx/>
          <a:latin typeface="Trebuchet MS"/>
          <a:ea typeface="Trebuchet MS"/>
          <a:cs typeface="Trebuchet MS"/>
          <a:sym typeface="Trebuchet MS"/>
        </a:defRPr>
      </a:lvl7pPr>
      <a:lvl8pPr marL="3558560" marR="0" indent="-359120" algn="l" defTabSz="914125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200" b="0" i="0" u="none" strike="noStrike" cap="none" spc="0" baseline="0">
          <a:solidFill>
            <a:srgbClr val="808080"/>
          </a:solidFill>
          <a:uFillTx/>
          <a:latin typeface="Trebuchet MS"/>
          <a:ea typeface="Trebuchet MS"/>
          <a:cs typeface="Trebuchet MS"/>
          <a:sym typeface="Trebuchet MS"/>
        </a:defRPr>
      </a:lvl8pPr>
      <a:lvl9pPr marL="4015623" marR="0" indent="-359120" algn="l" defTabSz="914125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200" b="0" i="0" u="none" strike="noStrike" cap="none" spc="0" baseline="0">
          <a:solidFill>
            <a:srgbClr val="808080"/>
          </a:solidFill>
          <a:uFillTx/>
          <a:latin typeface="Trebuchet MS"/>
          <a:ea typeface="Trebuchet MS"/>
          <a:cs typeface="Trebuchet MS"/>
          <a:sym typeface="Trebuchet MS"/>
        </a:defRPr>
      </a:lvl9pPr>
    </p:bodyStyle>
    <p:otherStyle>
      <a:lvl1pPr marL="0" marR="0" indent="0" algn="r" defTabSz="457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1pPr>
      <a:lvl2pPr marL="0" marR="0" indent="457200" algn="r" defTabSz="457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2pPr>
      <a:lvl3pPr marL="0" marR="0" indent="914400" algn="r" defTabSz="457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3pPr>
      <a:lvl4pPr marL="0" marR="0" indent="1371600" algn="r" defTabSz="457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4pPr>
      <a:lvl5pPr marL="0" marR="0" indent="1828800" algn="r" defTabSz="457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5pPr>
      <a:lvl6pPr marL="0" marR="0" indent="2286000" algn="r" defTabSz="457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6pPr>
      <a:lvl7pPr marL="0" marR="0" indent="2743200" algn="r" defTabSz="457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7pPr>
      <a:lvl8pPr marL="0" marR="0" indent="3200400" algn="r" defTabSz="457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8pPr>
      <a:lvl9pPr marL="0" marR="0" indent="3657600" algn="r" defTabSz="457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Unknown.jpeg" descr="Unknown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4093" y="1491852"/>
            <a:ext cx="4927804" cy="3676900"/>
          </a:xfrm>
          <a:prstGeom prst="rect">
            <a:avLst/>
          </a:prstGeom>
          <a:ln w="28575"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 xmlns:m="http://schemas.openxmlformats.org/officeDocument/2006/math" xmlns:a14="http://schemas.microsoft.com/office/drawing/2010/main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Índices negativo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r>
              <a:t>Índices negativos</a:t>
            </a:r>
          </a:p>
        </p:txBody>
      </p:sp>
      <p:sp>
        <p:nvSpPr>
          <p:cNvPr id="117" name="En la lista  [17, 9, 45, 2, 76, 54, 0]…"/>
          <p:cNvSpPr txBox="1">
            <a:spLocks noGrp="1"/>
          </p:cNvSpPr>
          <p:nvPr>
            <p:ph type="body" sz="half" idx="1"/>
          </p:nvPr>
        </p:nvSpPr>
        <p:spPr>
          <a:xfrm>
            <a:off x="1752600" y="1395412"/>
            <a:ext cx="7010400" cy="2804865"/>
          </a:xfrm>
          <a:prstGeom prst="rect">
            <a:avLst/>
          </a:prstGeom>
        </p:spPr>
        <p:txBody>
          <a:bodyPr/>
          <a:lstStyle/>
          <a:p>
            <a:r>
              <a:t>En la lista  [17, 9, 45, 2, 76, 54, 0]</a:t>
            </a:r>
          </a:p>
          <a:p>
            <a:r>
              <a:t>lista[-1]   hace referencia al último elemento, en este caso 0</a:t>
            </a:r>
          </a:p>
          <a:p>
            <a:r>
              <a:t>lista [-3]  es  76 </a:t>
            </a:r>
          </a:p>
        </p:txBody>
      </p:sp>
      <p:sp>
        <p:nvSpPr>
          <p:cNvPr id="118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hecker/>
      </p:transition>
    </mc:Choice>
    <mc:Fallback xmlns="" xmlns:m="http://schemas.openxmlformats.org/officeDocument/2006/math" xmlns:a14="http://schemas.microsoft.com/office/drawing/2010/main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ublistas y slic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r>
              <a:t>Sublistas y slices</a:t>
            </a:r>
          </a:p>
        </p:txBody>
      </p:sp>
      <p:sp>
        <p:nvSpPr>
          <p:cNvPr id="121" name="Un índice nos indica un valor de una lista…"/>
          <p:cNvSpPr txBox="1">
            <a:spLocks noGrp="1"/>
          </p:cNvSpPr>
          <p:nvPr>
            <p:ph type="body" idx="1"/>
          </p:nvPr>
        </p:nvSpPr>
        <p:spPr>
          <a:xfrm>
            <a:off x="1752600" y="1217612"/>
            <a:ext cx="7010400" cy="5071022"/>
          </a:xfrm>
          <a:prstGeom prst="rect">
            <a:avLst/>
          </a:prstGeom>
        </p:spPr>
        <p:txBody>
          <a:bodyPr/>
          <a:lstStyle/>
          <a:p>
            <a:r>
              <a:t>Un índice nos indica un valor de una lista</a:t>
            </a:r>
          </a:p>
          <a:p>
            <a:r>
              <a:t>lista [0]  es  17, por ejemplo</a:t>
            </a:r>
          </a:p>
          <a:p>
            <a:r>
              <a:t>Un slice hacer referencia a varios valores de la lista</a:t>
            </a:r>
          </a:p>
          <a:p>
            <a:r>
              <a:t>Si la lista es  [17, 9, 45, 2, 76, 54, 0]</a:t>
            </a:r>
          </a:p>
          <a:p>
            <a:r>
              <a:t>el Slice    lista [0:4] inicia en el valor posición 0 y termina en el posición 3, el último subíndice colocado en el slice no se incluye, por lo tanto sería  [17, 9, 45, 2,]</a:t>
            </a:r>
          </a:p>
          <a:p>
            <a:r>
              <a:t>lista [1:3]    es  [ 9, 45]</a:t>
            </a:r>
          </a:p>
          <a:p>
            <a:r>
              <a:t>lista [0:-1]   es  [17, 9, 45, 2, 76, 54]</a:t>
            </a:r>
          </a:p>
        </p:txBody>
      </p:sp>
      <p:sp>
        <p:nvSpPr>
          <p:cNvPr id="122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11</a:t>
            </a:fld>
            <a:endParaRPr/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ublistas y slic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r>
              <a:t>Sublistas y slices</a:t>
            </a:r>
          </a:p>
        </p:txBody>
      </p:sp>
      <p:sp>
        <p:nvSpPr>
          <p:cNvPr id="125" name="lista [:3]    es  [17, 9, 45]…"/>
          <p:cNvSpPr txBox="1">
            <a:spLocks noGrp="1"/>
          </p:cNvSpPr>
          <p:nvPr>
            <p:ph type="body" idx="1"/>
          </p:nvPr>
        </p:nvSpPr>
        <p:spPr>
          <a:xfrm>
            <a:off x="1752600" y="1217612"/>
            <a:ext cx="7010400" cy="5071022"/>
          </a:xfrm>
          <a:prstGeom prst="rect">
            <a:avLst/>
          </a:prstGeom>
        </p:spPr>
        <p:txBody>
          <a:bodyPr/>
          <a:lstStyle/>
          <a:p>
            <a:endParaRPr/>
          </a:p>
          <a:p>
            <a:r>
              <a:t>lista [:3]    es  [17, 9, 45]</a:t>
            </a:r>
          </a:p>
          <a:p>
            <a:r>
              <a:t>lista [1:]   es  [ 9, 45, 2, 76, 54]</a:t>
            </a:r>
          </a:p>
          <a:p>
            <a:r>
              <a:t>lista [:]     es [17, 9, 45, 2, 76, 54] </a:t>
            </a:r>
          </a:p>
        </p:txBody>
      </p:sp>
      <p:sp>
        <p:nvSpPr>
          <p:cNvPr id="126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12</a:t>
            </a:fld>
            <a:endParaRPr/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oncatenación  y réplica de lista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r>
              <a:t>Concatenación  y réplica de listas</a:t>
            </a:r>
          </a:p>
        </p:txBody>
      </p:sp>
      <p:sp>
        <p:nvSpPr>
          <p:cNvPr id="129" name="El operador “+” se usa para unir dos listas o agregar elementos a la lista como lo hicimos para agregar elementos que se iban leyendo…"/>
          <p:cNvSpPr txBox="1">
            <a:spLocks noGrp="1"/>
          </p:cNvSpPr>
          <p:nvPr>
            <p:ph type="body" idx="1"/>
          </p:nvPr>
        </p:nvSpPr>
        <p:spPr>
          <a:xfrm>
            <a:off x="1752600" y="1217612"/>
            <a:ext cx="7010400" cy="5071022"/>
          </a:xfrm>
          <a:prstGeom prst="rect">
            <a:avLst/>
          </a:prstGeom>
        </p:spPr>
        <p:txBody>
          <a:bodyPr/>
          <a:lstStyle/>
          <a:p>
            <a:endParaRPr/>
          </a:p>
          <a:p>
            <a:r>
              <a:t>El operador “+” se usa para unir dos listas o agregar elementos a la lista como lo hicimos para agregar elementos que se iban leyendo</a:t>
            </a:r>
          </a:p>
          <a:p>
            <a:pPr marL="0" marR="0" indent="0" algn="ctr" defTabSz="457200">
              <a:spcBef>
                <a:spcPts val="0"/>
              </a:spcBef>
              <a:buSzTx/>
              <a:buNone/>
              <a:defRPr sz="2100">
                <a:solidFill>
                  <a:srgbClr val="FF26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r>
              <a:t>lista = lista + [numeroint]</a:t>
            </a:r>
          </a:p>
          <a:p>
            <a:r>
              <a:t>Si lista=  [17, 9, 45]</a:t>
            </a:r>
          </a:p>
          <a:p>
            <a:r>
              <a:t>lista = lista*3   es [17, 9, 45,17, 9, 45,17, 9, 45] </a:t>
            </a:r>
          </a:p>
          <a:p>
            <a:r>
              <a:t>a esto se le llama replicar (o duplicar) una lista</a:t>
            </a:r>
          </a:p>
        </p:txBody>
      </p:sp>
      <p:sp>
        <p:nvSpPr>
          <p:cNvPr id="130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13</a:t>
            </a:fld>
            <a:endParaRPr/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Borrando elementos de una lista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r>
              <a:t>Borrando elementos de una lista</a:t>
            </a:r>
          </a:p>
        </p:txBody>
      </p:sp>
      <p:sp>
        <p:nvSpPr>
          <p:cNvPr id="133" name="Se pueden borrar elementos de una lista mediante la función “del”…"/>
          <p:cNvSpPr txBox="1">
            <a:spLocks noGrp="1"/>
          </p:cNvSpPr>
          <p:nvPr>
            <p:ph type="body" idx="1"/>
          </p:nvPr>
        </p:nvSpPr>
        <p:spPr>
          <a:xfrm>
            <a:off x="1752600" y="1217612"/>
            <a:ext cx="7010400" cy="5071022"/>
          </a:xfrm>
          <a:prstGeom prst="rect">
            <a:avLst/>
          </a:prstGeom>
        </p:spPr>
        <p:txBody>
          <a:bodyPr/>
          <a:lstStyle/>
          <a:p>
            <a:endParaRPr/>
          </a:p>
          <a:p>
            <a:r>
              <a:t>Se pueden borrar elementos de una lista mediante la función “</a:t>
            </a:r>
            <a:r>
              <a:rPr i="1">
                <a:solidFill>
                  <a:srgbClr val="FF2600"/>
                </a:solidFill>
              </a:rPr>
              <a:t>del</a:t>
            </a:r>
            <a:r>
              <a:t>”</a:t>
            </a:r>
          </a:p>
          <a:p>
            <a:r>
              <a:t>Se debe indicar la posición a borrar</a:t>
            </a:r>
          </a:p>
          <a:p>
            <a:r>
              <a:t>Si la lista es  [17, 9, 45, 2, 76, 54, 0]</a:t>
            </a:r>
          </a:p>
          <a:p>
            <a:r>
              <a:rPr b="1">
                <a:solidFill>
                  <a:srgbClr val="FF2600"/>
                </a:solidFill>
              </a:rPr>
              <a:t>del lista [3]</a:t>
            </a:r>
            <a:r>
              <a:t> hará que quede </a:t>
            </a:r>
          </a:p>
          <a:p>
            <a:r>
              <a:t> [17, 9, 45, 76, 54, 0]</a:t>
            </a:r>
          </a:p>
        </p:txBody>
      </p:sp>
      <p:sp>
        <p:nvSpPr>
          <p:cNvPr id="134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14</a:t>
            </a:fld>
            <a:endParaRPr/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Operadores in y not usados en listas"/>
          <p:cNvSpPr txBox="1">
            <a:spLocks noGrp="1"/>
          </p:cNvSpPr>
          <p:nvPr>
            <p:ph type="title"/>
          </p:nvPr>
        </p:nvSpPr>
        <p:spPr>
          <a:xfrm>
            <a:off x="1752600" y="90487"/>
            <a:ext cx="7010400" cy="1343026"/>
          </a:xfrm>
          <a:prstGeom prst="rect">
            <a:avLst/>
          </a:prstGeom>
        </p:spPr>
        <p:txBody>
          <a:bodyPr/>
          <a:lstStyle/>
          <a:p>
            <a:pPr algn="ctr">
              <a:defRPr>
                <a:effectLst/>
              </a:defRPr>
            </a:pPr>
            <a:r>
              <a:t>Operadores </a:t>
            </a:r>
            <a:r>
              <a:rPr>
                <a:solidFill>
                  <a:srgbClr val="FF2600"/>
                </a:solidFill>
              </a:rPr>
              <a:t>in</a:t>
            </a:r>
            <a:r>
              <a:t> y </a:t>
            </a:r>
            <a:r>
              <a:rPr>
                <a:solidFill>
                  <a:srgbClr val="FF2600"/>
                </a:solidFill>
              </a:rPr>
              <a:t>not</a:t>
            </a:r>
            <a:r>
              <a:t> usados en listas</a:t>
            </a:r>
          </a:p>
        </p:txBody>
      </p:sp>
      <p:sp>
        <p:nvSpPr>
          <p:cNvPr id="137" name="El uso de estos operadores permite verificar si un elemento está contenido en una lista dada…"/>
          <p:cNvSpPr txBox="1">
            <a:spLocks noGrp="1"/>
          </p:cNvSpPr>
          <p:nvPr>
            <p:ph type="body" idx="1"/>
          </p:nvPr>
        </p:nvSpPr>
        <p:spPr>
          <a:xfrm>
            <a:off x="1752600" y="1217612"/>
            <a:ext cx="7010400" cy="5071022"/>
          </a:xfrm>
          <a:prstGeom prst="rect">
            <a:avLst/>
          </a:prstGeom>
        </p:spPr>
        <p:txBody>
          <a:bodyPr/>
          <a:lstStyle/>
          <a:p>
            <a:endParaRPr/>
          </a:p>
          <a:p>
            <a:r>
              <a:t>El uso de estos operadores permite verificar si un elemento está contenido en una lista dada</a:t>
            </a:r>
          </a:p>
          <a:p>
            <a:r>
              <a:t>El valor que se regresa como resultado el boleano (True  o False)</a:t>
            </a:r>
          </a:p>
          <a:p>
            <a:r>
              <a:t>Si la lista es  [17, 9, 45, 2, 76, 54, 0]</a:t>
            </a:r>
          </a:p>
          <a:p>
            <a:r>
              <a:rPr b="1">
                <a:solidFill>
                  <a:srgbClr val="FF2600"/>
                </a:solidFill>
              </a:rPr>
              <a:t>39 in  [17, 9, 45, 2, 76, 54, 0]</a:t>
            </a:r>
            <a:r>
              <a:t> daría un valor False , ya que ese valor no pertenece a la lista</a:t>
            </a:r>
          </a:p>
          <a:p>
            <a:r>
              <a:rPr b="1">
                <a:solidFill>
                  <a:srgbClr val="FF2600"/>
                </a:solidFill>
              </a:rPr>
              <a:t>39 not in</a:t>
            </a:r>
            <a:r>
              <a:t>  </a:t>
            </a:r>
            <a:r>
              <a:rPr b="1">
                <a:solidFill>
                  <a:srgbClr val="FF2600"/>
                </a:solidFill>
              </a:rPr>
              <a:t>[17, 9, 45, 2, 76, 54, 0]</a:t>
            </a:r>
            <a:r>
              <a:t> dará True</a:t>
            </a:r>
          </a:p>
        </p:txBody>
      </p:sp>
      <p:sp>
        <p:nvSpPr>
          <p:cNvPr id="138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15</a:t>
            </a:fld>
            <a:endParaRPr/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Append() e  Insert()"/>
          <p:cNvSpPr txBox="1">
            <a:spLocks noGrp="1"/>
          </p:cNvSpPr>
          <p:nvPr>
            <p:ph type="title"/>
          </p:nvPr>
        </p:nvSpPr>
        <p:spPr>
          <a:xfrm>
            <a:off x="1752600" y="90487"/>
            <a:ext cx="7010400" cy="1343026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>
              <a:defRPr>
                <a:effectLst/>
              </a:defRPr>
            </a:pPr>
            <a:r>
              <a:t>Append() e  Insert()</a:t>
            </a:r>
          </a:p>
        </p:txBody>
      </p:sp>
      <p:sp>
        <p:nvSpPr>
          <p:cNvPr id="141" name="Los métodos Append e Insert permite agregar valores a una lista…"/>
          <p:cNvSpPr txBox="1">
            <a:spLocks noGrp="1"/>
          </p:cNvSpPr>
          <p:nvPr>
            <p:ph type="body" idx="1"/>
          </p:nvPr>
        </p:nvSpPr>
        <p:spPr>
          <a:xfrm>
            <a:off x="1752600" y="1217612"/>
            <a:ext cx="7010400" cy="5071022"/>
          </a:xfrm>
          <a:prstGeom prst="rect">
            <a:avLst/>
          </a:prstGeom>
        </p:spPr>
        <p:txBody>
          <a:bodyPr/>
          <a:lstStyle/>
          <a:p>
            <a:endParaRPr/>
          </a:p>
          <a:p>
            <a:r>
              <a:t>Los métodos Append e Insert permite agregar valores a una lista</a:t>
            </a:r>
          </a:p>
          <a:p>
            <a:r>
              <a:t>se usan como nombrelista.append</a:t>
            </a:r>
          </a:p>
          <a:p>
            <a:r>
              <a:t>Append agrega el elemento dado al final de la lista</a:t>
            </a:r>
          </a:p>
          <a:p>
            <a:r>
              <a:t>Si la lista es  [17, 9, 45, 2, 76, 54, 0]</a:t>
            </a:r>
          </a:p>
          <a:p>
            <a:r>
              <a:rPr b="1">
                <a:solidFill>
                  <a:srgbClr val="FF2600"/>
                </a:solidFill>
              </a:rPr>
              <a:t>lista.append(15) </a:t>
            </a:r>
            <a:r>
              <a:t>dará  </a:t>
            </a:r>
          </a:p>
          <a:p>
            <a:r>
              <a:t>[17, 9, 45, 2, 76, 54, 0,15]</a:t>
            </a:r>
          </a:p>
        </p:txBody>
      </p:sp>
      <p:sp>
        <p:nvSpPr>
          <p:cNvPr id="142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16</a:t>
            </a:fld>
            <a:endParaRPr/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Append() e  Insert()"/>
          <p:cNvSpPr txBox="1">
            <a:spLocks noGrp="1"/>
          </p:cNvSpPr>
          <p:nvPr>
            <p:ph type="title"/>
          </p:nvPr>
        </p:nvSpPr>
        <p:spPr>
          <a:xfrm>
            <a:off x="1752600" y="90487"/>
            <a:ext cx="7010400" cy="1343026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>
              <a:defRPr>
                <a:effectLst/>
              </a:defRPr>
            </a:pPr>
            <a:r>
              <a:t>Append() e  Insert()</a:t>
            </a:r>
          </a:p>
        </p:txBody>
      </p:sp>
      <p:sp>
        <p:nvSpPr>
          <p:cNvPr id="145" name="Si la lista es  [17, 9, 45, 2, 76, 54, 0]…"/>
          <p:cNvSpPr txBox="1">
            <a:spLocks noGrp="1"/>
          </p:cNvSpPr>
          <p:nvPr>
            <p:ph type="body" idx="1"/>
          </p:nvPr>
        </p:nvSpPr>
        <p:spPr>
          <a:xfrm>
            <a:off x="1752600" y="1217612"/>
            <a:ext cx="7010400" cy="5071022"/>
          </a:xfrm>
          <a:prstGeom prst="rect">
            <a:avLst/>
          </a:prstGeom>
        </p:spPr>
        <p:txBody>
          <a:bodyPr/>
          <a:lstStyle/>
          <a:p>
            <a:r>
              <a:t>Si la lista es  [17, 9, 45, 2, 76, 54, 0]</a:t>
            </a:r>
          </a:p>
          <a:p>
            <a:r>
              <a:rPr b="1">
                <a:solidFill>
                  <a:srgbClr val="FF2600"/>
                </a:solidFill>
              </a:rPr>
              <a:t>lista.insert(3,29)</a:t>
            </a:r>
            <a:r>
              <a:t> dará  </a:t>
            </a:r>
          </a:p>
          <a:p>
            <a:r>
              <a:t>[17, 9, 45, 29, 2, 76, 54, 0] </a:t>
            </a:r>
          </a:p>
          <a:p>
            <a:r>
              <a:t>El insert lleva dos parámetros, el primero indicando la posición donde se agregará el nuevo valor, y el segundo es el valor que se va a intercalar en la posición dada. Recordar que la primera posición de la lista es la 0.</a:t>
            </a:r>
          </a:p>
        </p:txBody>
      </p:sp>
      <p:sp>
        <p:nvSpPr>
          <p:cNvPr id="146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17</a:t>
            </a:fld>
            <a:endParaRPr/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Quitando elementos de una lista"/>
          <p:cNvSpPr txBox="1">
            <a:spLocks noGrp="1"/>
          </p:cNvSpPr>
          <p:nvPr>
            <p:ph type="title"/>
          </p:nvPr>
        </p:nvSpPr>
        <p:spPr>
          <a:xfrm>
            <a:off x="1752600" y="90487"/>
            <a:ext cx="7010400" cy="1343026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>
              <a:defRPr>
                <a:effectLst/>
              </a:defRPr>
            </a:pPr>
            <a:r>
              <a:t>Quitando elementos de una lista</a:t>
            </a:r>
          </a:p>
        </p:txBody>
      </p:sp>
      <p:sp>
        <p:nvSpPr>
          <p:cNvPr id="149" name="El método remove() elimina elementos contenidos en una lista…"/>
          <p:cNvSpPr txBox="1">
            <a:spLocks noGrp="1"/>
          </p:cNvSpPr>
          <p:nvPr>
            <p:ph type="body" idx="1"/>
          </p:nvPr>
        </p:nvSpPr>
        <p:spPr>
          <a:xfrm>
            <a:off x="1752600" y="1217612"/>
            <a:ext cx="7010400" cy="5071022"/>
          </a:xfrm>
          <a:prstGeom prst="rect">
            <a:avLst/>
          </a:prstGeom>
        </p:spPr>
        <p:txBody>
          <a:bodyPr/>
          <a:lstStyle/>
          <a:p>
            <a:r>
              <a:t>El método </a:t>
            </a:r>
            <a:r>
              <a:rPr b="1">
                <a:solidFill>
                  <a:srgbClr val="FF2600"/>
                </a:solidFill>
              </a:rPr>
              <a:t>remove() </a:t>
            </a:r>
            <a:r>
              <a:t>elimina elementos contenidos en una lista</a:t>
            </a:r>
          </a:p>
          <a:p>
            <a:r>
              <a:t>Si la lista es  [17, 9, 45, 2, 76, 54, 0]</a:t>
            </a:r>
          </a:p>
          <a:p>
            <a:r>
              <a:rPr b="1">
                <a:solidFill>
                  <a:srgbClr val="FF2600"/>
                </a:solidFill>
              </a:rPr>
              <a:t>lista.remove(9)</a:t>
            </a:r>
            <a:r>
              <a:t>    dará  [17, 45, 2, 76, 54, 0]   </a:t>
            </a:r>
          </a:p>
          <a:p>
            <a:r>
              <a:rPr b="1">
                <a:solidFill>
                  <a:srgbClr val="FF2600"/>
                </a:solidFill>
              </a:rPr>
              <a:t>del</a:t>
            </a:r>
            <a:r>
              <a:t> se usa para borrar, cuando se conoce el índice del elemento a borrar</a:t>
            </a:r>
          </a:p>
          <a:p>
            <a:r>
              <a:rPr b="1">
                <a:solidFill>
                  <a:srgbClr val="FF2600"/>
                </a:solidFill>
              </a:rPr>
              <a:t>remove</a:t>
            </a:r>
            <a:r>
              <a:t> se usa cuando el criterio es borrar un determinado valor contenido en la lista</a:t>
            </a:r>
          </a:p>
          <a:p>
            <a:r>
              <a:t>Si se repite el valor a borrar con remove, solo se borra la primera instancia de ese valor en la lista</a:t>
            </a:r>
          </a:p>
        </p:txBody>
      </p:sp>
      <p:sp>
        <p:nvSpPr>
          <p:cNvPr id="150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18</a:t>
            </a:fld>
            <a:endParaRPr/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Ordenando los elementos de la lista (SORT)"/>
          <p:cNvSpPr txBox="1">
            <a:spLocks noGrp="1"/>
          </p:cNvSpPr>
          <p:nvPr>
            <p:ph type="title"/>
          </p:nvPr>
        </p:nvSpPr>
        <p:spPr>
          <a:xfrm>
            <a:off x="1524000" y="-49213"/>
            <a:ext cx="7454553" cy="1343026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>
              <a:defRPr>
                <a:effectLst/>
              </a:defRPr>
            </a:pPr>
            <a:r>
              <a:rPr dirty="0" err="1"/>
              <a:t>Ordenando</a:t>
            </a:r>
            <a:r>
              <a:rPr dirty="0"/>
              <a:t> los </a:t>
            </a:r>
            <a:r>
              <a:rPr dirty="0" err="1"/>
              <a:t>elementos</a:t>
            </a:r>
            <a:r>
              <a:rPr dirty="0"/>
              <a:t> de la </a:t>
            </a:r>
            <a:r>
              <a:rPr dirty="0" err="1"/>
              <a:t>lista</a:t>
            </a:r>
            <a:r>
              <a:rPr dirty="0"/>
              <a:t> (SORT)</a:t>
            </a:r>
          </a:p>
        </p:txBody>
      </p:sp>
      <p:sp>
        <p:nvSpPr>
          <p:cNvPr id="153" name="Es muy común que los elemento de la lista se coloquen en orden ascendente (creciente) o descendente.…"/>
          <p:cNvSpPr txBox="1">
            <a:spLocks noGrp="1"/>
          </p:cNvSpPr>
          <p:nvPr>
            <p:ph type="body" idx="1"/>
          </p:nvPr>
        </p:nvSpPr>
        <p:spPr>
          <a:xfrm>
            <a:off x="1308447" y="1217612"/>
            <a:ext cx="7454553" cy="5223422"/>
          </a:xfrm>
          <a:prstGeom prst="rect">
            <a:avLst/>
          </a:prstGeom>
        </p:spPr>
        <p:txBody>
          <a:bodyPr/>
          <a:lstStyle/>
          <a:p>
            <a:r>
              <a:t>Es muy común que los elemento de la lista se coloquen en orden ascendente (creciente) o descendente.</a:t>
            </a:r>
          </a:p>
          <a:p>
            <a:r>
              <a:t>El método sort realiza esta operación</a:t>
            </a:r>
          </a:p>
          <a:p>
            <a:r>
              <a:t>Si la </a:t>
            </a:r>
            <a:r>
              <a:rPr b="1">
                <a:solidFill>
                  <a:srgbClr val="FF2600"/>
                </a:solidFill>
              </a:rPr>
              <a:t>lista</a:t>
            </a:r>
            <a:r>
              <a:t> es  [17, 9, 45, 2, 76, 0, 14, 31]</a:t>
            </a:r>
          </a:p>
          <a:p>
            <a:r>
              <a:rPr b="1">
                <a:solidFill>
                  <a:srgbClr val="FF2600"/>
                </a:solidFill>
              </a:rPr>
              <a:t>lista.sort()</a:t>
            </a:r>
            <a:r>
              <a:rPr b="1"/>
              <a:t> </a:t>
            </a:r>
            <a:r>
              <a:t>    dará  [0, 2, 9, 14, 17, 31, 45, 76] </a:t>
            </a:r>
          </a:p>
          <a:p>
            <a:r>
              <a:t>Si se desea ordenar de manera descendente</a:t>
            </a:r>
          </a:p>
          <a:p>
            <a:pPr>
              <a:defRPr b="1">
                <a:solidFill>
                  <a:srgbClr val="FF2600"/>
                </a:solidFill>
              </a:defRPr>
            </a:pPr>
            <a:r>
              <a:t>lista.sort(reverse=True)</a:t>
            </a:r>
          </a:p>
          <a:p>
            <a:r>
              <a:t>dará    [76, 45, 31, 17, 14, 9, 2, 0]</a:t>
            </a:r>
          </a:p>
          <a:p>
            <a:r>
              <a:t>sort solo funciona con listas que contengan valores del </a:t>
            </a:r>
            <a:r>
              <a:rPr b="1">
                <a:solidFill>
                  <a:srgbClr val="FF2600"/>
                </a:solidFill>
              </a:rPr>
              <a:t>mismo tipo</a:t>
            </a:r>
          </a:p>
        </p:txBody>
      </p:sp>
      <p:sp>
        <p:nvSpPr>
          <p:cNvPr id="154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19</a:t>
            </a:fld>
            <a:endParaRPr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Manejo de Listas y Tuplas…"/>
          <p:cNvSpPr txBox="1">
            <a:spLocks noGrp="1"/>
          </p:cNvSpPr>
          <p:nvPr>
            <p:ph type="title"/>
          </p:nvPr>
        </p:nvSpPr>
        <p:spPr>
          <a:xfrm>
            <a:off x="1752600" y="18317"/>
            <a:ext cx="7010400" cy="1684181"/>
          </a:xfrm>
          <a:prstGeom prst="rect">
            <a:avLst/>
          </a:prstGeom>
        </p:spPr>
        <p:txBody>
          <a:bodyPr/>
          <a:lstStyle/>
          <a:p>
            <a:pPr>
              <a:defRPr>
                <a:effectLst/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Manejo de Listas y Tuplas</a:t>
            </a:r>
          </a:p>
          <a:p>
            <a:pPr>
              <a:defRPr>
                <a:effectLst/>
                <a:latin typeface="Source Sans Pro"/>
                <a:ea typeface="Source Sans Pro"/>
                <a:cs typeface="Source Sans Pro"/>
                <a:sym typeface="Source Sans Pro"/>
              </a:defRPr>
            </a:pPr>
            <a:endParaRPr/>
          </a:p>
          <a:p>
            <a:pPr>
              <a:defRPr>
                <a:effectLst/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…</a:t>
            </a:r>
          </a:p>
        </p:txBody>
      </p:sp>
      <p:sp>
        <p:nvSpPr>
          <p:cNvPr id="68" name="Lista es un tipo de variable que define una categoría de variables que “contienen” varios valores…"/>
          <p:cNvSpPr txBox="1">
            <a:spLocks noGrp="1"/>
          </p:cNvSpPr>
          <p:nvPr>
            <p:ph type="body" idx="1"/>
          </p:nvPr>
        </p:nvSpPr>
        <p:spPr>
          <a:xfrm>
            <a:off x="1288831" y="1844313"/>
            <a:ext cx="7937938" cy="4344571"/>
          </a:xfrm>
          <a:prstGeom prst="rect">
            <a:avLst/>
          </a:prstGeom>
        </p:spPr>
        <p:txBody>
          <a:bodyPr/>
          <a:lstStyle/>
          <a:p>
            <a:pPr>
              <a:buClr>
                <a:srgbClr val="000000"/>
              </a:buClr>
              <a:buFont typeface="Arial"/>
              <a:defRPr>
                <a:latin typeface="Muli-Regular"/>
                <a:ea typeface="Muli-Regular"/>
                <a:cs typeface="Muli-Regular"/>
                <a:sym typeface="Muli-Regular"/>
              </a:defRPr>
            </a:pPr>
            <a:r>
              <a:t>Lista es un tipo de variable que define una categoría de variables que “contienen” varios valores</a:t>
            </a:r>
          </a:p>
          <a:p>
            <a:pPr>
              <a:buClr>
                <a:srgbClr val="000000"/>
              </a:buClr>
              <a:buFont typeface="Arial"/>
              <a:defRPr>
                <a:latin typeface="Muli-Regular"/>
                <a:ea typeface="Muli-Regular"/>
                <a:cs typeface="Muli-Regular"/>
                <a:sym typeface="Muli-Regular"/>
              </a:defRPr>
            </a:pPr>
            <a:r>
              <a:t>Esto facilita el manejo de  programas que utilizan grandes cantidades de datos</a:t>
            </a:r>
          </a:p>
          <a:p>
            <a:pPr>
              <a:buClr>
                <a:srgbClr val="000000"/>
              </a:buClr>
              <a:buFont typeface="Arial"/>
              <a:defRPr>
                <a:latin typeface="Muli-Regular"/>
                <a:ea typeface="Muli-Regular"/>
                <a:cs typeface="Muli-Regular"/>
                <a:sym typeface="Muli-Regular"/>
              </a:defRPr>
            </a:pPr>
            <a:r>
              <a:t>Una lista puede contener varios valores, incluyendo otros valores de tipo “Lista”, por lo que se pueden agrupar contenidos con alguna relación y definir jerarquías en su almacenamiento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hecker/>
      </p:transition>
    </mc:Choice>
    <mc:Fallback xmlns="" xmlns:m="http://schemas.openxmlformats.org/officeDocument/2006/math" xmlns:a14="http://schemas.microsoft.com/office/drawing/2010/main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18745F-B42E-4649-AC1E-0F9B1EBFA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Algunas funciones estadísticas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81559A5-A737-443F-BDA4-96A337E66E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5342" y="1162601"/>
            <a:ext cx="7698658" cy="5580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003034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7461E2-BC87-4604-8609-F6A7AF8D2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El archivo en </a:t>
            </a:r>
            <a:r>
              <a:rPr lang="es-MX" dirty="0" err="1"/>
              <a:t>pyhton</a:t>
            </a:r>
            <a:endParaRPr lang="es-MX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F9890CD-04A2-4587-B6D8-FE27988266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Archivo se encuentra en </a:t>
            </a:r>
            <a:r>
              <a:rPr lang="es-MX"/>
              <a:t>canvas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709794171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Manejo de Listas y Tuplas…"/>
          <p:cNvSpPr txBox="1">
            <a:spLocks noGrp="1"/>
          </p:cNvSpPr>
          <p:nvPr>
            <p:ph type="title"/>
          </p:nvPr>
        </p:nvSpPr>
        <p:spPr>
          <a:xfrm>
            <a:off x="1752600" y="18317"/>
            <a:ext cx="7010400" cy="1113346"/>
          </a:xfrm>
          <a:prstGeom prst="rect">
            <a:avLst/>
          </a:prstGeom>
        </p:spPr>
        <p:txBody>
          <a:bodyPr/>
          <a:lstStyle/>
          <a:p>
            <a:pPr>
              <a:defRPr>
                <a:effectLst/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Manejo de Listas y Tuplas</a:t>
            </a:r>
          </a:p>
          <a:p>
            <a:pPr>
              <a:defRPr>
                <a:effectLst/>
                <a:latin typeface="Source Sans Pro"/>
                <a:ea typeface="Source Sans Pro"/>
                <a:cs typeface="Source Sans Pro"/>
                <a:sym typeface="Source Sans Pro"/>
              </a:defRPr>
            </a:pPr>
            <a:endParaRPr/>
          </a:p>
          <a:p>
            <a:pPr>
              <a:defRPr>
                <a:effectLst/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…</a:t>
            </a:r>
          </a:p>
        </p:txBody>
      </p:sp>
      <p:sp>
        <p:nvSpPr>
          <p:cNvPr id="71" name="Una lista se puede referenciar como las variables simples, se puede enviar como parámetro y hacer varias manipulaciones.…"/>
          <p:cNvSpPr txBox="1">
            <a:spLocks noGrp="1"/>
          </p:cNvSpPr>
          <p:nvPr>
            <p:ph type="body" idx="1"/>
          </p:nvPr>
        </p:nvSpPr>
        <p:spPr>
          <a:xfrm>
            <a:off x="1288831" y="1256714"/>
            <a:ext cx="7937938" cy="5169761"/>
          </a:xfrm>
          <a:prstGeom prst="rect">
            <a:avLst/>
          </a:prstGeom>
        </p:spPr>
        <p:txBody>
          <a:bodyPr/>
          <a:lstStyle/>
          <a:p>
            <a:pPr>
              <a:buClr>
                <a:srgbClr val="000000"/>
              </a:buClr>
              <a:buFont typeface="Arial"/>
              <a:defRPr>
                <a:latin typeface="Muli-Regular"/>
                <a:ea typeface="Muli-Regular"/>
                <a:cs typeface="Muli-Regular"/>
                <a:sym typeface="Muli-Regular"/>
              </a:defRPr>
            </a:pPr>
            <a:r>
              <a:t>Una lista se puede referenciar como las variables simples, se puede enviar como parámetro y hacer varias manipulaciones.</a:t>
            </a:r>
          </a:p>
          <a:p>
            <a:pPr>
              <a:buClr>
                <a:srgbClr val="000000"/>
              </a:buClr>
              <a:buFont typeface="Arial"/>
              <a:defRPr>
                <a:latin typeface="Muli-Regular"/>
                <a:ea typeface="Muli-Regular"/>
                <a:cs typeface="Muli-Regular"/>
                <a:sym typeface="Muli-Regular"/>
              </a:defRPr>
            </a:pPr>
            <a:r>
              <a:t>La lista se representa con sus valores delimitados por [          ]</a:t>
            </a:r>
          </a:p>
          <a:p>
            <a:pPr>
              <a:buClr>
                <a:srgbClr val="000000"/>
              </a:buClr>
              <a:buFont typeface="Arial"/>
              <a:defRPr>
                <a:latin typeface="Muli-Regular"/>
                <a:ea typeface="Muli-Regular"/>
                <a:cs typeface="Muli-Regular"/>
                <a:sym typeface="Muli-Regular"/>
              </a:defRPr>
            </a:pPr>
            <a:r>
              <a:t>Ejemplos</a:t>
            </a:r>
          </a:p>
          <a:p>
            <a:pPr>
              <a:buClr>
                <a:srgbClr val="000000"/>
              </a:buClr>
              <a:buFont typeface="Arial"/>
              <a:defRPr>
                <a:latin typeface="Muli-Regular"/>
                <a:ea typeface="Muli-Regular"/>
                <a:cs typeface="Muli-Regular"/>
                <a:sym typeface="Muli-Regular"/>
              </a:defRPr>
            </a:pPr>
            <a:r>
              <a:t>[“lunes”, “martes”, “miércoles”, “jueves”, “viernes”]</a:t>
            </a:r>
          </a:p>
          <a:p>
            <a:pPr>
              <a:buClr>
                <a:srgbClr val="000000"/>
              </a:buClr>
              <a:buFont typeface="Arial"/>
              <a:defRPr>
                <a:latin typeface="Muli-Regular"/>
                <a:ea typeface="Muli-Regular"/>
                <a:cs typeface="Muli-Regular"/>
                <a:sym typeface="Muli-Regular"/>
              </a:defRPr>
            </a:pPr>
            <a:r>
              <a:t>[2, 4, 6, 8, 10]</a:t>
            </a:r>
          </a:p>
          <a:p>
            <a:pPr>
              <a:buClr>
                <a:srgbClr val="000000"/>
              </a:buClr>
              <a:buFont typeface="Arial"/>
              <a:defRPr>
                <a:latin typeface="Muli-Regular"/>
                <a:ea typeface="Muli-Regular"/>
                <a:cs typeface="Muli-Regular"/>
                <a:sym typeface="Muli-Regular"/>
              </a:defRPr>
            </a:pPr>
            <a:r>
              <a:t>[“lunes”, 29.0, True, 17]</a:t>
            </a:r>
          </a:p>
          <a:p>
            <a:pPr>
              <a:buClr>
                <a:srgbClr val="000000"/>
              </a:buClr>
              <a:buFont typeface="Arial"/>
              <a:defRPr>
                <a:latin typeface="Muli-Regular"/>
                <a:ea typeface="Muli-Regular"/>
                <a:cs typeface="Muli-Regular"/>
                <a:sym typeface="Muli-Regular"/>
              </a:defRPr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hecker/>
      </p:transition>
    </mc:Choice>
    <mc:Fallback xmlns="" xmlns:m="http://schemas.openxmlformats.org/officeDocument/2006/math" xmlns:a14="http://schemas.microsoft.com/office/drawing/2010/main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Manejo de Listas y Tuplas…"/>
          <p:cNvSpPr txBox="1">
            <a:spLocks noGrp="1"/>
          </p:cNvSpPr>
          <p:nvPr>
            <p:ph type="title"/>
          </p:nvPr>
        </p:nvSpPr>
        <p:spPr>
          <a:xfrm>
            <a:off x="1752600" y="18317"/>
            <a:ext cx="7010400" cy="904876"/>
          </a:xfrm>
          <a:prstGeom prst="rect">
            <a:avLst/>
          </a:prstGeom>
        </p:spPr>
        <p:txBody>
          <a:bodyPr/>
          <a:lstStyle/>
          <a:p>
            <a:pPr>
              <a:defRPr>
                <a:effectLst/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Manejo de Listas y Tuplas</a:t>
            </a:r>
          </a:p>
          <a:p>
            <a:pPr>
              <a:defRPr>
                <a:effectLst/>
                <a:latin typeface="Source Sans Pro"/>
                <a:ea typeface="Source Sans Pro"/>
                <a:cs typeface="Source Sans Pro"/>
                <a:sym typeface="Source Sans Pro"/>
              </a:defRPr>
            </a:pPr>
            <a:endParaRPr/>
          </a:p>
          <a:p>
            <a:pPr>
              <a:defRPr>
                <a:effectLst/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…</a:t>
            </a:r>
          </a:p>
        </p:txBody>
      </p:sp>
      <p:sp>
        <p:nvSpPr>
          <p:cNvPr id="74" name="los valores que se muestran dentro de la lista son llamados “items” o “elementos de la lista”. Van dentro de los [ ] y  separados por comas…"/>
          <p:cNvSpPr txBox="1">
            <a:spLocks noGrp="1"/>
          </p:cNvSpPr>
          <p:nvPr>
            <p:ph type="body" idx="1"/>
          </p:nvPr>
        </p:nvSpPr>
        <p:spPr>
          <a:xfrm>
            <a:off x="1288831" y="1115375"/>
            <a:ext cx="7937938" cy="4344572"/>
          </a:xfrm>
          <a:prstGeom prst="rect">
            <a:avLst/>
          </a:prstGeom>
        </p:spPr>
        <p:txBody>
          <a:bodyPr/>
          <a:lstStyle/>
          <a:p>
            <a:pPr>
              <a:buClr>
                <a:srgbClr val="000000"/>
              </a:buClr>
              <a:buFont typeface="Arial"/>
              <a:defRPr>
                <a:latin typeface="Muli-Regular"/>
                <a:ea typeface="Muli-Regular"/>
                <a:cs typeface="Muli-Regular"/>
                <a:sym typeface="Muli-Regular"/>
              </a:defRPr>
            </a:pPr>
            <a:r>
              <a:rPr lang="es-MX" dirty="0"/>
              <a:t>Lo</a:t>
            </a:r>
            <a:r>
              <a:rPr dirty="0"/>
              <a:t>s </a:t>
            </a:r>
            <a:r>
              <a:rPr dirty="0" err="1"/>
              <a:t>valores</a:t>
            </a:r>
            <a:r>
              <a:rPr dirty="0"/>
              <a:t> que se </a:t>
            </a:r>
            <a:r>
              <a:rPr dirty="0" err="1"/>
              <a:t>muestran</a:t>
            </a:r>
            <a:r>
              <a:rPr dirty="0"/>
              <a:t> dentro de la </a:t>
            </a:r>
            <a:r>
              <a:rPr dirty="0" err="1"/>
              <a:t>lista</a:t>
            </a:r>
            <a:r>
              <a:rPr dirty="0"/>
              <a:t> son </a:t>
            </a:r>
            <a:r>
              <a:rPr dirty="0" err="1"/>
              <a:t>llamados</a:t>
            </a:r>
            <a:r>
              <a:rPr dirty="0"/>
              <a:t> “items” o “</a:t>
            </a:r>
            <a:r>
              <a:rPr dirty="0" err="1"/>
              <a:t>elementos</a:t>
            </a:r>
            <a:r>
              <a:rPr dirty="0"/>
              <a:t> de la </a:t>
            </a:r>
            <a:r>
              <a:rPr dirty="0" err="1"/>
              <a:t>lista</a:t>
            </a:r>
            <a:r>
              <a:rPr dirty="0"/>
              <a:t>”. Van dentro de los [ ] y  </a:t>
            </a:r>
            <a:r>
              <a:rPr dirty="0" err="1"/>
              <a:t>separados</a:t>
            </a:r>
            <a:r>
              <a:rPr dirty="0"/>
              <a:t> por comas</a:t>
            </a:r>
          </a:p>
          <a:p>
            <a:pPr>
              <a:buClr>
                <a:srgbClr val="000000"/>
              </a:buClr>
              <a:buFont typeface="Arial"/>
              <a:defRPr>
                <a:latin typeface="Muli-Regular"/>
                <a:ea typeface="Muli-Regular"/>
                <a:cs typeface="Muli-Regular"/>
                <a:sym typeface="Muli-Regular"/>
              </a:defRPr>
            </a:pPr>
            <a:r>
              <a:rPr dirty="0"/>
              <a:t>Una </a:t>
            </a:r>
            <a:r>
              <a:rPr dirty="0" err="1"/>
              <a:t>lista</a:t>
            </a:r>
            <a:r>
              <a:rPr dirty="0"/>
              <a:t> con “n” </a:t>
            </a:r>
            <a:r>
              <a:rPr dirty="0" err="1"/>
              <a:t>elementos</a:t>
            </a:r>
            <a:r>
              <a:rPr dirty="0"/>
              <a:t> se </a:t>
            </a:r>
            <a:r>
              <a:rPr dirty="0" err="1"/>
              <a:t>considera</a:t>
            </a:r>
            <a:r>
              <a:rPr dirty="0"/>
              <a:t> </a:t>
            </a:r>
            <a:r>
              <a:rPr dirty="0" err="1"/>
              <a:t>como</a:t>
            </a:r>
            <a:r>
              <a:rPr dirty="0"/>
              <a:t> un valor, </a:t>
            </a:r>
            <a:r>
              <a:rPr dirty="0" err="1"/>
              <a:t>aunque</a:t>
            </a:r>
            <a:r>
              <a:rPr dirty="0"/>
              <a:t> dentro </a:t>
            </a:r>
            <a:r>
              <a:rPr dirty="0" err="1"/>
              <a:t>contenga</a:t>
            </a:r>
            <a:r>
              <a:rPr dirty="0"/>
              <a:t> </a:t>
            </a:r>
            <a:r>
              <a:rPr dirty="0" err="1"/>
              <a:t>varios</a:t>
            </a:r>
            <a:r>
              <a:rPr dirty="0"/>
              <a:t> </a:t>
            </a:r>
            <a:r>
              <a:rPr dirty="0" err="1"/>
              <a:t>valores</a:t>
            </a:r>
            <a:r>
              <a:rPr dirty="0"/>
              <a:t>, por lo tanto </a:t>
            </a:r>
            <a:r>
              <a:rPr dirty="0" err="1"/>
              <a:t>podemos</a:t>
            </a:r>
            <a:r>
              <a:rPr dirty="0"/>
              <a:t> </a:t>
            </a:r>
            <a:r>
              <a:rPr dirty="0" err="1"/>
              <a:t>hacer</a:t>
            </a:r>
            <a:r>
              <a:rPr dirty="0"/>
              <a:t> un print  de </a:t>
            </a:r>
            <a:r>
              <a:rPr dirty="0" err="1"/>
              <a:t>esa</a:t>
            </a:r>
            <a:r>
              <a:rPr dirty="0"/>
              <a:t> variable sin </a:t>
            </a:r>
            <a:r>
              <a:rPr dirty="0" err="1"/>
              <a:t>tener</a:t>
            </a:r>
            <a:r>
              <a:rPr dirty="0"/>
              <a:t> que </a:t>
            </a:r>
            <a:r>
              <a:rPr dirty="0" err="1"/>
              <a:t>enumerar</a:t>
            </a:r>
            <a:r>
              <a:rPr dirty="0"/>
              <a:t> </a:t>
            </a:r>
            <a:r>
              <a:rPr dirty="0" err="1"/>
              <a:t>cada</a:t>
            </a:r>
            <a:r>
              <a:rPr dirty="0"/>
              <a:t> item. Los </a:t>
            </a:r>
            <a:r>
              <a:rPr dirty="0" err="1"/>
              <a:t>elementos</a:t>
            </a:r>
            <a:r>
              <a:rPr dirty="0"/>
              <a:t> se </a:t>
            </a:r>
            <a:r>
              <a:rPr dirty="0" err="1"/>
              <a:t>mostrarán</a:t>
            </a:r>
            <a:r>
              <a:rPr dirty="0"/>
              <a:t> </a:t>
            </a:r>
            <a:r>
              <a:rPr dirty="0" err="1"/>
              <a:t>en</a:t>
            </a:r>
            <a:r>
              <a:rPr dirty="0"/>
              <a:t> un </a:t>
            </a:r>
            <a:r>
              <a:rPr dirty="0" err="1"/>
              <a:t>renglón</a:t>
            </a:r>
            <a:r>
              <a:rPr dirty="0"/>
              <a:t> y dentro de los [ ] con sus </a:t>
            </a:r>
            <a:r>
              <a:rPr dirty="0" err="1"/>
              <a:t>separadores</a:t>
            </a:r>
            <a:r>
              <a:rPr dirty="0"/>
              <a:t> comas</a:t>
            </a:r>
          </a:p>
        </p:txBody>
      </p:sp>
      <p:pic>
        <p:nvPicPr>
          <p:cNvPr id="75" name="Screen Shot 2019-10-03 at 7.45.53 AM.png" descr="Screen Shot 2019-10-03 at 7.45.53 A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4790" y="4416561"/>
            <a:ext cx="9273580" cy="2280181"/>
          </a:xfrm>
          <a:prstGeom prst="rect">
            <a:avLst/>
          </a:prstGeom>
          <a:ln w="28575"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hecker/>
      </p:transition>
    </mc:Choice>
    <mc:Fallback xmlns="" xmlns:m="http://schemas.openxmlformats.org/officeDocument/2006/math" xmlns:a14="http://schemas.microsoft.com/office/drawing/2010/main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Manejo de Listas y Tuplas…"/>
          <p:cNvSpPr txBox="1">
            <a:spLocks noGrp="1"/>
          </p:cNvSpPr>
          <p:nvPr>
            <p:ph type="title"/>
          </p:nvPr>
        </p:nvSpPr>
        <p:spPr>
          <a:xfrm>
            <a:off x="1752600" y="18317"/>
            <a:ext cx="7010400" cy="904876"/>
          </a:xfrm>
          <a:prstGeom prst="rect">
            <a:avLst/>
          </a:prstGeom>
        </p:spPr>
        <p:txBody>
          <a:bodyPr/>
          <a:lstStyle/>
          <a:p>
            <a:pPr>
              <a:defRPr>
                <a:effectLst/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Manejo de Listas y Tuplas</a:t>
            </a:r>
          </a:p>
          <a:p>
            <a:pPr>
              <a:defRPr>
                <a:effectLst/>
                <a:latin typeface="Source Sans Pro"/>
                <a:ea typeface="Source Sans Pro"/>
                <a:cs typeface="Source Sans Pro"/>
                <a:sym typeface="Source Sans Pro"/>
              </a:defRPr>
            </a:pPr>
            <a:endParaRPr/>
          </a:p>
          <a:p>
            <a:pPr>
              <a:defRPr>
                <a:effectLst/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…</a:t>
            </a:r>
          </a:p>
        </p:txBody>
      </p:sp>
      <p:sp>
        <p:nvSpPr>
          <p:cNvPr id="78" name="Una lista se puede inicializar como una lista vacía…"/>
          <p:cNvSpPr txBox="1">
            <a:spLocks noGrp="1"/>
          </p:cNvSpPr>
          <p:nvPr>
            <p:ph type="body" idx="1"/>
          </p:nvPr>
        </p:nvSpPr>
        <p:spPr>
          <a:xfrm>
            <a:off x="1288831" y="1256714"/>
            <a:ext cx="7937938" cy="4344572"/>
          </a:xfrm>
          <a:prstGeom prst="rect">
            <a:avLst/>
          </a:prstGeom>
        </p:spPr>
        <p:txBody>
          <a:bodyPr/>
          <a:lstStyle/>
          <a:p>
            <a:pPr>
              <a:buClr>
                <a:srgbClr val="000000"/>
              </a:buClr>
              <a:buFont typeface="Arial"/>
              <a:defRPr>
                <a:latin typeface="Muli-Regular"/>
                <a:ea typeface="Muli-Regular"/>
                <a:cs typeface="Muli-Regular"/>
                <a:sym typeface="Muli-Regular"/>
              </a:defRPr>
            </a:pPr>
            <a:r>
              <a:t>Una lista se puede inicializar como una lista vacía </a:t>
            </a:r>
          </a:p>
          <a:p>
            <a:pPr>
              <a:buClr>
                <a:srgbClr val="000000"/>
              </a:buClr>
              <a:buFont typeface="Arial"/>
              <a:defRPr>
                <a:latin typeface="Muli-Regular"/>
                <a:ea typeface="Muli-Regular"/>
                <a:cs typeface="Muli-Regular"/>
                <a:sym typeface="Muli-Regular"/>
              </a:defRPr>
            </a:pPr>
            <a:r>
              <a:t>calificaciones = []</a:t>
            </a:r>
          </a:p>
          <a:p>
            <a:pPr>
              <a:buClr>
                <a:srgbClr val="000000"/>
              </a:buClr>
              <a:buFont typeface="Arial"/>
              <a:defRPr>
                <a:latin typeface="Muli-Regular"/>
                <a:ea typeface="Muli-Regular"/>
                <a:cs typeface="Muli-Regular"/>
                <a:sym typeface="Muli-Regular"/>
              </a:defRPr>
            </a:pPr>
            <a:r>
              <a:t>Lo anterior define una lista llamada calificaciones, sin elementos.</a:t>
            </a:r>
          </a:p>
          <a:p>
            <a:pPr>
              <a:buClr>
                <a:srgbClr val="000000"/>
              </a:buClr>
              <a:buFont typeface="Arial"/>
              <a:defRPr>
                <a:latin typeface="Muli-Regular"/>
                <a:ea typeface="Muli-Regular"/>
                <a:cs typeface="Muli-Regular"/>
                <a:sym typeface="Muli-Regular"/>
              </a:defRPr>
            </a:pPr>
            <a:r>
              <a:t>Con esto podríamos solicitar al usuario los valores de la lista e irlos agregando al final de la lista, iniciándola vacía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hecker/>
      </p:transition>
    </mc:Choice>
    <mc:Fallback xmlns="" xmlns:m="http://schemas.openxmlformats.org/officeDocument/2006/math" xmlns:a14="http://schemas.microsoft.com/office/drawing/2010/main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Manejo de Listas y Tuplas…"/>
          <p:cNvSpPr txBox="1">
            <a:spLocks noGrp="1"/>
          </p:cNvSpPr>
          <p:nvPr>
            <p:ph type="title"/>
          </p:nvPr>
        </p:nvSpPr>
        <p:spPr>
          <a:xfrm>
            <a:off x="1752600" y="18317"/>
            <a:ext cx="7010400" cy="904876"/>
          </a:xfrm>
          <a:prstGeom prst="rect">
            <a:avLst/>
          </a:prstGeom>
        </p:spPr>
        <p:txBody>
          <a:bodyPr/>
          <a:lstStyle/>
          <a:p>
            <a:pPr>
              <a:defRPr>
                <a:effectLst/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Manejo de Listas y Tuplas</a:t>
            </a:r>
          </a:p>
          <a:p>
            <a:pPr>
              <a:defRPr>
                <a:effectLst/>
                <a:latin typeface="Source Sans Pro"/>
                <a:ea typeface="Source Sans Pro"/>
                <a:cs typeface="Source Sans Pro"/>
                <a:sym typeface="Source Sans Pro"/>
              </a:defRPr>
            </a:pPr>
            <a:endParaRPr/>
          </a:p>
          <a:p>
            <a:pPr>
              <a:defRPr>
                <a:effectLst/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…</a:t>
            </a:r>
          </a:p>
        </p:txBody>
      </p:sp>
      <p:sp>
        <p:nvSpPr>
          <p:cNvPr id="81" name="El código podría ser"/>
          <p:cNvSpPr txBox="1">
            <a:spLocks noGrp="1"/>
          </p:cNvSpPr>
          <p:nvPr>
            <p:ph type="body" idx="1"/>
          </p:nvPr>
        </p:nvSpPr>
        <p:spPr>
          <a:xfrm>
            <a:off x="1288831" y="761414"/>
            <a:ext cx="7937938" cy="4344572"/>
          </a:xfrm>
          <a:prstGeom prst="rect">
            <a:avLst/>
          </a:prstGeom>
        </p:spPr>
        <p:txBody>
          <a:bodyPr/>
          <a:lstStyle>
            <a:lvl1pPr>
              <a:buClr>
                <a:srgbClr val="000000"/>
              </a:buClr>
              <a:buFont typeface="Arial"/>
              <a:defRPr>
                <a:latin typeface="Muli-Regular"/>
                <a:ea typeface="Muli-Regular"/>
                <a:cs typeface="Muli-Regular"/>
                <a:sym typeface="Muli-Regular"/>
              </a:defRPr>
            </a:lvl1pPr>
          </a:lstStyle>
          <a:p>
            <a:r>
              <a:t>El código podría ser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C5604C0-2A5D-46B8-AE0C-9AC8D573DE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8831" y="1323273"/>
            <a:ext cx="7561827" cy="45258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hecker/>
      </p:transition>
    </mc:Choice>
    <mc:Fallback xmlns="" xmlns:m="http://schemas.openxmlformats.org/officeDocument/2006/math" xmlns:a14="http://schemas.microsoft.com/office/drawing/2010/main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Referencia a los elementos de una lista…"/>
          <p:cNvSpPr txBox="1">
            <a:spLocks noGrp="1"/>
          </p:cNvSpPr>
          <p:nvPr>
            <p:ph type="title"/>
          </p:nvPr>
        </p:nvSpPr>
        <p:spPr>
          <a:xfrm>
            <a:off x="1752600" y="18317"/>
            <a:ext cx="7010400" cy="1122413"/>
          </a:xfrm>
          <a:prstGeom prst="rect">
            <a:avLst/>
          </a:prstGeom>
        </p:spPr>
        <p:txBody>
          <a:bodyPr/>
          <a:lstStyle/>
          <a:p>
            <a:pPr>
              <a:defRPr>
                <a:effectLst/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Referencia a los elementos de una lista</a:t>
            </a:r>
          </a:p>
          <a:p>
            <a:pPr>
              <a:defRPr>
                <a:effectLst/>
                <a:latin typeface="Source Sans Pro"/>
                <a:ea typeface="Source Sans Pro"/>
                <a:cs typeface="Source Sans Pro"/>
                <a:sym typeface="Source Sans Pro"/>
              </a:defRPr>
            </a:pPr>
            <a:endParaRPr/>
          </a:p>
          <a:p>
            <a:pPr>
              <a:defRPr>
                <a:effectLst/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…</a:t>
            </a:r>
          </a:p>
        </p:txBody>
      </p:sp>
      <p:sp>
        <p:nvSpPr>
          <p:cNvPr id="98" name="Cada elemento la lista tiene su propio nombre"/>
          <p:cNvSpPr txBox="1">
            <a:spLocks noGrp="1"/>
          </p:cNvSpPr>
          <p:nvPr>
            <p:ph type="body" idx="1"/>
          </p:nvPr>
        </p:nvSpPr>
        <p:spPr>
          <a:xfrm>
            <a:off x="1111031" y="1459914"/>
            <a:ext cx="7937938" cy="4344572"/>
          </a:xfrm>
          <a:prstGeom prst="rect">
            <a:avLst/>
          </a:prstGeom>
        </p:spPr>
        <p:txBody>
          <a:bodyPr/>
          <a:lstStyle/>
          <a:p>
            <a:pPr marL="0" marR="0" lvl="1" indent="665018" defTabSz="457200">
              <a:spcBef>
                <a:spcPts val="0"/>
              </a:spcBef>
              <a:buClrTx/>
              <a:buSzTx/>
              <a:buNone/>
              <a:defRPr sz="2700" i="0">
                <a:uFillTx/>
                <a:latin typeface="Helvetica"/>
                <a:ea typeface="Helvetica"/>
                <a:cs typeface="Helvetica"/>
                <a:sym typeface="Helvetica"/>
              </a:defRPr>
            </a:pPr>
            <a:r>
              <a:t>Cada elemento la lista tiene su propio nombre</a:t>
            </a:r>
          </a:p>
          <a:p>
            <a:pPr marL="0" marR="0" lvl="1" indent="665018" defTabSz="457200">
              <a:spcBef>
                <a:spcPts val="0"/>
              </a:spcBef>
              <a:buClrTx/>
              <a:buSzTx/>
              <a:buNone/>
              <a:defRPr sz="2700" i="0"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  <a:p>
            <a:pPr marL="0" marR="0" lvl="1" indent="665018" defTabSz="457200">
              <a:spcBef>
                <a:spcPts val="0"/>
              </a:spcBef>
              <a:buClrTx/>
              <a:buSzTx/>
              <a:buNone/>
              <a:defRPr i="0">
                <a:solidFill>
                  <a:srgbClr val="FF26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99" name="Screen Shot 2019-10-03 at 8.43.01 AM.png" descr="Screen Shot 2019-10-03 at 8.43.01 A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2981" y="2990850"/>
            <a:ext cx="6669638" cy="1698004"/>
          </a:xfrm>
          <a:prstGeom prst="rect">
            <a:avLst/>
          </a:prstGeom>
          <a:ln w="28575"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hecker/>
      </p:transition>
    </mc:Choice>
    <mc:Fallback xmlns="" xmlns:m="http://schemas.openxmlformats.org/officeDocument/2006/math" xmlns:a14="http://schemas.microsoft.com/office/drawing/2010/main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Manejo de Listas y Tuplas…"/>
          <p:cNvSpPr txBox="1">
            <a:spLocks noGrp="1"/>
          </p:cNvSpPr>
          <p:nvPr>
            <p:ph type="title"/>
          </p:nvPr>
        </p:nvSpPr>
        <p:spPr>
          <a:xfrm>
            <a:off x="1752600" y="18317"/>
            <a:ext cx="7010400" cy="904876"/>
          </a:xfrm>
          <a:prstGeom prst="rect">
            <a:avLst/>
          </a:prstGeom>
        </p:spPr>
        <p:txBody>
          <a:bodyPr/>
          <a:lstStyle/>
          <a:p>
            <a:pPr>
              <a:defRPr>
                <a:effectLst/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Manejo de Listas y Tuplas</a:t>
            </a:r>
          </a:p>
          <a:p>
            <a:pPr>
              <a:defRPr>
                <a:effectLst/>
                <a:latin typeface="Source Sans Pro"/>
                <a:ea typeface="Source Sans Pro"/>
                <a:cs typeface="Source Sans Pro"/>
                <a:sym typeface="Source Sans Pro"/>
              </a:defRPr>
            </a:pPr>
            <a:endParaRPr/>
          </a:p>
          <a:p>
            <a:pPr>
              <a:defRPr>
                <a:effectLst/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…</a:t>
            </a:r>
          </a:p>
        </p:txBody>
      </p:sp>
      <p:sp>
        <p:nvSpPr>
          <p:cNvPr id="102" name="Otra forma de recorrer los elementos de la lista es con for y usando la función len()…"/>
          <p:cNvSpPr txBox="1">
            <a:spLocks noGrp="1"/>
          </p:cNvSpPr>
          <p:nvPr>
            <p:ph type="body" idx="1"/>
          </p:nvPr>
        </p:nvSpPr>
        <p:spPr>
          <a:xfrm>
            <a:off x="1612581" y="1121291"/>
            <a:ext cx="7290438" cy="4943208"/>
          </a:xfrm>
          <a:prstGeom prst="rect">
            <a:avLst/>
          </a:prstGeom>
        </p:spPr>
        <p:txBody>
          <a:bodyPr/>
          <a:lstStyle/>
          <a:p>
            <a:pPr marL="0" marR="0" indent="0" defTabSz="457200">
              <a:spcBef>
                <a:spcPts val="0"/>
              </a:spcBef>
              <a:buSzTx/>
              <a:buNone/>
              <a:defRPr sz="2200">
                <a:uFillTx/>
                <a:latin typeface="Helvetica"/>
                <a:ea typeface="Helvetica"/>
                <a:cs typeface="Helvetica"/>
                <a:sym typeface="Helvetica"/>
              </a:defRPr>
            </a:pPr>
            <a:r>
              <a:t>Otra forma de recorrer los elementos de la lista es con for y usando la función len()</a:t>
            </a:r>
          </a:p>
          <a:p>
            <a:pPr marL="0" marR="0" indent="0" defTabSz="457200">
              <a:spcBef>
                <a:spcPts val="0"/>
              </a:spcBef>
              <a:buSzTx/>
              <a:buNone/>
              <a:defRPr sz="2200"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  <a:p>
            <a:pPr marL="0" marR="0" indent="0" defTabSz="457200">
              <a:spcBef>
                <a:spcPts val="0"/>
              </a:spcBef>
              <a:buSzTx/>
              <a:buNone/>
              <a:defRPr sz="2200">
                <a:uFillTx/>
                <a:latin typeface="Helvetica"/>
                <a:ea typeface="Helvetica"/>
                <a:cs typeface="Helvetica"/>
                <a:sym typeface="Helvetica"/>
              </a:defRPr>
            </a:pPr>
            <a:r>
              <a:t>#Para imprimir los datos uno a uno, sin los [ ]</a:t>
            </a:r>
          </a:p>
          <a:p>
            <a:pPr marL="0" marR="0" indent="0" defTabSz="457200">
              <a:spcBef>
                <a:spcPts val="0"/>
              </a:spcBef>
              <a:buSzTx/>
              <a:buNone/>
              <a:defRPr sz="2200"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  <a:p>
            <a:pPr marL="0" marR="0" indent="0" defTabSz="457200">
              <a:spcBef>
                <a:spcPts val="0"/>
              </a:spcBef>
              <a:buSzTx/>
              <a:buNone/>
              <a:defRPr sz="2200">
                <a:solidFill>
                  <a:srgbClr val="FF26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r>
              <a:t>for i in range (len(lista)):</a:t>
            </a:r>
          </a:p>
          <a:p>
            <a:pPr marL="0" marR="0" indent="0" defTabSz="457200">
              <a:spcBef>
                <a:spcPts val="0"/>
              </a:spcBef>
              <a:buSzTx/>
              <a:buNone/>
              <a:defRPr sz="2200">
                <a:solidFill>
                  <a:srgbClr val="FF26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r>
              <a:t>    print(lista[i])</a:t>
            </a:r>
          </a:p>
          <a:p>
            <a:pPr marL="0" marR="0" indent="0" defTabSz="457200">
              <a:spcBef>
                <a:spcPts val="0"/>
              </a:spcBef>
              <a:buSzTx/>
              <a:buNone/>
              <a:defRPr sz="2200">
                <a:solidFill>
                  <a:srgbClr val="FF26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  <a:p>
            <a:pPr marL="0" marR="0" indent="0" defTabSz="457200">
              <a:spcBef>
                <a:spcPts val="0"/>
              </a:spcBef>
              <a:buSzTx/>
              <a:buNone/>
              <a:defRPr sz="2200">
                <a:uFillTx/>
                <a:latin typeface="Helvetica"/>
                <a:ea typeface="Helvetica"/>
                <a:cs typeface="Helvetica"/>
                <a:sym typeface="Helvetica"/>
              </a:defRPr>
            </a:pPr>
            <a:r>
              <a:t>En este caso estamos recorriendo la lista para imprimirla pero se puede usar para cualquier otro fin que se requiera</a:t>
            </a:r>
          </a:p>
          <a:p>
            <a:pPr marL="0" marR="0" indent="0" defTabSz="457200">
              <a:spcBef>
                <a:spcPts val="0"/>
              </a:spcBef>
              <a:buSzTx/>
              <a:buNone/>
              <a:defRPr sz="2200"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  <a:p>
            <a:pPr marL="0" marR="0" indent="0" defTabSz="457200">
              <a:spcBef>
                <a:spcPts val="0"/>
              </a:spcBef>
              <a:buSzTx/>
              <a:buNone/>
              <a:defRPr sz="2200"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  <a:p>
            <a:pPr marL="0" marR="0" indent="0" defTabSz="457200">
              <a:spcBef>
                <a:spcPts val="0"/>
              </a:spcBef>
              <a:buSzTx/>
              <a:buNone/>
              <a:defRPr sz="2200"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  <a:p>
            <a:pPr marL="0" marR="0" indent="0" defTabSz="457200">
              <a:spcBef>
                <a:spcPts val="0"/>
              </a:spcBef>
              <a:buSzTx/>
              <a:buNone/>
              <a:defRPr sz="2200"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  <a:p>
            <a:pPr marL="0" marR="0" indent="0" defTabSz="457200">
              <a:spcBef>
                <a:spcPts val="0"/>
              </a:spcBef>
              <a:buSzTx/>
              <a:buNone/>
              <a:defRPr sz="2200">
                <a:uFillTx/>
                <a:latin typeface="Helvetica"/>
                <a:ea typeface="Helvetica"/>
                <a:cs typeface="Helvetica"/>
                <a:sym typeface="Helvetica"/>
              </a:defRPr>
            </a:pPr>
            <a:r>
              <a:t> </a:t>
            </a:r>
          </a:p>
          <a:p>
            <a:pPr marL="0" marR="0" indent="0" defTabSz="457200">
              <a:spcBef>
                <a:spcPts val="0"/>
              </a:spcBef>
              <a:buSzTx/>
              <a:buNone/>
              <a:defRPr sz="2200"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  <a:p>
            <a:pPr marL="0" marR="0" indent="0" defTabSz="457200">
              <a:spcBef>
                <a:spcPts val="0"/>
              </a:spcBef>
              <a:buSzTx/>
              <a:buNone/>
              <a:defRPr sz="2200"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hecker/>
      </p:transition>
    </mc:Choice>
    <mc:Fallback xmlns="" xmlns:m="http://schemas.openxmlformats.org/officeDocument/2006/math" xmlns:a14="http://schemas.microsoft.com/office/drawing/2010/main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Manejo de las posiciones de los elementos…"/>
          <p:cNvSpPr txBox="1">
            <a:spLocks noGrp="1"/>
          </p:cNvSpPr>
          <p:nvPr>
            <p:ph type="title"/>
          </p:nvPr>
        </p:nvSpPr>
        <p:spPr>
          <a:xfrm>
            <a:off x="1081037" y="208817"/>
            <a:ext cx="8607873" cy="1066057"/>
          </a:xfrm>
          <a:prstGeom prst="rect">
            <a:avLst/>
          </a:prstGeom>
        </p:spPr>
        <p:txBody>
          <a:bodyPr/>
          <a:lstStyle/>
          <a:p>
            <a:pPr algn="ctr">
              <a:defRPr sz="2800">
                <a:effectLst/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Manejo de las posiciones de los elementos </a:t>
            </a:r>
          </a:p>
          <a:p>
            <a:pPr algn="ctr">
              <a:defRPr sz="2800">
                <a:effectLst/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de la lista</a:t>
            </a:r>
          </a:p>
          <a:p>
            <a:pPr algn="ctr">
              <a:defRPr>
                <a:effectLst/>
                <a:latin typeface="Source Sans Pro"/>
                <a:ea typeface="Source Sans Pro"/>
                <a:cs typeface="Source Sans Pro"/>
                <a:sym typeface="Source Sans Pro"/>
              </a:defRPr>
            </a:pPr>
            <a:endParaRPr/>
          </a:p>
          <a:p>
            <a:pPr algn="ctr">
              <a:defRPr>
                <a:effectLst/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…</a:t>
            </a:r>
          </a:p>
        </p:txBody>
      </p:sp>
      <p:sp>
        <p:nvSpPr>
          <p:cNvPr id="113" name="Como se mencionó, cualquier elemento de la lista se puede referenciar, usando el nombre de la lista y el subíndice  correspondiente…"/>
          <p:cNvSpPr txBox="1"/>
          <p:nvPr/>
        </p:nvSpPr>
        <p:spPr>
          <a:xfrm>
            <a:off x="1622742" y="1049501"/>
            <a:ext cx="7228395" cy="53844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r>
              <a:t>Como se mencionó, cualquier elemento de la lista se puede referenciar, usando el nombre de la lista y el subíndice  correspondiente</a:t>
            </a:r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r>
              <a:t>si en algún momento se hace referencia a un índice que no existe, por ejemplo al subíndice 4 en el ejemplo anterior, Python señalará un error “IndexError: list index out of range”</a:t>
            </a:r>
          </a:p>
          <a:p>
            <a:endParaRPr/>
          </a:p>
          <a:p>
            <a:r>
              <a:t>Los subíndices, deben ser valores INT, no se permiten FLOAT</a:t>
            </a:r>
          </a:p>
        </p:txBody>
      </p:sp>
      <p:pic>
        <p:nvPicPr>
          <p:cNvPr id="114" name="Screen Shot 2019-10-03 at 8.43.01 AM.png" descr="Screen Shot 2019-10-03 at 8.43.01 A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1381" y="2564921"/>
            <a:ext cx="3618256" cy="921162"/>
          </a:xfrm>
          <a:prstGeom prst="rect">
            <a:avLst/>
          </a:prstGeom>
          <a:ln w="28575"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hecker/>
      </p:transition>
    </mc:Choice>
    <mc:Fallback xmlns="" xmlns:m="http://schemas.openxmlformats.org/officeDocument/2006/math" xmlns:a14="http://schemas.microsoft.com/office/drawing/2010/main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Tahoma"/>
        <a:ea typeface="Tahoma"/>
        <a:cs typeface="Tahoma"/>
      </a:majorFont>
      <a:minorFont>
        <a:latin typeface="Arial"/>
        <a:ea typeface="Arial"/>
        <a:cs typeface="Arial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CBCBCB"/>
        </a:solidFill>
        <a:ln w="28575" cap="flat">
          <a:noFill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40639" marR="40639" indent="0" algn="l" defTabSz="914400" rtl="0" fontAlgn="auto" latinLnBrk="0" hangingPunct="0">
          <a:lnSpc>
            <a:spcPct val="80000"/>
          </a:lnSpc>
          <a:spcBef>
            <a:spcPts val="50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40639" marR="40639" indent="0" algn="l" defTabSz="914400" rtl="0" fontAlgn="auto" latinLnBrk="0" hangingPunct="0">
          <a:lnSpc>
            <a:spcPct val="80000"/>
          </a:lnSpc>
          <a:spcBef>
            <a:spcPts val="50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Tahoma"/>
        <a:ea typeface="Tahoma"/>
        <a:cs typeface="Tahoma"/>
      </a:majorFont>
      <a:minorFont>
        <a:latin typeface="Arial"/>
        <a:ea typeface="Arial"/>
        <a:cs typeface="Arial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CBCBCB"/>
        </a:solidFill>
        <a:ln w="28575" cap="flat">
          <a:noFill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40639" marR="40639" indent="0" algn="l" defTabSz="914400" rtl="0" fontAlgn="auto" latinLnBrk="0" hangingPunct="0">
          <a:lnSpc>
            <a:spcPct val="80000"/>
          </a:lnSpc>
          <a:spcBef>
            <a:spcPts val="50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40639" marR="40639" indent="0" algn="l" defTabSz="914400" rtl="0" fontAlgn="auto" latinLnBrk="0" hangingPunct="0">
          <a:lnSpc>
            <a:spcPct val="80000"/>
          </a:lnSpc>
          <a:spcBef>
            <a:spcPts val="50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1345</Words>
  <Application>Microsoft Office PowerPoint</Application>
  <PresentationFormat>Presentación en pantalla (4:3)</PresentationFormat>
  <Paragraphs>144</Paragraphs>
  <Slides>21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30" baseType="lpstr">
      <vt:lpstr>Arial</vt:lpstr>
      <vt:lpstr>Century Gothic</vt:lpstr>
      <vt:lpstr>Helvetica</vt:lpstr>
      <vt:lpstr>Lucida Grande</vt:lpstr>
      <vt:lpstr>Muli-Regular</vt:lpstr>
      <vt:lpstr>Source Sans Pro</vt:lpstr>
      <vt:lpstr>Tahoma</vt:lpstr>
      <vt:lpstr>Trebuchet MS</vt:lpstr>
      <vt:lpstr>White</vt:lpstr>
      <vt:lpstr>Presentación de PowerPoint</vt:lpstr>
      <vt:lpstr>Manejo de Listas y Tuplas  …</vt:lpstr>
      <vt:lpstr>Manejo de Listas y Tuplas  …</vt:lpstr>
      <vt:lpstr>Manejo de Listas y Tuplas  …</vt:lpstr>
      <vt:lpstr>Manejo de Listas y Tuplas  …</vt:lpstr>
      <vt:lpstr>Manejo de Listas y Tuplas  …</vt:lpstr>
      <vt:lpstr>Referencia a los elementos de una lista  …</vt:lpstr>
      <vt:lpstr>Manejo de Listas y Tuplas  …</vt:lpstr>
      <vt:lpstr>Manejo de las posiciones de los elementos  de la lista  …</vt:lpstr>
      <vt:lpstr>Índices negativos</vt:lpstr>
      <vt:lpstr>Sublistas y slices</vt:lpstr>
      <vt:lpstr>Sublistas y slices</vt:lpstr>
      <vt:lpstr>Concatenación  y réplica de listas</vt:lpstr>
      <vt:lpstr>Borrando elementos de una lista</vt:lpstr>
      <vt:lpstr>Operadores in y not usados en listas</vt:lpstr>
      <vt:lpstr>Append() e  Insert()</vt:lpstr>
      <vt:lpstr>Append() e  Insert()</vt:lpstr>
      <vt:lpstr>Quitando elementos de una lista</vt:lpstr>
      <vt:lpstr>Ordenando los elementos de la lista (SORT)</vt:lpstr>
      <vt:lpstr>Algunas funciones estadísticas</vt:lpstr>
      <vt:lpstr>El archivo en pyhton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Bertha García</dc:creator>
  <cp:lastModifiedBy>Bertha Laura Garcia De La Paz</cp:lastModifiedBy>
  <cp:revision>6</cp:revision>
  <dcterms:modified xsi:type="dcterms:W3CDTF">2020-06-17T15:36:13Z</dcterms:modified>
</cp:coreProperties>
</file>