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41" r:id="rId2"/>
    <p:sldId id="342"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3250" autoAdjust="0"/>
  </p:normalViewPr>
  <p:slideViewPr>
    <p:cSldViewPr>
      <p:cViewPr varScale="1">
        <p:scale>
          <a:sx n="66" d="100"/>
          <a:sy n="66" d="100"/>
        </p:scale>
        <p:origin x="167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10/03/2015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4198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FC174F7-646C-4760-8D78-98C1373A727B}" type="slidenum">
              <a:rPr lang="es-MX" altLang="es-MX" sz="1200" smtClean="0"/>
              <a:pPr/>
              <a:t>11</a:t>
            </a:fld>
            <a:endParaRPr lang="es-MX" altLang="es-MX" sz="1200" smtClean="0"/>
          </a:p>
        </p:txBody>
      </p:sp>
    </p:spTree>
    <p:extLst>
      <p:ext uri="{BB962C8B-B14F-4D97-AF65-F5344CB8AC3E}">
        <p14:creationId xmlns:p14="http://schemas.microsoft.com/office/powerpoint/2010/main" val="3275669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4301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1F90EA1-A398-48CB-91D3-9BBEE073BF06}" type="slidenum">
              <a:rPr lang="es-MX" altLang="es-MX" sz="1200" smtClean="0"/>
              <a:pPr/>
              <a:t>12</a:t>
            </a:fld>
            <a:endParaRPr lang="es-MX" altLang="es-MX" sz="1200" smtClean="0"/>
          </a:p>
        </p:txBody>
      </p:sp>
    </p:spTree>
    <p:extLst>
      <p:ext uri="{BB962C8B-B14F-4D97-AF65-F5344CB8AC3E}">
        <p14:creationId xmlns:p14="http://schemas.microsoft.com/office/powerpoint/2010/main" val="279315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440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BB800D1-2BD8-4A7E-AB4D-E63EB40987B8}" type="slidenum">
              <a:rPr lang="es-MX" altLang="es-MX" sz="1200" smtClean="0"/>
              <a:pPr/>
              <a:t>13</a:t>
            </a:fld>
            <a:endParaRPr lang="es-MX" altLang="es-MX" sz="1200" smtClean="0"/>
          </a:p>
        </p:txBody>
      </p:sp>
    </p:spTree>
    <p:extLst>
      <p:ext uri="{BB962C8B-B14F-4D97-AF65-F5344CB8AC3E}">
        <p14:creationId xmlns:p14="http://schemas.microsoft.com/office/powerpoint/2010/main" val="1247199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4506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08229E7-9CB7-49BD-A4EA-FA7D3F7ACEE1}" type="slidenum">
              <a:rPr lang="es-MX" altLang="es-MX" sz="1200" smtClean="0"/>
              <a:pPr/>
              <a:t>14</a:t>
            </a:fld>
            <a:endParaRPr lang="es-MX" altLang="es-MX" sz="1200" smtClean="0"/>
          </a:p>
        </p:txBody>
      </p:sp>
    </p:spTree>
    <p:extLst>
      <p:ext uri="{BB962C8B-B14F-4D97-AF65-F5344CB8AC3E}">
        <p14:creationId xmlns:p14="http://schemas.microsoft.com/office/powerpoint/2010/main" val="464932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460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6277BF-CCF9-4FAC-8584-066E23702991}" type="slidenum">
              <a:rPr lang="es-MX" altLang="es-MX" sz="1200" smtClean="0"/>
              <a:pPr/>
              <a:t>16</a:t>
            </a:fld>
            <a:endParaRPr lang="es-MX" altLang="es-MX" sz="1200" smtClean="0"/>
          </a:p>
        </p:txBody>
      </p:sp>
    </p:spTree>
    <p:extLst>
      <p:ext uri="{BB962C8B-B14F-4D97-AF65-F5344CB8AC3E}">
        <p14:creationId xmlns:p14="http://schemas.microsoft.com/office/powerpoint/2010/main" val="409044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ln/>
        </p:spPr>
      </p:sp>
      <p:sp>
        <p:nvSpPr>
          <p:cNvPr id="471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471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E65213-5CDF-4882-A281-CFCEFA401787}" type="slidenum">
              <a:rPr lang="es-MX" altLang="es-MX" sz="1200" smtClean="0"/>
              <a:pPr/>
              <a:t>17</a:t>
            </a:fld>
            <a:endParaRPr lang="es-MX" altLang="es-MX" sz="1200" smtClean="0"/>
          </a:p>
        </p:txBody>
      </p:sp>
    </p:spTree>
    <p:extLst>
      <p:ext uri="{BB962C8B-B14F-4D97-AF65-F5344CB8AC3E}">
        <p14:creationId xmlns:p14="http://schemas.microsoft.com/office/powerpoint/2010/main" val="158043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a:ln/>
        </p:spPr>
      </p:sp>
      <p:sp>
        <p:nvSpPr>
          <p:cNvPr id="522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522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C70EAD7-41BA-4CBC-AF7A-31FC61EB95B6}" type="slidenum">
              <a:rPr lang="es-MX" altLang="es-MX" smtClean="0"/>
              <a:pPr>
                <a:spcBef>
                  <a:spcPct val="0"/>
                </a:spcBef>
              </a:pPr>
              <a:t>18</a:t>
            </a:fld>
            <a:endParaRPr lang="es-MX" altLang="es-MX" smtClean="0"/>
          </a:p>
        </p:txBody>
      </p:sp>
    </p:spTree>
    <p:extLst>
      <p:ext uri="{BB962C8B-B14F-4D97-AF65-F5344CB8AC3E}">
        <p14:creationId xmlns:p14="http://schemas.microsoft.com/office/powerpoint/2010/main" val="424002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5325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8F37BFB2-3E67-4CEF-B78C-CDC0F20EAB77}" type="slidenum">
              <a:rPr lang="es-MX" altLang="es-MX" smtClean="0"/>
              <a:pPr>
                <a:spcBef>
                  <a:spcPct val="0"/>
                </a:spcBef>
              </a:pPr>
              <a:t>19</a:t>
            </a:fld>
            <a:endParaRPr lang="es-MX" altLang="es-MX" smtClean="0"/>
          </a:p>
        </p:txBody>
      </p:sp>
    </p:spTree>
    <p:extLst>
      <p:ext uri="{BB962C8B-B14F-4D97-AF65-F5344CB8AC3E}">
        <p14:creationId xmlns:p14="http://schemas.microsoft.com/office/powerpoint/2010/main" val="3889928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542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C6AFC0F-ED7F-412A-99EA-4F9C84B9A857}" type="slidenum">
              <a:rPr lang="es-MX" altLang="es-MX" smtClean="0"/>
              <a:pPr>
                <a:spcBef>
                  <a:spcPct val="0"/>
                </a:spcBef>
              </a:pPr>
              <a:t>20</a:t>
            </a:fld>
            <a:endParaRPr lang="es-MX" altLang="es-MX" smtClean="0"/>
          </a:p>
        </p:txBody>
      </p:sp>
    </p:spTree>
    <p:extLst>
      <p:ext uri="{BB962C8B-B14F-4D97-AF65-F5344CB8AC3E}">
        <p14:creationId xmlns:p14="http://schemas.microsoft.com/office/powerpoint/2010/main" val="1509619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a:ln/>
        </p:spPr>
      </p:sp>
      <p:sp>
        <p:nvSpPr>
          <p:cNvPr id="552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553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8DD3D43B-A7A1-42FE-A658-DF5E6A8CB237}" type="slidenum">
              <a:rPr lang="es-MX" altLang="es-MX" smtClean="0"/>
              <a:pPr>
                <a:spcBef>
                  <a:spcPct val="0"/>
                </a:spcBef>
              </a:pPr>
              <a:t>21</a:t>
            </a:fld>
            <a:endParaRPr lang="es-MX" altLang="es-MX" smtClean="0"/>
          </a:p>
        </p:txBody>
      </p:sp>
    </p:spTree>
    <p:extLst>
      <p:ext uri="{BB962C8B-B14F-4D97-AF65-F5344CB8AC3E}">
        <p14:creationId xmlns:p14="http://schemas.microsoft.com/office/powerpoint/2010/main" val="3326099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ln/>
        </p:spPr>
      </p:sp>
      <p:sp>
        <p:nvSpPr>
          <p:cNvPr id="337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37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1FDE14-E7A2-42C2-96FF-1F6A52A9C72F}" type="slidenum">
              <a:rPr lang="es-MX" altLang="es-MX" sz="1200" smtClean="0"/>
              <a:pPr/>
              <a:t>3</a:t>
            </a:fld>
            <a:endParaRPr lang="es-MX" altLang="es-MX" sz="1200" smtClean="0"/>
          </a:p>
        </p:txBody>
      </p:sp>
    </p:spTree>
    <p:extLst>
      <p:ext uri="{BB962C8B-B14F-4D97-AF65-F5344CB8AC3E}">
        <p14:creationId xmlns:p14="http://schemas.microsoft.com/office/powerpoint/2010/main" val="2428329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a:ln/>
        </p:spPr>
      </p:sp>
      <p:sp>
        <p:nvSpPr>
          <p:cNvPr id="563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563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A5D75CA7-7F6E-4D16-8DDC-35D43784FED6}" type="slidenum">
              <a:rPr lang="es-MX" altLang="es-MX" smtClean="0"/>
              <a:pPr>
                <a:spcBef>
                  <a:spcPct val="0"/>
                </a:spcBef>
              </a:pPr>
              <a:t>22</a:t>
            </a:fld>
            <a:endParaRPr lang="es-MX" altLang="es-MX" smtClean="0"/>
          </a:p>
        </p:txBody>
      </p:sp>
    </p:spTree>
    <p:extLst>
      <p:ext uri="{BB962C8B-B14F-4D97-AF65-F5344CB8AC3E}">
        <p14:creationId xmlns:p14="http://schemas.microsoft.com/office/powerpoint/2010/main" val="103545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a:ln/>
        </p:spPr>
      </p:sp>
      <p:sp>
        <p:nvSpPr>
          <p:cNvPr id="573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573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7F6E8B7D-4B77-4892-9990-0FCE6C04DB07}" type="slidenum">
              <a:rPr lang="es-MX" altLang="es-MX" smtClean="0"/>
              <a:pPr>
                <a:spcBef>
                  <a:spcPct val="0"/>
                </a:spcBef>
              </a:pPr>
              <a:t>23</a:t>
            </a:fld>
            <a:endParaRPr lang="es-MX" altLang="es-MX" smtClean="0"/>
          </a:p>
        </p:txBody>
      </p:sp>
    </p:spTree>
    <p:extLst>
      <p:ext uri="{BB962C8B-B14F-4D97-AF65-F5344CB8AC3E}">
        <p14:creationId xmlns:p14="http://schemas.microsoft.com/office/powerpoint/2010/main" val="2169111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a:ln/>
        </p:spPr>
      </p:sp>
      <p:sp>
        <p:nvSpPr>
          <p:cNvPr id="583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583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5A3516E5-6DDB-4BB2-9535-534003F9DC64}" type="slidenum">
              <a:rPr lang="es-MX" altLang="es-MX" smtClean="0"/>
              <a:pPr>
                <a:spcBef>
                  <a:spcPct val="0"/>
                </a:spcBef>
              </a:pPr>
              <a:t>24</a:t>
            </a:fld>
            <a:endParaRPr lang="es-MX" altLang="es-MX" smtClean="0"/>
          </a:p>
        </p:txBody>
      </p:sp>
    </p:spTree>
    <p:extLst>
      <p:ext uri="{BB962C8B-B14F-4D97-AF65-F5344CB8AC3E}">
        <p14:creationId xmlns:p14="http://schemas.microsoft.com/office/powerpoint/2010/main" val="321614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a:ln/>
        </p:spPr>
      </p:sp>
      <p:sp>
        <p:nvSpPr>
          <p:cNvPr id="593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593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5FF36418-BE35-4379-AB8C-F4D62D4C09A6}" type="slidenum">
              <a:rPr lang="es-MX" altLang="es-MX" smtClean="0"/>
              <a:pPr>
                <a:spcBef>
                  <a:spcPct val="0"/>
                </a:spcBef>
              </a:pPr>
              <a:t>25</a:t>
            </a:fld>
            <a:endParaRPr lang="es-MX" altLang="es-MX" smtClean="0"/>
          </a:p>
        </p:txBody>
      </p:sp>
    </p:spTree>
    <p:extLst>
      <p:ext uri="{BB962C8B-B14F-4D97-AF65-F5344CB8AC3E}">
        <p14:creationId xmlns:p14="http://schemas.microsoft.com/office/powerpoint/2010/main" val="3436226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ln/>
        </p:spPr>
      </p:sp>
      <p:sp>
        <p:nvSpPr>
          <p:cNvPr id="604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604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E70DD6A2-591C-4899-A79A-5C91AFB5796D}" type="slidenum">
              <a:rPr lang="es-MX" altLang="es-MX" smtClean="0"/>
              <a:pPr>
                <a:spcBef>
                  <a:spcPct val="0"/>
                </a:spcBef>
              </a:pPr>
              <a:t>26</a:t>
            </a:fld>
            <a:endParaRPr lang="es-MX" altLang="es-MX" smtClean="0"/>
          </a:p>
        </p:txBody>
      </p:sp>
    </p:spTree>
    <p:extLst>
      <p:ext uri="{BB962C8B-B14F-4D97-AF65-F5344CB8AC3E}">
        <p14:creationId xmlns:p14="http://schemas.microsoft.com/office/powerpoint/2010/main" val="3708817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614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614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19B4FD68-CD14-498E-AC14-3B3EEB795740}" type="slidenum">
              <a:rPr lang="es-MX" altLang="es-MX" smtClean="0"/>
              <a:pPr>
                <a:spcBef>
                  <a:spcPct val="0"/>
                </a:spcBef>
              </a:pPr>
              <a:t>27</a:t>
            </a:fld>
            <a:endParaRPr lang="es-MX" altLang="es-MX" smtClean="0"/>
          </a:p>
        </p:txBody>
      </p:sp>
    </p:spTree>
    <p:extLst>
      <p:ext uri="{BB962C8B-B14F-4D97-AF65-F5344CB8AC3E}">
        <p14:creationId xmlns:p14="http://schemas.microsoft.com/office/powerpoint/2010/main" val="2075893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6246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1E71CB96-7E91-4984-953F-906CAA68C0D7}" type="slidenum">
              <a:rPr lang="es-MX" altLang="es-MX" smtClean="0"/>
              <a:pPr>
                <a:spcBef>
                  <a:spcPct val="0"/>
                </a:spcBef>
              </a:pPr>
              <a:t>28</a:t>
            </a:fld>
            <a:endParaRPr lang="es-MX" altLang="es-MX" smtClean="0"/>
          </a:p>
        </p:txBody>
      </p:sp>
    </p:spTree>
    <p:extLst>
      <p:ext uri="{BB962C8B-B14F-4D97-AF65-F5344CB8AC3E}">
        <p14:creationId xmlns:p14="http://schemas.microsoft.com/office/powerpoint/2010/main" val="1328939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a:ln/>
        </p:spPr>
      </p:sp>
      <p:sp>
        <p:nvSpPr>
          <p:cNvPr id="634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634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6532D7F-B794-41B1-947C-5CE04C1303CD}" type="slidenum">
              <a:rPr lang="es-MX" altLang="es-MX" smtClean="0"/>
              <a:pPr>
                <a:spcBef>
                  <a:spcPct val="0"/>
                </a:spcBef>
              </a:pPr>
              <a:t>29</a:t>
            </a:fld>
            <a:endParaRPr lang="es-MX" altLang="es-MX" smtClean="0"/>
          </a:p>
        </p:txBody>
      </p:sp>
    </p:spTree>
    <p:extLst>
      <p:ext uri="{BB962C8B-B14F-4D97-AF65-F5344CB8AC3E}">
        <p14:creationId xmlns:p14="http://schemas.microsoft.com/office/powerpoint/2010/main" val="1972287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a:ln/>
        </p:spPr>
      </p:sp>
      <p:sp>
        <p:nvSpPr>
          <p:cNvPr id="6451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6451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4790512-FDB0-4EFA-95E0-43181678191F}" type="slidenum">
              <a:rPr lang="es-MX" altLang="es-MX" smtClean="0"/>
              <a:pPr>
                <a:spcBef>
                  <a:spcPct val="0"/>
                </a:spcBef>
              </a:pPr>
              <a:t>30</a:t>
            </a:fld>
            <a:endParaRPr lang="es-MX" altLang="es-MX" smtClean="0"/>
          </a:p>
        </p:txBody>
      </p:sp>
    </p:spTree>
    <p:extLst>
      <p:ext uri="{BB962C8B-B14F-4D97-AF65-F5344CB8AC3E}">
        <p14:creationId xmlns:p14="http://schemas.microsoft.com/office/powerpoint/2010/main" val="18454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655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E88A93D9-DDF6-4BE2-8C53-6F954E9B907B}" type="slidenum">
              <a:rPr lang="es-MX" altLang="es-MX" smtClean="0"/>
              <a:pPr>
                <a:spcBef>
                  <a:spcPct val="0"/>
                </a:spcBef>
              </a:pPr>
              <a:t>31</a:t>
            </a:fld>
            <a:endParaRPr lang="es-MX" altLang="es-MX" smtClean="0"/>
          </a:p>
        </p:txBody>
      </p:sp>
    </p:spTree>
    <p:extLst>
      <p:ext uri="{BB962C8B-B14F-4D97-AF65-F5344CB8AC3E}">
        <p14:creationId xmlns:p14="http://schemas.microsoft.com/office/powerpoint/2010/main" val="316564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48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0BF8984-006D-43A2-B8FD-2756FE8B855D}" type="slidenum">
              <a:rPr lang="es-MX" altLang="es-MX" sz="1200" smtClean="0"/>
              <a:pPr/>
              <a:t>4</a:t>
            </a:fld>
            <a:endParaRPr lang="es-MX" altLang="es-MX" sz="1200" smtClean="0"/>
          </a:p>
        </p:txBody>
      </p:sp>
    </p:spTree>
    <p:extLst>
      <p:ext uri="{BB962C8B-B14F-4D97-AF65-F5344CB8AC3E}">
        <p14:creationId xmlns:p14="http://schemas.microsoft.com/office/powerpoint/2010/main" val="184862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58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2AD32A-EE0A-4816-A6AC-1256E7331783}" type="slidenum">
              <a:rPr lang="es-MX" altLang="es-MX" sz="1200" smtClean="0"/>
              <a:pPr/>
              <a:t>5</a:t>
            </a:fld>
            <a:endParaRPr lang="es-MX" altLang="es-MX" sz="1200" smtClean="0"/>
          </a:p>
        </p:txBody>
      </p:sp>
    </p:spTree>
    <p:extLst>
      <p:ext uri="{BB962C8B-B14F-4D97-AF65-F5344CB8AC3E}">
        <p14:creationId xmlns:p14="http://schemas.microsoft.com/office/powerpoint/2010/main" val="3801142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a:ln/>
        </p:spPr>
      </p:sp>
      <p:sp>
        <p:nvSpPr>
          <p:cNvPr id="3686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686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01CA4C-3D36-42AE-9EA6-67675AE19032}" type="slidenum">
              <a:rPr lang="es-MX" altLang="es-MX" sz="1200" smtClean="0"/>
              <a:pPr/>
              <a:t>6</a:t>
            </a:fld>
            <a:endParaRPr lang="es-MX" altLang="es-MX" sz="1200" smtClean="0"/>
          </a:p>
        </p:txBody>
      </p:sp>
    </p:spTree>
    <p:extLst>
      <p:ext uri="{BB962C8B-B14F-4D97-AF65-F5344CB8AC3E}">
        <p14:creationId xmlns:p14="http://schemas.microsoft.com/office/powerpoint/2010/main" val="344411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FB2C49-63D2-4107-9F09-B38AD97339CC}" type="slidenum">
              <a:rPr lang="es-MX" altLang="es-MX" sz="1200" smtClean="0"/>
              <a:pPr/>
              <a:t>7</a:t>
            </a:fld>
            <a:endParaRPr lang="es-MX" altLang="es-MX" sz="1200" smtClean="0"/>
          </a:p>
        </p:txBody>
      </p:sp>
    </p:spTree>
    <p:extLst>
      <p:ext uri="{BB962C8B-B14F-4D97-AF65-F5344CB8AC3E}">
        <p14:creationId xmlns:p14="http://schemas.microsoft.com/office/powerpoint/2010/main" val="1522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a:ln/>
        </p:spPr>
      </p:sp>
      <p:sp>
        <p:nvSpPr>
          <p:cNvPr id="3891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891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63DBC9-D7AB-449B-B2E0-7FE2D9098596}" type="slidenum">
              <a:rPr lang="es-MX" altLang="es-MX" sz="1200" smtClean="0"/>
              <a:pPr/>
              <a:t>8</a:t>
            </a:fld>
            <a:endParaRPr lang="es-MX" altLang="es-MX" sz="1200" smtClean="0"/>
          </a:p>
        </p:txBody>
      </p:sp>
    </p:spTree>
    <p:extLst>
      <p:ext uri="{BB962C8B-B14F-4D97-AF65-F5344CB8AC3E}">
        <p14:creationId xmlns:p14="http://schemas.microsoft.com/office/powerpoint/2010/main" val="7749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399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96BCF4-ED15-404E-BA80-740B3AF6DC00}" type="slidenum">
              <a:rPr lang="es-MX" altLang="es-MX" sz="1200" smtClean="0"/>
              <a:pPr/>
              <a:t>9</a:t>
            </a:fld>
            <a:endParaRPr lang="es-MX" altLang="es-MX" sz="1200" smtClean="0"/>
          </a:p>
        </p:txBody>
      </p:sp>
    </p:spTree>
    <p:extLst>
      <p:ext uri="{BB962C8B-B14F-4D97-AF65-F5344CB8AC3E}">
        <p14:creationId xmlns:p14="http://schemas.microsoft.com/office/powerpoint/2010/main" val="388817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smtClean="0"/>
          </a:p>
        </p:txBody>
      </p:sp>
      <p:sp>
        <p:nvSpPr>
          <p:cNvPr id="4096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754254-92DC-454F-825F-499DC91CE1E6}" type="slidenum">
              <a:rPr lang="es-MX" altLang="es-MX" sz="1200" smtClean="0"/>
              <a:pPr/>
              <a:t>10</a:t>
            </a:fld>
            <a:endParaRPr lang="es-MX" altLang="es-MX" sz="1200" smtClean="0"/>
          </a:p>
        </p:txBody>
      </p:sp>
    </p:spTree>
    <p:extLst>
      <p:ext uri="{BB962C8B-B14F-4D97-AF65-F5344CB8AC3E}">
        <p14:creationId xmlns:p14="http://schemas.microsoft.com/office/powerpoint/2010/main" val="107875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10/03/2015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10/03/2015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research.att.com/"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smtClean="0">
                <a:solidFill>
                  <a:schemeClr val="bg2">
                    <a:lumMod val="50000"/>
                  </a:schemeClr>
                </a:solidFill>
                <a:latin typeface="Calibri" panose="020F0502020204030204" pitchFamily="34" charset="0"/>
              </a:rPr>
              <a:t>TC 2018 </a:t>
            </a:r>
            <a:br>
              <a:rPr lang="es-MX" sz="3200" dirty="0" smtClean="0">
                <a:solidFill>
                  <a:schemeClr val="bg2">
                    <a:lumMod val="50000"/>
                  </a:schemeClr>
                </a:solidFill>
                <a:latin typeface="Calibri" panose="020F0502020204030204" pitchFamily="34" charset="0"/>
              </a:rPr>
            </a:br>
            <a:r>
              <a:rPr lang="es-MX" sz="3200" dirty="0" smtClean="0">
                <a:solidFill>
                  <a:schemeClr val="bg2">
                    <a:lumMod val="50000"/>
                  </a:schemeClr>
                </a:solidFill>
                <a:latin typeface="Calibri" panose="020F0502020204030204" pitchFamily="34" charset="0"/>
              </a:rPr>
              <a:t>Fundamentos de redes</a:t>
            </a:r>
            <a:endParaRPr lang="es-MX" sz="3200" dirty="0">
              <a:solidFill>
                <a:schemeClr val="bg2">
                  <a:lumMod val="50000"/>
                </a:schemeClr>
              </a:solidFill>
              <a:latin typeface="Calibri" panose="020F0502020204030204" pitchFamily="34" charset="0"/>
            </a:endParaRPr>
          </a:p>
        </p:txBody>
      </p:sp>
      <p:sp>
        <p:nvSpPr>
          <p:cNvPr id="3" name="Subtitle 2"/>
          <p:cNvSpPr>
            <a:spLocks noGrp="1"/>
          </p:cNvSpPr>
          <p:nvPr>
            <p:ph type="subTitle" idx="1"/>
          </p:nvPr>
        </p:nvSpPr>
        <p:spPr>
          <a:xfrm>
            <a:off x="1371600" y="2160438"/>
            <a:ext cx="6400800" cy="1988641"/>
          </a:xfrm>
        </p:spPr>
        <p:txBody>
          <a:bodyPr rtlCol="0">
            <a:normAutofit/>
          </a:bodyPr>
          <a:lstStyle/>
          <a:p>
            <a:pPr eaLnBrk="1" fontAlgn="auto" hangingPunct="1">
              <a:spcAft>
                <a:spcPts val="0"/>
              </a:spcAft>
              <a:defRPr/>
            </a:pPr>
            <a:r>
              <a:rPr lang="es-MX" b="1" dirty="0" smtClean="0">
                <a:solidFill>
                  <a:schemeClr val="accent4">
                    <a:lumMod val="50000"/>
                  </a:schemeClr>
                </a:solidFill>
                <a:latin typeface="Calibri" panose="020F0502020204030204" pitchFamily="34" charset="0"/>
              </a:rPr>
              <a:t>Digitalización</a:t>
            </a:r>
          </a:p>
          <a:p>
            <a:pPr eaLnBrk="0" hangingPunct="0">
              <a:lnSpc>
                <a:spcPct val="150000"/>
              </a:lnSpc>
              <a:defRPr/>
            </a:pPr>
            <a:r>
              <a:rPr lang="es-ES_tradnl" sz="1900" i="1" kern="0" dirty="0" smtClean="0">
                <a:solidFill>
                  <a:schemeClr val="accent4">
                    <a:lumMod val="50000"/>
                  </a:schemeClr>
                </a:solidFill>
                <a:latin typeface="Calibri" panose="020F0502020204030204" pitchFamily="34" charset="0"/>
              </a:rPr>
              <a:t>Datos analógicos </a:t>
            </a:r>
            <a:r>
              <a:rPr lang="es-ES_tradnl" sz="1900" i="1" kern="0" dirty="0">
                <a:solidFill>
                  <a:schemeClr val="accent4">
                    <a:lumMod val="50000"/>
                  </a:schemeClr>
                </a:solidFill>
                <a:latin typeface="Calibri" panose="020F0502020204030204" pitchFamily="34" charset="0"/>
              </a:rPr>
              <a:t>– señales </a:t>
            </a:r>
            <a:r>
              <a:rPr lang="es-ES_tradnl" sz="1900" i="1" kern="0" dirty="0" smtClean="0">
                <a:solidFill>
                  <a:schemeClr val="accent4">
                    <a:lumMod val="50000"/>
                  </a:schemeClr>
                </a:solidFill>
                <a:latin typeface="Calibri" panose="020F0502020204030204" pitchFamily="34" charset="0"/>
              </a:rPr>
              <a:t>digitales</a:t>
            </a:r>
            <a:endParaRPr lang="es-ES" sz="1900" i="1" kern="0" dirty="0">
              <a:solidFill>
                <a:schemeClr val="accent4">
                  <a:lumMod val="50000"/>
                </a:schemeClr>
              </a:solidFill>
              <a:latin typeface="Calibri" panose="020F0502020204030204" pitchFamily="34" charset="0"/>
            </a:endParaRPr>
          </a:p>
          <a:p>
            <a:pPr eaLnBrk="1" fontAlgn="auto" hangingPunct="1">
              <a:spcAft>
                <a:spcPts val="0"/>
              </a:spcAft>
              <a:defRPr/>
            </a:pPr>
            <a:endParaRPr lang="es-MX" sz="1400" b="1" dirty="0" smtClean="0">
              <a:solidFill>
                <a:schemeClr val="accent4">
                  <a:lumMod val="50000"/>
                </a:schemeClr>
              </a:solidFill>
              <a:latin typeface="Calibri" panose="020F0502020204030204" pitchFamily="34" charset="0"/>
            </a:endParaRPr>
          </a:p>
          <a:p>
            <a:pPr eaLnBrk="1" fontAlgn="auto" hangingPunct="1">
              <a:spcAft>
                <a:spcPts val="0"/>
              </a:spcAft>
              <a:defRPr/>
            </a:pPr>
            <a:r>
              <a:rPr lang="es-MX" sz="2000" dirty="0" smtClean="0">
                <a:solidFill>
                  <a:schemeClr val="accent4">
                    <a:lumMod val="50000"/>
                  </a:schemeClr>
                </a:solidFill>
                <a:latin typeface="Calibri" panose="020F0502020204030204" pitchFamily="34" charset="0"/>
              </a:rPr>
              <a:t>ITESM Campus Querétaro</a:t>
            </a:r>
            <a:endParaRPr lang="es-MX" sz="2000" dirty="0">
              <a:solidFill>
                <a:schemeClr val="accent4">
                  <a:lumMod val="50000"/>
                </a:schemeClr>
              </a:solidFill>
              <a:latin typeface="Calibri" panose="020F0502020204030204" pitchFamily="34" charset="0"/>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4176599"/>
            <a:ext cx="1912642" cy="2059768"/>
          </a:xfrm>
          <a:prstGeom prst="rect">
            <a:avLst/>
          </a:prstGeom>
        </p:spPr>
      </p:pic>
    </p:spTree>
    <p:extLst>
      <p:ext uri="{BB962C8B-B14F-4D97-AF65-F5344CB8AC3E}">
        <p14:creationId xmlns:p14="http://schemas.microsoft.com/office/powerpoint/2010/main" val="4113043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37" name="Rectangle 3"/>
          <p:cNvSpPr txBox="1">
            <a:spLocks noChangeArrowheads="1"/>
          </p:cNvSpPr>
          <p:nvPr/>
        </p:nvSpPr>
        <p:spPr>
          <a:xfrm>
            <a:off x="642938" y="1643063"/>
            <a:ext cx="8143875" cy="571500"/>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A continuación se asignan valores de signo y magnitud a las muestras cuantificadas.</a:t>
            </a:r>
          </a:p>
        </p:txBody>
      </p:sp>
      <p:sp>
        <p:nvSpPr>
          <p:cNvPr id="14" name="Rectangle 3"/>
          <p:cNvSpPr txBox="1">
            <a:spLocks noChangeArrowheads="1"/>
          </p:cNvSpPr>
          <p:nvPr/>
        </p:nvSpPr>
        <p:spPr>
          <a:xfrm>
            <a:off x="571500" y="1071563"/>
            <a:ext cx="5857875"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cs typeface="Arial" pitchFamily="34" charset="0"/>
              </a:rPr>
              <a:t>Codificación binaria</a:t>
            </a:r>
          </a:p>
        </p:txBody>
      </p:sp>
      <p:sp>
        <p:nvSpPr>
          <p:cNvPr id="12293" name="6 CuadroTexto"/>
          <p:cNvSpPr txBox="1">
            <a:spLocks noChangeArrowheads="1"/>
          </p:cNvSpPr>
          <p:nvPr/>
        </p:nvSpPr>
        <p:spPr bwMode="auto">
          <a:xfrm>
            <a:off x="7000875" y="3032125"/>
            <a:ext cx="785813"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400"/>
              <a:t>  + 24    </a:t>
            </a:r>
          </a:p>
          <a:p>
            <a:pPr eaLnBrk="1" hangingPunct="1"/>
            <a:r>
              <a:rPr lang="es-MX" altLang="es-MX" sz="1400"/>
              <a:t>  + 38</a:t>
            </a:r>
          </a:p>
          <a:p>
            <a:pPr eaLnBrk="1" hangingPunct="1"/>
            <a:r>
              <a:rPr lang="es-MX" altLang="es-MX" sz="1400"/>
              <a:t>  + 48</a:t>
            </a:r>
          </a:p>
          <a:p>
            <a:pPr eaLnBrk="1" hangingPunct="1"/>
            <a:r>
              <a:rPr lang="es-MX" altLang="es-MX" sz="1400"/>
              <a:t>  + 39</a:t>
            </a:r>
          </a:p>
          <a:p>
            <a:pPr eaLnBrk="1" hangingPunct="1"/>
            <a:r>
              <a:rPr lang="es-MX" altLang="es-MX" sz="1400"/>
              <a:t>  + 26 </a:t>
            </a:r>
          </a:p>
          <a:p>
            <a:pPr eaLnBrk="1" hangingPunct="1"/>
            <a:r>
              <a:rPr lang="es-MX" altLang="es-MX" sz="1400"/>
              <a:t>   - 40 </a:t>
            </a:r>
          </a:p>
          <a:p>
            <a:pPr eaLnBrk="1" hangingPunct="1"/>
            <a:r>
              <a:rPr lang="es-MX" altLang="es-MX" sz="1400"/>
              <a:t>   - 80</a:t>
            </a:r>
          </a:p>
          <a:p>
            <a:pPr eaLnBrk="1" hangingPunct="1"/>
            <a:r>
              <a:rPr lang="es-MX" altLang="es-MX" sz="1400"/>
              <a:t>   - 74</a:t>
            </a:r>
          </a:p>
          <a:p>
            <a:pPr eaLnBrk="1" hangingPunct="1"/>
            <a:r>
              <a:rPr lang="es-MX" altLang="es-MX" sz="1400"/>
              <a:t>   - 18</a:t>
            </a:r>
          </a:p>
          <a:p>
            <a:pPr eaLnBrk="1" hangingPunct="1"/>
            <a:r>
              <a:rPr lang="es-MX" altLang="es-MX" sz="1400"/>
              <a:t>  + 52</a:t>
            </a:r>
          </a:p>
          <a:p>
            <a:pPr eaLnBrk="1" hangingPunct="1"/>
            <a:r>
              <a:rPr lang="es-MX" altLang="es-MX" sz="1400"/>
              <a:t>+ 120</a:t>
            </a:r>
          </a:p>
          <a:p>
            <a:pPr eaLnBrk="1" hangingPunct="1"/>
            <a:r>
              <a:rPr lang="es-MX" altLang="es-MX" sz="1400"/>
              <a:t>+ 127</a:t>
            </a:r>
          </a:p>
          <a:p>
            <a:pPr eaLnBrk="1" hangingPunct="1"/>
            <a:r>
              <a:rPr lang="es-MX" altLang="es-MX" sz="1400"/>
              <a:t>+ 125</a:t>
            </a:r>
          </a:p>
          <a:p>
            <a:pPr eaLnBrk="1" hangingPunct="1"/>
            <a:r>
              <a:rPr lang="es-MX" altLang="es-MX" sz="1400"/>
              <a:t>+ 116</a:t>
            </a:r>
          </a:p>
          <a:p>
            <a:pPr eaLnBrk="1" hangingPunct="1"/>
            <a:r>
              <a:rPr lang="es-MX" altLang="es-MX" sz="1400"/>
              <a:t>+ 110</a:t>
            </a:r>
          </a:p>
          <a:p>
            <a:pPr eaLnBrk="1" hangingPunct="1"/>
            <a:r>
              <a:rPr lang="es-MX" altLang="es-MX" sz="1400"/>
              <a:t>  + 60</a:t>
            </a:r>
          </a:p>
        </p:txBody>
      </p:sp>
      <p:sp>
        <p:nvSpPr>
          <p:cNvPr id="12294" name="7 CuadroTexto"/>
          <p:cNvSpPr txBox="1">
            <a:spLocks noChangeArrowheads="1"/>
          </p:cNvSpPr>
          <p:nvPr/>
        </p:nvSpPr>
        <p:spPr bwMode="auto">
          <a:xfrm>
            <a:off x="7643813" y="3032125"/>
            <a:ext cx="10001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400"/>
              <a:t>00011000</a:t>
            </a:r>
          </a:p>
          <a:p>
            <a:pPr eaLnBrk="1" hangingPunct="1"/>
            <a:r>
              <a:rPr lang="es-MX" altLang="es-MX" sz="1400"/>
              <a:t>00100110</a:t>
            </a:r>
          </a:p>
          <a:p>
            <a:pPr eaLnBrk="1" hangingPunct="1"/>
            <a:r>
              <a:rPr lang="es-MX" altLang="es-MX" sz="1400"/>
              <a:t>00110000</a:t>
            </a:r>
          </a:p>
          <a:p>
            <a:pPr eaLnBrk="1" hangingPunct="1"/>
            <a:r>
              <a:rPr lang="es-MX" altLang="es-MX" sz="1400"/>
              <a:t>00100111</a:t>
            </a:r>
          </a:p>
          <a:p>
            <a:pPr eaLnBrk="1" hangingPunct="1"/>
            <a:r>
              <a:rPr lang="es-MX" altLang="es-MX" sz="1400"/>
              <a:t>00011010</a:t>
            </a:r>
          </a:p>
          <a:p>
            <a:pPr eaLnBrk="1" hangingPunct="1"/>
            <a:r>
              <a:rPr lang="es-MX" altLang="es-MX" sz="1400"/>
              <a:t>10101000</a:t>
            </a:r>
          </a:p>
          <a:p>
            <a:pPr eaLnBrk="1" hangingPunct="1"/>
            <a:r>
              <a:rPr lang="es-MX" altLang="es-MX" sz="1400"/>
              <a:t>11010000</a:t>
            </a:r>
          </a:p>
          <a:p>
            <a:pPr eaLnBrk="1" hangingPunct="1"/>
            <a:r>
              <a:rPr lang="es-MX" altLang="es-MX" sz="1400"/>
              <a:t>11001010</a:t>
            </a:r>
          </a:p>
          <a:p>
            <a:pPr eaLnBrk="1" hangingPunct="1"/>
            <a:r>
              <a:rPr lang="es-MX" altLang="es-MX" sz="1400"/>
              <a:t>10010010</a:t>
            </a:r>
          </a:p>
          <a:p>
            <a:pPr eaLnBrk="1" hangingPunct="1"/>
            <a:r>
              <a:rPr lang="es-MX" altLang="es-MX" sz="1400"/>
              <a:t>00110110</a:t>
            </a:r>
          </a:p>
          <a:p>
            <a:pPr eaLnBrk="1" hangingPunct="1"/>
            <a:r>
              <a:rPr lang="es-MX" altLang="es-MX" sz="1400"/>
              <a:t>01111000</a:t>
            </a:r>
          </a:p>
          <a:p>
            <a:pPr eaLnBrk="1" hangingPunct="1"/>
            <a:r>
              <a:rPr lang="es-MX" altLang="es-MX" sz="1400"/>
              <a:t>01111111</a:t>
            </a:r>
          </a:p>
          <a:p>
            <a:pPr eaLnBrk="1" hangingPunct="1"/>
            <a:r>
              <a:rPr lang="es-MX" altLang="es-MX" sz="1400"/>
              <a:t>01111101</a:t>
            </a:r>
          </a:p>
          <a:p>
            <a:pPr eaLnBrk="1" hangingPunct="1"/>
            <a:r>
              <a:rPr lang="es-MX" altLang="es-MX" sz="1400"/>
              <a:t>01110100</a:t>
            </a:r>
          </a:p>
          <a:p>
            <a:pPr eaLnBrk="1" hangingPunct="1"/>
            <a:r>
              <a:rPr lang="es-MX" altLang="es-MX" sz="1400"/>
              <a:t>01100100</a:t>
            </a:r>
          </a:p>
          <a:p>
            <a:pPr eaLnBrk="1" hangingPunct="1"/>
            <a:r>
              <a:rPr lang="es-MX" altLang="es-MX" sz="1400"/>
              <a:t>00111100</a:t>
            </a:r>
          </a:p>
        </p:txBody>
      </p:sp>
      <p:grpSp>
        <p:nvGrpSpPr>
          <p:cNvPr id="12295" name="110 Grupo"/>
          <p:cNvGrpSpPr>
            <a:grpSpLocks/>
          </p:cNvGrpSpPr>
          <p:nvPr/>
        </p:nvGrpSpPr>
        <p:grpSpPr bwMode="auto">
          <a:xfrm>
            <a:off x="142875" y="3571875"/>
            <a:ext cx="7000875" cy="2925763"/>
            <a:chOff x="142844" y="3571876"/>
            <a:chExt cx="7000875" cy="2925786"/>
          </a:xfrm>
        </p:grpSpPr>
        <p:cxnSp>
          <p:nvCxnSpPr>
            <p:cNvPr id="12301" name="44 Conector recto de flecha"/>
            <p:cNvCxnSpPr>
              <a:cxnSpLocks noChangeShapeType="1"/>
            </p:cNvCxnSpPr>
            <p:nvPr/>
          </p:nvCxnSpPr>
          <p:spPr bwMode="auto">
            <a:xfrm rot="5400000" flipH="1" flipV="1">
              <a:off x="323019" y="5034763"/>
              <a:ext cx="2925786" cy="12"/>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59" name="58 CuadroTexto"/>
            <p:cNvSpPr txBox="1"/>
            <p:nvPr/>
          </p:nvSpPr>
          <p:spPr>
            <a:xfrm>
              <a:off x="142844" y="4286257"/>
              <a:ext cx="1000125" cy="338141"/>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12303" name="47 Conector recto de flecha"/>
            <p:cNvCxnSpPr>
              <a:cxnSpLocks noChangeShapeType="1"/>
            </p:cNvCxnSpPr>
            <p:nvPr/>
          </p:nvCxnSpPr>
          <p:spPr bwMode="auto">
            <a:xfrm>
              <a:off x="1643031" y="5162574"/>
              <a:ext cx="5000625" cy="1587"/>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61" name="60 CuadroTexto"/>
            <p:cNvSpPr txBox="1"/>
            <p:nvPr/>
          </p:nvSpPr>
          <p:spPr>
            <a:xfrm>
              <a:off x="5929282" y="5519754"/>
              <a:ext cx="1214437" cy="338140"/>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12305" name="50 Rectángulo"/>
            <p:cNvSpPr>
              <a:spLocks noChangeArrowheads="1"/>
            </p:cNvSpPr>
            <p:nvPr/>
          </p:nvSpPr>
          <p:spPr bwMode="auto">
            <a:xfrm>
              <a:off x="2063719" y="5019699"/>
              <a:ext cx="71437"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06" name="52 Rectángulo"/>
            <p:cNvSpPr>
              <a:spLocks noChangeArrowheads="1"/>
            </p:cNvSpPr>
            <p:nvPr/>
          </p:nvSpPr>
          <p:spPr bwMode="auto">
            <a:xfrm>
              <a:off x="2349469" y="4805386"/>
              <a:ext cx="71437"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07" name="53 Rectángulo"/>
            <p:cNvSpPr>
              <a:spLocks noChangeArrowheads="1"/>
            </p:cNvSpPr>
            <p:nvPr/>
          </p:nvSpPr>
          <p:spPr bwMode="auto">
            <a:xfrm>
              <a:off x="2643156" y="4733949"/>
              <a:ext cx="71438"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08" name="54 Rectángulo"/>
            <p:cNvSpPr>
              <a:spLocks noChangeArrowheads="1"/>
            </p:cNvSpPr>
            <p:nvPr/>
          </p:nvSpPr>
          <p:spPr bwMode="auto">
            <a:xfrm flipH="1">
              <a:off x="2928906" y="4805386"/>
              <a:ext cx="71438"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09" name="55 Rectángulo"/>
            <p:cNvSpPr>
              <a:spLocks noChangeArrowheads="1"/>
            </p:cNvSpPr>
            <p:nvPr/>
          </p:nvSpPr>
          <p:spPr bwMode="auto">
            <a:xfrm>
              <a:off x="3508344" y="5162574"/>
              <a:ext cx="71437"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0" name="56 Rectángulo"/>
            <p:cNvSpPr>
              <a:spLocks noChangeArrowheads="1"/>
            </p:cNvSpPr>
            <p:nvPr/>
          </p:nvSpPr>
          <p:spPr bwMode="auto">
            <a:xfrm flipH="1">
              <a:off x="3786156" y="5162574"/>
              <a:ext cx="71438" cy="785812"/>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1" name="56 Rectángulo"/>
            <p:cNvSpPr>
              <a:spLocks noChangeArrowheads="1"/>
            </p:cNvSpPr>
            <p:nvPr/>
          </p:nvSpPr>
          <p:spPr bwMode="auto">
            <a:xfrm flipH="1">
              <a:off x="4071906" y="5162574"/>
              <a:ext cx="71438" cy="7143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2" name="55 Rectángulo"/>
            <p:cNvSpPr>
              <a:spLocks noChangeArrowheads="1"/>
            </p:cNvSpPr>
            <p:nvPr/>
          </p:nvSpPr>
          <p:spPr bwMode="auto">
            <a:xfrm flipH="1">
              <a:off x="4357656" y="5162574"/>
              <a:ext cx="71438" cy="214312"/>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3" name="55 Rectángulo"/>
            <p:cNvSpPr>
              <a:spLocks noChangeArrowheads="1"/>
            </p:cNvSpPr>
            <p:nvPr/>
          </p:nvSpPr>
          <p:spPr bwMode="auto">
            <a:xfrm flipH="1">
              <a:off x="4643406" y="4733949"/>
              <a:ext cx="71438"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4" name="55 Rectángulo"/>
            <p:cNvSpPr>
              <a:spLocks noChangeArrowheads="1"/>
            </p:cNvSpPr>
            <p:nvPr/>
          </p:nvSpPr>
          <p:spPr bwMode="auto">
            <a:xfrm flipH="1">
              <a:off x="4929156" y="4214836"/>
              <a:ext cx="71438" cy="94773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5" name="55 Rectángulo"/>
            <p:cNvSpPr>
              <a:spLocks noChangeArrowheads="1"/>
            </p:cNvSpPr>
            <p:nvPr/>
          </p:nvSpPr>
          <p:spPr bwMode="auto">
            <a:xfrm flipH="1">
              <a:off x="5214906" y="3898924"/>
              <a:ext cx="71438" cy="126365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6" name="22 Rectángulo"/>
            <p:cNvSpPr>
              <a:spLocks noChangeArrowheads="1"/>
            </p:cNvSpPr>
            <p:nvPr/>
          </p:nvSpPr>
          <p:spPr bwMode="auto">
            <a:xfrm flipH="1">
              <a:off x="5500656" y="4278336"/>
              <a:ext cx="71438" cy="88423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7" name="55 Rectángulo"/>
            <p:cNvSpPr>
              <a:spLocks noChangeArrowheads="1"/>
            </p:cNvSpPr>
            <p:nvPr/>
          </p:nvSpPr>
          <p:spPr bwMode="auto">
            <a:xfrm flipH="1">
              <a:off x="5786406" y="4341836"/>
              <a:ext cx="71438" cy="82073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8" name="55 Rectángulo"/>
            <p:cNvSpPr>
              <a:spLocks noChangeArrowheads="1"/>
            </p:cNvSpPr>
            <p:nvPr/>
          </p:nvSpPr>
          <p:spPr bwMode="auto">
            <a:xfrm flipH="1">
              <a:off x="6072156" y="4403749"/>
              <a:ext cx="71438" cy="7588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19" name="55 Rectángulo"/>
            <p:cNvSpPr>
              <a:spLocks noChangeArrowheads="1"/>
            </p:cNvSpPr>
            <p:nvPr/>
          </p:nvSpPr>
          <p:spPr bwMode="auto">
            <a:xfrm flipH="1">
              <a:off x="6357906" y="4733949"/>
              <a:ext cx="71438"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20" name="55 Rectángulo"/>
            <p:cNvSpPr>
              <a:spLocks noChangeArrowheads="1"/>
            </p:cNvSpPr>
            <p:nvPr/>
          </p:nvSpPr>
          <p:spPr bwMode="auto">
            <a:xfrm flipH="1">
              <a:off x="3214656" y="5019699"/>
              <a:ext cx="71438"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321" name="31 CuadroTexto"/>
            <p:cNvSpPr txBox="1">
              <a:spLocks noChangeArrowheads="1"/>
            </p:cNvSpPr>
            <p:nvPr/>
          </p:nvSpPr>
          <p:spPr bwMode="auto">
            <a:xfrm>
              <a:off x="1857344" y="4733949"/>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+ 24</a:t>
              </a:r>
            </a:p>
          </p:txBody>
        </p:sp>
        <p:sp>
          <p:nvSpPr>
            <p:cNvPr id="12322" name="55 CuadroTexto"/>
            <p:cNvSpPr txBox="1">
              <a:spLocks noChangeArrowheads="1"/>
            </p:cNvSpPr>
            <p:nvPr/>
          </p:nvSpPr>
          <p:spPr bwMode="auto">
            <a:xfrm>
              <a:off x="2143094" y="451963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+ 38</a:t>
              </a:r>
            </a:p>
          </p:txBody>
        </p:sp>
        <p:sp>
          <p:nvSpPr>
            <p:cNvPr id="12323" name="56 CuadroTexto"/>
            <p:cNvSpPr txBox="1">
              <a:spLocks noChangeArrowheads="1"/>
            </p:cNvSpPr>
            <p:nvPr/>
          </p:nvSpPr>
          <p:spPr bwMode="auto">
            <a:xfrm>
              <a:off x="2500281" y="4448199"/>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+ 48</a:t>
              </a:r>
            </a:p>
          </p:txBody>
        </p:sp>
        <p:sp>
          <p:nvSpPr>
            <p:cNvPr id="12324" name="57 CuadroTexto"/>
            <p:cNvSpPr txBox="1">
              <a:spLocks noChangeArrowheads="1"/>
            </p:cNvSpPr>
            <p:nvPr/>
          </p:nvSpPr>
          <p:spPr bwMode="auto">
            <a:xfrm>
              <a:off x="2786031" y="4540274"/>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+ 39</a:t>
              </a:r>
            </a:p>
          </p:txBody>
        </p:sp>
        <p:sp>
          <p:nvSpPr>
            <p:cNvPr id="12325" name="58 CuadroTexto"/>
            <p:cNvSpPr txBox="1">
              <a:spLocks noChangeArrowheads="1"/>
            </p:cNvSpPr>
            <p:nvPr/>
          </p:nvSpPr>
          <p:spPr bwMode="auto">
            <a:xfrm>
              <a:off x="3000344" y="477363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+ 26</a:t>
              </a:r>
            </a:p>
          </p:txBody>
        </p:sp>
        <p:sp>
          <p:nvSpPr>
            <p:cNvPr id="12326" name="59 CuadroTexto"/>
            <p:cNvSpPr txBox="1">
              <a:spLocks noChangeArrowheads="1"/>
            </p:cNvSpPr>
            <p:nvPr/>
          </p:nvSpPr>
          <p:spPr bwMode="auto">
            <a:xfrm>
              <a:off x="3286094" y="5559449"/>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- 40</a:t>
              </a:r>
            </a:p>
          </p:txBody>
        </p:sp>
        <p:sp>
          <p:nvSpPr>
            <p:cNvPr id="12327" name="60 CuadroTexto"/>
            <p:cNvSpPr txBox="1">
              <a:spLocks noChangeArrowheads="1"/>
            </p:cNvSpPr>
            <p:nvPr/>
          </p:nvSpPr>
          <p:spPr bwMode="auto">
            <a:xfrm>
              <a:off x="3643281" y="6019824"/>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- 80</a:t>
              </a:r>
            </a:p>
          </p:txBody>
        </p:sp>
        <p:sp>
          <p:nvSpPr>
            <p:cNvPr id="12328" name="61 CuadroTexto"/>
            <p:cNvSpPr txBox="1">
              <a:spLocks noChangeArrowheads="1"/>
            </p:cNvSpPr>
            <p:nvPr/>
          </p:nvSpPr>
          <p:spPr bwMode="auto">
            <a:xfrm>
              <a:off x="3929031" y="591663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- 74</a:t>
              </a:r>
            </a:p>
          </p:txBody>
        </p:sp>
        <p:sp>
          <p:nvSpPr>
            <p:cNvPr id="12329" name="62 CuadroTexto"/>
            <p:cNvSpPr txBox="1">
              <a:spLocks noChangeArrowheads="1"/>
            </p:cNvSpPr>
            <p:nvPr/>
          </p:nvSpPr>
          <p:spPr bwMode="auto">
            <a:xfrm>
              <a:off x="4214781" y="5448324"/>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- 18</a:t>
              </a:r>
            </a:p>
          </p:txBody>
        </p:sp>
        <p:sp>
          <p:nvSpPr>
            <p:cNvPr id="12330" name="63 CuadroTexto"/>
            <p:cNvSpPr txBox="1">
              <a:spLocks noChangeArrowheads="1"/>
            </p:cNvSpPr>
            <p:nvPr/>
          </p:nvSpPr>
          <p:spPr bwMode="auto">
            <a:xfrm>
              <a:off x="4429094" y="451963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+ 52</a:t>
              </a:r>
            </a:p>
          </p:txBody>
        </p:sp>
        <p:sp>
          <p:nvSpPr>
            <p:cNvPr id="12331" name="64 CuadroTexto"/>
            <p:cNvSpPr txBox="1">
              <a:spLocks noChangeArrowheads="1"/>
            </p:cNvSpPr>
            <p:nvPr/>
          </p:nvSpPr>
          <p:spPr bwMode="auto">
            <a:xfrm>
              <a:off x="4714844" y="3929086"/>
              <a:ext cx="571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+ 120</a:t>
              </a:r>
            </a:p>
          </p:txBody>
        </p:sp>
        <p:sp>
          <p:nvSpPr>
            <p:cNvPr id="12332" name="65 CuadroTexto"/>
            <p:cNvSpPr txBox="1">
              <a:spLocks noChangeArrowheads="1"/>
            </p:cNvSpPr>
            <p:nvPr/>
          </p:nvSpPr>
          <p:spPr bwMode="auto">
            <a:xfrm>
              <a:off x="5000594" y="3643336"/>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+ 127</a:t>
              </a:r>
            </a:p>
          </p:txBody>
        </p:sp>
        <p:sp>
          <p:nvSpPr>
            <p:cNvPr id="12333" name="66 CuadroTexto"/>
            <p:cNvSpPr txBox="1">
              <a:spLocks noChangeArrowheads="1"/>
            </p:cNvSpPr>
            <p:nvPr/>
          </p:nvSpPr>
          <p:spPr bwMode="auto">
            <a:xfrm>
              <a:off x="5286344" y="3957661"/>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+ 125</a:t>
              </a:r>
            </a:p>
          </p:txBody>
        </p:sp>
        <p:sp>
          <p:nvSpPr>
            <p:cNvPr id="12334" name="67 CuadroTexto"/>
            <p:cNvSpPr txBox="1">
              <a:spLocks noChangeArrowheads="1"/>
            </p:cNvSpPr>
            <p:nvPr/>
          </p:nvSpPr>
          <p:spPr bwMode="auto">
            <a:xfrm>
              <a:off x="5572094" y="4068786"/>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+ 116</a:t>
              </a:r>
            </a:p>
          </p:txBody>
        </p:sp>
        <p:sp>
          <p:nvSpPr>
            <p:cNvPr id="12335" name="68 CuadroTexto"/>
            <p:cNvSpPr txBox="1">
              <a:spLocks noChangeArrowheads="1"/>
            </p:cNvSpPr>
            <p:nvPr/>
          </p:nvSpPr>
          <p:spPr bwMode="auto">
            <a:xfrm>
              <a:off x="5929281" y="4071961"/>
              <a:ext cx="500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+ 110</a:t>
              </a:r>
            </a:p>
          </p:txBody>
        </p:sp>
        <p:sp>
          <p:nvSpPr>
            <p:cNvPr id="12336" name="69 CuadroTexto"/>
            <p:cNvSpPr txBox="1">
              <a:spLocks noChangeArrowheads="1"/>
            </p:cNvSpPr>
            <p:nvPr/>
          </p:nvSpPr>
          <p:spPr bwMode="auto">
            <a:xfrm>
              <a:off x="6215031" y="4500586"/>
              <a:ext cx="500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+ 60</a:t>
              </a:r>
            </a:p>
          </p:txBody>
        </p:sp>
        <p:cxnSp>
          <p:nvCxnSpPr>
            <p:cNvPr id="12337" name="74 Conector recto"/>
            <p:cNvCxnSpPr>
              <a:cxnSpLocks noChangeShapeType="1"/>
            </p:cNvCxnSpPr>
            <p:nvPr/>
          </p:nvCxnSpPr>
          <p:spPr bwMode="auto">
            <a:xfrm>
              <a:off x="1643031" y="5675336"/>
              <a:ext cx="2857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38" name="76 Conector recto"/>
            <p:cNvCxnSpPr>
              <a:cxnSpLocks noChangeShapeType="1"/>
            </p:cNvCxnSpPr>
            <p:nvPr/>
          </p:nvCxnSpPr>
          <p:spPr bwMode="auto">
            <a:xfrm>
              <a:off x="1643031" y="6173811"/>
              <a:ext cx="2857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39" name="79 Conector recto"/>
            <p:cNvCxnSpPr>
              <a:cxnSpLocks noChangeShapeType="1"/>
            </p:cNvCxnSpPr>
            <p:nvPr/>
          </p:nvCxnSpPr>
          <p:spPr bwMode="auto">
            <a:xfrm>
              <a:off x="1643031" y="4675211"/>
              <a:ext cx="2857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40" name="83 Conector recto"/>
            <p:cNvCxnSpPr>
              <a:cxnSpLocks noChangeShapeType="1"/>
            </p:cNvCxnSpPr>
            <p:nvPr/>
          </p:nvCxnSpPr>
          <p:spPr bwMode="auto">
            <a:xfrm>
              <a:off x="1643031" y="4143399"/>
              <a:ext cx="28575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341" name="87 CuadroTexto"/>
            <p:cNvSpPr txBox="1">
              <a:spLocks noChangeArrowheads="1"/>
            </p:cNvSpPr>
            <p:nvPr/>
          </p:nvSpPr>
          <p:spPr bwMode="auto">
            <a:xfrm>
              <a:off x="1357281" y="507208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0</a:t>
              </a:r>
            </a:p>
          </p:txBody>
        </p:sp>
        <p:sp>
          <p:nvSpPr>
            <p:cNvPr id="12342" name="88 CuadroTexto"/>
            <p:cNvSpPr txBox="1">
              <a:spLocks noChangeArrowheads="1"/>
            </p:cNvSpPr>
            <p:nvPr/>
          </p:nvSpPr>
          <p:spPr bwMode="auto">
            <a:xfrm>
              <a:off x="1214406" y="4572024"/>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+ 50</a:t>
              </a:r>
            </a:p>
          </p:txBody>
        </p:sp>
        <p:sp>
          <p:nvSpPr>
            <p:cNvPr id="12343" name="89 CuadroTexto"/>
            <p:cNvSpPr txBox="1">
              <a:spLocks noChangeArrowheads="1"/>
            </p:cNvSpPr>
            <p:nvPr/>
          </p:nvSpPr>
          <p:spPr bwMode="auto">
            <a:xfrm>
              <a:off x="1214406" y="5572149"/>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- 50</a:t>
              </a:r>
            </a:p>
          </p:txBody>
        </p:sp>
        <p:sp>
          <p:nvSpPr>
            <p:cNvPr id="12344" name="90 CuadroTexto"/>
            <p:cNvSpPr txBox="1">
              <a:spLocks noChangeArrowheads="1"/>
            </p:cNvSpPr>
            <p:nvPr/>
          </p:nvSpPr>
          <p:spPr bwMode="auto">
            <a:xfrm>
              <a:off x="1142969" y="4040211"/>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+ 100</a:t>
              </a:r>
            </a:p>
          </p:txBody>
        </p:sp>
        <p:sp>
          <p:nvSpPr>
            <p:cNvPr id="12345" name="91 CuadroTexto"/>
            <p:cNvSpPr txBox="1">
              <a:spLocks noChangeArrowheads="1"/>
            </p:cNvSpPr>
            <p:nvPr/>
          </p:nvSpPr>
          <p:spPr bwMode="auto">
            <a:xfrm>
              <a:off x="1142969" y="6072211"/>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- 100</a:t>
              </a:r>
            </a:p>
          </p:txBody>
        </p:sp>
      </p:grpSp>
      <p:sp>
        <p:nvSpPr>
          <p:cNvPr id="105" name="104 CuadroTexto"/>
          <p:cNvSpPr txBox="1"/>
          <p:nvPr/>
        </p:nvSpPr>
        <p:spPr>
          <a:xfrm>
            <a:off x="7286625" y="2357438"/>
            <a:ext cx="1357313" cy="338137"/>
          </a:xfrm>
          <a:prstGeom prst="rect">
            <a:avLst/>
          </a:prstGeom>
          <a:noFill/>
        </p:spPr>
        <p:txBody>
          <a:bodyPr>
            <a:spAutoFit/>
          </a:bodyPr>
          <a:lstStyle/>
          <a:p>
            <a:pPr>
              <a:defRPr/>
            </a:pPr>
            <a:r>
              <a:rPr lang="es-MX" sz="1600" b="1" i="1" dirty="0">
                <a:solidFill>
                  <a:schemeClr val="accent6">
                    <a:lumMod val="75000"/>
                  </a:schemeClr>
                </a:solidFill>
                <a:cs typeface="Times New Roman" pitchFamily="18" charset="0"/>
              </a:rPr>
              <a:t>Bit del signo</a:t>
            </a:r>
          </a:p>
        </p:txBody>
      </p:sp>
      <p:cxnSp>
        <p:nvCxnSpPr>
          <p:cNvPr id="107" name="106 Conector recto de flecha"/>
          <p:cNvCxnSpPr/>
          <p:nvPr/>
        </p:nvCxnSpPr>
        <p:spPr bwMode="auto">
          <a:xfrm rot="5400000">
            <a:off x="7608094" y="2893219"/>
            <a:ext cx="357188"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12298" name="108 Rectángulo"/>
          <p:cNvSpPr>
            <a:spLocks noChangeArrowheads="1"/>
          </p:cNvSpPr>
          <p:nvPr/>
        </p:nvSpPr>
        <p:spPr bwMode="auto">
          <a:xfrm>
            <a:off x="6929438" y="2857500"/>
            <a:ext cx="1643062" cy="3714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2299"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Modulación PCM</a:t>
            </a:r>
          </a:p>
        </p:txBody>
      </p:sp>
      <p:sp>
        <p:nvSpPr>
          <p:cNvPr id="58" name="Rectangle 3"/>
          <p:cNvSpPr txBox="1">
            <a:spLocks noChangeArrowheads="1"/>
          </p:cNvSpPr>
          <p:nvPr/>
        </p:nvSpPr>
        <p:spPr>
          <a:xfrm>
            <a:off x="642938" y="2071688"/>
            <a:ext cx="6572250" cy="1285875"/>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Un método sencillo consistiría en:</a:t>
            </a:r>
          </a:p>
          <a:p>
            <a:pPr marL="742950" lvl="1" indent="-285750" algn="just" eaLnBrk="0" hangingPunct="0">
              <a:lnSpc>
                <a:spcPct val="150000"/>
              </a:lnSpc>
              <a:spcBef>
                <a:spcPct val="20000"/>
              </a:spcBef>
              <a:buFont typeface="Arial" pitchFamily="34" charset="0"/>
              <a:buChar char="•"/>
              <a:defRPr/>
            </a:pPr>
            <a:r>
              <a:rPr lang="es-MX" sz="1600" kern="0" dirty="0">
                <a:latin typeface="ZapfHumnst BT"/>
                <a:cs typeface="Arial" pitchFamily="34" charset="0"/>
              </a:rPr>
              <a:t>Trasladar cada valor en su equivalente binario de siete bits. </a:t>
            </a:r>
          </a:p>
          <a:p>
            <a:pPr marL="742950" lvl="1" indent="-285750" algn="just" eaLnBrk="0" hangingPunct="0">
              <a:lnSpc>
                <a:spcPct val="150000"/>
              </a:lnSpc>
              <a:spcBef>
                <a:spcPct val="20000"/>
              </a:spcBef>
              <a:buFont typeface="Arial" pitchFamily="34" charset="0"/>
              <a:buChar char="•"/>
              <a:defRPr/>
            </a:pPr>
            <a:r>
              <a:rPr lang="es-MX" sz="1600" kern="0" dirty="0">
                <a:latin typeface="ZapfHumnst BT"/>
                <a:cs typeface="Arial" pitchFamily="34" charset="0"/>
              </a:rPr>
              <a:t>El octavo bit indicaría el signo.</a:t>
            </a:r>
          </a:p>
        </p:txBody>
      </p:sp>
    </p:spTree>
    <p:extLst>
      <p:ext uri="{BB962C8B-B14F-4D97-AF65-F5344CB8AC3E}">
        <p14:creationId xmlns:p14="http://schemas.microsoft.com/office/powerpoint/2010/main" val="747791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box(in)">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37" name="Rectangle 3"/>
          <p:cNvSpPr txBox="1">
            <a:spLocks noChangeArrowheads="1"/>
          </p:cNvSpPr>
          <p:nvPr/>
        </p:nvSpPr>
        <p:spPr>
          <a:xfrm>
            <a:off x="785813" y="2000250"/>
            <a:ext cx="7572375" cy="785813"/>
          </a:xfrm>
          <a:prstGeom prst="rect">
            <a:avLst/>
          </a:prstGeom>
        </p:spPr>
        <p:txBody>
          <a:bodyPr/>
          <a:lstStyle/>
          <a:p>
            <a:pPr marL="342900" indent="-342900" algn="just" eaLnBrk="0" hangingPunct="0">
              <a:lnSpc>
                <a:spcPct val="150000"/>
              </a:lnSpc>
              <a:spcBef>
                <a:spcPct val="20000"/>
              </a:spcBef>
              <a:buFontTx/>
              <a:buChar char="–"/>
              <a:defRPr/>
            </a:pPr>
            <a:r>
              <a:rPr lang="es-MX" sz="1600" kern="0" dirty="0">
                <a:latin typeface="ZapfHumnst BT"/>
                <a:cs typeface="Arial" pitchFamily="34" charset="0"/>
              </a:rPr>
              <a:t>A continuación se transforman </a:t>
            </a:r>
            <a:r>
              <a:rPr lang="es-MX" sz="1600" b="1" kern="0" dirty="0">
                <a:latin typeface="ZapfHumnst BT"/>
                <a:cs typeface="Arial" pitchFamily="34" charset="0"/>
              </a:rPr>
              <a:t>los dígitos binarios </a:t>
            </a:r>
            <a:r>
              <a:rPr lang="es-MX" sz="1600" kern="0" dirty="0">
                <a:latin typeface="ZapfHumnst BT"/>
                <a:cs typeface="Arial" pitchFamily="34" charset="0"/>
              </a:rPr>
              <a:t>en una </a:t>
            </a:r>
            <a:r>
              <a:rPr lang="es-MX" sz="1600" b="1" kern="0" dirty="0">
                <a:latin typeface="ZapfHumnst BT"/>
                <a:cs typeface="Arial" pitchFamily="34" charset="0"/>
              </a:rPr>
              <a:t>señal digital</a:t>
            </a:r>
            <a:r>
              <a:rPr lang="es-MX" sz="1600" kern="0" dirty="0">
                <a:latin typeface="ZapfHumnst BT"/>
                <a:cs typeface="Arial" pitchFamily="34" charset="0"/>
              </a:rPr>
              <a:t> usando alguna de las técnicas de codificación digital – digital.</a:t>
            </a:r>
          </a:p>
        </p:txBody>
      </p:sp>
      <p:sp>
        <p:nvSpPr>
          <p:cNvPr id="14" name="Rectangle 3"/>
          <p:cNvSpPr txBox="1">
            <a:spLocks noChangeArrowheads="1"/>
          </p:cNvSpPr>
          <p:nvPr/>
        </p:nvSpPr>
        <p:spPr>
          <a:xfrm>
            <a:off x="571500" y="1214438"/>
            <a:ext cx="5857875"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cs typeface="Arial" pitchFamily="34" charset="0"/>
              </a:rPr>
              <a:t>Codificación digital a digital</a:t>
            </a:r>
          </a:p>
        </p:txBody>
      </p:sp>
      <p:grpSp>
        <p:nvGrpSpPr>
          <p:cNvPr id="13317" name="18 Grupo"/>
          <p:cNvGrpSpPr>
            <a:grpSpLocks/>
          </p:cNvGrpSpPr>
          <p:nvPr/>
        </p:nvGrpSpPr>
        <p:grpSpPr bwMode="auto">
          <a:xfrm>
            <a:off x="1143000" y="3786188"/>
            <a:ext cx="7143750" cy="1500187"/>
            <a:chOff x="1071538" y="4214818"/>
            <a:chExt cx="7143800" cy="1500198"/>
          </a:xfrm>
        </p:grpSpPr>
        <p:sp>
          <p:nvSpPr>
            <p:cNvPr id="6" name="7 CuadroTexto"/>
            <p:cNvSpPr txBox="1">
              <a:spLocks noChangeArrowheads="1"/>
            </p:cNvSpPr>
            <p:nvPr/>
          </p:nvSpPr>
          <p:spPr bwMode="auto">
            <a:xfrm>
              <a:off x="1142977" y="4643446"/>
              <a:ext cx="7072361" cy="400053"/>
            </a:xfrm>
            <a:prstGeom prst="rect">
              <a:avLst/>
            </a:prstGeom>
            <a:noFill/>
            <a:ln w="9525">
              <a:noFill/>
              <a:miter lim="800000"/>
              <a:headEnd/>
              <a:tailEnd/>
            </a:ln>
          </p:spPr>
          <p:txBody>
            <a:bodyPr>
              <a:spAutoFit/>
            </a:bodyPr>
            <a:lstStyle/>
            <a:p>
              <a:pPr>
                <a:defRPr/>
              </a:pPr>
              <a:r>
                <a:rPr lang="es-MX" sz="2000" kern="2000" spc="800" dirty="0">
                  <a:latin typeface="ZapfHumnst BT"/>
                </a:rPr>
                <a:t>00011000   00100110   00110000</a:t>
              </a:r>
            </a:p>
          </p:txBody>
        </p:sp>
        <p:sp>
          <p:nvSpPr>
            <p:cNvPr id="13321" name="7 CuadroTexto"/>
            <p:cNvSpPr txBox="1">
              <a:spLocks noChangeArrowheads="1"/>
            </p:cNvSpPr>
            <p:nvPr/>
          </p:nvSpPr>
          <p:spPr bwMode="auto">
            <a:xfrm>
              <a:off x="1785918" y="4214818"/>
              <a:ext cx="6429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600">
                  <a:latin typeface="ZapfHumnst BT"/>
                </a:rPr>
                <a:t>+ 24</a:t>
              </a:r>
            </a:p>
          </p:txBody>
        </p:sp>
        <p:sp>
          <p:nvSpPr>
            <p:cNvPr id="13322" name="8 CuadroTexto"/>
            <p:cNvSpPr txBox="1">
              <a:spLocks noChangeArrowheads="1"/>
            </p:cNvSpPr>
            <p:nvPr/>
          </p:nvSpPr>
          <p:spPr bwMode="auto">
            <a:xfrm>
              <a:off x="4214810" y="4214818"/>
              <a:ext cx="6429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600">
                  <a:latin typeface="ZapfHumnst BT"/>
                </a:rPr>
                <a:t>+ 38</a:t>
              </a:r>
            </a:p>
          </p:txBody>
        </p:sp>
        <p:sp>
          <p:nvSpPr>
            <p:cNvPr id="13323" name="9 CuadroTexto"/>
            <p:cNvSpPr txBox="1">
              <a:spLocks noChangeArrowheads="1"/>
            </p:cNvSpPr>
            <p:nvPr/>
          </p:nvSpPr>
          <p:spPr bwMode="auto">
            <a:xfrm>
              <a:off x="6643702" y="4214818"/>
              <a:ext cx="6429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600">
                  <a:latin typeface="ZapfHumnst BT"/>
                </a:rPr>
                <a:t>+ 48</a:t>
              </a:r>
            </a:p>
          </p:txBody>
        </p:sp>
        <p:cxnSp>
          <p:nvCxnSpPr>
            <p:cNvPr id="13324" name="11 Conector recto de flecha"/>
            <p:cNvCxnSpPr>
              <a:cxnSpLocks noChangeShapeType="1"/>
            </p:cNvCxnSpPr>
            <p:nvPr/>
          </p:nvCxnSpPr>
          <p:spPr bwMode="auto">
            <a:xfrm rot="10800000">
              <a:off x="1071538" y="5713427"/>
              <a:ext cx="7143800" cy="1588"/>
            </a:xfrm>
            <a:prstGeom prst="straightConnector1">
              <a:avLst/>
            </a:prstGeom>
            <a:noFill/>
            <a:ln w="9525"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13325" name="12 Rectángulo"/>
            <p:cNvSpPr>
              <a:spLocks noChangeArrowheads="1"/>
            </p:cNvSpPr>
            <p:nvPr/>
          </p:nvSpPr>
          <p:spPr bwMode="auto">
            <a:xfrm>
              <a:off x="1928794" y="5357826"/>
              <a:ext cx="428628" cy="35719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3326" name="15 Rectángulo"/>
            <p:cNvSpPr>
              <a:spLocks noChangeArrowheads="1"/>
            </p:cNvSpPr>
            <p:nvPr/>
          </p:nvSpPr>
          <p:spPr bwMode="auto">
            <a:xfrm>
              <a:off x="4857752" y="5357826"/>
              <a:ext cx="428628" cy="35719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3327" name="16 Rectángulo"/>
            <p:cNvSpPr>
              <a:spLocks noChangeArrowheads="1"/>
            </p:cNvSpPr>
            <p:nvPr/>
          </p:nvSpPr>
          <p:spPr bwMode="auto">
            <a:xfrm>
              <a:off x="4143372" y="5357826"/>
              <a:ext cx="214314" cy="35719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3328" name="17 Rectángulo"/>
            <p:cNvSpPr>
              <a:spLocks noChangeArrowheads="1"/>
            </p:cNvSpPr>
            <p:nvPr/>
          </p:nvSpPr>
          <p:spPr bwMode="auto">
            <a:xfrm>
              <a:off x="6572264" y="5357826"/>
              <a:ext cx="428628" cy="35719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grpSp>
      <p:sp>
        <p:nvSpPr>
          <p:cNvPr id="16" name="Rectangle 3"/>
          <p:cNvSpPr txBox="1">
            <a:spLocks noChangeArrowheads="1"/>
          </p:cNvSpPr>
          <p:nvPr/>
        </p:nvSpPr>
        <p:spPr>
          <a:xfrm>
            <a:off x="857250" y="2857500"/>
            <a:ext cx="7572375" cy="642938"/>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La técnica de codificación utilizada en este caso es la </a:t>
            </a:r>
            <a:r>
              <a:rPr lang="es-MX" sz="1600" b="1" kern="0" dirty="0">
                <a:latin typeface="ZapfHumnst BT"/>
                <a:cs typeface="Arial" pitchFamily="34" charset="0"/>
              </a:rPr>
              <a:t>codificación unipolar</a:t>
            </a:r>
            <a:r>
              <a:rPr lang="es-MX" sz="1600" kern="0" dirty="0">
                <a:latin typeface="ZapfHumnst BT"/>
                <a:cs typeface="Arial" pitchFamily="34" charset="0"/>
              </a:rPr>
              <a:t>.</a:t>
            </a:r>
          </a:p>
        </p:txBody>
      </p:sp>
      <p:sp>
        <p:nvSpPr>
          <p:cNvPr id="13319"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Modulación PCM</a:t>
            </a:r>
          </a:p>
        </p:txBody>
      </p:sp>
    </p:spTree>
    <p:extLst>
      <p:ext uri="{BB962C8B-B14F-4D97-AF65-F5344CB8AC3E}">
        <p14:creationId xmlns:p14="http://schemas.microsoft.com/office/powerpoint/2010/main" val="1303421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Modulación PCM</a:t>
            </a:r>
          </a:p>
        </p:txBody>
      </p:sp>
      <p:sp>
        <p:nvSpPr>
          <p:cNvPr id="143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357313"/>
            <a:ext cx="15621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663" y="1357313"/>
            <a:ext cx="15335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3086100"/>
            <a:ext cx="2757488"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2188" y="5094288"/>
            <a:ext cx="26431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11 Flecha derecha"/>
          <p:cNvSpPr>
            <a:spLocks noChangeArrowheads="1"/>
          </p:cNvSpPr>
          <p:nvPr/>
        </p:nvSpPr>
        <p:spPr bwMode="auto">
          <a:xfrm>
            <a:off x="2714625" y="1928813"/>
            <a:ext cx="357188" cy="428625"/>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69" name="12 Cubo"/>
          <p:cNvSpPr>
            <a:spLocks noChangeArrowheads="1"/>
          </p:cNvSpPr>
          <p:nvPr/>
        </p:nvSpPr>
        <p:spPr bwMode="auto">
          <a:xfrm>
            <a:off x="3500438" y="1785938"/>
            <a:ext cx="1000125" cy="642937"/>
          </a:xfrm>
          <a:prstGeom prst="cube">
            <a:avLst>
              <a:gd name="adj" fmla="val 25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1800" b="1">
                <a:latin typeface="ZapfHumnst BT"/>
              </a:rPr>
              <a:t>PAM</a:t>
            </a:r>
          </a:p>
        </p:txBody>
      </p:sp>
      <p:sp>
        <p:nvSpPr>
          <p:cNvPr id="15370" name="14 Flecha derecha"/>
          <p:cNvSpPr>
            <a:spLocks noChangeArrowheads="1"/>
          </p:cNvSpPr>
          <p:nvPr/>
        </p:nvSpPr>
        <p:spPr bwMode="auto">
          <a:xfrm>
            <a:off x="4857750" y="1928813"/>
            <a:ext cx="357188" cy="428625"/>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71" name="15 Flecha derecha"/>
          <p:cNvSpPr>
            <a:spLocks noChangeArrowheads="1"/>
          </p:cNvSpPr>
          <p:nvPr/>
        </p:nvSpPr>
        <p:spPr bwMode="auto">
          <a:xfrm>
            <a:off x="7715250" y="1928813"/>
            <a:ext cx="357188" cy="428625"/>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72" name="17 Cubo"/>
          <p:cNvSpPr>
            <a:spLocks noChangeArrowheads="1"/>
          </p:cNvSpPr>
          <p:nvPr/>
        </p:nvSpPr>
        <p:spPr bwMode="auto">
          <a:xfrm>
            <a:off x="357188" y="3643313"/>
            <a:ext cx="2000250" cy="714375"/>
          </a:xfrm>
          <a:prstGeom prst="cube">
            <a:avLst>
              <a:gd name="adj" fmla="val 25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1800" b="1">
                <a:latin typeface="ZapfHumnst BT"/>
              </a:rPr>
              <a:t>Cuantificación</a:t>
            </a:r>
          </a:p>
        </p:txBody>
      </p:sp>
      <p:sp>
        <p:nvSpPr>
          <p:cNvPr id="15373" name="18 Flecha derecha"/>
          <p:cNvSpPr>
            <a:spLocks noChangeArrowheads="1"/>
          </p:cNvSpPr>
          <p:nvPr/>
        </p:nvSpPr>
        <p:spPr bwMode="auto">
          <a:xfrm>
            <a:off x="2643188" y="3714750"/>
            <a:ext cx="357187" cy="428625"/>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74" name="19 Cubo"/>
          <p:cNvSpPr>
            <a:spLocks noChangeArrowheads="1"/>
          </p:cNvSpPr>
          <p:nvPr/>
        </p:nvSpPr>
        <p:spPr bwMode="auto">
          <a:xfrm>
            <a:off x="6643688" y="3452813"/>
            <a:ext cx="1857375" cy="833437"/>
          </a:xfrm>
          <a:prstGeom prst="cube">
            <a:avLst>
              <a:gd name="adj" fmla="val 25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altLang="es-MX" sz="1800" b="1">
                <a:latin typeface="ZapfHumnst BT"/>
              </a:rPr>
              <a:t>Codificación binaria</a:t>
            </a:r>
          </a:p>
        </p:txBody>
      </p:sp>
      <p:sp>
        <p:nvSpPr>
          <p:cNvPr id="15375" name="20 Flecha derecha"/>
          <p:cNvSpPr>
            <a:spLocks noChangeArrowheads="1"/>
          </p:cNvSpPr>
          <p:nvPr/>
        </p:nvSpPr>
        <p:spPr bwMode="auto">
          <a:xfrm>
            <a:off x="6072188" y="3714750"/>
            <a:ext cx="357187" cy="428625"/>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pic>
        <p:nvPicPr>
          <p:cNvPr id="1537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88" y="5522913"/>
            <a:ext cx="25003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21 Flecha derecha"/>
          <p:cNvSpPr>
            <a:spLocks noChangeArrowheads="1"/>
          </p:cNvSpPr>
          <p:nvPr/>
        </p:nvSpPr>
        <p:spPr bwMode="auto">
          <a:xfrm>
            <a:off x="8572500" y="3643313"/>
            <a:ext cx="357188" cy="428625"/>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78" name="22 Cubo"/>
          <p:cNvSpPr>
            <a:spLocks noChangeArrowheads="1"/>
          </p:cNvSpPr>
          <p:nvPr/>
        </p:nvSpPr>
        <p:spPr bwMode="auto">
          <a:xfrm>
            <a:off x="3429000" y="5189538"/>
            <a:ext cx="2000250" cy="833437"/>
          </a:xfrm>
          <a:prstGeom prst="cube">
            <a:avLst>
              <a:gd name="adj" fmla="val 25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altLang="es-MX" sz="1800" b="1">
                <a:latin typeface="ZapfHumnst BT"/>
              </a:rPr>
              <a:t>Codificación digital - digital</a:t>
            </a:r>
          </a:p>
        </p:txBody>
      </p:sp>
      <p:sp>
        <p:nvSpPr>
          <p:cNvPr id="15379" name="23 Flecha derecha"/>
          <p:cNvSpPr>
            <a:spLocks noChangeArrowheads="1"/>
          </p:cNvSpPr>
          <p:nvPr/>
        </p:nvSpPr>
        <p:spPr bwMode="auto">
          <a:xfrm>
            <a:off x="5572125" y="5380038"/>
            <a:ext cx="357188" cy="428625"/>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0" name="24 Flecha derecha"/>
          <p:cNvSpPr>
            <a:spLocks noChangeArrowheads="1"/>
          </p:cNvSpPr>
          <p:nvPr/>
        </p:nvSpPr>
        <p:spPr bwMode="auto">
          <a:xfrm>
            <a:off x="3000375" y="5429250"/>
            <a:ext cx="357188" cy="428625"/>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Tree>
    <p:extLst>
      <p:ext uri="{BB962C8B-B14F-4D97-AF65-F5344CB8AC3E}">
        <p14:creationId xmlns:p14="http://schemas.microsoft.com/office/powerpoint/2010/main" val="1205279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in)">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8"/>
                                        </p:tgtEl>
                                        <p:attrNameLst>
                                          <p:attrName>style.visibility</p:attrName>
                                        </p:attrNameLst>
                                      </p:cBhvr>
                                      <p:to>
                                        <p:strVal val="visible"/>
                                      </p:to>
                                    </p:set>
                                    <p:animEffect transition="in" filter="box(in)">
                                      <p:cBhvr>
                                        <p:cTn id="12" dur="500"/>
                                        <p:tgtEl>
                                          <p:spTgt spid="15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9"/>
                                        </p:tgtEl>
                                        <p:attrNameLst>
                                          <p:attrName>style.visibility</p:attrName>
                                        </p:attrNameLst>
                                      </p:cBhvr>
                                      <p:to>
                                        <p:strVal val="visible"/>
                                      </p:to>
                                    </p:set>
                                    <p:animEffect transition="in" filter="box(in)">
                                      <p:cBhvr>
                                        <p:cTn id="17" dur="500"/>
                                        <p:tgtEl>
                                          <p:spTgt spid="153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70"/>
                                        </p:tgtEl>
                                        <p:attrNameLst>
                                          <p:attrName>style.visibility</p:attrName>
                                        </p:attrNameLst>
                                      </p:cBhvr>
                                      <p:to>
                                        <p:strVal val="visible"/>
                                      </p:to>
                                    </p:set>
                                    <p:animEffect transition="in" filter="box(in)">
                                      <p:cBhvr>
                                        <p:cTn id="22" dur="500"/>
                                        <p:tgtEl>
                                          <p:spTgt spid="153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5365"/>
                                        </p:tgtEl>
                                        <p:attrNameLst>
                                          <p:attrName>style.visibility</p:attrName>
                                        </p:attrNameLst>
                                      </p:cBhvr>
                                      <p:to>
                                        <p:strVal val="visible"/>
                                      </p:to>
                                    </p:set>
                                    <p:animEffect transition="in" filter="box(in)">
                                      <p:cBhvr>
                                        <p:cTn id="27" dur="500"/>
                                        <p:tgtEl>
                                          <p:spTgt spid="153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371"/>
                                        </p:tgtEl>
                                        <p:attrNameLst>
                                          <p:attrName>style.visibility</p:attrName>
                                        </p:attrNameLst>
                                      </p:cBhvr>
                                      <p:to>
                                        <p:strVal val="visible"/>
                                      </p:to>
                                    </p:set>
                                    <p:animEffect transition="in" filter="box(in)">
                                      <p:cBhvr>
                                        <p:cTn id="32" dur="500"/>
                                        <p:tgtEl>
                                          <p:spTgt spid="153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372"/>
                                        </p:tgtEl>
                                        <p:attrNameLst>
                                          <p:attrName>style.visibility</p:attrName>
                                        </p:attrNameLst>
                                      </p:cBhvr>
                                      <p:to>
                                        <p:strVal val="visible"/>
                                      </p:to>
                                    </p:set>
                                    <p:animEffect transition="in" filter="box(in)">
                                      <p:cBhvr>
                                        <p:cTn id="37" dur="500"/>
                                        <p:tgtEl>
                                          <p:spTgt spid="153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373"/>
                                        </p:tgtEl>
                                        <p:attrNameLst>
                                          <p:attrName>style.visibility</p:attrName>
                                        </p:attrNameLst>
                                      </p:cBhvr>
                                      <p:to>
                                        <p:strVal val="visible"/>
                                      </p:to>
                                    </p:set>
                                    <p:animEffect transition="in" filter="box(in)">
                                      <p:cBhvr>
                                        <p:cTn id="42" dur="500"/>
                                        <p:tgtEl>
                                          <p:spTgt spid="153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5366"/>
                                        </p:tgtEl>
                                        <p:attrNameLst>
                                          <p:attrName>style.visibility</p:attrName>
                                        </p:attrNameLst>
                                      </p:cBhvr>
                                      <p:to>
                                        <p:strVal val="visible"/>
                                      </p:to>
                                    </p:set>
                                    <p:animEffect transition="in" filter="box(in)">
                                      <p:cBhvr>
                                        <p:cTn id="47" dur="500"/>
                                        <p:tgtEl>
                                          <p:spTgt spid="153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5375"/>
                                        </p:tgtEl>
                                        <p:attrNameLst>
                                          <p:attrName>style.visibility</p:attrName>
                                        </p:attrNameLst>
                                      </p:cBhvr>
                                      <p:to>
                                        <p:strVal val="visible"/>
                                      </p:to>
                                    </p:set>
                                    <p:animEffect transition="in" filter="box(in)">
                                      <p:cBhvr>
                                        <p:cTn id="52" dur="500"/>
                                        <p:tgtEl>
                                          <p:spTgt spid="1537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5374"/>
                                        </p:tgtEl>
                                        <p:attrNameLst>
                                          <p:attrName>style.visibility</p:attrName>
                                        </p:attrNameLst>
                                      </p:cBhvr>
                                      <p:to>
                                        <p:strVal val="visible"/>
                                      </p:to>
                                    </p:set>
                                    <p:animEffect transition="in" filter="box(in)">
                                      <p:cBhvr>
                                        <p:cTn id="57" dur="500"/>
                                        <p:tgtEl>
                                          <p:spTgt spid="1537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377"/>
                                        </p:tgtEl>
                                        <p:attrNameLst>
                                          <p:attrName>style.visibility</p:attrName>
                                        </p:attrNameLst>
                                      </p:cBhvr>
                                      <p:to>
                                        <p:strVal val="visible"/>
                                      </p:to>
                                    </p:set>
                                    <p:animEffect transition="in" filter="box(in)">
                                      <p:cBhvr>
                                        <p:cTn id="62" dur="500"/>
                                        <p:tgtEl>
                                          <p:spTgt spid="1537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5376"/>
                                        </p:tgtEl>
                                        <p:attrNameLst>
                                          <p:attrName>style.visibility</p:attrName>
                                        </p:attrNameLst>
                                      </p:cBhvr>
                                      <p:to>
                                        <p:strVal val="visible"/>
                                      </p:to>
                                    </p:set>
                                    <p:animEffect transition="in" filter="box(in)">
                                      <p:cBhvr>
                                        <p:cTn id="67" dur="500"/>
                                        <p:tgtEl>
                                          <p:spTgt spid="1537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5380"/>
                                        </p:tgtEl>
                                        <p:attrNameLst>
                                          <p:attrName>style.visibility</p:attrName>
                                        </p:attrNameLst>
                                      </p:cBhvr>
                                      <p:to>
                                        <p:strVal val="visible"/>
                                      </p:to>
                                    </p:set>
                                    <p:animEffect transition="in" filter="box(in)">
                                      <p:cBhvr>
                                        <p:cTn id="72" dur="500"/>
                                        <p:tgtEl>
                                          <p:spTgt spid="1538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5378"/>
                                        </p:tgtEl>
                                        <p:attrNameLst>
                                          <p:attrName>style.visibility</p:attrName>
                                        </p:attrNameLst>
                                      </p:cBhvr>
                                      <p:to>
                                        <p:strVal val="visible"/>
                                      </p:to>
                                    </p:set>
                                    <p:animEffect transition="in" filter="box(in)">
                                      <p:cBhvr>
                                        <p:cTn id="77" dur="500"/>
                                        <p:tgtEl>
                                          <p:spTgt spid="1537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5379"/>
                                        </p:tgtEl>
                                        <p:attrNameLst>
                                          <p:attrName>style.visibility</p:attrName>
                                        </p:attrNameLst>
                                      </p:cBhvr>
                                      <p:to>
                                        <p:strVal val="visible"/>
                                      </p:to>
                                    </p:set>
                                    <p:animEffect transition="in" filter="box(in)">
                                      <p:cBhvr>
                                        <p:cTn id="82" dur="500"/>
                                        <p:tgtEl>
                                          <p:spTgt spid="1537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15367"/>
                                        </p:tgtEl>
                                        <p:attrNameLst>
                                          <p:attrName>style.visibility</p:attrName>
                                        </p:attrNameLst>
                                      </p:cBhvr>
                                      <p:to>
                                        <p:strVal val="visible"/>
                                      </p:to>
                                    </p:set>
                                    <p:animEffect transition="in" filter="box(in)">
                                      <p:cBhvr>
                                        <p:cTn id="8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animBg="1"/>
      <p:bldP spid="15369" grpId="0" animBg="1"/>
      <p:bldP spid="15370" grpId="0" animBg="1"/>
      <p:bldP spid="15371" grpId="0" animBg="1"/>
      <p:bldP spid="15372" grpId="0" animBg="1"/>
      <p:bldP spid="15373" grpId="0" animBg="1"/>
      <p:bldP spid="15374" grpId="0" animBg="1"/>
      <p:bldP spid="15375" grpId="0" animBg="1"/>
      <p:bldP spid="15377" grpId="0" animBg="1"/>
      <p:bldP spid="15378" grpId="0" animBg="1"/>
      <p:bldP spid="15379" grpId="0" animBg="1"/>
      <p:bldP spid="153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Datos analógicos, señales digitales</a:t>
            </a:r>
          </a:p>
        </p:txBody>
      </p:sp>
      <p:sp>
        <p:nvSpPr>
          <p:cNvPr id="1536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37" name="Rectangle 3"/>
          <p:cNvSpPr txBox="1">
            <a:spLocks noChangeArrowheads="1"/>
          </p:cNvSpPr>
          <p:nvPr/>
        </p:nvSpPr>
        <p:spPr>
          <a:xfrm>
            <a:off x="785813" y="1714500"/>
            <a:ext cx="7715250" cy="857250"/>
          </a:xfrm>
          <a:prstGeom prst="rect">
            <a:avLst/>
          </a:prstGeom>
        </p:spPr>
        <p:txBody>
          <a:bodyPr/>
          <a:lstStyle/>
          <a:p>
            <a:pPr marL="285750" indent="-285750" algn="just" eaLnBrk="0" hangingPunct="0">
              <a:lnSpc>
                <a:spcPct val="150000"/>
              </a:lnSpc>
              <a:spcBef>
                <a:spcPct val="20000"/>
              </a:spcBef>
              <a:buFont typeface="Wingdings" pitchFamily="2" charset="2"/>
              <a:buChar char="§"/>
              <a:defRPr/>
            </a:pPr>
            <a:r>
              <a:rPr lang="es-MX" sz="1600" kern="0" dirty="0">
                <a:latin typeface="ZapfHumnst BT"/>
                <a:cs typeface="Arial" pitchFamily="34" charset="0"/>
              </a:rPr>
              <a:t>La exactitud de cualquier reproducción digital de una señal analógica depende del número de muestras que se tomen. </a:t>
            </a:r>
          </a:p>
        </p:txBody>
      </p:sp>
      <p:sp>
        <p:nvSpPr>
          <p:cNvPr id="14" name="Rectangle 3"/>
          <p:cNvSpPr txBox="1">
            <a:spLocks noChangeArrowheads="1"/>
          </p:cNvSpPr>
          <p:nvPr/>
        </p:nvSpPr>
        <p:spPr>
          <a:xfrm>
            <a:off x="571500" y="1071563"/>
            <a:ext cx="3143250"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cs typeface="Arial" pitchFamily="34" charset="0"/>
              </a:rPr>
              <a:t>Frecuencia de muestreo</a:t>
            </a:r>
          </a:p>
        </p:txBody>
      </p:sp>
      <p:grpSp>
        <p:nvGrpSpPr>
          <p:cNvPr id="15366" name="34 Grupo"/>
          <p:cNvGrpSpPr>
            <a:grpSpLocks/>
          </p:cNvGrpSpPr>
          <p:nvPr/>
        </p:nvGrpSpPr>
        <p:grpSpPr bwMode="auto">
          <a:xfrm>
            <a:off x="4572000" y="3656013"/>
            <a:ext cx="4143375" cy="2733675"/>
            <a:chOff x="4500562" y="3695291"/>
            <a:chExt cx="4143375" cy="2734105"/>
          </a:xfrm>
        </p:grpSpPr>
        <p:cxnSp>
          <p:nvCxnSpPr>
            <p:cNvPr id="15375" name="44 Conector recto de flecha"/>
            <p:cNvCxnSpPr>
              <a:cxnSpLocks noChangeShapeType="1"/>
            </p:cNvCxnSpPr>
            <p:nvPr/>
          </p:nvCxnSpPr>
          <p:spPr bwMode="auto">
            <a:xfrm rot="5400000" flipH="1" flipV="1">
              <a:off x="4252118" y="4872422"/>
              <a:ext cx="2355850"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8" name="7 CuadroTexto"/>
            <p:cNvSpPr txBox="1"/>
            <p:nvPr/>
          </p:nvSpPr>
          <p:spPr>
            <a:xfrm>
              <a:off x="4500562" y="4122395"/>
              <a:ext cx="1214438" cy="338191"/>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15377" name="47 Conector recto de flecha"/>
            <p:cNvCxnSpPr>
              <a:cxnSpLocks noChangeShapeType="1"/>
            </p:cNvCxnSpPr>
            <p:nvPr/>
          </p:nvCxnSpPr>
          <p:spPr bwMode="auto">
            <a:xfrm>
              <a:off x="5429249" y="5193891"/>
              <a:ext cx="2714625"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10" name="9 CuadroTexto"/>
            <p:cNvSpPr txBox="1"/>
            <p:nvPr/>
          </p:nvSpPr>
          <p:spPr>
            <a:xfrm>
              <a:off x="7429500" y="5337024"/>
              <a:ext cx="1214437" cy="338190"/>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15379" name="50 Rectángulo"/>
            <p:cNvSpPr>
              <a:spLocks noChangeArrowheads="1"/>
            </p:cNvSpPr>
            <p:nvPr/>
          </p:nvSpPr>
          <p:spPr bwMode="auto">
            <a:xfrm>
              <a:off x="5492757" y="5019266"/>
              <a:ext cx="71437"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0" name="52 Rectángulo"/>
            <p:cNvSpPr>
              <a:spLocks noChangeArrowheads="1"/>
            </p:cNvSpPr>
            <p:nvPr/>
          </p:nvSpPr>
          <p:spPr bwMode="auto">
            <a:xfrm>
              <a:off x="5635632" y="4804954"/>
              <a:ext cx="71437"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1" name="53 Rectángulo"/>
            <p:cNvSpPr>
              <a:spLocks noChangeArrowheads="1"/>
            </p:cNvSpPr>
            <p:nvPr/>
          </p:nvSpPr>
          <p:spPr bwMode="auto">
            <a:xfrm>
              <a:off x="5778509" y="4733520"/>
              <a:ext cx="71435" cy="428621"/>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2" name="54 Rectángulo"/>
            <p:cNvSpPr>
              <a:spLocks noChangeArrowheads="1"/>
            </p:cNvSpPr>
            <p:nvPr/>
          </p:nvSpPr>
          <p:spPr bwMode="auto">
            <a:xfrm flipH="1">
              <a:off x="5921379" y="4804958"/>
              <a:ext cx="71444" cy="357183"/>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3" name="55 Rectángulo"/>
            <p:cNvSpPr>
              <a:spLocks noChangeArrowheads="1"/>
            </p:cNvSpPr>
            <p:nvPr/>
          </p:nvSpPr>
          <p:spPr bwMode="auto">
            <a:xfrm>
              <a:off x="6286513" y="5162141"/>
              <a:ext cx="71437"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4" name="56 Rectángulo"/>
            <p:cNvSpPr>
              <a:spLocks noChangeArrowheads="1"/>
            </p:cNvSpPr>
            <p:nvPr/>
          </p:nvSpPr>
          <p:spPr bwMode="auto">
            <a:xfrm flipH="1">
              <a:off x="6421436" y="5162141"/>
              <a:ext cx="71452" cy="7858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5" name="56 Rectángulo"/>
            <p:cNvSpPr>
              <a:spLocks noChangeArrowheads="1"/>
            </p:cNvSpPr>
            <p:nvPr/>
          </p:nvSpPr>
          <p:spPr bwMode="auto">
            <a:xfrm flipH="1">
              <a:off x="6564328" y="5162148"/>
              <a:ext cx="71437" cy="7143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6" name="55 Rectángulo"/>
            <p:cNvSpPr>
              <a:spLocks noChangeArrowheads="1"/>
            </p:cNvSpPr>
            <p:nvPr/>
          </p:nvSpPr>
          <p:spPr bwMode="auto">
            <a:xfrm flipH="1">
              <a:off x="6707203" y="5162148"/>
              <a:ext cx="71437" cy="214314"/>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7" name="55 Rectángulo"/>
            <p:cNvSpPr>
              <a:spLocks noChangeArrowheads="1"/>
            </p:cNvSpPr>
            <p:nvPr/>
          </p:nvSpPr>
          <p:spPr bwMode="auto">
            <a:xfrm flipH="1">
              <a:off x="6850078" y="4733520"/>
              <a:ext cx="71437" cy="42862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8" name="55 Rectángulo"/>
            <p:cNvSpPr>
              <a:spLocks noChangeArrowheads="1"/>
            </p:cNvSpPr>
            <p:nvPr/>
          </p:nvSpPr>
          <p:spPr bwMode="auto">
            <a:xfrm flipH="1">
              <a:off x="6992955" y="4090578"/>
              <a:ext cx="71437" cy="107157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89" name="55 Rectángulo"/>
            <p:cNvSpPr>
              <a:spLocks noChangeArrowheads="1"/>
            </p:cNvSpPr>
            <p:nvPr/>
          </p:nvSpPr>
          <p:spPr bwMode="auto">
            <a:xfrm flipH="1">
              <a:off x="7135831" y="3733388"/>
              <a:ext cx="71437" cy="142876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90" name="55 Rectángulo"/>
            <p:cNvSpPr>
              <a:spLocks noChangeArrowheads="1"/>
            </p:cNvSpPr>
            <p:nvPr/>
          </p:nvSpPr>
          <p:spPr bwMode="auto">
            <a:xfrm flipH="1">
              <a:off x="7278707" y="4162016"/>
              <a:ext cx="71437" cy="1000132"/>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91" name="55 Rectángulo"/>
            <p:cNvSpPr>
              <a:spLocks noChangeArrowheads="1"/>
            </p:cNvSpPr>
            <p:nvPr/>
          </p:nvSpPr>
          <p:spPr bwMode="auto">
            <a:xfrm flipH="1">
              <a:off x="7421582" y="4233454"/>
              <a:ext cx="71438" cy="928694"/>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92" name="55 Rectángulo"/>
            <p:cNvSpPr>
              <a:spLocks noChangeArrowheads="1"/>
            </p:cNvSpPr>
            <p:nvPr/>
          </p:nvSpPr>
          <p:spPr bwMode="auto">
            <a:xfrm flipH="1">
              <a:off x="7564459" y="4304892"/>
              <a:ext cx="71437" cy="857256"/>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93" name="55 Rectángulo"/>
            <p:cNvSpPr>
              <a:spLocks noChangeArrowheads="1"/>
            </p:cNvSpPr>
            <p:nvPr/>
          </p:nvSpPr>
          <p:spPr bwMode="auto">
            <a:xfrm flipH="1">
              <a:off x="7707336" y="4733520"/>
              <a:ext cx="71437" cy="42862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94" name="55 Rectángulo"/>
            <p:cNvSpPr>
              <a:spLocks noChangeArrowheads="1"/>
            </p:cNvSpPr>
            <p:nvPr/>
          </p:nvSpPr>
          <p:spPr bwMode="auto">
            <a:xfrm flipH="1">
              <a:off x="6064261" y="5019272"/>
              <a:ext cx="71437" cy="142876"/>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5395" name="60 CuadroTexto"/>
            <p:cNvSpPr txBox="1">
              <a:spLocks noChangeArrowheads="1"/>
            </p:cNvSpPr>
            <p:nvPr/>
          </p:nvSpPr>
          <p:spPr bwMode="auto">
            <a:xfrm>
              <a:off x="5778509" y="6090842"/>
              <a:ext cx="2143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1600" b="1">
                  <a:latin typeface="ZapfHumnst BT"/>
                </a:rPr>
                <a:t>Señal PAM</a:t>
              </a:r>
            </a:p>
          </p:txBody>
        </p:sp>
      </p:grpSp>
      <p:grpSp>
        <p:nvGrpSpPr>
          <p:cNvPr id="15367" name="33 Grupo"/>
          <p:cNvGrpSpPr>
            <a:grpSpLocks/>
          </p:cNvGrpSpPr>
          <p:nvPr/>
        </p:nvGrpSpPr>
        <p:grpSpPr bwMode="auto">
          <a:xfrm>
            <a:off x="500063" y="3571875"/>
            <a:ext cx="4143375" cy="2817813"/>
            <a:chOff x="428625" y="2825750"/>
            <a:chExt cx="4143375" cy="2817828"/>
          </a:xfrm>
        </p:grpSpPr>
        <p:cxnSp>
          <p:nvCxnSpPr>
            <p:cNvPr id="15369" name="34 Conector recto de flecha"/>
            <p:cNvCxnSpPr>
              <a:cxnSpLocks noChangeShapeType="1"/>
            </p:cNvCxnSpPr>
            <p:nvPr/>
          </p:nvCxnSpPr>
          <p:spPr bwMode="auto">
            <a:xfrm rot="5400000" flipH="1" flipV="1">
              <a:off x="179388" y="4035425"/>
              <a:ext cx="2357438" cy="1587"/>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15370" name="39 Forma libre"/>
            <p:cNvSpPr>
              <a:spLocks noChangeArrowheads="1"/>
            </p:cNvSpPr>
            <p:nvPr/>
          </p:nvSpPr>
          <p:spPr bwMode="auto">
            <a:xfrm>
              <a:off x="1349375" y="2825750"/>
              <a:ext cx="2395538" cy="2309813"/>
            </a:xfrm>
            <a:custGeom>
              <a:avLst/>
              <a:gdLst>
                <a:gd name="T0" fmla="*/ 0 w 2394857"/>
                <a:gd name="T1" fmla="*/ 1521440 h 2310190"/>
                <a:gd name="T2" fmla="*/ 423314 w 2394857"/>
                <a:gd name="T3" fmla="*/ 1116370 h 2310190"/>
                <a:gd name="T4" fmla="*/ 817440 w 2394857"/>
                <a:gd name="T5" fmla="*/ 1521440 h 2310190"/>
                <a:gd name="T6" fmla="*/ 1080192 w 2394857"/>
                <a:gd name="T7" fmla="*/ 2302652 h 2310190"/>
                <a:gd name="T8" fmla="*/ 1313745 w 2394857"/>
                <a:gd name="T9" fmla="*/ 1521440 h 2310190"/>
                <a:gd name="T10" fmla="*/ 1649477 w 2394857"/>
                <a:gd name="T11" fmla="*/ 161556 h 2310190"/>
                <a:gd name="T12" fmla="*/ 1941419 w 2394857"/>
                <a:gd name="T13" fmla="*/ 552161 h 2310190"/>
                <a:gd name="T14" fmla="*/ 2233358 w 2394857"/>
                <a:gd name="T15" fmla="*/ 682355 h 2310190"/>
                <a:gd name="T16" fmla="*/ 2408522 w 2394857"/>
                <a:gd name="T17" fmla="*/ 1521440 h 2310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4857"/>
                <a:gd name="T28" fmla="*/ 0 h 2310190"/>
                <a:gd name="T29" fmla="*/ 2394857 w 2394857"/>
                <a:gd name="T30" fmla="*/ 2310190 h 2310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4857" h="2310190">
                  <a:moveTo>
                    <a:pt x="0" y="1526419"/>
                  </a:moveTo>
                  <a:cubicBezTo>
                    <a:pt x="142723" y="1323219"/>
                    <a:pt x="285447" y="1120019"/>
                    <a:pt x="420914" y="1120019"/>
                  </a:cubicBezTo>
                  <a:cubicBezTo>
                    <a:pt x="556381" y="1120019"/>
                    <a:pt x="703943" y="1328057"/>
                    <a:pt x="812800" y="1526419"/>
                  </a:cubicBezTo>
                  <a:cubicBezTo>
                    <a:pt x="921657" y="1724781"/>
                    <a:pt x="991810" y="2310190"/>
                    <a:pt x="1074057" y="2310190"/>
                  </a:cubicBezTo>
                  <a:cubicBezTo>
                    <a:pt x="1156304" y="2310190"/>
                    <a:pt x="1211942" y="1884438"/>
                    <a:pt x="1306285" y="1526419"/>
                  </a:cubicBezTo>
                  <a:cubicBezTo>
                    <a:pt x="1400628" y="1168400"/>
                    <a:pt x="1536095" y="324152"/>
                    <a:pt x="1640114" y="162076"/>
                  </a:cubicBezTo>
                  <a:cubicBezTo>
                    <a:pt x="1744133" y="0"/>
                    <a:pt x="1833638" y="466875"/>
                    <a:pt x="1930400" y="553961"/>
                  </a:cubicBezTo>
                  <a:cubicBezTo>
                    <a:pt x="2027162" y="641047"/>
                    <a:pt x="2143276" y="522514"/>
                    <a:pt x="2220685" y="684590"/>
                  </a:cubicBezTo>
                  <a:cubicBezTo>
                    <a:pt x="2298094" y="846666"/>
                    <a:pt x="2382762" y="1369181"/>
                    <a:pt x="2394857" y="1526419"/>
                  </a:cubicBezTo>
                </a:path>
              </a:pathLst>
            </a:custGeom>
            <a:solidFill>
              <a:srgbClr val="0070C0"/>
            </a:solidFill>
            <a:ln w="9525" algn="ctr">
              <a:solidFill>
                <a:schemeClr val="tx1"/>
              </a:solidFill>
              <a:round/>
              <a:headEnd/>
              <a:tailEnd/>
            </a:ln>
          </p:spPr>
          <p:txBody>
            <a:bodyPr/>
            <a:lstStyle/>
            <a:p>
              <a:endParaRPr lang="es-MX"/>
            </a:p>
          </p:txBody>
        </p:sp>
        <p:sp>
          <p:nvSpPr>
            <p:cNvPr id="32" name="31 CuadroTexto"/>
            <p:cNvSpPr txBox="1"/>
            <p:nvPr/>
          </p:nvSpPr>
          <p:spPr>
            <a:xfrm>
              <a:off x="428625" y="3286127"/>
              <a:ext cx="1214437" cy="338140"/>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15372" name="35 Conector recto de flecha"/>
            <p:cNvCxnSpPr>
              <a:cxnSpLocks noChangeShapeType="1"/>
            </p:cNvCxnSpPr>
            <p:nvPr/>
          </p:nvCxnSpPr>
          <p:spPr bwMode="auto">
            <a:xfrm>
              <a:off x="1357313" y="4357688"/>
              <a:ext cx="2714625" cy="1587"/>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34" name="33 CuadroTexto"/>
            <p:cNvSpPr txBox="1"/>
            <p:nvPr/>
          </p:nvSpPr>
          <p:spPr>
            <a:xfrm>
              <a:off x="3357562" y="4500572"/>
              <a:ext cx="1214438" cy="338139"/>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15374" name="30 CuadroTexto"/>
            <p:cNvSpPr txBox="1">
              <a:spLocks noChangeArrowheads="1"/>
            </p:cNvSpPr>
            <p:nvPr/>
          </p:nvSpPr>
          <p:spPr bwMode="auto">
            <a:xfrm>
              <a:off x="1643042" y="5305024"/>
              <a:ext cx="2143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1600" b="1">
                  <a:latin typeface="ZapfHumnst BT"/>
                </a:rPr>
                <a:t>Señal analógica</a:t>
              </a:r>
            </a:p>
          </p:txBody>
        </p:sp>
      </p:grpSp>
      <p:sp>
        <p:nvSpPr>
          <p:cNvPr id="35" name="Rectangle 3"/>
          <p:cNvSpPr txBox="1">
            <a:spLocks noChangeArrowheads="1"/>
          </p:cNvSpPr>
          <p:nvPr/>
        </p:nvSpPr>
        <p:spPr>
          <a:xfrm>
            <a:off x="785813" y="2571750"/>
            <a:ext cx="7643812" cy="1143000"/>
          </a:xfrm>
          <a:prstGeom prst="rect">
            <a:avLst/>
          </a:prstGeom>
        </p:spPr>
        <p:txBody>
          <a:bodyPr/>
          <a:lstStyle/>
          <a:p>
            <a:pPr marL="285750" indent="-285750" algn="just" eaLnBrk="0" hangingPunct="0">
              <a:lnSpc>
                <a:spcPct val="150000"/>
              </a:lnSpc>
              <a:spcBef>
                <a:spcPct val="20000"/>
              </a:spcBef>
              <a:buFont typeface="Wingdings" pitchFamily="2" charset="2"/>
              <a:buChar char="§"/>
              <a:defRPr/>
            </a:pPr>
            <a:r>
              <a:rPr lang="es-MX" sz="1600" kern="0" dirty="0">
                <a:latin typeface="ZapfHumnst BT"/>
                <a:cs typeface="Arial" pitchFamily="34" charset="0"/>
              </a:rPr>
              <a:t>Usando PAM y PCM, se puede reproducir la forma de onda exactamente tomando un número infinito de muestras.</a:t>
            </a:r>
          </a:p>
        </p:txBody>
      </p:sp>
    </p:spTree>
    <p:extLst>
      <p:ext uri="{BB962C8B-B14F-4D97-AF65-F5344CB8AC3E}">
        <p14:creationId xmlns:p14="http://schemas.microsoft.com/office/powerpoint/2010/main" val="2864428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ox(in)">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Datos analógicos, señales digitales</a:t>
            </a:r>
          </a:p>
        </p:txBody>
      </p:sp>
      <p:sp>
        <p:nvSpPr>
          <p:cNvPr id="1638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37" name="Rectangle 3"/>
          <p:cNvSpPr txBox="1">
            <a:spLocks noChangeArrowheads="1"/>
          </p:cNvSpPr>
          <p:nvPr/>
        </p:nvSpPr>
        <p:spPr>
          <a:xfrm>
            <a:off x="571500" y="1857375"/>
            <a:ext cx="7858125" cy="1357313"/>
          </a:xfrm>
          <a:prstGeom prst="rect">
            <a:avLst/>
          </a:prstGeom>
        </p:spPr>
        <p:txBody>
          <a:bodyPr/>
          <a:lstStyle/>
          <a:p>
            <a:pPr marL="342900" indent="-342900" algn="just" eaLnBrk="0" hangingPunct="0">
              <a:lnSpc>
                <a:spcPct val="150000"/>
              </a:lnSpc>
              <a:spcBef>
                <a:spcPct val="20000"/>
              </a:spcBef>
              <a:buFontTx/>
              <a:buChar char="•"/>
              <a:defRPr/>
            </a:pPr>
            <a:r>
              <a:rPr lang="es-MX" sz="1600" kern="0" dirty="0">
                <a:latin typeface="ZapfHumnst BT"/>
                <a:cs typeface="Arial" pitchFamily="34" charset="0"/>
              </a:rPr>
              <a:t>De acuerdo con el </a:t>
            </a:r>
            <a:r>
              <a:rPr lang="es-MX" sz="1600" b="1" kern="0" dirty="0">
                <a:latin typeface="ZapfHumnst BT"/>
                <a:cs typeface="Arial" pitchFamily="34" charset="0"/>
              </a:rPr>
              <a:t>teorema de </a:t>
            </a:r>
            <a:r>
              <a:rPr lang="es-MX" sz="1600" b="1" kern="0" dirty="0" err="1">
                <a:latin typeface="ZapfHumnst BT"/>
                <a:cs typeface="Arial" pitchFamily="34" charset="0"/>
              </a:rPr>
              <a:t>Nyquist</a:t>
            </a:r>
            <a:r>
              <a:rPr lang="es-MX" sz="1600" kern="0" dirty="0">
                <a:latin typeface="ZapfHumnst BT"/>
                <a:cs typeface="Arial" pitchFamily="34" charset="0"/>
              </a:rPr>
              <a:t>, para asegurar una reproducción exacta de una señal analógica utilizando PAM, </a:t>
            </a:r>
            <a:r>
              <a:rPr lang="es-MX" sz="1600" b="1" kern="0" dirty="0">
                <a:latin typeface="ZapfHumnst BT"/>
                <a:cs typeface="Arial" pitchFamily="34" charset="0"/>
              </a:rPr>
              <a:t>la tasa de muestreo deberá ser al menos dos veces mayor que la frecuencia más alta</a:t>
            </a:r>
            <a:r>
              <a:rPr lang="es-MX" sz="1600" kern="0" dirty="0">
                <a:latin typeface="ZapfHumnst BT"/>
                <a:cs typeface="Arial" pitchFamily="34" charset="0"/>
              </a:rPr>
              <a:t> </a:t>
            </a:r>
            <a:r>
              <a:rPr lang="es-MX" sz="1600" b="1" kern="0" dirty="0">
                <a:latin typeface="ZapfHumnst BT"/>
                <a:cs typeface="Arial" pitchFamily="34" charset="0"/>
              </a:rPr>
              <a:t>de la señal original</a:t>
            </a:r>
            <a:r>
              <a:rPr lang="es-MX" sz="1600" kern="0" dirty="0">
                <a:latin typeface="ZapfHumnst BT"/>
                <a:cs typeface="Arial" pitchFamily="34" charset="0"/>
              </a:rPr>
              <a:t>.</a:t>
            </a:r>
            <a:r>
              <a:rPr lang="es-MX" sz="1600" kern="0" dirty="0">
                <a:latin typeface="ZapfHumnst BT"/>
              </a:rPr>
              <a:t> </a:t>
            </a:r>
            <a:endParaRPr lang="es-MX" sz="1600" kern="0" dirty="0">
              <a:cs typeface="Times New Roman" pitchFamily="18" charset="0"/>
            </a:endParaRPr>
          </a:p>
        </p:txBody>
      </p:sp>
      <p:sp>
        <p:nvSpPr>
          <p:cNvPr id="14" name="Rectangle 3"/>
          <p:cNvSpPr txBox="1">
            <a:spLocks noChangeArrowheads="1"/>
          </p:cNvSpPr>
          <p:nvPr/>
        </p:nvSpPr>
        <p:spPr>
          <a:xfrm>
            <a:off x="571500" y="1214438"/>
            <a:ext cx="5857875"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cs typeface="Arial" pitchFamily="34" charset="0"/>
              </a:rPr>
              <a:t>Frecuencia de muestreo</a:t>
            </a:r>
          </a:p>
        </p:txBody>
      </p:sp>
      <p:sp>
        <p:nvSpPr>
          <p:cNvPr id="6" name="Rectangle 3"/>
          <p:cNvSpPr txBox="1">
            <a:spLocks noChangeArrowheads="1"/>
          </p:cNvSpPr>
          <p:nvPr/>
        </p:nvSpPr>
        <p:spPr>
          <a:xfrm>
            <a:off x="1000125" y="3357563"/>
            <a:ext cx="7429500" cy="2786062"/>
          </a:xfrm>
          <a:prstGeom prst="rect">
            <a:avLst/>
          </a:prstGeom>
          <a:ln>
            <a:solidFill>
              <a:schemeClr val="tx1"/>
            </a:solidFill>
          </a:ln>
        </p:spPr>
        <p:txBody>
          <a:bodyPr/>
          <a:lstStyle/>
          <a:p>
            <a:pPr marL="342900" indent="-342900" algn="ctr" eaLnBrk="0" hangingPunct="0">
              <a:lnSpc>
                <a:spcPct val="150000"/>
              </a:lnSpc>
              <a:spcBef>
                <a:spcPct val="20000"/>
              </a:spcBef>
              <a:defRPr/>
            </a:pPr>
            <a:r>
              <a:rPr lang="es-MX" sz="2000" b="1" kern="0" dirty="0">
                <a:latin typeface="ZapfHumnst BT"/>
              </a:rPr>
              <a:t>Teorema de muestreo:</a:t>
            </a:r>
          </a:p>
          <a:p>
            <a:pPr marL="342900" indent="-342900" algn="ctr" eaLnBrk="0" hangingPunct="0">
              <a:lnSpc>
                <a:spcPct val="150000"/>
              </a:lnSpc>
              <a:spcBef>
                <a:spcPct val="20000"/>
              </a:spcBef>
              <a:defRPr/>
            </a:pPr>
            <a:r>
              <a:rPr lang="es-MX" sz="2000" kern="0" dirty="0">
                <a:cs typeface="Times New Roman" pitchFamily="18" charset="0"/>
              </a:rPr>
              <a:t>   </a:t>
            </a:r>
            <a:r>
              <a:rPr lang="es-MX" sz="2000" i="1" kern="0" dirty="0">
                <a:cs typeface="Times New Roman" pitchFamily="18" charset="0"/>
              </a:rPr>
              <a:t>“Si una señal f(t) es muestreada a intervalos regulares de tiempo y a una tasa mayor a dos veces la frecuencia más significativa de la señal, entonces las muestras contienen la información de la señal original.”</a:t>
            </a:r>
            <a:endParaRPr lang="es-MX" sz="2000" kern="0" dirty="0">
              <a:cs typeface="Times New Roman" pitchFamily="18" charset="0"/>
            </a:endParaRPr>
          </a:p>
        </p:txBody>
      </p:sp>
    </p:spTree>
    <p:extLst>
      <p:ext uri="{BB962C8B-B14F-4D97-AF65-F5344CB8AC3E}">
        <p14:creationId xmlns:p14="http://schemas.microsoft.com/office/powerpoint/2010/main" val="3137621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57188" y="1143000"/>
            <a:ext cx="8215312" cy="928688"/>
          </a:xfrm>
        </p:spPr>
        <p:txBody>
          <a:bodyPr/>
          <a:lstStyle/>
          <a:p>
            <a:pPr algn="just">
              <a:lnSpc>
                <a:spcPct val="150000"/>
              </a:lnSpc>
              <a:buFontTx/>
              <a:buNone/>
            </a:pPr>
            <a:r>
              <a:rPr lang="es-MX" altLang="es-MX" sz="1800" smtClean="0">
                <a:latin typeface="ZapfHumnst BT"/>
              </a:rPr>
              <a:t>     </a:t>
            </a:r>
            <a:r>
              <a:rPr lang="es-MX" altLang="es-MX" sz="1800" b="1" smtClean="0">
                <a:latin typeface="ZapfHumnst BT"/>
              </a:rPr>
              <a:t>Ejemplo: </a:t>
            </a:r>
            <a:r>
              <a:rPr lang="es-MX" altLang="es-MX" sz="1800" smtClean="0">
                <a:latin typeface="ZapfHumnst BT"/>
              </a:rPr>
              <a:t>Para una señal de voz telefónica con frecuencia de 4000 Hz, tomamos 8000 muestras por segundo:</a:t>
            </a:r>
          </a:p>
        </p:txBody>
      </p:sp>
      <p:grpSp>
        <p:nvGrpSpPr>
          <p:cNvPr id="2" name="28 Grupo"/>
          <p:cNvGrpSpPr>
            <a:grpSpLocks/>
          </p:cNvGrpSpPr>
          <p:nvPr/>
        </p:nvGrpSpPr>
        <p:grpSpPr bwMode="auto">
          <a:xfrm>
            <a:off x="857250" y="2286000"/>
            <a:ext cx="7559675" cy="3984625"/>
            <a:chOff x="857250" y="2286000"/>
            <a:chExt cx="7559675" cy="3984625"/>
          </a:xfrm>
        </p:grpSpPr>
        <p:sp>
          <p:nvSpPr>
            <p:cNvPr id="17413" name="Line 4"/>
            <p:cNvSpPr>
              <a:spLocks noChangeShapeType="1"/>
            </p:cNvSpPr>
            <p:nvPr/>
          </p:nvSpPr>
          <p:spPr bwMode="auto">
            <a:xfrm>
              <a:off x="949325" y="5791200"/>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14" name="Freeform 5"/>
            <p:cNvSpPr>
              <a:spLocks/>
            </p:cNvSpPr>
            <p:nvPr/>
          </p:nvSpPr>
          <p:spPr bwMode="auto">
            <a:xfrm>
              <a:off x="949325" y="2362200"/>
              <a:ext cx="7467600" cy="1536700"/>
            </a:xfrm>
            <a:custGeom>
              <a:avLst/>
              <a:gdLst>
                <a:gd name="T0" fmla="*/ 0 w 4704"/>
                <a:gd name="T1" fmla="*/ 2147483647 h 968"/>
                <a:gd name="T2" fmla="*/ 2147483647 w 4704"/>
                <a:gd name="T3" fmla="*/ 2147483647 h 968"/>
                <a:gd name="T4" fmla="*/ 2147483647 w 4704"/>
                <a:gd name="T5" fmla="*/ 2147483647 h 968"/>
                <a:gd name="T6" fmla="*/ 2147483647 w 4704"/>
                <a:gd name="T7" fmla="*/ 2147483647 h 968"/>
                <a:gd name="T8" fmla="*/ 2147483647 w 4704"/>
                <a:gd name="T9" fmla="*/ 2147483647 h 968"/>
                <a:gd name="T10" fmla="*/ 2147483647 w 4704"/>
                <a:gd name="T11" fmla="*/ 2147483647 h 968"/>
                <a:gd name="T12" fmla="*/ 2147483647 w 4704"/>
                <a:gd name="T13" fmla="*/ 2147483647 h 968"/>
                <a:gd name="T14" fmla="*/ 2147483647 w 4704"/>
                <a:gd name="T15" fmla="*/ 2147483647 h 968"/>
                <a:gd name="T16" fmla="*/ 2147483647 w 4704"/>
                <a:gd name="T17" fmla="*/ 2147483647 h 968"/>
                <a:gd name="T18" fmla="*/ 2147483647 w 4704"/>
                <a:gd name="T19" fmla="*/ 2147483647 h 968"/>
                <a:gd name="T20" fmla="*/ 2147483647 w 4704"/>
                <a:gd name="T21" fmla="*/ 2147483647 h 968"/>
                <a:gd name="T22" fmla="*/ 2147483647 w 4704"/>
                <a:gd name="T23" fmla="*/ 2147483647 h 968"/>
                <a:gd name="T24" fmla="*/ 2147483647 w 4704"/>
                <a:gd name="T25" fmla="*/ 2147483647 h 968"/>
                <a:gd name="T26" fmla="*/ 2147483647 w 4704"/>
                <a:gd name="T27" fmla="*/ 2147483647 h 968"/>
                <a:gd name="T28" fmla="*/ 2147483647 w 4704"/>
                <a:gd name="T29" fmla="*/ 2147483647 h 968"/>
                <a:gd name="T30" fmla="*/ 2147483647 w 4704"/>
                <a:gd name="T31" fmla="*/ 2147483647 h 968"/>
                <a:gd name="T32" fmla="*/ 2147483647 w 4704"/>
                <a:gd name="T33" fmla="*/ 2147483647 h 968"/>
                <a:gd name="T34" fmla="*/ 2147483647 w 4704"/>
                <a:gd name="T35" fmla="*/ 2147483647 h 968"/>
                <a:gd name="T36" fmla="*/ 2147483647 w 4704"/>
                <a:gd name="T37" fmla="*/ 2147483647 h 968"/>
                <a:gd name="T38" fmla="*/ 2147483647 w 4704"/>
                <a:gd name="T39" fmla="*/ 2147483647 h 968"/>
                <a:gd name="T40" fmla="*/ 2147483647 w 4704"/>
                <a:gd name="T41" fmla="*/ 2147483647 h 968"/>
                <a:gd name="T42" fmla="*/ 2147483647 w 4704"/>
                <a:gd name="T43" fmla="*/ 2147483647 h 968"/>
                <a:gd name="T44" fmla="*/ 2147483647 w 4704"/>
                <a:gd name="T45" fmla="*/ 2147483647 h 968"/>
                <a:gd name="T46" fmla="*/ 2147483647 w 4704"/>
                <a:gd name="T47" fmla="*/ 2147483647 h 968"/>
                <a:gd name="T48" fmla="*/ 2147483647 w 4704"/>
                <a:gd name="T49" fmla="*/ 2147483647 h 968"/>
                <a:gd name="T50" fmla="*/ 2147483647 w 4704"/>
                <a:gd name="T51" fmla="*/ 2147483647 h 968"/>
                <a:gd name="T52" fmla="*/ 2147483647 w 4704"/>
                <a:gd name="T53" fmla="*/ 2147483647 h 968"/>
                <a:gd name="T54" fmla="*/ 2147483647 w 4704"/>
                <a:gd name="T55" fmla="*/ 0 h 968"/>
                <a:gd name="T56" fmla="*/ 2147483647 w 4704"/>
                <a:gd name="T57" fmla="*/ 2147483647 h 968"/>
                <a:gd name="T58" fmla="*/ 2147483647 w 4704"/>
                <a:gd name="T59" fmla="*/ 2147483647 h 9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04"/>
                <a:gd name="T91" fmla="*/ 0 h 968"/>
                <a:gd name="T92" fmla="*/ 4704 w 4704"/>
                <a:gd name="T93" fmla="*/ 968 h 9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04" h="968">
                  <a:moveTo>
                    <a:pt x="0" y="960"/>
                  </a:moveTo>
                  <a:cubicBezTo>
                    <a:pt x="92" y="880"/>
                    <a:pt x="184" y="800"/>
                    <a:pt x="288" y="768"/>
                  </a:cubicBezTo>
                  <a:cubicBezTo>
                    <a:pt x="392" y="736"/>
                    <a:pt x="536" y="752"/>
                    <a:pt x="624" y="768"/>
                  </a:cubicBezTo>
                  <a:cubicBezTo>
                    <a:pt x="712" y="784"/>
                    <a:pt x="752" y="832"/>
                    <a:pt x="816" y="864"/>
                  </a:cubicBezTo>
                  <a:cubicBezTo>
                    <a:pt x="880" y="896"/>
                    <a:pt x="928" y="952"/>
                    <a:pt x="1008" y="960"/>
                  </a:cubicBezTo>
                  <a:cubicBezTo>
                    <a:pt x="1088" y="968"/>
                    <a:pt x="1208" y="944"/>
                    <a:pt x="1296" y="912"/>
                  </a:cubicBezTo>
                  <a:cubicBezTo>
                    <a:pt x="1384" y="880"/>
                    <a:pt x="1480" y="816"/>
                    <a:pt x="1536" y="768"/>
                  </a:cubicBezTo>
                  <a:cubicBezTo>
                    <a:pt x="1592" y="720"/>
                    <a:pt x="1592" y="680"/>
                    <a:pt x="1632" y="624"/>
                  </a:cubicBezTo>
                  <a:cubicBezTo>
                    <a:pt x="1672" y="568"/>
                    <a:pt x="1728" y="472"/>
                    <a:pt x="1776" y="432"/>
                  </a:cubicBezTo>
                  <a:cubicBezTo>
                    <a:pt x="1824" y="392"/>
                    <a:pt x="1872" y="392"/>
                    <a:pt x="1920" y="384"/>
                  </a:cubicBezTo>
                  <a:cubicBezTo>
                    <a:pt x="1968" y="376"/>
                    <a:pt x="2008" y="368"/>
                    <a:pt x="2064" y="384"/>
                  </a:cubicBezTo>
                  <a:cubicBezTo>
                    <a:pt x="2120" y="400"/>
                    <a:pt x="2200" y="440"/>
                    <a:pt x="2256" y="480"/>
                  </a:cubicBezTo>
                  <a:cubicBezTo>
                    <a:pt x="2312" y="520"/>
                    <a:pt x="2352" y="568"/>
                    <a:pt x="2400" y="624"/>
                  </a:cubicBezTo>
                  <a:cubicBezTo>
                    <a:pt x="2448" y="680"/>
                    <a:pt x="2504" y="768"/>
                    <a:pt x="2544" y="816"/>
                  </a:cubicBezTo>
                  <a:cubicBezTo>
                    <a:pt x="2584" y="864"/>
                    <a:pt x="2600" y="896"/>
                    <a:pt x="2640" y="912"/>
                  </a:cubicBezTo>
                  <a:cubicBezTo>
                    <a:pt x="2680" y="928"/>
                    <a:pt x="2736" y="928"/>
                    <a:pt x="2784" y="912"/>
                  </a:cubicBezTo>
                  <a:cubicBezTo>
                    <a:pt x="2832" y="896"/>
                    <a:pt x="2888" y="840"/>
                    <a:pt x="2928" y="816"/>
                  </a:cubicBezTo>
                  <a:cubicBezTo>
                    <a:pt x="2968" y="792"/>
                    <a:pt x="2984" y="800"/>
                    <a:pt x="3024" y="768"/>
                  </a:cubicBezTo>
                  <a:cubicBezTo>
                    <a:pt x="3064" y="736"/>
                    <a:pt x="3120" y="664"/>
                    <a:pt x="3168" y="624"/>
                  </a:cubicBezTo>
                  <a:cubicBezTo>
                    <a:pt x="3216" y="584"/>
                    <a:pt x="3248" y="528"/>
                    <a:pt x="3312" y="528"/>
                  </a:cubicBezTo>
                  <a:cubicBezTo>
                    <a:pt x="3376" y="528"/>
                    <a:pt x="3496" y="600"/>
                    <a:pt x="3552" y="624"/>
                  </a:cubicBezTo>
                  <a:cubicBezTo>
                    <a:pt x="3608" y="648"/>
                    <a:pt x="3616" y="664"/>
                    <a:pt x="3648" y="672"/>
                  </a:cubicBezTo>
                  <a:cubicBezTo>
                    <a:pt x="3680" y="680"/>
                    <a:pt x="3704" y="688"/>
                    <a:pt x="3744" y="672"/>
                  </a:cubicBezTo>
                  <a:cubicBezTo>
                    <a:pt x="3784" y="656"/>
                    <a:pt x="3848" y="624"/>
                    <a:pt x="3888" y="576"/>
                  </a:cubicBezTo>
                  <a:cubicBezTo>
                    <a:pt x="3928" y="528"/>
                    <a:pt x="3952" y="448"/>
                    <a:pt x="3984" y="384"/>
                  </a:cubicBezTo>
                  <a:cubicBezTo>
                    <a:pt x="4016" y="320"/>
                    <a:pt x="4040" y="248"/>
                    <a:pt x="4080" y="192"/>
                  </a:cubicBezTo>
                  <a:cubicBezTo>
                    <a:pt x="4120" y="136"/>
                    <a:pt x="4168" y="80"/>
                    <a:pt x="4224" y="48"/>
                  </a:cubicBezTo>
                  <a:cubicBezTo>
                    <a:pt x="4280" y="16"/>
                    <a:pt x="4360" y="0"/>
                    <a:pt x="4416" y="0"/>
                  </a:cubicBezTo>
                  <a:cubicBezTo>
                    <a:pt x="4472" y="0"/>
                    <a:pt x="4512" y="24"/>
                    <a:pt x="4560" y="48"/>
                  </a:cubicBezTo>
                  <a:cubicBezTo>
                    <a:pt x="4608" y="72"/>
                    <a:pt x="4656" y="108"/>
                    <a:pt x="4704"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7415" name="Line 6"/>
            <p:cNvSpPr>
              <a:spLocks noChangeShapeType="1"/>
            </p:cNvSpPr>
            <p:nvPr/>
          </p:nvSpPr>
          <p:spPr bwMode="auto">
            <a:xfrm>
              <a:off x="949325" y="4038600"/>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16" name="Line 7"/>
            <p:cNvSpPr>
              <a:spLocks noChangeShapeType="1"/>
            </p:cNvSpPr>
            <p:nvPr/>
          </p:nvSpPr>
          <p:spPr bwMode="auto">
            <a:xfrm flipV="1">
              <a:off x="949325" y="2286000"/>
              <a:ext cx="0" cy="3505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17" name="Line 8"/>
            <p:cNvSpPr>
              <a:spLocks noChangeShapeType="1"/>
            </p:cNvSpPr>
            <p:nvPr/>
          </p:nvSpPr>
          <p:spPr bwMode="auto">
            <a:xfrm flipV="1">
              <a:off x="2092325" y="2286000"/>
              <a:ext cx="0" cy="3505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18" name="Line 9"/>
            <p:cNvSpPr>
              <a:spLocks noChangeShapeType="1"/>
            </p:cNvSpPr>
            <p:nvPr/>
          </p:nvSpPr>
          <p:spPr bwMode="auto">
            <a:xfrm flipV="1">
              <a:off x="3235325" y="2286000"/>
              <a:ext cx="0" cy="3505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19" name="Line 10"/>
            <p:cNvSpPr>
              <a:spLocks noChangeShapeType="1"/>
            </p:cNvSpPr>
            <p:nvPr/>
          </p:nvSpPr>
          <p:spPr bwMode="auto">
            <a:xfrm flipV="1">
              <a:off x="4378325" y="2286000"/>
              <a:ext cx="0" cy="3505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0" name="Line 11"/>
            <p:cNvSpPr>
              <a:spLocks noChangeShapeType="1"/>
            </p:cNvSpPr>
            <p:nvPr/>
          </p:nvSpPr>
          <p:spPr bwMode="auto">
            <a:xfrm flipV="1">
              <a:off x="5521325" y="2286000"/>
              <a:ext cx="0" cy="3505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1" name="Line 12"/>
            <p:cNvSpPr>
              <a:spLocks noChangeShapeType="1"/>
            </p:cNvSpPr>
            <p:nvPr/>
          </p:nvSpPr>
          <p:spPr bwMode="auto">
            <a:xfrm flipV="1">
              <a:off x="6664325" y="2286000"/>
              <a:ext cx="0" cy="3505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2" name="Line 13"/>
            <p:cNvSpPr>
              <a:spLocks noChangeShapeType="1"/>
            </p:cNvSpPr>
            <p:nvPr/>
          </p:nvSpPr>
          <p:spPr bwMode="auto">
            <a:xfrm flipV="1">
              <a:off x="7807325" y="2286000"/>
              <a:ext cx="0" cy="3505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3" name="Line 14"/>
            <p:cNvSpPr>
              <a:spLocks noChangeShapeType="1"/>
            </p:cNvSpPr>
            <p:nvPr/>
          </p:nvSpPr>
          <p:spPr bwMode="auto">
            <a:xfrm>
              <a:off x="949325" y="5029200"/>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4" name="Line 15"/>
            <p:cNvSpPr>
              <a:spLocks noChangeShapeType="1"/>
            </p:cNvSpPr>
            <p:nvPr/>
          </p:nvSpPr>
          <p:spPr bwMode="auto">
            <a:xfrm>
              <a:off x="2092325" y="4800600"/>
              <a:ext cx="0" cy="990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5" name="Line 16"/>
            <p:cNvSpPr>
              <a:spLocks noChangeShapeType="1"/>
            </p:cNvSpPr>
            <p:nvPr/>
          </p:nvSpPr>
          <p:spPr bwMode="auto">
            <a:xfrm>
              <a:off x="3235325" y="4648200"/>
              <a:ext cx="0" cy="1143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6" name="Line 17"/>
            <p:cNvSpPr>
              <a:spLocks noChangeShapeType="1"/>
            </p:cNvSpPr>
            <p:nvPr/>
          </p:nvSpPr>
          <p:spPr bwMode="auto">
            <a:xfrm>
              <a:off x="4378325" y="4343400"/>
              <a:ext cx="0" cy="1447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7" name="Line 18"/>
            <p:cNvSpPr>
              <a:spLocks noChangeShapeType="1"/>
            </p:cNvSpPr>
            <p:nvPr/>
          </p:nvSpPr>
          <p:spPr bwMode="auto">
            <a:xfrm>
              <a:off x="5521325" y="4800600"/>
              <a:ext cx="0" cy="990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8" name="Line 19"/>
            <p:cNvSpPr>
              <a:spLocks noChangeShapeType="1"/>
            </p:cNvSpPr>
            <p:nvPr/>
          </p:nvSpPr>
          <p:spPr bwMode="auto">
            <a:xfrm>
              <a:off x="6664325" y="4419600"/>
              <a:ext cx="0" cy="1371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29" name="Line 20"/>
            <p:cNvSpPr>
              <a:spLocks noChangeShapeType="1"/>
            </p:cNvSpPr>
            <p:nvPr/>
          </p:nvSpPr>
          <p:spPr bwMode="auto">
            <a:xfrm>
              <a:off x="7807325" y="3733800"/>
              <a:ext cx="0" cy="2057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7430" name="Text Box 21"/>
            <p:cNvSpPr txBox="1">
              <a:spLocks noChangeArrowheads="1"/>
            </p:cNvSpPr>
            <p:nvPr/>
          </p:nvSpPr>
          <p:spPr bwMode="auto">
            <a:xfrm>
              <a:off x="949325" y="48006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accent1"/>
                </a:buClr>
                <a:buSzPct val="70000"/>
                <a:buFont typeface="Monotype Sorts"/>
                <a:buNone/>
              </a:pPr>
              <a:r>
                <a:rPr kumimoji="1" lang="es-MX" altLang="es-MX" sz="1600">
                  <a:latin typeface="Arial" pitchFamily="34" charset="0"/>
                </a:rPr>
                <a:t>1.0</a:t>
              </a:r>
            </a:p>
          </p:txBody>
        </p:sp>
        <p:sp>
          <p:nvSpPr>
            <p:cNvPr id="17431" name="Text Box 22"/>
            <p:cNvSpPr txBox="1">
              <a:spLocks noChangeArrowheads="1"/>
            </p:cNvSpPr>
            <p:nvPr/>
          </p:nvSpPr>
          <p:spPr bwMode="auto">
            <a:xfrm>
              <a:off x="2092325" y="45720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accent1"/>
                </a:buClr>
                <a:buSzPct val="70000"/>
                <a:buFont typeface="Monotype Sorts"/>
                <a:buNone/>
              </a:pPr>
              <a:r>
                <a:rPr kumimoji="1" lang="es-MX" altLang="es-MX" sz="1600">
                  <a:latin typeface="Arial" pitchFamily="34" charset="0"/>
                </a:rPr>
                <a:t>1.5</a:t>
              </a:r>
            </a:p>
          </p:txBody>
        </p:sp>
        <p:sp>
          <p:nvSpPr>
            <p:cNvPr id="17432" name="Text Box 23"/>
            <p:cNvSpPr txBox="1">
              <a:spLocks noChangeArrowheads="1"/>
            </p:cNvSpPr>
            <p:nvPr/>
          </p:nvSpPr>
          <p:spPr bwMode="auto">
            <a:xfrm>
              <a:off x="3235325" y="44958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accent1"/>
                </a:buClr>
                <a:buSzPct val="70000"/>
                <a:buFont typeface="Monotype Sorts"/>
                <a:buNone/>
              </a:pPr>
              <a:r>
                <a:rPr kumimoji="1" lang="es-MX" altLang="es-MX" sz="1600">
                  <a:latin typeface="Arial" pitchFamily="34" charset="0"/>
                </a:rPr>
                <a:t>1.8</a:t>
              </a:r>
            </a:p>
          </p:txBody>
        </p:sp>
        <p:sp>
          <p:nvSpPr>
            <p:cNvPr id="17433" name="Text Box 24"/>
            <p:cNvSpPr txBox="1">
              <a:spLocks noChangeArrowheads="1"/>
            </p:cNvSpPr>
            <p:nvPr/>
          </p:nvSpPr>
          <p:spPr bwMode="auto">
            <a:xfrm>
              <a:off x="4454525" y="42672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accent1"/>
                </a:buClr>
                <a:buSzPct val="70000"/>
                <a:buFont typeface="Monotype Sorts"/>
                <a:buNone/>
              </a:pPr>
              <a:r>
                <a:rPr kumimoji="1" lang="es-MX" altLang="es-MX" sz="1600">
                  <a:latin typeface="Arial" pitchFamily="34" charset="0"/>
                </a:rPr>
                <a:t>3.2</a:t>
              </a:r>
            </a:p>
          </p:txBody>
        </p:sp>
        <p:sp>
          <p:nvSpPr>
            <p:cNvPr id="17434" name="Text Box 25"/>
            <p:cNvSpPr txBox="1">
              <a:spLocks noChangeArrowheads="1"/>
            </p:cNvSpPr>
            <p:nvPr/>
          </p:nvSpPr>
          <p:spPr bwMode="auto">
            <a:xfrm>
              <a:off x="5597525" y="46482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accent1"/>
                </a:buClr>
                <a:buSzPct val="70000"/>
                <a:buFont typeface="Monotype Sorts"/>
                <a:buNone/>
              </a:pPr>
              <a:r>
                <a:rPr kumimoji="1" lang="es-MX" altLang="es-MX" sz="1600">
                  <a:latin typeface="Arial" pitchFamily="34" charset="0"/>
                </a:rPr>
                <a:t>1.7</a:t>
              </a:r>
            </a:p>
          </p:txBody>
        </p:sp>
        <p:sp>
          <p:nvSpPr>
            <p:cNvPr id="17435" name="Text Box 26"/>
            <p:cNvSpPr txBox="1">
              <a:spLocks noChangeArrowheads="1"/>
            </p:cNvSpPr>
            <p:nvPr/>
          </p:nvSpPr>
          <p:spPr bwMode="auto">
            <a:xfrm>
              <a:off x="6740525" y="42672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accent1"/>
                </a:buClr>
                <a:buSzPct val="70000"/>
                <a:buFont typeface="Monotype Sorts"/>
                <a:buNone/>
              </a:pPr>
              <a:r>
                <a:rPr kumimoji="1" lang="es-MX" altLang="es-MX" sz="1600">
                  <a:latin typeface="Arial" pitchFamily="34" charset="0"/>
                </a:rPr>
                <a:t>2.8</a:t>
              </a:r>
            </a:p>
          </p:txBody>
        </p:sp>
        <p:sp>
          <p:nvSpPr>
            <p:cNvPr id="17436" name="Text Box 27"/>
            <p:cNvSpPr txBox="1">
              <a:spLocks noChangeArrowheads="1"/>
            </p:cNvSpPr>
            <p:nvPr/>
          </p:nvSpPr>
          <p:spPr bwMode="auto">
            <a:xfrm>
              <a:off x="7807325" y="35814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accent1"/>
                </a:buClr>
                <a:buSzPct val="70000"/>
                <a:buFont typeface="Monotype Sorts"/>
                <a:buNone/>
              </a:pPr>
              <a:r>
                <a:rPr kumimoji="1" lang="es-MX" altLang="es-MX" sz="1600">
                  <a:latin typeface="Arial" pitchFamily="34" charset="0"/>
                </a:rPr>
                <a:t>5.2</a:t>
              </a:r>
            </a:p>
          </p:txBody>
        </p:sp>
        <p:sp>
          <p:nvSpPr>
            <p:cNvPr id="17437" name="Text Box 28"/>
            <p:cNvSpPr txBox="1">
              <a:spLocks noChangeArrowheads="1"/>
            </p:cNvSpPr>
            <p:nvPr/>
          </p:nvSpPr>
          <p:spPr bwMode="auto">
            <a:xfrm>
              <a:off x="857250" y="5903913"/>
              <a:ext cx="434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accent1"/>
                </a:buClr>
                <a:buSzPct val="70000"/>
                <a:buFont typeface="Monotype Sorts"/>
                <a:buNone/>
              </a:pPr>
              <a:r>
                <a:rPr kumimoji="1" lang="es-MX" altLang="es-MX" sz="1800">
                  <a:latin typeface="Arial" pitchFamily="34" charset="0"/>
                </a:rPr>
                <a:t>Pulsos PAM (Pulse Amplitud Modulation)</a:t>
              </a:r>
            </a:p>
          </p:txBody>
        </p:sp>
      </p:grpSp>
      <p:sp>
        <p:nvSpPr>
          <p:cNvPr id="1741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Datos analógicos, señales digitales</a:t>
            </a:r>
          </a:p>
        </p:txBody>
      </p:sp>
    </p:spTree>
    <p:extLst>
      <p:ext uri="{BB962C8B-B14F-4D97-AF65-F5344CB8AC3E}">
        <p14:creationId xmlns:p14="http://schemas.microsoft.com/office/powerpoint/2010/main" val="3858290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ox(in)">
                                      <p:cBhvr>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Datos analógicos, señales digitales</a:t>
            </a:r>
          </a:p>
        </p:txBody>
      </p:sp>
      <p:sp>
        <p:nvSpPr>
          <p:cNvPr id="1843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37" name="Rectangle 3"/>
          <p:cNvSpPr txBox="1">
            <a:spLocks noChangeArrowheads="1"/>
          </p:cNvSpPr>
          <p:nvPr/>
        </p:nvSpPr>
        <p:spPr>
          <a:xfrm>
            <a:off x="642938" y="1714500"/>
            <a:ext cx="7858125" cy="857250"/>
          </a:xfrm>
          <a:prstGeom prst="rect">
            <a:avLst/>
          </a:prstGeom>
        </p:spPr>
        <p:txBody>
          <a:bodyPr/>
          <a:lstStyle/>
          <a:p>
            <a:pPr marL="285750" indent="-285750" algn="just" eaLnBrk="0" hangingPunct="0">
              <a:lnSpc>
                <a:spcPct val="150000"/>
              </a:lnSpc>
              <a:spcBef>
                <a:spcPct val="20000"/>
              </a:spcBef>
              <a:buFont typeface="Wingdings" pitchFamily="2" charset="2"/>
              <a:buChar char="§"/>
              <a:defRPr/>
            </a:pPr>
            <a:r>
              <a:rPr lang="es-MX" sz="1600" kern="0" dirty="0">
                <a:latin typeface="ZapfHumnst BT"/>
                <a:cs typeface="Arial" pitchFamily="34" charset="0"/>
              </a:rPr>
              <a:t>Una tasa de muestreo del doble de la frecuencia de </a:t>
            </a:r>
            <a:r>
              <a:rPr lang="es-MX" sz="1600" b="1" kern="0" dirty="0">
                <a:latin typeface="ZapfHumnst BT"/>
                <a:cs typeface="Arial" pitchFamily="34" charset="0"/>
              </a:rPr>
              <a:t>x Hz </a:t>
            </a:r>
            <a:r>
              <a:rPr lang="es-MX" sz="1600" kern="0" dirty="0">
                <a:latin typeface="ZapfHumnst BT"/>
                <a:cs typeface="Arial" pitchFamily="34" charset="0"/>
              </a:rPr>
              <a:t>indica que la señal se debe muestrear cada </a:t>
            </a:r>
            <a:r>
              <a:rPr lang="es-MX" sz="1600" b="1" kern="0" dirty="0">
                <a:latin typeface="ZapfHumnst BT"/>
                <a:cs typeface="Arial" pitchFamily="34" charset="0"/>
              </a:rPr>
              <a:t>1/2x segundos</a:t>
            </a:r>
            <a:r>
              <a:rPr lang="es-MX" sz="1600" kern="0" dirty="0">
                <a:latin typeface="ZapfHumnst BT"/>
                <a:cs typeface="Arial" pitchFamily="34" charset="0"/>
              </a:rPr>
              <a:t>. </a:t>
            </a:r>
          </a:p>
        </p:txBody>
      </p:sp>
      <p:sp>
        <p:nvSpPr>
          <p:cNvPr id="14" name="Rectangle 3"/>
          <p:cNvSpPr txBox="1">
            <a:spLocks noChangeArrowheads="1"/>
          </p:cNvSpPr>
          <p:nvPr/>
        </p:nvSpPr>
        <p:spPr>
          <a:xfrm>
            <a:off x="571500" y="1143000"/>
            <a:ext cx="5857875"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cs typeface="Arial" pitchFamily="34" charset="0"/>
              </a:rPr>
              <a:t>Frecuencia de muestreo</a:t>
            </a:r>
          </a:p>
        </p:txBody>
      </p:sp>
      <p:grpSp>
        <p:nvGrpSpPr>
          <p:cNvPr id="18438" name="28 Grupo"/>
          <p:cNvGrpSpPr>
            <a:grpSpLocks/>
          </p:cNvGrpSpPr>
          <p:nvPr/>
        </p:nvGrpSpPr>
        <p:grpSpPr bwMode="auto">
          <a:xfrm>
            <a:off x="2000250" y="3643313"/>
            <a:ext cx="5000625" cy="3143250"/>
            <a:chOff x="1928814" y="3357562"/>
            <a:chExt cx="5000640" cy="3143272"/>
          </a:xfrm>
        </p:grpSpPr>
        <p:cxnSp>
          <p:nvCxnSpPr>
            <p:cNvPr id="18440" name="44 Conector recto de flecha"/>
            <p:cNvCxnSpPr>
              <a:cxnSpLocks noChangeShapeType="1"/>
            </p:cNvCxnSpPr>
            <p:nvPr/>
          </p:nvCxnSpPr>
          <p:spPr bwMode="auto">
            <a:xfrm rot="16200000" flipV="1">
              <a:off x="714349" y="4714883"/>
              <a:ext cx="2714646" cy="3"/>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18441" name="47 Conector recto de flecha"/>
            <p:cNvCxnSpPr>
              <a:cxnSpLocks noChangeShapeType="1"/>
            </p:cNvCxnSpPr>
            <p:nvPr/>
          </p:nvCxnSpPr>
          <p:spPr bwMode="auto">
            <a:xfrm>
              <a:off x="1928814" y="5162572"/>
              <a:ext cx="5000625"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18442" name="50 Rectángulo"/>
            <p:cNvSpPr>
              <a:spLocks noChangeArrowheads="1"/>
            </p:cNvSpPr>
            <p:nvPr/>
          </p:nvSpPr>
          <p:spPr bwMode="auto">
            <a:xfrm>
              <a:off x="2349501" y="5019697"/>
              <a:ext cx="71438"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43" name="52 Rectángulo"/>
            <p:cNvSpPr>
              <a:spLocks noChangeArrowheads="1"/>
            </p:cNvSpPr>
            <p:nvPr/>
          </p:nvSpPr>
          <p:spPr bwMode="auto">
            <a:xfrm>
              <a:off x="2635251" y="4805385"/>
              <a:ext cx="71438"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44" name="53 Rectángulo"/>
            <p:cNvSpPr>
              <a:spLocks noChangeArrowheads="1"/>
            </p:cNvSpPr>
            <p:nvPr/>
          </p:nvSpPr>
          <p:spPr bwMode="auto">
            <a:xfrm>
              <a:off x="2928939" y="4733947"/>
              <a:ext cx="71437"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45" name="54 Rectángulo"/>
            <p:cNvSpPr>
              <a:spLocks noChangeArrowheads="1"/>
            </p:cNvSpPr>
            <p:nvPr/>
          </p:nvSpPr>
          <p:spPr bwMode="auto">
            <a:xfrm flipH="1">
              <a:off x="3214689" y="4805385"/>
              <a:ext cx="71437"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46" name="55 Rectángulo"/>
            <p:cNvSpPr>
              <a:spLocks noChangeArrowheads="1"/>
            </p:cNvSpPr>
            <p:nvPr/>
          </p:nvSpPr>
          <p:spPr bwMode="auto">
            <a:xfrm>
              <a:off x="3794126" y="5162572"/>
              <a:ext cx="71438"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47" name="56 Rectángulo"/>
            <p:cNvSpPr>
              <a:spLocks noChangeArrowheads="1"/>
            </p:cNvSpPr>
            <p:nvPr/>
          </p:nvSpPr>
          <p:spPr bwMode="auto">
            <a:xfrm flipH="1">
              <a:off x="4071939" y="5162572"/>
              <a:ext cx="71437" cy="785813"/>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48" name="56 Rectángulo"/>
            <p:cNvSpPr>
              <a:spLocks noChangeArrowheads="1"/>
            </p:cNvSpPr>
            <p:nvPr/>
          </p:nvSpPr>
          <p:spPr bwMode="auto">
            <a:xfrm flipH="1">
              <a:off x="4357689" y="5162572"/>
              <a:ext cx="71437" cy="7143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49" name="55 Rectángulo"/>
            <p:cNvSpPr>
              <a:spLocks noChangeArrowheads="1"/>
            </p:cNvSpPr>
            <p:nvPr/>
          </p:nvSpPr>
          <p:spPr bwMode="auto">
            <a:xfrm flipH="1">
              <a:off x="4643439" y="5162572"/>
              <a:ext cx="71437" cy="214313"/>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50" name="55 Rectángulo"/>
            <p:cNvSpPr>
              <a:spLocks noChangeArrowheads="1"/>
            </p:cNvSpPr>
            <p:nvPr/>
          </p:nvSpPr>
          <p:spPr bwMode="auto">
            <a:xfrm flipH="1">
              <a:off x="4929189" y="4733947"/>
              <a:ext cx="71437"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51" name="55 Rectángulo"/>
            <p:cNvSpPr>
              <a:spLocks noChangeArrowheads="1"/>
            </p:cNvSpPr>
            <p:nvPr/>
          </p:nvSpPr>
          <p:spPr bwMode="auto">
            <a:xfrm flipH="1">
              <a:off x="5214939" y="4214835"/>
              <a:ext cx="71437" cy="94773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52" name="55 Rectángulo"/>
            <p:cNvSpPr>
              <a:spLocks noChangeArrowheads="1"/>
            </p:cNvSpPr>
            <p:nvPr/>
          </p:nvSpPr>
          <p:spPr bwMode="auto">
            <a:xfrm flipH="1">
              <a:off x="5500689" y="3898922"/>
              <a:ext cx="71437" cy="126365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53" name="22 Rectángulo"/>
            <p:cNvSpPr>
              <a:spLocks noChangeArrowheads="1"/>
            </p:cNvSpPr>
            <p:nvPr/>
          </p:nvSpPr>
          <p:spPr bwMode="auto">
            <a:xfrm flipH="1">
              <a:off x="5786439" y="4278335"/>
              <a:ext cx="71437" cy="88423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54" name="55 Rectángulo"/>
            <p:cNvSpPr>
              <a:spLocks noChangeArrowheads="1"/>
            </p:cNvSpPr>
            <p:nvPr/>
          </p:nvSpPr>
          <p:spPr bwMode="auto">
            <a:xfrm flipH="1">
              <a:off x="6072189" y="4341835"/>
              <a:ext cx="71437" cy="82073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55" name="55 Rectángulo"/>
            <p:cNvSpPr>
              <a:spLocks noChangeArrowheads="1"/>
            </p:cNvSpPr>
            <p:nvPr/>
          </p:nvSpPr>
          <p:spPr bwMode="auto">
            <a:xfrm flipH="1">
              <a:off x="6357939" y="4403747"/>
              <a:ext cx="71437" cy="7588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56" name="55 Rectángulo"/>
            <p:cNvSpPr>
              <a:spLocks noChangeArrowheads="1"/>
            </p:cNvSpPr>
            <p:nvPr/>
          </p:nvSpPr>
          <p:spPr bwMode="auto">
            <a:xfrm flipH="1">
              <a:off x="6643689" y="4733947"/>
              <a:ext cx="71437"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8457" name="55 Rectángulo"/>
            <p:cNvSpPr>
              <a:spLocks noChangeArrowheads="1"/>
            </p:cNvSpPr>
            <p:nvPr/>
          </p:nvSpPr>
          <p:spPr bwMode="auto">
            <a:xfrm flipH="1">
              <a:off x="3500439" y="5019697"/>
              <a:ext cx="71437"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25" name="24 CuadroTexto"/>
            <p:cNvSpPr txBox="1"/>
            <p:nvPr/>
          </p:nvSpPr>
          <p:spPr>
            <a:xfrm>
              <a:off x="3214693" y="6162694"/>
              <a:ext cx="2714633" cy="338140"/>
            </a:xfrm>
            <a:prstGeom prst="rect">
              <a:avLst/>
            </a:prstGeom>
            <a:noFill/>
          </p:spPr>
          <p:txBody>
            <a:bodyPr>
              <a:spAutoFit/>
            </a:bodyPr>
            <a:lstStyle/>
            <a:p>
              <a:pPr>
                <a:defRPr/>
              </a:pPr>
              <a:r>
                <a:rPr lang="es-MX" sz="1600" b="1" i="1" dirty="0">
                  <a:solidFill>
                    <a:schemeClr val="accent6">
                      <a:lumMod val="50000"/>
                    </a:schemeClr>
                  </a:solidFill>
                </a:rPr>
                <a:t>Intervalo de muestreo = 1/2x</a:t>
              </a:r>
            </a:p>
          </p:txBody>
        </p:sp>
        <p:sp>
          <p:nvSpPr>
            <p:cNvPr id="26" name="25 Cerrar llave"/>
            <p:cNvSpPr/>
            <p:nvPr/>
          </p:nvSpPr>
          <p:spPr bwMode="auto">
            <a:xfrm flipH="1">
              <a:off x="4214810" y="5929330"/>
              <a:ext cx="142876" cy="285752"/>
            </a:xfrm>
            <a:prstGeom prst="rightBrace">
              <a:avLst/>
            </a:prstGeom>
            <a:solidFill>
              <a:schemeClr val="bg1"/>
            </a:solid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a:lstStyle/>
            <a:p>
              <a:pPr eaLnBrk="0" hangingPunct="0">
                <a:defRPr/>
              </a:pPr>
              <a:endParaRPr lang="es-MX"/>
            </a:p>
          </p:txBody>
        </p:sp>
        <p:sp>
          <p:nvSpPr>
            <p:cNvPr id="27" name="26 CuadroTexto"/>
            <p:cNvSpPr txBox="1"/>
            <p:nvPr/>
          </p:nvSpPr>
          <p:spPr>
            <a:xfrm>
              <a:off x="6072201" y="5214950"/>
              <a:ext cx="857253" cy="338139"/>
            </a:xfrm>
            <a:prstGeom prst="rect">
              <a:avLst/>
            </a:prstGeom>
            <a:noFill/>
          </p:spPr>
          <p:txBody>
            <a:bodyPr>
              <a:spAutoFit/>
            </a:bodyPr>
            <a:lstStyle/>
            <a:p>
              <a:pPr>
                <a:defRPr/>
              </a:pPr>
              <a:r>
                <a:rPr lang="es-MX" sz="1600" b="1" i="1" dirty="0">
                  <a:solidFill>
                    <a:schemeClr val="accent6">
                      <a:lumMod val="50000"/>
                    </a:schemeClr>
                  </a:solidFill>
                </a:rPr>
                <a:t>Tiempo</a:t>
              </a:r>
            </a:p>
          </p:txBody>
        </p:sp>
      </p:grpSp>
      <p:sp>
        <p:nvSpPr>
          <p:cNvPr id="30" name="Rectangle 3"/>
          <p:cNvSpPr txBox="1">
            <a:spLocks noChangeArrowheads="1"/>
          </p:cNvSpPr>
          <p:nvPr/>
        </p:nvSpPr>
        <p:spPr>
          <a:xfrm>
            <a:off x="2286000" y="2643188"/>
            <a:ext cx="5286375" cy="1500187"/>
          </a:xfrm>
          <a:prstGeom prst="rect">
            <a:avLst/>
          </a:prstGeom>
          <a:ln>
            <a:solidFill>
              <a:schemeClr val="tx1"/>
            </a:solidFill>
          </a:ln>
        </p:spPr>
        <p:txBody>
          <a:bodyPr/>
          <a:lstStyle/>
          <a:p>
            <a:pPr marL="285750" indent="-285750" algn="just" eaLnBrk="0" hangingPunct="0">
              <a:lnSpc>
                <a:spcPts val="2500"/>
              </a:lnSpc>
              <a:spcBef>
                <a:spcPct val="20000"/>
              </a:spcBef>
              <a:defRPr/>
            </a:pPr>
            <a:r>
              <a:rPr lang="es-MX" sz="1600" b="1" kern="0" dirty="0">
                <a:latin typeface="ZapfHumnst BT"/>
                <a:cs typeface="Arial" pitchFamily="34" charset="0"/>
              </a:rPr>
              <a:t>Frecuencia más alta =  x Hz</a:t>
            </a:r>
          </a:p>
          <a:p>
            <a:pPr marL="285750" indent="-285750" algn="just" eaLnBrk="0" hangingPunct="0">
              <a:lnSpc>
                <a:spcPts val="2500"/>
              </a:lnSpc>
              <a:spcBef>
                <a:spcPct val="20000"/>
              </a:spcBef>
              <a:defRPr/>
            </a:pPr>
            <a:r>
              <a:rPr lang="es-MX" sz="1600" b="1" kern="0" dirty="0">
                <a:latin typeface="ZapfHumnst BT"/>
                <a:cs typeface="Arial" pitchFamily="34" charset="0"/>
              </a:rPr>
              <a:t>Tasa de muestreo  =  2x muestras por segundo</a:t>
            </a:r>
          </a:p>
          <a:p>
            <a:pPr marL="285750" indent="-285750" algn="just" eaLnBrk="0" hangingPunct="0">
              <a:lnSpc>
                <a:spcPts val="2500"/>
              </a:lnSpc>
              <a:spcBef>
                <a:spcPct val="20000"/>
              </a:spcBef>
              <a:defRPr/>
            </a:pPr>
            <a:r>
              <a:rPr lang="es-MX" sz="1600" b="1" kern="0" dirty="0">
                <a:latin typeface="ZapfHumnst BT"/>
                <a:cs typeface="Arial" pitchFamily="34" charset="0"/>
              </a:rPr>
              <a:t>Intervalo de muestreo = 1/Tasa de muestreo = 1/2x</a:t>
            </a:r>
          </a:p>
          <a:p>
            <a:pPr marL="285750" indent="-285750" algn="just" eaLnBrk="0" hangingPunct="0">
              <a:lnSpc>
                <a:spcPts val="2500"/>
              </a:lnSpc>
              <a:spcBef>
                <a:spcPct val="20000"/>
              </a:spcBef>
              <a:defRPr/>
            </a:pPr>
            <a:r>
              <a:rPr lang="es-MX" sz="1600" kern="0" dirty="0">
                <a:latin typeface="ZapfHumnst BT"/>
                <a:cs typeface="Arial" pitchFamily="34" charset="0"/>
              </a:rPr>
              <a:t>Se debe muestrear cada 1/2x segundos</a:t>
            </a:r>
          </a:p>
        </p:txBody>
      </p:sp>
    </p:spTree>
    <p:extLst>
      <p:ext uri="{BB962C8B-B14F-4D97-AF65-F5344CB8AC3E}">
        <p14:creationId xmlns:p14="http://schemas.microsoft.com/office/powerpoint/2010/main" val="4042590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ox(in)">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ox(in)">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4" grpId="0"/>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Datos analógicos, señales digitales</a:t>
            </a:r>
          </a:p>
        </p:txBody>
      </p:sp>
      <p:sp>
        <p:nvSpPr>
          <p:cNvPr id="1945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grpSp>
        <p:nvGrpSpPr>
          <p:cNvPr id="19460" name="28 Grupo"/>
          <p:cNvGrpSpPr>
            <a:grpSpLocks/>
          </p:cNvGrpSpPr>
          <p:nvPr/>
        </p:nvGrpSpPr>
        <p:grpSpPr bwMode="auto">
          <a:xfrm>
            <a:off x="2000250" y="3500438"/>
            <a:ext cx="5000625" cy="3143250"/>
            <a:chOff x="1928814" y="3357562"/>
            <a:chExt cx="5000640" cy="3143272"/>
          </a:xfrm>
        </p:grpSpPr>
        <p:cxnSp>
          <p:nvCxnSpPr>
            <p:cNvPr id="19463" name="44 Conector recto de flecha"/>
            <p:cNvCxnSpPr>
              <a:cxnSpLocks noChangeShapeType="1"/>
            </p:cNvCxnSpPr>
            <p:nvPr/>
          </p:nvCxnSpPr>
          <p:spPr bwMode="auto">
            <a:xfrm rot="16200000" flipV="1">
              <a:off x="714349" y="4714883"/>
              <a:ext cx="2714646" cy="3"/>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19464" name="47 Conector recto de flecha"/>
            <p:cNvCxnSpPr>
              <a:cxnSpLocks noChangeShapeType="1"/>
            </p:cNvCxnSpPr>
            <p:nvPr/>
          </p:nvCxnSpPr>
          <p:spPr bwMode="auto">
            <a:xfrm>
              <a:off x="1928814" y="5162572"/>
              <a:ext cx="5000625"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19465" name="50 Rectángulo"/>
            <p:cNvSpPr>
              <a:spLocks noChangeArrowheads="1"/>
            </p:cNvSpPr>
            <p:nvPr/>
          </p:nvSpPr>
          <p:spPr bwMode="auto">
            <a:xfrm>
              <a:off x="2349501" y="5019697"/>
              <a:ext cx="71438"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66" name="52 Rectángulo"/>
            <p:cNvSpPr>
              <a:spLocks noChangeArrowheads="1"/>
            </p:cNvSpPr>
            <p:nvPr/>
          </p:nvSpPr>
          <p:spPr bwMode="auto">
            <a:xfrm>
              <a:off x="2635251" y="4805385"/>
              <a:ext cx="71438"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67" name="53 Rectángulo"/>
            <p:cNvSpPr>
              <a:spLocks noChangeArrowheads="1"/>
            </p:cNvSpPr>
            <p:nvPr/>
          </p:nvSpPr>
          <p:spPr bwMode="auto">
            <a:xfrm>
              <a:off x="2928939" y="4733947"/>
              <a:ext cx="71437"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68" name="54 Rectángulo"/>
            <p:cNvSpPr>
              <a:spLocks noChangeArrowheads="1"/>
            </p:cNvSpPr>
            <p:nvPr/>
          </p:nvSpPr>
          <p:spPr bwMode="auto">
            <a:xfrm flipH="1">
              <a:off x="3214689" y="4805385"/>
              <a:ext cx="71437"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69" name="55 Rectángulo"/>
            <p:cNvSpPr>
              <a:spLocks noChangeArrowheads="1"/>
            </p:cNvSpPr>
            <p:nvPr/>
          </p:nvSpPr>
          <p:spPr bwMode="auto">
            <a:xfrm>
              <a:off x="3794126" y="5162572"/>
              <a:ext cx="71438"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0" name="56 Rectángulo"/>
            <p:cNvSpPr>
              <a:spLocks noChangeArrowheads="1"/>
            </p:cNvSpPr>
            <p:nvPr/>
          </p:nvSpPr>
          <p:spPr bwMode="auto">
            <a:xfrm flipH="1">
              <a:off x="4071939" y="5162572"/>
              <a:ext cx="71437" cy="785813"/>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1" name="56 Rectángulo"/>
            <p:cNvSpPr>
              <a:spLocks noChangeArrowheads="1"/>
            </p:cNvSpPr>
            <p:nvPr/>
          </p:nvSpPr>
          <p:spPr bwMode="auto">
            <a:xfrm flipH="1">
              <a:off x="4357689" y="5162572"/>
              <a:ext cx="71437" cy="7143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2" name="55 Rectángulo"/>
            <p:cNvSpPr>
              <a:spLocks noChangeArrowheads="1"/>
            </p:cNvSpPr>
            <p:nvPr/>
          </p:nvSpPr>
          <p:spPr bwMode="auto">
            <a:xfrm flipH="1">
              <a:off x="4643439" y="5162572"/>
              <a:ext cx="71437" cy="214313"/>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3" name="55 Rectángulo"/>
            <p:cNvSpPr>
              <a:spLocks noChangeArrowheads="1"/>
            </p:cNvSpPr>
            <p:nvPr/>
          </p:nvSpPr>
          <p:spPr bwMode="auto">
            <a:xfrm flipH="1">
              <a:off x="4929189" y="4733947"/>
              <a:ext cx="71437"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4" name="55 Rectángulo"/>
            <p:cNvSpPr>
              <a:spLocks noChangeArrowheads="1"/>
            </p:cNvSpPr>
            <p:nvPr/>
          </p:nvSpPr>
          <p:spPr bwMode="auto">
            <a:xfrm flipH="1">
              <a:off x="5214939" y="4214835"/>
              <a:ext cx="71437" cy="94773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5" name="55 Rectángulo"/>
            <p:cNvSpPr>
              <a:spLocks noChangeArrowheads="1"/>
            </p:cNvSpPr>
            <p:nvPr/>
          </p:nvSpPr>
          <p:spPr bwMode="auto">
            <a:xfrm flipH="1">
              <a:off x="5500689" y="3898922"/>
              <a:ext cx="71437" cy="126365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6" name="22 Rectángulo"/>
            <p:cNvSpPr>
              <a:spLocks noChangeArrowheads="1"/>
            </p:cNvSpPr>
            <p:nvPr/>
          </p:nvSpPr>
          <p:spPr bwMode="auto">
            <a:xfrm flipH="1">
              <a:off x="5786439" y="4278335"/>
              <a:ext cx="71437" cy="88423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7" name="55 Rectángulo"/>
            <p:cNvSpPr>
              <a:spLocks noChangeArrowheads="1"/>
            </p:cNvSpPr>
            <p:nvPr/>
          </p:nvSpPr>
          <p:spPr bwMode="auto">
            <a:xfrm flipH="1">
              <a:off x="6072189" y="4341835"/>
              <a:ext cx="71437" cy="82073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8" name="55 Rectángulo"/>
            <p:cNvSpPr>
              <a:spLocks noChangeArrowheads="1"/>
            </p:cNvSpPr>
            <p:nvPr/>
          </p:nvSpPr>
          <p:spPr bwMode="auto">
            <a:xfrm flipH="1">
              <a:off x="6357939" y="4403747"/>
              <a:ext cx="71437" cy="7588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79" name="55 Rectángulo"/>
            <p:cNvSpPr>
              <a:spLocks noChangeArrowheads="1"/>
            </p:cNvSpPr>
            <p:nvPr/>
          </p:nvSpPr>
          <p:spPr bwMode="auto">
            <a:xfrm flipH="1">
              <a:off x="6643689" y="4733947"/>
              <a:ext cx="71437"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9480" name="55 Rectángulo"/>
            <p:cNvSpPr>
              <a:spLocks noChangeArrowheads="1"/>
            </p:cNvSpPr>
            <p:nvPr/>
          </p:nvSpPr>
          <p:spPr bwMode="auto">
            <a:xfrm flipH="1">
              <a:off x="3500439" y="5019697"/>
              <a:ext cx="71437"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25" name="24 CuadroTexto"/>
            <p:cNvSpPr txBox="1"/>
            <p:nvPr/>
          </p:nvSpPr>
          <p:spPr>
            <a:xfrm>
              <a:off x="3214693" y="6162694"/>
              <a:ext cx="2714633" cy="338140"/>
            </a:xfrm>
            <a:prstGeom prst="rect">
              <a:avLst/>
            </a:prstGeom>
            <a:noFill/>
          </p:spPr>
          <p:txBody>
            <a:bodyPr>
              <a:spAutoFit/>
            </a:bodyPr>
            <a:lstStyle/>
            <a:p>
              <a:pPr>
                <a:defRPr/>
              </a:pPr>
              <a:r>
                <a:rPr lang="es-MX" sz="1600" b="1" i="1" dirty="0">
                  <a:solidFill>
                    <a:schemeClr val="accent6">
                      <a:lumMod val="50000"/>
                    </a:schemeClr>
                  </a:solidFill>
                </a:rPr>
                <a:t>Intervalo de muestreo = 1/2x</a:t>
              </a:r>
            </a:p>
          </p:txBody>
        </p:sp>
        <p:sp>
          <p:nvSpPr>
            <p:cNvPr id="26" name="25 Cerrar llave"/>
            <p:cNvSpPr/>
            <p:nvPr/>
          </p:nvSpPr>
          <p:spPr bwMode="auto">
            <a:xfrm flipH="1">
              <a:off x="4214810" y="5929330"/>
              <a:ext cx="142876" cy="285752"/>
            </a:xfrm>
            <a:prstGeom prst="rightBrace">
              <a:avLst/>
            </a:prstGeom>
            <a:solidFill>
              <a:schemeClr val="bg1"/>
            </a:solid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a:lstStyle/>
            <a:p>
              <a:pPr eaLnBrk="0" hangingPunct="0">
                <a:defRPr/>
              </a:pPr>
              <a:endParaRPr lang="es-MX"/>
            </a:p>
          </p:txBody>
        </p:sp>
        <p:sp>
          <p:nvSpPr>
            <p:cNvPr id="27" name="26 CuadroTexto"/>
            <p:cNvSpPr txBox="1"/>
            <p:nvPr/>
          </p:nvSpPr>
          <p:spPr>
            <a:xfrm>
              <a:off x="6072201" y="5214950"/>
              <a:ext cx="857253" cy="338139"/>
            </a:xfrm>
            <a:prstGeom prst="rect">
              <a:avLst/>
            </a:prstGeom>
            <a:noFill/>
          </p:spPr>
          <p:txBody>
            <a:bodyPr>
              <a:spAutoFit/>
            </a:bodyPr>
            <a:lstStyle/>
            <a:p>
              <a:pPr>
                <a:defRPr/>
              </a:pPr>
              <a:r>
                <a:rPr lang="es-MX" sz="1600" b="1" i="1" dirty="0">
                  <a:solidFill>
                    <a:schemeClr val="accent6">
                      <a:lumMod val="50000"/>
                    </a:schemeClr>
                  </a:solidFill>
                </a:rPr>
                <a:t>Tiempo</a:t>
              </a:r>
            </a:p>
          </p:txBody>
        </p:sp>
      </p:grpSp>
      <p:sp>
        <p:nvSpPr>
          <p:cNvPr id="28" name="Rectangle 3"/>
          <p:cNvSpPr txBox="1">
            <a:spLocks noChangeArrowheads="1"/>
          </p:cNvSpPr>
          <p:nvPr/>
        </p:nvSpPr>
        <p:spPr>
          <a:xfrm>
            <a:off x="2357438" y="2428875"/>
            <a:ext cx="5286375" cy="1500188"/>
          </a:xfrm>
          <a:prstGeom prst="rect">
            <a:avLst/>
          </a:prstGeom>
          <a:ln>
            <a:solidFill>
              <a:schemeClr val="tx1"/>
            </a:solidFill>
          </a:ln>
        </p:spPr>
        <p:txBody>
          <a:bodyPr/>
          <a:lstStyle/>
          <a:p>
            <a:pPr marL="285750" indent="-285750" algn="just" eaLnBrk="0" hangingPunct="0">
              <a:lnSpc>
                <a:spcPts val="2500"/>
              </a:lnSpc>
              <a:spcBef>
                <a:spcPct val="20000"/>
              </a:spcBef>
              <a:defRPr/>
            </a:pPr>
            <a:r>
              <a:rPr lang="es-MX" sz="1600" b="1" kern="0" dirty="0">
                <a:latin typeface="ZapfHumnst BT"/>
                <a:cs typeface="Arial" pitchFamily="34" charset="0"/>
              </a:rPr>
              <a:t>Frecuencia más alta =  x Hz</a:t>
            </a:r>
          </a:p>
          <a:p>
            <a:pPr marL="285750" indent="-285750" algn="just" eaLnBrk="0" hangingPunct="0">
              <a:lnSpc>
                <a:spcPts val="2500"/>
              </a:lnSpc>
              <a:spcBef>
                <a:spcPct val="20000"/>
              </a:spcBef>
              <a:defRPr/>
            </a:pPr>
            <a:r>
              <a:rPr lang="es-MX" sz="1600" b="1" kern="0" dirty="0">
                <a:latin typeface="ZapfHumnst BT"/>
                <a:cs typeface="Arial" pitchFamily="34" charset="0"/>
              </a:rPr>
              <a:t>Tasa de muestreo  =  2x muestras por segundo</a:t>
            </a:r>
          </a:p>
          <a:p>
            <a:pPr marL="285750" indent="-285750" algn="just" eaLnBrk="0" hangingPunct="0">
              <a:lnSpc>
                <a:spcPts val="2500"/>
              </a:lnSpc>
              <a:spcBef>
                <a:spcPct val="20000"/>
              </a:spcBef>
              <a:defRPr/>
            </a:pPr>
            <a:r>
              <a:rPr lang="es-MX" sz="1600" b="1" kern="0" dirty="0">
                <a:latin typeface="ZapfHumnst BT"/>
                <a:cs typeface="Arial" pitchFamily="34" charset="0"/>
              </a:rPr>
              <a:t>Intervalo de muestreo = 1/Tasa de muestreo = 1/2x</a:t>
            </a:r>
          </a:p>
          <a:p>
            <a:pPr marL="285750" indent="-285750" algn="just" eaLnBrk="0" hangingPunct="0">
              <a:lnSpc>
                <a:spcPts val="2500"/>
              </a:lnSpc>
              <a:spcBef>
                <a:spcPct val="20000"/>
              </a:spcBef>
              <a:defRPr/>
            </a:pPr>
            <a:r>
              <a:rPr lang="es-MX" sz="1600" kern="0" dirty="0">
                <a:latin typeface="ZapfHumnst BT"/>
                <a:cs typeface="Arial" pitchFamily="34" charset="0"/>
              </a:rPr>
              <a:t>Se debe muestrear cada 1/2x segundos</a:t>
            </a:r>
          </a:p>
        </p:txBody>
      </p:sp>
      <p:sp>
        <p:nvSpPr>
          <p:cNvPr id="30" name="Rectangle 3"/>
          <p:cNvSpPr txBox="1">
            <a:spLocks noChangeArrowheads="1"/>
          </p:cNvSpPr>
          <p:nvPr/>
        </p:nvSpPr>
        <p:spPr>
          <a:xfrm>
            <a:off x="500063" y="1143000"/>
            <a:ext cx="8072437" cy="1285875"/>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600" b="1" kern="0" dirty="0">
                <a:solidFill>
                  <a:schemeClr val="accent2"/>
                </a:solidFill>
                <a:latin typeface="ZapfHumnst BT"/>
                <a:cs typeface="Arial" pitchFamily="34" charset="0"/>
              </a:rPr>
              <a:t>Ejemplo:</a:t>
            </a:r>
            <a:r>
              <a:rPr lang="es-MX" sz="1600" kern="0" dirty="0">
                <a:solidFill>
                  <a:schemeClr val="accent1">
                    <a:lumMod val="75000"/>
                  </a:schemeClr>
                </a:solidFill>
                <a:latin typeface="ZapfHumnst BT"/>
                <a:cs typeface="Arial" pitchFamily="34" charset="0"/>
              </a:rPr>
              <a:t> </a:t>
            </a:r>
            <a:r>
              <a:rPr lang="es-MX" sz="1600" kern="0" dirty="0">
                <a:latin typeface="ZapfHumnst BT"/>
                <a:cs typeface="Arial" pitchFamily="34" charset="0"/>
              </a:rPr>
              <a:t>Para una señal de voz telefónica con frecuencia de </a:t>
            </a:r>
            <a:r>
              <a:rPr lang="es-MX" sz="1600" b="1" kern="0" dirty="0">
                <a:latin typeface="ZapfHumnst BT"/>
                <a:cs typeface="Arial" pitchFamily="34" charset="0"/>
              </a:rPr>
              <a:t>4000 Hz</a:t>
            </a:r>
            <a:r>
              <a:rPr lang="es-MX" sz="1600" kern="0" dirty="0">
                <a:latin typeface="ZapfHumnst BT"/>
                <a:cs typeface="Arial" pitchFamily="34" charset="0"/>
              </a:rPr>
              <a:t>, tomamos </a:t>
            </a:r>
            <a:r>
              <a:rPr lang="es-MX" sz="1600" b="1" kern="0" dirty="0">
                <a:latin typeface="ZapfHumnst BT"/>
                <a:cs typeface="Arial" pitchFamily="34" charset="0"/>
              </a:rPr>
              <a:t>8000 muestras por segundo</a:t>
            </a:r>
            <a:r>
              <a:rPr lang="es-MX" sz="1600" kern="0" dirty="0">
                <a:latin typeface="ZapfHumnst BT"/>
                <a:cs typeface="Arial" pitchFamily="34" charset="0"/>
              </a:rPr>
              <a:t>. Esto significa que hay que muestrear una vez cada </a:t>
            </a:r>
            <a:r>
              <a:rPr lang="es-MX" sz="1600" b="1" kern="0" dirty="0">
                <a:latin typeface="ZapfHumnst BT"/>
                <a:cs typeface="Arial" pitchFamily="34" charset="0"/>
              </a:rPr>
              <a:t>1/8,000 segundos</a:t>
            </a:r>
            <a:r>
              <a:rPr lang="es-MX" sz="1600" kern="0" dirty="0">
                <a:latin typeface="ZapfHumnst BT"/>
                <a:cs typeface="Arial" pitchFamily="34" charset="0"/>
              </a:rPr>
              <a:t>. </a:t>
            </a:r>
            <a:endParaRPr lang="es-MX" sz="1600" b="1" kern="0" dirty="0">
              <a:latin typeface="ZapfHumnst BT"/>
              <a:cs typeface="Arial" pitchFamily="34" charset="0"/>
            </a:endParaRPr>
          </a:p>
        </p:txBody>
      </p:sp>
    </p:spTree>
    <p:extLst>
      <p:ext uri="{BB962C8B-B14F-4D97-AF65-F5344CB8AC3E}">
        <p14:creationId xmlns:p14="http://schemas.microsoft.com/office/powerpoint/2010/main" val="3852611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ox(in)">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a:t>Datos analógicos, señales digitales</a:t>
            </a:r>
          </a:p>
        </p:txBody>
      </p:sp>
      <p:sp>
        <p:nvSpPr>
          <p:cNvPr id="2048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30" name="Rectangle 3"/>
          <p:cNvSpPr txBox="1">
            <a:spLocks noChangeArrowheads="1"/>
          </p:cNvSpPr>
          <p:nvPr/>
        </p:nvSpPr>
        <p:spPr>
          <a:xfrm>
            <a:off x="785813" y="1357313"/>
            <a:ext cx="7643812" cy="1285875"/>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800" kern="0" dirty="0">
                <a:latin typeface="ZapfHumnst BT"/>
              </a:rPr>
              <a:t>Cada muestra es representada por diferentes </a:t>
            </a:r>
            <a:r>
              <a:rPr lang="es-MX" sz="1800" b="1" kern="0" dirty="0">
                <a:latin typeface="ZapfHumnst BT"/>
              </a:rPr>
              <a:t>niveles</a:t>
            </a:r>
            <a:r>
              <a:rPr lang="es-MX" sz="1800" kern="0" dirty="0">
                <a:latin typeface="ZapfHumnst BT"/>
              </a:rPr>
              <a:t> (equidistantes) </a:t>
            </a:r>
            <a:r>
              <a:rPr lang="es-MX" sz="1800" b="1" kern="0" dirty="0">
                <a:latin typeface="ZapfHumnst BT"/>
              </a:rPr>
              <a:t>de voltaje</a:t>
            </a:r>
            <a:r>
              <a:rPr lang="es-MX" sz="1800" kern="0" dirty="0">
                <a:latin typeface="ZapfHumnst BT"/>
              </a:rPr>
              <a:t>. Para obtener una representación más exacta se requiere de un </a:t>
            </a:r>
            <a:r>
              <a:rPr lang="es-MX" sz="1800" b="1" kern="0" dirty="0">
                <a:latin typeface="ZapfHumnst BT"/>
              </a:rPr>
              <a:t>número mayor de bits </a:t>
            </a:r>
            <a:r>
              <a:rPr lang="es-MX" sz="1800" kern="0" dirty="0">
                <a:latin typeface="ZapfHumnst BT"/>
              </a:rPr>
              <a:t>(más niveles).</a:t>
            </a:r>
            <a:endParaRPr lang="es-MX" sz="1600" b="1" kern="0" dirty="0">
              <a:latin typeface="ZapfHumnst BT"/>
            </a:endParaRPr>
          </a:p>
        </p:txBody>
      </p:sp>
      <p:grpSp>
        <p:nvGrpSpPr>
          <p:cNvPr id="2" name="9 Grupo"/>
          <p:cNvGrpSpPr>
            <a:grpSpLocks/>
          </p:cNvGrpSpPr>
          <p:nvPr/>
        </p:nvGrpSpPr>
        <p:grpSpPr bwMode="auto">
          <a:xfrm>
            <a:off x="1643063" y="4529138"/>
            <a:ext cx="6357937" cy="828675"/>
            <a:chOff x="1643063" y="4529138"/>
            <a:chExt cx="6357937" cy="828675"/>
          </a:xfrm>
        </p:grpSpPr>
        <p:sp>
          <p:nvSpPr>
            <p:cNvPr id="31" name="7 CuadroTexto"/>
            <p:cNvSpPr txBox="1">
              <a:spLocks noChangeArrowheads="1"/>
            </p:cNvSpPr>
            <p:nvPr/>
          </p:nvSpPr>
          <p:spPr bwMode="auto">
            <a:xfrm>
              <a:off x="1643063" y="4957763"/>
              <a:ext cx="6357937" cy="400050"/>
            </a:xfrm>
            <a:prstGeom prst="rect">
              <a:avLst/>
            </a:prstGeom>
            <a:noFill/>
            <a:ln w="9525">
              <a:noFill/>
              <a:miter lim="800000"/>
              <a:headEnd/>
              <a:tailEnd/>
            </a:ln>
          </p:spPr>
          <p:txBody>
            <a:bodyPr>
              <a:spAutoFit/>
            </a:bodyPr>
            <a:lstStyle/>
            <a:p>
              <a:pPr>
                <a:defRPr/>
              </a:pPr>
              <a:r>
                <a:rPr lang="es-MX" sz="2000" kern="2000" spc="800" dirty="0">
                  <a:latin typeface="ZapfHumnst BT"/>
                  <a:cs typeface="+mn-cs"/>
                </a:rPr>
                <a:t>0011000   0100110   0110000</a:t>
              </a:r>
            </a:p>
          </p:txBody>
        </p:sp>
        <p:sp>
          <p:nvSpPr>
            <p:cNvPr id="20488" name="7 CuadroTexto"/>
            <p:cNvSpPr txBox="1">
              <a:spLocks noChangeArrowheads="1"/>
            </p:cNvSpPr>
            <p:nvPr/>
          </p:nvSpPr>
          <p:spPr bwMode="auto">
            <a:xfrm>
              <a:off x="2286000" y="4529138"/>
              <a:ext cx="6429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600">
                  <a:latin typeface="ZapfHumnst BT"/>
                </a:rPr>
                <a:t> 24</a:t>
              </a:r>
            </a:p>
          </p:txBody>
        </p:sp>
        <p:sp>
          <p:nvSpPr>
            <p:cNvPr id="20489" name="8 CuadroTexto"/>
            <p:cNvSpPr txBox="1">
              <a:spLocks noChangeArrowheads="1"/>
            </p:cNvSpPr>
            <p:nvPr/>
          </p:nvSpPr>
          <p:spPr bwMode="auto">
            <a:xfrm>
              <a:off x="4500563" y="4529138"/>
              <a:ext cx="6429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600">
                  <a:latin typeface="ZapfHumnst BT"/>
                </a:rPr>
                <a:t>38</a:t>
              </a:r>
            </a:p>
          </p:txBody>
        </p:sp>
        <p:sp>
          <p:nvSpPr>
            <p:cNvPr id="20490" name="9 CuadroTexto"/>
            <p:cNvSpPr txBox="1">
              <a:spLocks noChangeArrowheads="1"/>
            </p:cNvSpPr>
            <p:nvPr/>
          </p:nvSpPr>
          <p:spPr bwMode="auto">
            <a:xfrm>
              <a:off x="6715125" y="4529138"/>
              <a:ext cx="6429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600">
                  <a:latin typeface="ZapfHumnst BT"/>
                </a:rPr>
                <a:t>48</a:t>
              </a:r>
            </a:p>
          </p:txBody>
        </p:sp>
      </p:grpSp>
      <p:sp>
        <p:nvSpPr>
          <p:cNvPr id="40" name="Rectangle 3"/>
          <p:cNvSpPr txBox="1">
            <a:spLocks noChangeArrowheads="1"/>
          </p:cNvSpPr>
          <p:nvPr/>
        </p:nvSpPr>
        <p:spPr>
          <a:xfrm>
            <a:off x="785813" y="3000375"/>
            <a:ext cx="7643812" cy="1071563"/>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800" kern="0" dirty="0">
                <a:latin typeface="ZapfHumnst BT"/>
              </a:rPr>
              <a:t>Con </a:t>
            </a:r>
            <a:r>
              <a:rPr lang="es-MX" sz="1800" b="1" kern="0" dirty="0">
                <a:latin typeface="ZapfHumnst BT"/>
              </a:rPr>
              <a:t>7 bits de información </a:t>
            </a:r>
            <a:r>
              <a:rPr lang="es-MX" sz="1800" kern="0" dirty="0">
                <a:latin typeface="ZapfHumnst BT"/>
              </a:rPr>
              <a:t>(128 diferentes niveles) se puede reconstruir la señal con niveles de legibilidad aceptables.</a:t>
            </a:r>
            <a:endParaRPr lang="es-MX" sz="1600" b="1" kern="0" dirty="0">
              <a:latin typeface="ZapfHumnst BT"/>
            </a:endParaRPr>
          </a:p>
        </p:txBody>
      </p:sp>
    </p:spTree>
    <p:extLst>
      <p:ext uri="{BB962C8B-B14F-4D97-AF65-F5344CB8AC3E}">
        <p14:creationId xmlns:p14="http://schemas.microsoft.com/office/powerpoint/2010/main" val="1644548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ox(in)">
                                      <p:cBhvr>
                                        <p:cTn id="12" dur="500"/>
                                        <p:tgtEl>
                                          <p:spTgt spid="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a:t>Datos analógicos, señales digitales</a:t>
            </a:r>
          </a:p>
        </p:txBody>
      </p:sp>
      <p:sp>
        <p:nvSpPr>
          <p:cNvPr id="2150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40" name="Rectangle 3"/>
          <p:cNvSpPr txBox="1">
            <a:spLocks noChangeArrowheads="1"/>
          </p:cNvSpPr>
          <p:nvPr/>
        </p:nvSpPr>
        <p:spPr>
          <a:xfrm>
            <a:off x="714375" y="1143000"/>
            <a:ext cx="1285875" cy="500063"/>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rPr>
              <a:t>Ejemplo:</a:t>
            </a:r>
          </a:p>
        </p:txBody>
      </p:sp>
      <p:sp>
        <p:nvSpPr>
          <p:cNvPr id="21509" name="6 CuadroTexto"/>
          <p:cNvSpPr txBox="1">
            <a:spLocks noChangeArrowheads="1"/>
          </p:cNvSpPr>
          <p:nvPr/>
        </p:nvSpPr>
        <p:spPr bwMode="auto">
          <a:xfrm>
            <a:off x="7215188" y="3246438"/>
            <a:ext cx="7858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400"/>
              <a:t>  + 24    </a:t>
            </a:r>
          </a:p>
          <a:p>
            <a:pPr eaLnBrk="1" hangingPunct="1">
              <a:spcBef>
                <a:spcPct val="0"/>
              </a:spcBef>
              <a:buFontTx/>
              <a:buNone/>
            </a:pPr>
            <a:r>
              <a:rPr lang="es-MX" altLang="es-MX" sz="1400"/>
              <a:t>  + 38</a:t>
            </a:r>
          </a:p>
          <a:p>
            <a:pPr eaLnBrk="1" hangingPunct="1">
              <a:spcBef>
                <a:spcPct val="0"/>
              </a:spcBef>
              <a:buFontTx/>
              <a:buNone/>
            </a:pPr>
            <a:r>
              <a:rPr lang="es-MX" altLang="es-MX" sz="1400"/>
              <a:t>  + 48</a:t>
            </a:r>
          </a:p>
          <a:p>
            <a:pPr eaLnBrk="1" hangingPunct="1">
              <a:spcBef>
                <a:spcPct val="0"/>
              </a:spcBef>
              <a:buFontTx/>
              <a:buNone/>
            </a:pPr>
            <a:r>
              <a:rPr lang="es-MX" altLang="es-MX" sz="1400"/>
              <a:t>  + 39</a:t>
            </a:r>
          </a:p>
          <a:p>
            <a:pPr eaLnBrk="1" hangingPunct="1">
              <a:spcBef>
                <a:spcPct val="0"/>
              </a:spcBef>
              <a:buFontTx/>
              <a:buNone/>
            </a:pPr>
            <a:r>
              <a:rPr lang="es-MX" altLang="es-MX" sz="1400"/>
              <a:t>  + 26 </a:t>
            </a:r>
          </a:p>
          <a:p>
            <a:pPr eaLnBrk="1" hangingPunct="1">
              <a:spcBef>
                <a:spcPct val="0"/>
              </a:spcBef>
              <a:buFontTx/>
              <a:buNone/>
            </a:pPr>
            <a:r>
              <a:rPr lang="es-MX" altLang="es-MX" sz="1400"/>
              <a:t>   - 40 </a:t>
            </a:r>
          </a:p>
          <a:p>
            <a:pPr eaLnBrk="1" hangingPunct="1">
              <a:spcBef>
                <a:spcPct val="0"/>
              </a:spcBef>
              <a:buFontTx/>
              <a:buNone/>
            </a:pPr>
            <a:r>
              <a:rPr lang="es-MX" altLang="es-MX" sz="1400"/>
              <a:t>   - 80</a:t>
            </a:r>
          </a:p>
          <a:p>
            <a:pPr eaLnBrk="1" hangingPunct="1">
              <a:spcBef>
                <a:spcPct val="0"/>
              </a:spcBef>
              <a:buFontTx/>
              <a:buNone/>
            </a:pPr>
            <a:r>
              <a:rPr lang="es-MX" altLang="es-MX" sz="1400"/>
              <a:t>   - 74</a:t>
            </a:r>
          </a:p>
          <a:p>
            <a:pPr eaLnBrk="1" hangingPunct="1">
              <a:spcBef>
                <a:spcPct val="0"/>
              </a:spcBef>
              <a:buFontTx/>
              <a:buNone/>
            </a:pPr>
            <a:r>
              <a:rPr lang="es-MX" altLang="es-MX" sz="1400"/>
              <a:t>   - 18</a:t>
            </a:r>
          </a:p>
          <a:p>
            <a:pPr eaLnBrk="1" hangingPunct="1">
              <a:spcBef>
                <a:spcPct val="0"/>
              </a:spcBef>
              <a:buFontTx/>
              <a:buNone/>
            </a:pPr>
            <a:r>
              <a:rPr lang="es-MX" altLang="es-MX" sz="1400"/>
              <a:t>  + 52</a:t>
            </a:r>
          </a:p>
          <a:p>
            <a:pPr eaLnBrk="1" hangingPunct="1">
              <a:spcBef>
                <a:spcPct val="0"/>
              </a:spcBef>
              <a:buFontTx/>
              <a:buNone/>
            </a:pPr>
            <a:r>
              <a:rPr lang="es-MX" altLang="es-MX" sz="1400"/>
              <a:t>+ 120</a:t>
            </a:r>
          </a:p>
          <a:p>
            <a:pPr eaLnBrk="1" hangingPunct="1">
              <a:spcBef>
                <a:spcPct val="0"/>
              </a:spcBef>
              <a:buFontTx/>
              <a:buNone/>
            </a:pPr>
            <a:r>
              <a:rPr lang="es-MX" altLang="es-MX" sz="1400"/>
              <a:t>+ 127</a:t>
            </a:r>
          </a:p>
          <a:p>
            <a:pPr eaLnBrk="1" hangingPunct="1">
              <a:spcBef>
                <a:spcPct val="0"/>
              </a:spcBef>
              <a:buFontTx/>
              <a:buNone/>
            </a:pPr>
            <a:r>
              <a:rPr lang="es-MX" altLang="es-MX" sz="1400"/>
              <a:t>+ 125</a:t>
            </a:r>
          </a:p>
          <a:p>
            <a:pPr eaLnBrk="1" hangingPunct="1">
              <a:spcBef>
                <a:spcPct val="0"/>
              </a:spcBef>
              <a:buFontTx/>
              <a:buNone/>
            </a:pPr>
            <a:r>
              <a:rPr lang="es-MX" altLang="es-MX" sz="1400"/>
              <a:t>+ 116</a:t>
            </a:r>
          </a:p>
          <a:p>
            <a:pPr eaLnBrk="1" hangingPunct="1">
              <a:spcBef>
                <a:spcPct val="0"/>
              </a:spcBef>
              <a:buFontTx/>
              <a:buNone/>
            </a:pPr>
            <a:r>
              <a:rPr lang="es-MX" altLang="es-MX" sz="1400"/>
              <a:t>+ 110</a:t>
            </a:r>
          </a:p>
          <a:p>
            <a:pPr eaLnBrk="1" hangingPunct="1">
              <a:spcBef>
                <a:spcPct val="0"/>
              </a:spcBef>
              <a:buFontTx/>
              <a:buNone/>
            </a:pPr>
            <a:r>
              <a:rPr lang="es-MX" altLang="es-MX" sz="1400"/>
              <a:t>  + 60</a:t>
            </a:r>
          </a:p>
        </p:txBody>
      </p:sp>
      <p:sp>
        <p:nvSpPr>
          <p:cNvPr id="21510" name="7 CuadroTexto"/>
          <p:cNvSpPr txBox="1">
            <a:spLocks noChangeArrowheads="1"/>
          </p:cNvSpPr>
          <p:nvPr/>
        </p:nvSpPr>
        <p:spPr bwMode="auto">
          <a:xfrm>
            <a:off x="7858125" y="3246438"/>
            <a:ext cx="10001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400"/>
              <a:t>00011000</a:t>
            </a:r>
          </a:p>
          <a:p>
            <a:pPr eaLnBrk="1" hangingPunct="1">
              <a:spcBef>
                <a:spcPct val="0"/>
              </a:spcBef>
              <a:buFontTx/>
              <a:buNone/>
            </a:pPr>
            <a:r>
              <a:rPr lang="es-MX" altLang="es-MX" sz="1400"/>
              <a:t>00100110</a:t>
            </a:r>
          </a:p>
          <a:p>
            <a:pPr eaLnBrk="1" hangingPunct="1">
              <a:spcBef>
                <a:spcPct val="0"/>
              </a:spcBef>
              <a:buFontTx/>
              <a:buNone/>
            </a:pPr>
            <a:r>
              <a:rPr lang="es-MX" altLang="es-MX" sz="1400"/>
              <a:t>00110000</a:t>
            </a:r>
          </a:p>
          <a:p>
            <a:pPr eaLnBrk="1" hangingPunct="1">
              <a:spcBef>
                <a:spcPct val="0"/>
              </a:spcBef>
              <a:buFontTx/>
              <a:buNone/>
            </a:pPr>
            <a:r>
              <a:rPr lang="es-MX" altLang="es-MX" sz="1400"/>
              <a:t>00100111</a:t>
            </a:r>
          </a:p>
          <a:p>
            <a:pPr eaLnBrk="1" hangingPunct="1">
              <a:spcBef>
                <a:spcPct val="0"/>
              </a:spcBef>
              <a:buFontTx/>
              <a:buNone/>
            </a:pPr>
            <a:r>
              <a:rPr lang="es-MX" altLang="es-MX" sz="1400"/>
              <a:t>00011010</a:t>
            </a:r>
          </a:p>
          <a:p>
            <a:pPr eaLnBrk="1" hangingPunct="1">
              <a:spcBef>
                <a:spcPct val="0"/>
              </a:spcBef>
              <a:buFontTx/>
              <a:buNone/>
            </a:pPr>
            <a:r>
              <a:rPr lang="es-MX" altLang="es-MX" sz="1400"/>
              <a:t>10101000</a:t>
            </a:r>
          </a:p>
          <a:p>
            <a:pPr eaLnBrk="1" hangingPunct="1">
              <a:spcBef>
                <a:spcPct val="0"/>
              </a:spcBef>
              <a:buFontTx/>
              <a:buNone/>
            </a:pPr>
            <a:r>
              <a:rPr lang="es-MX" altLang="es-MX" sz="1400"/>
              <a:t>11010000</a:t>
            </a:r>
          </a:p>
          <a:p>
            <a:pPr eaLnBrk="1" hangingPunct="1">
              <a:spcBef>
                <a:spcPct val="0"/>
              </a:spcBef>
              <a:buFontTx/>
              <a:buNone/>
            </a:pPr>
            <a:r>
              <a:rPr lang="es-MX" altLang="es-MX" sz="1400"/>
              <a:t>11001010</a:t>
            </a:r>
          </a:p>
          <a:p>
            <a:pPr eaLnBrk="1" hangingPunct="1">
              <a:spcBef>
                <a:spcPct val="0"/>
              </a:spcBef>
              <a:buFontTx/>
              <a:buNone/>
            </a:pPr>
            <a:r>
              <a:rPr lang="es-MX" altLang="es-MX" sz="1400"/>
              <a:t>10010010</a:t>
            </a:r>
          </a:p>
          <a:p>
            <a:pPr eaLnBrk="1" hangingPunct="1">
              <a:spcBef>
                <a:spcPct val="0"/>
              </a:spcBef>
              <a:buFontTx/>
              <a:buNone/>
            </a:pPr>
            <a:r>
              <a:rPr lang="es-MX" altLang="es-MX" sz="1400"/>
              <a:t>00110110</a:t>
            </a:r>
          </a:p>
          <a:p>
            <a:pPr eaLnBrk="1" hangingPunct="1">
              <a:spcBef>
                <a:spcPct val="0"/>
              </a:spcBef>
              <a:buFontTx/>
              <a:buNone/>
            </a:pPr>
            <a:r>
              <a:rPr lang="es-MX" altLang="es-MX" sz="1400"/>
              <a:t>01111000</a:t>
            </a:r>
          </a:p>
          <a:p>
            <a:pPr eaLnBrk="1" hangingPunct="1">
              <a:spcBef>
                <a:spcPct val="0"/>
              </a:spcBef>
              <a:buFontTx/>
              <a:buNone/>
            </a:pPr>
            <a:r>
              <a:rPr lang="es-MX" altLang="es-MX" sz="1400"/>
              <a:t>01111111</a:t>
            </a:r>
          </a:p>
          <a:p>
            <a:pPr eaLnBrk="1" hangingPunct="1">
              <a:spcBef>
                <a:spcPct val="0"/>
              </a:spcBef>
              <a:buFontTx/>
              <a:buNone/>
            </a:pPr>
            <a:r>
              <a:rPr lang="es-MX" altLang="es-MX" sz="1400"/>
              <a:t>01111101</a:t>
            </a:r>
          </a:p>
          <a:p>
            <a:pPr eaLnBrk="1" hangingPunct="1">
              <a:spcBef>
                <a:spcPct val="0"/>
              </a:spcBef>
              <a:buFontTx/>
              <a:buNone/>
            </a:pPr>
            <a:r>
              <a:rPr lang="es-MX" altLang="es-MX" sz="1400"/>
              <a:t>01110100</a:t>
            </a:r>
          </a:p>
          <a:p>
            <a:pPr eaLnBrk="1" hangingPunct="1">
              <a:spcBef>
                <a:spcPct val="0"/>
              </a:spcBef>
              <a:buFontTx/>
              <a:buNone/>
            </a:pPr>
            <a:r>
              <a:rPr lang="es-MX" altLang="es-MX" sz="1400"/>
              <a:t>01100100</a:t>
            </a:r>
          </a:p>
          <a:p>
            <a:pPr eaLnBrk="1" hangingPunct="1">
              <a:spcBef>
                <a:spcPct val="0"/>
              </a:spcBef>
              <a:buFontTx/>
              <a:buNone/>
            </a:pPr>
            <a:r>
              <a:rPr lang="es-MX" altLang="es-MX" sz="1400"/>
              <a:t>00111100</a:t>
            </a:r>
          </a:p>
        </p:txBody>
      </p:sp>
      <p:grpSp>
        <p:nvGrpSpPr>
          <p:cNvPr id="21511" name="110 Grupo"/>
          <p:cNvGrpSpPr>
            <a:grpSpLocks/>
          </p:cNvGrpSpPr>
          <p:nvPr/>
        </p:nvGrpSpPr>
        <p:grpSpPr bwMode="auto">
          <a:xfrm>
            <a:off x="357188" y="3503613"/>
            <a:ext cx="7000875" cy="2925762"/>
            <a:chOff x="142844" y="3571876"/>
            <a:chExt cx="7000875" cy="2925786"/>
          </a:xfrm>
        </p:grpSpPr>
        <p:cxnSp>
          <p:nvCxnSpPr>
            <p:cNvPr id="21517" name="44 Conector recto de flecha"/>
            <p:cNvCxnSpPr>
              <a:cxnSpLocks noChangeShapeType="1"/>
            </p:cNvCxnSpPr>
            <p:nvPr/>
          </p:nvCxnSpPr>
          <p:spPr bwMode="auto">
            <a:xfrm rot="5400000" flipH="1" flipV="1">
              <a:off x="323019" y="5034763"/>
              <a:ext cx="2925786" cy="12"/>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14" name="13 CuadroTexto"/>
            <p:cNvSpPr txBox="1"/>
            <p:nvPr/>
          </p:nvSpPr>
          <p:spPr>
            <a:xfrm>
              <a:off x="142844" y="4286257"/>
              <a:ext cx="1000125" cy="338140"/>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21519" name="47 Conector recto de flecha"/>
            <p:cNvCxnSpPr>
              <a:cxnSpLocks noChangeShapeType="1"/>
            </p:cNvCxnSpPr>
            <p:nvPr/>
          </p:nvCxnSpPr>
          <p:spPr bwMode="auto">
            <a:xfrm>
              <a:off x="1643031" y="5162574"/>
              <a:ext cx="5000625" cy="1587"/>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16" name="15 CuadroTexto"/>
            <p:cNvSpPr txBox="1"/>
            <p:nvPr/>
          </p:nvSpPr>
          <p:spPr>
            <a:xfrm>
              <a:off x="5929281" y="5519754"/>
              <a:ext cx="1214438" cy="338141"/>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21521" name="50 Rectángulo"/>
            <p:cNvSpPr>
              <a:spLocks noChangeArrowheads="1"/>
            </p:cNvSpPr>
            <p:nvPr/>
          </p:nvSpPr>
          <p:spPr bwMode="auto">
            <a:xfrm>
              <a:off x="2063719" y="5019699"/>
              <a:ext cx="71437" cy="142875"/>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2" name="52 Rectángulo"/>
            <p:cNvSpPr>
              <a:spLocks noChangeArrowheads="1"/>
            </p:cNvSpPr>
            <p:nvPr/>
          </p:nvSpPr>
          <p:spPr bwMode="auto">
            <a:xfrm>
              <a:off x="2349469" y="4805386"/>
              <a:ext cx="71437" cy="357188"/>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3" name="53 Rectángulo"/>
            <p:cNvSpPr>
              <a:spLocks noChangeArrowheads="1"/>
            </p:cNvSpPr>
            <p:nvPr/>
          </p:nvSpPr>
          <p:spPr bwMode="auto">
            <a:xfrm>
              <a:off x="2643156" y="4733949"/>
              <a:ext cx="71438" cy="428625"/>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4" name="54 Rectángulo"/>
            <p:cNvSpPr>
              <a:spLocks noChangeArrowheads="1"/>
            </p:cNvSpPr>
            <p:nvPr/>
          </p:nvSpPr>
          <p:spPr bwMode="auto">
            <a:xfrm flipH="1">
              <a:off x="2928906" y="4805386"/>
              <a:ext cx="71438" cy="357188"/>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5" name="55 Rectángulo"/>
            <p:cNvSpPr>
              <a:spLocks noChangeArrowheads="1"/>
            </p:cNvSpPr>
            <p:nvPr/>
          </p:nvSpPr>
          <p:spPr bwMode="auto">
            <a:xfrm>
              <a:off x="3508344" y="5162574"/>
              <a:ext cx="71437" cy="357187"/>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6" name="56 Rectángulo"/>
            <p:cNvSpPr>
              <a:spLocks noChangeArrowheads="1"/>
            </p:cNvSpPr>
            <p:nvPr/>
          </p:nvSpPr>
          <p:spPr bwMode="auto">
            <a:xfrm flipH="1">
              <a:off x="3786156" y="5162574"/>
              <a:ext cx="71438" cy="785812"/>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7" name="56 Rectángulo"/>
            <p:cNvSpPr>
              <a:spLocks noChangeArrowheads="1"/>
            </p:cNvSpPr>
            <p:nvPr/>
          </p:nvSpPr>
          <p:spPr bwMode="auto">
            <a:xfrm flipH="1">
              <a:off x="4071906" y="5162574"/>
              <a:ext cx="71438" cy="714375"/>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8" name="55 Rectángulo"/>
            <p:cNvSpPr>
              <a:spLocks noChangeArrowheads="1"/>
            </p:cNvSpPr>
            <p:nvPr/>
          </p:nvSpPr>
          <p:spPr bwMode="auto">
            <a:xfrm flipH="1">
              <a:off x="4357656" y="5162574"/>
              <a:ext cx="71438" cy="214312"/>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9" name="55 Rectángulo"/>
            <p:cNvSpPr>
              <a:spLocks noChangeArrowheads="1"/>
            </p:cNvSpPr>
            <p:nvPr/>
          </p:nvSpPr>
          <p:spPr bwMode="auto">
            <a:xfrm flipH="1">
              <a:off x="4643406" y="4733949"/>
              <a:ext cx="71438" cy="428625"/>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30" name="55 Rectángulo"/>
            <p:cNvSpPr>
              <a:spLocks noChangeArrowheads="1"/>
            </p:cNvSpPr>
            <p:nvPr/>
          </p:nvSpPr>
          <p:spPr bwMode="auto">
            <a:xfrm flipH="1">
              <a:off x="4929156" y="4214836"/>
              <a:ext cx="71438" cy="947738"/>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31" name="55 Rectángulo"/>
            <p:cNvSpPr>
              <a:spLocks noChangeArrowheads="1"/>
            </p:cNvSpPr>
            <p:nvPr/>
          </p:nvSpPr>
          <p:spPr bwMode="auto">
            <a:xfrm flipH="1">
              <a:off x="5214906" y="3898924"/>
              <a:ext cx="71438" cy="1263650"/>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32" name="22 Rectángulo"/>
            <p:cNvSpPr>
              <a:spLocks noChangeArrowheads="1"/>
            </p:cNvSpPr>
            <p:nvPr/>
          </p:nvSpPr>
          <p:spPr bwMode="auto">
            <a:xfrm flipH="1">
              <a:off x="5500656" y="4278336"/>
              <a:ext cx="71438" cy="884238"/>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33" name="55 Rectángulo"/>
            <p:cNvSpPr>
              <a:spLocks noChangeArrowheads="1"/>
            </p:cNvSpPr>
            <p:nvPr/>
          </p:nvSpPr>
          <p:spPr bwMode="auto">
            <a:xfrm flipH="1">
              <a:off x="5786406" y="4341836"/>
              <a:ext cx="71438" cy="820738"/>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34" name="55 Rectángulo"/>
            <p:cNvSpPr>
              <a:spLocks noChangeArrowheads="1"/>
            </p:cNvSpPr>
            <p:nvPr/>
          </p:nvSpPr>
          <p:spPr bwMode="auto">
            <a:xfrm flipH="1">
              <a:off x="6072156" y="4403749"/>
              <a:ext cx="71438" cy="758825"/>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35" name="55 Rectángulo"/>
            <p:cNvSpPr>
              <a:spLocks noChangeArrowheads="1"/>
            </p:cNvSpPr>
            <p:nvPr/>
          </p:nvSpPr>
          <p:spPr bwMode="auto">
            <a:xfrm flipH="1">
              <a:off x="6357906" y="4733949"/>
              <a:ext cx="71438" cy="428625"/>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36" name="55 Rectángulo"/>
            <p:cNvSpPr>
              <a:spLocks noChangeArrowheads="1"/>
            </p:cNvSpPr>
            <p:nvPr/>
          </p:nvSpPr>
          <p:spPr bwMode="auto">
            <a:xfrm flipH="1">
              <a:off x="3214656" y="5019699"/>
              <a:ext cx="71438" cy="142875"/>
            </a:xfrm>
            <a:prstGeom prst="rect">
              <a:avLst/>
            </a:prstGeom>
            <a:solidFill>
              <a:schemeClr val="accent1"/>
            </a:solidFill>
            <a:ln w="9525" algn="ctr">
              <a:solidFill>
                <a:schemeClr val="tx1"/>
              </a:solidFill>
              <a:round/>
              <a:headEnd/>
              <a:tailEnd/>
            </a:ln>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37" name="31 CuadroTexto"/>
            <p:cNvSpPr txBox="1">
              <a:spLocks noChangeArrowheads="1"/>
            </p:cNvSpPr>
            <p:nvPr/>
          </p:nvSpPr>
          <p:spPr bwMode="auto">
            <a:xfrm>
              <a:off x="1857344" y="4733949"/>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+ 24</a:t>
              </a:r>
            </a:p>
          </p:txBody>
        </p:sp>
        <p:sp>
          <p:nvSpPr>
            <p:cNvPr id="21538" name="55 CuadroTexto"/>
            <p:cNvSpPr txBox="1">
              <a:spLocks noChangeArrowheads="1"/>
            </p:cNvSpPr>
            <p:nvPr/>
          </p:nvSpPr>
          <p:spPr bwMode="auto">
            <a:xfrm>
              <a:off x="2143094" y="451963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+ 38</a:t>
              </a:r>
            </a:p>
          </p:txBody>
        </p:sp>
        <p:sp>
          <p:nvSpPr>
            <p:cNvPr id="21539" name="56 CuadroTexto"/>
            <p:cNvSpPr txBox="1">
              <a:spLocks noChangeArrowheads="1"/>
            </p:cNvSpPr>
            <p:nvPr/>
          </p:nvSpPr>
          <p:spPr bwMode="auto">
            <a:xfrm>
              <a:off x="2500281" y="4448199"/>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+ 48</a:t>
              </a:r>
            </a:p>
          </p:txBody>
        </p:sp>
        <p:sp>
          <p:nvSpPr>
            <p:cNvPr id="21540" name="57 CuadroTexto"/>
            <p:cNvSpPr txBox="1">
              <a:spLocks noChangeArrowheads="1"/>
            </p:cNvSpPr>
            <p:nvPr/>
          </p:nvSpPr>
          <p:spPr bwMode="auto">
            <a:xfrm>
              <a:off x="2786031" y="4540274"/>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+ 39</a:t>
              </a:r>
            </a:p>
          </p:txBody>
        </p:sp>
        <p:sp>
          <p:nvSpPr>
            <p:cNvPr id="21541" name="58 CuadroTexto"/>
            <p:cNvSpPr txBox="1">
              <a:spLocks noChangeArrowheads="1"/>
            </p:cNvSpPr>
            <p:nvPr/>
          </p:nvSpPr>
          <p:spPr bwMode="auto">
            <a:xfrm>
              <a:off x="3000344" y="477363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+ 26</a:t>
              </a:r>
            </a:p>
          </p:txBody>
        </p:sp>
        <p:sp>
          <p:nvSpPr>
            <p:cNvPr id="21542" name="59 CuadroTexto"/>
            <p:cNvSpPr txBox="1">
              <a:spLocks noChangeArrowheads="1"/>
            </p:cNvSpPr>
            <p:nvPr/>
          </p:nvSpPr>
          <p:spPr bwMode="auto">
            <a:xfrm>
              <a:off x="3286094" y="5559449"/>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- 40</a:t>
              </a:r>
            </a:p>
          </p:txBody>
        </p:sp>
        <p:sp>
          <p:nvSpPr>
            <p:cNvPr id="21543" name="60 CuadroTexto"/>
            <p:cNvSpPr txBox="1">
              <a:spLocks noChangeArrowheads="1"/>
            </p:cNvSpPr>
            <p:nvPr/>
          </p:nvSpPr>
          <p:spPr bwMode="auto">
            <a:xfrm>
              <a:off x="3643281" y="6019824"/>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- 80</a:t>
              </a:r>
            </a:p>
          </p:txBody>
        </p:sp>
        <p:sp>
          <p:nvSpPr>
            <p:cNvPr id="21544" name="61 CuadroTexto"/>
            <p:cNvSpPr txBox="1">
              <a:spLocks noChangeArrowheads="1"/>
            </p:cNvSpPr>
            <p:nvPr/>
          </p:nvSpPr>
          <p:spPr bwMode="auto">
            <a:xfrm>
              <a:off x="3929031" y="591663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- 74</a:t>
              </a:r>
            </a:p>
          </p:txBody>
        </p:sp>
        <p:sp>
          <p:nvSpPr>
            <p:cNvPr id="21545" name="62 CuadroTexto"/>
            <p:cNvSpPr txBox="1">
              <a:spLocks noChangeArrowheads="1"/>
            </p:cNvSpPr>
            <p:nvPr/>
          </p:nvSpPr>
          <p:spPr bwMode="auto">
            <a:xfrm>
              <a:off x="4214781" y="5448324"/>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- 18</a:t>
              </a:r>
            </a:p>
          </p:txBody>
        </p:sp>
        <p:sp>
          <p:nvSpPr>
            <p:cNvPr id="21546" name="63 CuadroTexto"/>
            <p:cNvSpPr txBox="1">
              <a:spLocks noChangeArrowheads="1"/>
            </p:cNvSpPr>
            <p:nvPr/>
          </p:nvSpPr>
          <p:spPr bwMode="auto">
            <a:xfrm>
              <a:off x="4429094" y="451963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+ 52</a:t>
              </a:r>
            </a:p>
          </p:txBody>
        </p:sp>
        <p:sp>
          <p:nvSpPr>
            <p:cNvPr id="21547" name="64 CuadroTexto"/>
            <p:cNvSpPr txBox="1">
              <a:spLocks noChangeArrowheads="1"/>
            </p:cNvSpPr>
            <p:nvPr/>
          </p:nvSpPr>
          <p:spPr bwMode="auto">
            <a:xfrm>
              <a:off x="4714844" y="3929086"/>
              <a:ext cx="571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+ 120</a:t>
              </a:r>
            </a:p>
          </p:txBody>
        </p:sp>
        <p:sp>
          <p:nvSpPr>
            <p:cNvPr id="21548" name="65 CuadroTexto"/>
            <p:cNvSpPr txBox="1">
              <a:spLocks noChangeArrowheads="1"/>
            </p:cNvSpPr>
            <p:nvPr/>
          </p:nvSpPr>
          <p:spPr bwMode="auto">
            <a:xfrm>
              <a:off x="5000594" y="3643336"/>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+ 127</a:t>
              </a:r>
            </a:p>
          </p:txBody>
        </p:sp>
        <p:sp>
          <p:nvSpPr>
            <p:cNvPr id="21549" name="66 CuadroTexto"/>
            <p:cNvSpPr txBox="1">
              <a:spLocks noChangeArrowheads="1"/>
            </p:cNvSpPr>
            <p:nvPr/>
          </p:nvSpPr>
          <p:spPr bwMode="auto">
            <a:xfrm>
              <a:off x="5286344" y="3957661"/>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+ 125</a:t>
              </a:r>
            </a:p>
          </p:txBody>
        </p:sp>
        <p:sp>
          <p:nvSpPr>
            <p:cNvPr id="21550" name="67 CuadroTexto"/>
            <p:cNvSpPr txBox="1">
              <a:spLocks noChangeArrowheads="1"/>
            </p:cNvSpPr>
            <p:nvPr/>
          </p:nvSpPr>
          <p:spPr bwMode="auto">
            <a:xfrm>
              <a:off x="5572094" y="4068786"/>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+ 116</a:t>
              </a:r>
            </a:p>
          </p:txBody>
        </p:sp>
        <p:sp>
          <p:nvSpPr>
            <p:cNvPr id="21551" name="68 CuadroTexto"/>
            <p:cNvSpPr txBox="1">
              <a:spLocks noChangeArrowheads="1"/>
            </p:cNvSpPr>
            <p:nvPr/>
          </p:nvSpPr>
          <p:spPr bwMode="auto">
            <a:xfrm>
              <a:off x="5929281" y="4071961"/>
              <a:ext cx="500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+ 110</a:t>
              </a:r>
            </a:p>
          </p:txBody>
        </p:sp>
        <p:sp>
          <p:nvSpPr>
            <p:cNvPr id="21552" name="69 CuadroTexto"/>
            <p:cNvSpPr txBox="1">
              <a:spLocks noChangeArrowheads="1"/>
            </p:cNvSpPr>
            <p:nvPr/>
          </p:nvSpPr>
          <p:spPr bwMode="auto">
            <a:xfrm>
              <a:off x="6215031" y="4500586"/>
              <a:ext cx="500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+ 60</a:t>
              </a:r>
            </a:p>
          </p:txBody>
        </p:sp>
        <p:cxnSp>
          <p:nvCxnSpPr>
            <p:cNvPr id="21553" name="74 Conector recto"/>
            <p:cNvCxnSpPr>
              <a:cxnSpLocks noChangeShapeType="1"/>
            </p:cNvCxnSpPr>
            <p:nvPr/>
          </p:nvCxnSpPr>
          <p:spPr bwMode="auto">
            <a:xfrm>
              <a:off x="1643031" y="5675336"/>
              <a:ext cx="2857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54" name="76 Conector recto"/>
            <p:cNvCxnSpPr>
              <a:cxnSpLocks noChangeShapeType="1"/>
            </p:cNvCxnSpPr>
            <p:nvPr/>
          </p:nvCxnSpPr>
          <p:spPr bwMode="auto">
            <a:xfrm>
              <a:off x="1643031" y="6173811"/>
              <a:ext cx="2857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55" name="79 Conector recto"/>
            <p:cNvCxnSpPr>
              <a:cxnSpLocks noChangeShapeType="1"/>
            </p:cNvCxnSpPr>
            <p:nvPr/>
          </p:nvCxnSpPr>
          <p:spPr bwMode="auto">
            <a:xfrm>
              <a:off x="1643031" y="4675211"/>
              <a:ext cx="2857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56" name="83 Conector recto"/>
            <p:cNvCxnSpPr>
              <a:cxnSpLocks noChangeShapeType="1"/>
            </p:cNvCxnSpPr>
            <p:nvPr/>
          </p:nvCxnSpPr>
          <p:spPr bwMode="auto">
            <a:xfrm>
              <a:off x="1643031" y="4143399"/>
              <a:ext cx="28575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557" name="87 CuadroTexto"/>
            <p:cNvSpPr txBox="1">
              <a:spLocks noChangeArrowheads="1"/>
            </p:cNvSpPr>
            <p:nvPr/>
          </p:nvSpPr>
          <p:spPr bwMode="auto">
            <a:xfrm>
              <a:off x="1357281" y="5072086"/>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0</a:t>
              </a:r>
            </a:p>
          </p:txBody>
        </p:sp>
        <p:sp>
          <p:nvSpPr>
            <p:cNvPr id="21558" name="88 CuadroTexto"/>
            <p:cNvSpPr txBox="1">
              <a:spLocks noChangeArrowheads="1"/>
            </p:cNvSpPr>
            <p:nvPr/>
          </p:nvSpPr>
          <p:spPr bwMode="auto">
            <a:xfrm>
              <a:off x="1214406" y="4572024"/>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+ 50</a:t>
              </a:r>
            </a:p>
          </p:txBody>
        </p:sp>
        <p:sp>
          <p:nvSpPr>
            <p:cNvPr id="21559" name="89 CuadroTexto"/>
            <p:cNvSpPr txBox="1">
              <a:spLocks noChangeArrowheads="1"/>
            </p:cNvSpPr>
            <p:nvPr/>
          </p:nvSpPr>
          <p:spPr bwMode="auto">
            <a:xfrm>
              <a:off x="1214406" y="5572149"/>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- 50</a:t>
              </a:r>
            </a:p>
          </p:txBody>
        </p:sp>
        <p:sp>
          <p:nvSpPr>
            <p:cNvPr id="21560" name="90 CuadroTexto"/>
            <p:cNvSpPr txBox="1">
              <a:spLocks noChangeArrowheads="1"/>
            </p:cNvSpPr>
            <p:nvPr/>
          </p:nvSpPr>
          <p:spPr bwMode="auto">
            <a:xfrm>
              <a:off x="1142969" y="4040211"/>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+ 100</a:t>
              </a:r>
            </a:p>
          </p:txBody>
        </p:sp>
        <p:sp>
          <p:nvSpPr>
            <p:cNvPr id="21561" name="91 CuadroTexto"/>
            <p:cNvSpPr txBox="1">
              <a:spLocks noChangeArrowheads="1"/>
            </p:cNvSpPr>
            <p:nvPr/>
          </p:nvSpPr>
          <p:spPr bwMode="auto">
            <a:xfrm>
              <a:off x="1142969" y="6072211"/>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000"/>
                <a:t>- 100</a:t>
              </a:r>
            </a:p>
          </p:txBody>
        </p:sp>
      </p:grpSp>
      <p:sp>
        <p:nvSpPr>
          <p:cNvPr id="64" name="63 CuadroTexto"/>
          <p:cNvSpPr txBox="1"/>
          <p:nvPr/>
        </p:nvSpPr>
        <p:spPr>
          <a:xfrm>
            <a:off x="7500938" y="2571750"/>
            <a:ext cx="1357312" cy="338138"/>
          </a:xfrm>
          <a:prstGeom prst="rect">
            <a:avLst/>
          </a:prstGeom>
          <a:noFill/>
        </p:spPr>
        <p:txBody>
          <a:bodyPr>
            <a:spAutoFit/>
          </a:bodyPr>
          <a:lstStyle/>
          <a:p>
            <a:pPr>
              <a:defRPr/>
            </a:pPr>
            <a:r>
              <a:rPr lang="es-MX" sz="1600" b="1" i="1" dirty="0">
                <a:solidFill>
                  <a:schemeClr val="accent6">
                    <a:lumMod val="75000"/>
                  </a:schemeClr>
                </a:solidFill>
                <a:cs typeface="Times New Roman" pitchFamily="18" charset="0"/>
              </a:rPr>
              <a:t>Bit del signo</a:t>
            </a:r>
          </a:p>
        </p:txBody>
      </p:sp>
      <p:cxnSp>
        <p:nvCxnSpPr>
          <p:cNvPr id="65" name="64 Conector recto de flecha"/>
          <p:cNvCxnSpPr/>
          <p:nvPr/>
        </p:nvCxnSpPr>
        <p:spPr bwMode="auto">
          <a:xfrm rot="5400000">
            <a:off x="7822406" y="3107532"/>
            <a:ext cx="357187"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21514" name="108 Rectángulo"/>
          <p:cNvSpPr>
            <a:spLocks noChangeArrowheads="1"/>
          </p:cNvSpPr>
          <p:nvPr/>
        </p:nvSpPr>
        <p:spPr bwMode="auto">
          <a:xfrm>
            <a:off x="7143750" y="3071813"/>
            <a:ext cx="1643063" cy="3714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8" name="Rectangle 3"/>
          <p:cNvSpPr txBox="1">
            <a:spLocks noChangeArrowheads="1"/>
          </p:cNvSpPr>
          <p:nvPr/>
        </p:nvSpPr>
        <p:spPr>
          <a:xfrm>
            <a:off x="785813" y="1714500"/>
            <a:ext cx="7643812" cy="857250"/>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800" kern="0" dirty="0">
                <a:latin typeface="ZapfHumnst BT"/>
              </a:rPr>
              <a:t>Para reconstruir voz con </a:t>
            </a:r>
            <a:r>
              <a:rPr lang="es-MX" sz="1800" b="1" kern="0" dirty="0">
                <a:latin typeface="ZapfHumnst BT"/>
              </a:rPr>
              <a:t>7 bits </a:t>
            </a:r>
            <a:r>
              <a:rPr lang="es-MX" sz="1800" kern="0" dirty="0">
                <a:latin typeface="ZapfHumnst BT"/>
              </a:rPr>
              <a:t>por muestra se requiere de un canal de </a:t>
            </a:r>
            <a:r>
              <a:rPr lang="es-MX" sz="1800" b="1" kern="0" dirty="0">
                <a:latin typeface="ZapfHumnst BT"/>
              </a:rPr>
              <a:t>56 </a:t>
            </a:r>
            <a:r>
              <a:rPr lang="es-MX" sz="1800" b="1" kern="0" dirty="0" err="1">
                <a:latin typeface="ZapfHumnst BT"/>
              </a:rPr>
              <a:t>kbps</a:t>
            </a:r>
            <a:r>
              <a:rPr lang="es-MX" sz="1800" kern="0" dirty="0">
                <a:latin typeface="ZapfHumnst BT"/>
              </a:rPr>
              <a:t>. </a:t>
            </a:r>
            <a:endParaRPr lang="es-MX" sz="1600" b="1" kern="0" dirty="0">
              <a:latin typeface="ZapfHumnst BT"/>
            </a:endParaRPr>
          </a:p>
        </p:txBody>
      </p:sp>
      <p:sp>
        <p:nvSpPr>
          <p:cNvPr id="69" name="Rectangle 3"/>
          <p:cNvSpPr txBox="1">
            <a:spLocks noChangeArrowheads="1"/>
          </p:cNvSpPr>
          <p:nvPr/>
        </p:nvSpPr>
        <p:spPr>
          <a:xfrm>
            <a:off x="1143000" y="2786063"/>
            <a:ext cx="5857875" cy="500062"/>
          </a:xfrm>
          <a:prstGeom prst="rect">
            <a:avLst/>
          </a:prstGeom>
          <a:ln>
            <a:solidFill>
              <a:schemeClr val="tx1"/>
            </a:solidFill>
          </a:ln>
        </p:spPr>
        <p:txBody>
          <a:bodyPr/>
          <a:lstStyle/>
          <a:p>
            <a:pPr marL="285750" indent="-285750" algn="just" eaLnBrk="0" hangingPunct="0">
              <a:lnSpc>
                <a:spcPct val="150000"/>
              </a:lnSpc>
              <a:spcBef>
                <a:spcPct val="20000"/>
              </a:spcBef>
              <a:defRPr/>
            </a:pPr>
            <a:r>
              <a:rPr lang="es-MX" sz="1600" b="1" kern="0" dirty="0">
                <a:latin typeface="ZapfHumnst BT"/>
              </a:rPr>
              <a:t>8000 </a:t>
            </a:r>
            <a:r>
              <a:rPr lang="es-MX" sz="1600" kern="0" dirty="0">
                <a:latin typeface="ZapfHumnst BT"/>
              </a:rPr>
              <a:t>muestras por segundo x </a:t>
            </a:r>
            <a:r>
              <a:rPr lang="es-MX" sz="1600" b="1" kern="0" dirty="0">
                <a:latin typeface="ZapfHumnst BT"/>
              </a:rPr>
              <a:t>7 bits </a:t>
            </a:r>
            <a:r>
              <a:rPr lang="es-MX" sz="1600" kern="0" dirty="0">
                <a:latin typeface="ZapfHumnst BT"/>
              </a:rPr>
              <a:t>por muestra = </a:t>
            </a:r>
            <a:r>
              <a:rPr lang="es-MX" sz="1600" b="1" kern="0" dirty="0">
                <a:latin typeface="ZapfHumnst BT"/>
              </a:rPr>
              <a:t>56000 bps</a:t>
            </a:r>
          </a:p>
        </p:txBody>
      </p:sp>
    </p:spTree>
    <p:extLst>
      <p:ext uri="{BB962C8B-B14F-4D97-AF65-F5344CB8AC3E}">
        <p14:creationId xmlns:p14="http://schemas.microsoft.com/office/powerpoint/2010/main" val="472447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ox(in)">
                                      <p:cBhvr>
                                        <p:cTn id="7" dur="5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box(in)">
                                      <p:cBhvr>
                                        <p:cTn id="12" dur="500"/>
                                        <p:tgtEl>
                                          <p:spTgt spid="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ox(in)">
                                      <p:cBhvr>
                                        <p:cTn id="1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8" grpId="0"/>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3143250" y="2062163"/>
            <a:ext cx="521493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altLang="es-MX" sz="2000" u="sng">
                <a:solidFill>
                  <a:schemeClr val="accent2"/>
                </a:solidFill>
                <a:latin typeface="ZapfHumnst BT"/>
              </a:rPr>
              <a:t>Conocer</a:t>
            </a:r>
            <a:r>
              <a:rPr lang="es-MX" altLang="es-MX" sz="2000">
                <a:latin typeface="ZapfHumnst BT"/>
              </a:rPr>
              <a:t> las técnicas básicas de codificación de datos que transforman los datos analógicos en señales digitales.</a:t>
            </a:r>
          </a:p>
        </p:txBody>
      </p:sp>
      <p:graphicFrame>
        <p:nvGraphicFramePr>
          <p:cNvPr id="2050" name="Object 2"/>
          <p:cNvGraphicFramePr>
            <a:graphicFrameLocks noChangeAspect="1"/>
          </p:cNvGraphicFramePr>
          <p:nvPr/>
        </p:nvGraphicFramePr>
        <p:xfrm>
          <a:off x="819150" y="1828800"/>
          <a:ext cx="1752600" cy="2400300"/>
        </p:xfrm>
        <a:graphic>
          <a:graphicData uri="http://schemas.openxmlformats.org/presentationml/2006/ole">
            <mc:AlternateContent xmlns:mc="http://schemas.openxmlformats.org/markup-compatibility/2006">
              <mc:Choice xmlns:v="urn:schemas-microsoft-com:vml" Requires="v">
                <p:oleObj spid="_x0000_s46092" name="Bitmap Image" r:id="rId3" imgW="1752475" imgH="2400653" progId="PBrush">
                  <p:embed/>
                </p:oleObj>
              </mc:Choice>
              <mc:Fallback>
                <p:oleObj name="Bitmap Image" r:id="rId3" imgW="1752475" imgH="2400653"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dirty="0" smtClean="0"/>
              <a:t>Objetivos de esta sesión</a:t>
            </a:r>
            <a:endParaRPr lang="es-MX" altLang="es-MX" sz="3600" b="1" dirty="0"/>
          </a:p>
        </p:txBody>
      </p:sp>
    </p:spTree>
    <p:extLst>
      <p:ext uri="{BB962C8B-B14F-4D97-AF65-F5344CB8AC3E}">
        <p14:creationId xmlns:p14="http://schemas.microsoft.com/office/powerpoint/2010/main" val="3409064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a:t>Datos analógicos, señales digitales</a:t>
            </a:r>
          </a:p>
        </p:txBody>
      </p:sp>
      <p:sp>
        <p:nvSpPr>
          <p:cNvPr id="2253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40" name="Rectangle 3"/>
          <p:cNvSpPr txBox="1">
            <a:spLocks noChangeArrowheads="1"/>
          </p:cNvSpPr>
          <p:nvPr/>
        </p:nvSpPr>
        <p:spPr>
          <a:xfrm>
            <a:off x="642938" y="1071563"/>
            <a:ext cx="1785937" cy="500062"/>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rPr>
              <a:t>Ejemplo:</a:t>
            </a:r>
            <a:endParaRPr lang="es-MX" sz="1600" b="1" kern="0" dirty="0">
              <a:latin typeface="ZapfHumnst BT"/>
            </a:endParaRPr>
          </a:p>
        </p:txBody>
      </p:sp>
      <p:graphicFrame>
        <p:nvGraphicFramePr>
          <p:cNvPr id="68" name="Object 2"/>
          <p:cNvGraphicFramePr>
            <a:graphicFrameLocks/>
          </p:cNvGraphicFramePr>
          <p:nvPr/>
        </p:nvGraphicFramePr>
        <p:xfrm>
          <a:off x="1071563" y="3413125"/>
          <a:ext cx="7170737" cy="3302000"/>
        </p:xfrm>
        <a:graphic>
          <a:graphicData uri="http://schemas.openxmlformats.org/presentationml/2006/ole">
            <mc:AlternateContent xmlns:mc="http://schemas.openxmlformats.org/markup-compatibility/2006">
              <mc:Choice xmlns:v="urn:schemas-microsoft-com:vml" Requires="v">
                <p:oleObj spid="_x0000_s47111" name="Bitmap Image" r:id="rId4" imgW="5495447" imgH="2809756" progId="PBrush">
                  <p:embed/>
                </p:oleObj>
              </mc:Choice>
              <mc:Fallback>
                <p:oleObj name="Bitmap Image" r:id="rId4" imgW="5495447" imgH="2809756" progId="PBrush">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3413125"/>
                        <a:ext cx="7170737"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Rectangle 3"/>
          <p:cNvSpPr txBox="1">
            <a:spLocks noChangeArrowheads="1"/>
          </p:cNvSpPr>
          <p:nvPr/>
        </p:nvSpPr>
        <p:spPr>
          <a:xfrm>
            <a:off x="714375" y="1643063"/>
            <a:ext cx="7929563" cy="1000125"/>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800" kern="0" dirty="0">
                <a:latin typeface="ZapfHumnst BT"/>
              </a:rPr>
              <a:t>Si se utilizarán </a:t>
            </a:r>
            <a:r>
              <a:rPr lang="es-MX" sz="1800" b="1" kern="0" dirty="0">
                <a:latin typeface="ZapfHumnst BT"/>
              </a:rPr>
              <a:t>3 bits</a:t>
            </a:r>
            <a:r>
              <a:rPr lang="es-MX" sz="1800" kern="0" dirty="0">
                <a:latin typeface="ZapfHumnst BT"/>
              </a:rPr>
              <a:t> para representar los niveles de voltaje, se podrían definir hasta 8 diferentes niveles y se requeriría de un canal de </a:t>
            </a:r>
            <a:r>
              <a:rPr lang="es-MX" sz="1800" b="1" kern="0" dirty="0">
                <a:latin typeface="ZapfHumnst BT"/>
              </a:rPr>
              <a:t>24 </a:t>
            </a:r>
            <a:r>
              <a:rPr lang="es-MX" sz="1800" b="1" kern="0" dirty="0" err="1">
                <a:latin typeface="ZapfHumnst BT"/>
              </a:rPr>
              <a:t>kbps</a:t>
            </a:r>
            <a:r>
              <a:rPr lang="es-MX" sz="1800" kern="0" dirty="0">
                <a:latin typeface="ZapfHumnst BT"/>
              </a:rPr>
              <a:t>. </a:t>
            </a:r>
            <a:endParaRPr lang="es-MX" sz="1600" b="1" kern="0" dirty="0">
              <a:latin typeface="ZapfHumnst BT"/>
            </a:endParaRPr>
          </a:p>
        </p:txBody>
      </p:sp>
      <p:sp>
        <p:nvSpPr>
          <p:cNvPr id="71" name="Rectangle 3"/>
          <p:cNvSpPr txBox="1">
            <a:spLocks noChangeArrowheads="1"/>
          </p:cNvSpPr>
          <p:nvPr/>
        </p:nvSpPr>
        <p:spPr>
          <a:xfrm>
            <a:off x="1143000" y="2714625"/>
            <a:ext cx="6572250" cy="500063"/>
          </a:xfrm>
          <a:prstGeom prst="rect">
            <a:avLst/>
          </a:prstGeom>
          <a:ln>
            <a:solidFill>
              <a:schemeClr val="tx1"/>
            </a:solidFill>
          </a:ln>
        </p:spPr>
        <p:txBody>
          <a:bodyPr/>
          <a:lstStyle/>
          <a:p>
            <a:pPr marL="285750" indent="-285750" algn="just" eaLnBrk="0" hangingPunct="0">
              <a:lnSpc>
                <a:spcPct val="150000"/>
              </a:lnSpc>
              <a:spcBef>
                <a:spcPct val="20000"/>
              </a:spcBef>
              <a:defRPr/>
            </a:pPr>
            <a:r>
              <a:rPr lang="es-MX" sz="1800" b="1" kern="0" dirty="0">
                <a:latin typeface="ZapfHumnst BT"/>
              </a:rPr>
              <a:t>8000 </a:t>
            </a:r>
            <a:r>
              <a:rPr lang="es-MX" sz="1800" kern="0" dirty="0">
                <a:latin typeface="ZapfHumnst BT"/>
              </a:rPr>
              <a:t>muestras por segundo x </a:t>
            </a:r>
            <a:r>
              <a:rPr lang="es-MX" sz="1800" b="1" kern="0" dirty="0">
                <a:latin typeface="ZapfHumnst BT"/>
              </a:rPr>
              <a:t>3 bits </a:t>
            </a:r>
            <a:r>
              <a:rPr lang="es-MX" sz="1800" kern="0" dirty="0">
                <a:latin typeface="ZapfHumnst BT"/>
              </a:rPr>
              <a:t>por muestra = </a:t>
            </a:r>
            <a:r>
              <a:rPr lang="es-MX" sz="1800" b="1" kern="0" dirty="0">
                <a:latin typeface="ZapfHumnst BT"/>
              </a:rPr>
              <a:t>24000 bps</a:t>
            </a:r>
            <a:endParaRPr lang="es-MX" sz="1600" b="1" kern="0" dirty="0">
              <a:latin typeface="ZapfHumnst BT"/>
            </a:endParaRPr>
          </a:p>
        </p:txBody>
      </p:sp>
    </p:spTree>
    <p:extLst>
      <p:ext uri="{BB962C8B-B14F-4D97-AF65-F5344CB8AC3E}">
        <p14:creationId xmlns:p14="http://schemas.microsoft.com/office/powerpoint/2010/main" val="1308907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ox(in)">
                                      <p:cBhvr>
                                        <p:cTn id="7" dur="5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ox(in)">
                                      <p:cBhvr>
                                        <p:cTn id="12" dur="500"/>
                                        <p:tgtEl>
                                          <p:spTgt spid="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box(in)">
                                      <p:cBhvr>
                                        <p:cTn id="17" dur="500"/>
                                        <p:tgtEl>
                                          <p:spTgt spid="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dissolve">
                                      <p:cBhvr>
                                        <p:cTn id="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0" grpId="0"/>
      <p:bldP spid="7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a:t>Datos analógicos, señales digitales</a:t>
            </a:r>
          </a:p>
        </p:txBody>
      </p:sp>
      <p:sp>
        <p:nvSpPr>
          <p:cNvPr id="2355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40" name="Rectangle 3"/>
          <p:cNvSpPr txBox="1">
            <a:spLocks noChangeArrowheads="1"/>
          </p:cNvSpPr>
          <p:nvPr/>
        </p:nvSpPr>
        <p:spPr>
          <a:xfrm>
            <a:off x="642938" y="2325688"/>
            <a:ext cx="2857500" cy="642937"/>
          </a:xfrm>
          <a:prstGeom prst="rect">
            <a:avLst/>
          </a:prstGeom>
        </p:spPr>
        <p:txBody>
          <a:bodyPr/>
          <a:lstStyle/>
          <a:p>
            <a:pPr marL="285750" indent="-285750" algn="just" eaLnBrk="0" hangingPunct="0">
              <a:lnSpc>
                <a:spcPct val="150000"/>
              </a:lnSpc>
              <a:spcBef>
                <a:spcPct val="20000"/>
              </a:spcBef>
              <a:defRPr/>
            </a:pPr>
            <a:r>
              <a:rPr lang="es-MX" sz="2000" b="1" kern="0" dirty="0">
                <a:solidFill>
                  <a:schemeClr val="accent2"/>
                </a:solidFill>
                <a:latin typeface="ZapfHumnst BT"/>
              </a:rPr>
              <a:t>Por ejemplo:</a:t>
            </a:r>
            <a:endParaRPr lang="es-MX" sz="2000" b="1" kern="0" dirty="0">
              <a:latin typeface="ZapfHumnst BT"/>
            </a:endParaRPr>
          </a:p>
        </p:txBody>
      </p:sp>
      <p:sp>
        <p:nvSpPr>
          <p:cNvPr id="70" name="Rectangle 3"/>
          <p:cNvSpPr txBox="1">
            <a:spLocks noChangeArrowheads="1"/>
          </p:cNvSpPr>
          <p:nvPr/>
        </p:nvSpPr>
        <p:spPr>
          <a:xfrm>
            <a:off x="857250" y="2968625"/>
            <a:ext cx="7429500" cy="1357313"/>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800" kern="0" dirty="0">
                <a:latin typeface="ZapfHumnst BT"/>
              </a:rPr>
              <a:t>Una señal de color de TV tiene un *ancho de banda de </a:t>
            </a:r>
            <a:r>
              <a:rPr lang="es-MX" sz="1800" b="1" kern="0" dirty="0">
                <a:latin typeface="ZapfHumnst BT"/>
              </a:rPr>
              <a:t>4.6 </a:t>
            </a:r>
            <a:r>
              <a:rPr lang="es-MX" sz="1800" b="1" kern="0" dirty="0" err="1">
                <a:latin typeface="ZapfHumnst BT"/>
              </a:rPr>
              <a:t>Mhz</a:t>
            </a:r>
            <a:r>
              <a:rPr lang="es-MX" sz="1800" kern="0" dirty="0" err="1">
                <a:latin typeface="ZapfHumnst BT"/>
              </a:rPr>
              <a:t>.</a:t>
            </a:r>
            <a:r>
              <a:rPr lang="es-MX" sz="1800" kern="0" dirty="0">
                <a:latin typeface="ZapfHumnst BT"/>
              </a:rPr>
              <a:t> </a:t>
            </a:r>
          </a:p>
          <a:p>
            <a:pPr marL="285750" indent="-285750" algn="just" eaLnBrk="0" hangingPunct="0">
              <a:lnSpc>
                <a:spcPct val="150000"/>
              </a:lnSpc>
              <a:spcBef>
                <a:spcPct val="20000"/>
              </a:spcBef>
              <a:buFont typeface="Arial" pitchFamily="34" charset="0"/>
              <a:buChar char="•"/>
              <a:defRPr/>
            </a:pPr>
            <a:r>
              <a:rPr lang="es-MX" sz="1800" kern="0" dirty="0">
                <a:latin typeface="ZapfHumnst BT"/>
              </a:rPr>
              <a:t>Una calidad razonable de reconstrucción puede ser lograda al utilizar </a:t>
            </a:r>
            <a:r>
              <a:rPr lang="es-MX" sz="1800" b="1" kern="0" dirty="0">
                <a:latin typeface="ZapfHumnst BT"/>
              </a:rPr>
              <a:t>10 bits por muestra</a:t>
            </a:r>
            <a:r>
              <a:rPr lang="es-MX" sz="1800" kern="0" dirty="0">
                <a:latin typeface="ZapfHumnst BT"/>
              </a:rPr>
              <a:t>. </a:t>
            </a:r>
            <a:endParaRPr lang="es-MX" sz="1600" b="1" kern="0" dirty="0">
              <a:latin typeface="ZapfHumnst BT"/>
            </a:endParaRPr>
          </a:p>
        </p:txBody>
      </p:sp>
      <p:sp>
        <p:nvSpPr>
          <p:cNvPr id="24582" name="71 Rectángulo"/>
          <p:cNvSpPr>
            <a:spLocks noChangeArrowheads="1"/>
          </p:cNvSpPr>
          <p:nvPr/>
        </p:nvSpPr>
        <p:spPr bwMode="auto">
          <a:xfrm>
            <a:off x="642938" y="1357313"/>
            <a:ext cx="76438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lnSpc>
                <a:spcPct val="150000"/>
              </a:lnSpc>
              <a:spcBef>
                <a:spcPct val="50000"/>
              </a:spcBef>
              <a:buFontTx/>
              <a:buNone/>
            </a:pPr>
            <a:r>
              <a:rPr lang="es-MX" altLang="es-MX" sz="1800" b="1">
                <a:latin typeface="ZapfHumnst BT"/>
              </a:rPr>
              <a:t>PCM</a:t>
            </a:r>
            <a:r>
              <a:rPr lang="es-MX" altLang="es-MX" sz="1800">
                <a:latin typeface="ZapfHumnst BT"/>
              </a:rPr>
              <a:t> puede ser utilizado para otro tipo de señales diferentes a las de audio (voz).</a:t>
            </a:r>
          </a:p>
        </p:txBody>
      </p:sp>
      <p:pic>
        <p:nvPicPr>
          <p:cNvPr id="23559" name="72 Imagen" descr="tv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4071938"/>
            <a:ext cx="3786187"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3"/>
          <p:cNvSpPr txBox="1">
            <a:spLocks noChangeArrowheads="1"/>
          </p:cNvSpPr>
          <p:nvPr/>
        </p:nvSpPr>
        <p:spPr>
          <a:xfrm>
            <a:off x="857250" y="4325938"/>
            <a:ext cx="3357563" cy="1143000"/>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800" kern="0" dirty="0">
                <a:latin typeface="ZapfHumnst BT"/>
              </a:rPr>
              <a:t>El canal digital que se requiere es de </a:t>
            </a:r>
            <a:r>
              <a:rPr lang="es-MX" sz="1800" b="1" kern="0" dirty="0">
                <a:latin typeface="ZapfHumnst BT"/>
              </a:rPr>
              <a:t>92 </a:t>
            </a:r>
            <a:r>
              <a:rPr lang="es-MX" sz="1800" b="1" kern="0" dirty="0" err="1">
                <a:latin typeface="ZapfHumnst BT"/>
              </a:rPr>
              <a:t>Mbps</a:t>
            </a:r>
            <a:r>
              <a:rPr lang="es-MX" sz="1800" kern="0" dirty="0" err="1">
                <a:latin typeface="ZapfHumnst BT"/>
              </a:rPr>
              <a:t>.</a:t>
            </a:r>
            <a:r>
              <a:rPr lang="es-MX" sz="1800" kern="0" dirty="0">
                <a:latin typeface="ZapfHumnst BT"/>
              </a:rPr>
              <a:t> </a:t>
            </a:r>
            <a:endParaRPr lang="es-MX" sz="1600" b="1" kern="0" dirty="0">
              <a:latin typeface="ZapfHumnst BT"/>
            </a:endParaRPr>
          </a:p>
        </p:txBody>
      </p:sp>
      <p:sp>
        <p:nvSpPr>
          <p:cNvPr id="24585" name="Rectangle 3"/>
          <p:cNvSpPr txBox="1">
            <a:spLocks noChangeArrowheads="1"/>
          </p:cNvSpPr>
          <p:nvPr/>
        </p:nvSpPr>
        <p:spPr bwMode="auto">
          <a:xfrm>
            <a:off x="285750" y="5957888"/>
            <a:ext cx="71437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spcBef>
                <a:spcPct val="50000"/>
              </a:spcBef>
              <a:buFontTx/>
              <a:buNone/>
            </a:pPr>
            <a:r>
              <a:rPr lang="es-MX" altLang="es-MX" sz="1600" b="1">
                <a:latin typeface="ZapfHumnst BT"/>
              </a:rPr>
              <a:t>*Ancho de banda</a:t>
            </a:r>
            <a:r>
              <a:rPr lang="es-MX" altLang="es-MX" sz="1600">
                <a:latin typeface="ZapfHumnst BT"/>
              </a:rPr>
              <a:t>: </a:t>
            </a:r>
          </a:p>
          <a:p>
            <a:pPr algn="just">
              <a:spcBef>
                <a:spcPct val="50000"/>
              </a:spcBef>
              <a:buFontTx/>
              <a:buNone/>
            </a:pPr>
            <a:r>
              <a:rPr lang="es-MX" altLang="es-MX" sz="1400">
                <a:latin typeface="ZapfHumnst BT"/>
              </a:rPr>
              <a:t>Es el </a:t>
            </a:r>
            <a:r>
              <a:rPr lang="es-MX" altLang="es-MX" sz="1400" b="1">
                <a:latin typeface="ZapfHumnst BT"/>
              </a:rPr>
              <a:t>Rango de frecuencias </a:t>
            </a:r>
            <a:r>
              <a:rPr lang="es-MX" altLang="es-MX" sz="1400">
                <a:latin typeface="ZapfHumnst BT"/>
              </a:rPr>
              <a:t>que es capaz de transmitir de forma adecuada.</a:t>
            </a:r>
          </a:p>
          <a:p>
            <a:pPr algn="just">
              <a:lnSpc>
                <a:spcPct val="150000"/>
              </a:lnSpc>
              <a:spcBef>
                <a:spcPct val="50000"/>
              </a:spcBef>
            </a:pPr>
            <a:endParaRPr lang="es-MX" altLang="es-MX" sz="1800">
              <a:latin typeface="ZapfHumnst BT"/>
            </a:endParaRPr>
          </a:p>
        </p:txBody>
      </p:sp>
    </p:spTree>
    <p:extLst>
      <p:ext uri="{BB962C8B-B14F-4D97-AF65-F5344CB8AC3E}">
        <p14:creationId xmlns:p14="http://schemas.microsoft.com/office/powerpoint/2010/main" val="4221016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box(in)">
                                      <p:cBhvr>
                                        <p:cTn id="7" dur="500"/>
                                        <p:tgtEl>
                                          <p:spTgt spid="24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ox(in)">
                                      <p:cBhvr>
                                        <p:cTn id="12" dur="500"/>
                                        <p:tgtEl>
                                          <p:spTgt spid="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box(in)">
                                      <p:cBhvr>
                                        <p:cTn id="17" dur="500"/>
                                        <p:tgtEl>
                                          <p:spTgt spid="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box(in)">
                                      <p:cBhvr>
                                        <p:cTn id="22" dur="500"/>
                                        <p:tgtEl>
                                          <p:spTgt spid="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4585"/>
                                        </p:tgtEl>
                                        <p:attrNameLst>
                                          <p:attrName>style.visibility</p:attrName>
                                        </p:attrNameLst>
                                      </p:cBhvr>
                                      <p:to>
                                        <p:strVal val="visible"/>
                                      </p:to>
                                    </p:set>
                                    <p:animEffect transition="in" filter="box(in)">
                                      <p:cBhvr>
                                        <p:cTn id="27"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0" grpId="0"/>
      <p:bldP spid="24582" grpId="0"/>
      <p:bldP spid="74" grpId="0"/>
      <p:bldP spid="245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a:t>Datos analógicos, señales digitales</a:t>
            </a:r>
          </a:p>
        </p:txBody>
      </p:sp>
      <p:sp>
        <p:nvSpPr>
          <p:cNvPr id="2457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40" name="Rectangle 3"/>
          <p:cNvSpPr txBox="1">
            <a:spLocks noChangeArrowheads="1"/>
          </p:cNvSpPr>
          <p:nvPr/>
        </p:nvSpPr>
        <p:spPr>
          <a:xfrm>
            <a:off x="571500" y="1143000"/>
            <a:ext cx="2857500" cy="642938"/>
          </a:xfrm>
          <a:prstGeom prst="rect">
            <a:avLst/>
          </a:prstGeom>
        </p:spPr>
        <p:txBody>
          <a:bodyPr/>
          <a:lstStyle/>
          <a:p>
            <a:pPr marL="285750" indent="-285750" algn="just" eaLnBrk="0" hangingPunct="0">
              <a:lnSpc>
                <a:spcPct val="150000"/>
              </a:lnSpc>
              <a:spcBef>
                <a:spcPct val="20000"/>
              </a:spcBef>
              <a:defRPr/>
            </a:pPr>
            <a:r>
              <a:rPr lang="es-MX" sz="2000" b="1" kern="0" dirty="0">
                <a:solidFill>
                  <a:schemeClr val="accent2"/>
                </a:solidFill>
                <a:latin typeface="ZapfHumnst BT"/>
              </a:rPr>
              <a:t>Por ejemplo:</a:t>
            </a:r>
            <a:endParaRPr lang="es-MX" sz="2000" b="1" kern="0" dirty="0">
              <a:latin typeface="ZapfHumnst BT"/>
            </a:endParaRPr>
          </a:p>
        </p:txBody>
      </p:sp>
      <p:sp>
        <p:nvSpPr>
          <p:cNvPr id="70" name="Rectangle 3"/>
          <p:cNvSpPr txBox="1">
            <a:spLocks noChangeArrowheads="1"/>
          </p:cNvSpPr>
          <p:nvPr/>
        </p:nvSpPr>
        <p:spPr>
          <a:xfrm>
            <a:off x="642938" y="1785938"/>
            <a:ext cx="7429500" cy="500062"/>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800" kern="0" dirty="0">
                <a:latin typeface="ZapfHumnst BT"/>
              </a:rPr>
              <a:t>Una señal de color de TV tiene un ancho de banda de </a:t>
            </a:r>
            <a:r>
              <a:rPr lang="es-MX" sz="1800" b="1" kern="0" dirty="0">
                <a:latin typeface="ZapfHumnst BT"/>
              </a:rPr>
              <a:t>4.6 </a:t>
            </a:r>
            <a:r>
              <a:rPr lang="es-MX" sz="1800" b="1" kern="0" dirty="0" err="1">
                <a:latin typeface="ZapfHumnst BT"/>
              </a:rPr>
              <a:t>Mhz</a:t>
            </a:r>
            <a:r>
              <a:rPr lang="es-MX" sz="1800" kern="0" dirty="0" err="1">
                <a:latin typeface="ZapfHumnst BT"/>
              </a:rPr>
              <a:t>.</a:t>
            </a:r>
            <a:r>
              <a:rPr lang="es-MX" sz="1800" kern="0" dirty="0">
                <a:latin typeface="ZapfHumnst BT"/>
              </a:rPr>
              <a:t> </a:t>
            </a:r>
          </a:p>
        </p:txBody>
      </p:sp>
      <p:pic>
        <p:nvPicPr>
          <p:cNvPr id="24582" name="72 Imagen" descr="tv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9375" y="5180013"/>
            <a:ext cx="2143125"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3"/>
          <p:cNvSpPr txBox="1">
            <a:spLocks noChangeArrowheads="1"/>
          </p:cNvSpPr>
          <p:nvPr/>
        </p:nvSpPr>
        <p:spPr>
          <a:xfrm>
            <a:off x="642938" y="5108575"/>
            <a:ext cx="5357812" cy="642938"/>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800" kern="0" dirty="0">
                <a:latin typeface="ZapfHumnst BT"/>
              </a:rPr>
              <a:t>El canal digital que se requiere es de </a:t>
            </a:r>
            <a:r>
              <a:rPr lang="es-MX" sz="1800" b="1" kern="0" dirty="0">
                <a:latin typeface="ZapfHumnst BT"/>
              </a:rPr>
              <a:t>92 </a:t>
            </a:r>
            <a:r>
              <a:rPr lang="es-MX" sz="1800" b="1" kern="0" dirty="0" err="1">
                <a:latin typeface="ZapfHumnst BT"/>
              </a:rPr>
              <a:t>Mbps</a:t>
            </a:r>
            <a:r>
              <a:rPr lang="es-MX" sz="1800" kern="0" dirty="0" err="1">
                <a:latin typeface="ZapfHumnst BT"/>
              </a:rPr>
              <a:t>.</a:t>
            </a:r>
            <a:endParaRPr lang="es-MX" sz="1600" b="1" kern="0" dirty="0">
              <a:latin typeface="ZapfHumnst BT"/>
            </a:endParaRPr>
          </a:p>
        </p:txBody>
      </p:sp>
      <p:sp>
        <p:nvSpPr>
          <p:cNvPr id="9" name="Rectangle 3"/>
          <p:cNvSpPr txBox="1">
            <a:spLocks noChangeArrowheads="1"/>
          </p:cNvSpPr>
          <p:nvPr/>
        </p:nvSpPr>
        <p:spPr>
          <a:xfrm>
            <a:off x="642938" y="3321050"/>
            <a:ext cx="7929562" cy="930275"/>
          </a:xfrm>
          <a:prstGeom prst="rect">
            <a:avLst/>
          </a:prstGeom>
        </p:spPr>
        <p:txBody>
          <a:bodyPr/>
          <a:lstStyle/>
          <a:p>
            <a:pPr marL="285750" indent="-285750" algn="just" eaLnBrk="0" hangingPunct="0">
              <a:lnSpc>
                <a:spcPct val="150000"/>
              </a:lnSpc>
              <a:spcBef>
                <a:spcPct val="20000"/>
              </a:spcBef>
              <a:buFont typeface="Arial" pitchFamily="34" charset="0"/>
              <a:buChar char="•"/>
              <a:defRPr/>
            </a:pPr>
            <a:r>
              <a:rPr lang="es-MX" sz="1800" kern="0" dirty="0">
                <a:latin typeface="ZapfHumnst BT"/>
              </a:rPr>
              <a:t>Una calidad razonable de reconstrucción puede ser lograda al utilizar </a:t>
            </a:r>
            <a:r>
              <a:rPr lang="es-MX" sz="1800" b="1" kern="0" dirty="0">
                <a:latin typeface="ZapfHumnst BT"/>
              </a:rPr>
              <a:t>10 bits por muestra</a:t>
            </a:r>
            <a:r>
              <a:rPr lang="es-MX" sz="1800" kern="0" dirty="0">
                <a:latin typeface="ZapfHumnst BT"/>
              </a:rPr>
              <a:t>. </a:t>
            </a:r>
            <a:endParaRPr lang="es-MX" sz="1600" b="1" kern="0" dirty="0">
              <a:latin typeface="ZapfHumnst BT"/>
            </a:endParaRPr>
          </a:p>
        </p:txBody>
      </p:sp>
      <p:sp>
        <p:nvSpPr>
          <p:cNvPr id="10" name="9 Rectángulo"/>
          <p:cNvSpPr/>
          <p:nvPr/>
        </p:nvSpPr>
        <p:spPr>
          <a:xfrm>
            <a:off x="1071563" y="2357438"/>
            <a:ext cx="7000875" cy="782637"/>
          </a:xfrm>
          <a:prstGeom prst="rect">
            <a:avLst/>
          </a:prstGeom>
          <a:ln>
            <a:solidFill>
              <a:schemeClr val="tx1"/>
            </a:solidFill>
          </a:ln>
        </p:spPr>
        <p:txBody>
          <a:bodyPr>
            <a:spAutoFit/>
          </a:bodyPr>
          <a:lstStyle/>
          <a:p>
            <a:pPr marL="285750" indent="-285750" algn="just" eaLnBrk="0" hangingPunct="0">
              <a:lnSpc>
                <a:spcPts val="2500"/>
              </a:lnSpc>
              <a:spcBef>
                <a:spcPct val="20000"/>
              </a:spcBef>
              <a:defRPr/>
            </a:pPr>
            <a:r>
              <a:rPr lang="es-MX" sz="1600" b="1" kern="0" dirty="0">
                <a:latin typeface="ZapfHumnst BT"/>
              </a:rPr>
              <a:t>Frecuencia</a:t>
            </a:r>
            <a:r>
              <a:rPr lang="es-MX" sz="1600" kern="0" dirty="0">
                <a:latin typeface="ZapfHumnst BT"/>
              </a:rPr>
              <a:t> =  4.6 MHz = 4,600,000 </a:t>
            </a:r>
            <a:r>
              <a:rPr lang="es-MX" sz="1600" kern="0" dirty="0" err="1">
                <a:latin typeface="ZapfHumnst BT"/>
              </a:rPr>
              <a:t>hz</a:t>
            </a:r>
            <a:endParaRPr lang="es-MX" sz="1600" kern="0" dirty="0">
              <a:latin typeface="ZapfHumnst BT"/>
            </a:endParaRPr>
          </a:p>
          <a:p>
            <a:pPr marL="285750" indent="-285750" algn="just" eaLnBrk="0" hangingPunct="0">
              <a:lnSpc>
                <a:spcPts val="2500"/>
              </a:lnSpc>
              <a:spcBef>
                <a:spcPct val="20000"/>
              </a:spcBef>
              <a:defRPr/>
            </a:pPr>
            <a:r>
              <a:rPr lang="es-MX" sz="1600" b="1" kern="0" dirty="0">
                <a:latin typeface="ZapfHumnst BT"/>
              </a:rPr>
              <a:t>Tasa de muestreo  </a:t>
            </a:r>
            <a:r>
              <a:rPr lang="es-MX" sz="1600" kern="0" dirty="0">
                <a:latin typeface="ZapfHumnst BT"/>
              </a:rPr>
              <a:t>= 2 * 4.600,000 = 9,200,000 muestras por segundo</a:t>
            </a:r>
          </a:p>
        </p:txBody>
      </p:sp>
      <p:sp>
        <p:nvSpPr>
          <p:cNvPr id="12" name="Rectangle 3"/>
          <p:cNvSpPr txBox="1">
            <a:spLocks noChangeArrowheads="1"/>
          </p:cNvSpPr>
          <p:nvPr/>
        </p:nvSpPr>
        <p:spPr>
          <a:xfrm>
            <a:off x="1071563" y="4322763"/>
            <a:ext cx="7000875" cy="500062"/>
          </a:xfrm>
          <a:prstGeom prst="rect">
            <a:avLst/>
          </a:prstGeom>
          <a:ln>
            <a:solidFill>
              <a:schemeClr val="tx1"/>
            </a:solidFill>
          </a:ln>
        </p:spPr>
        <p:txBody>
          <a:bodyPr/>
          <a:lstStyle/>
          <a:p>
            <a:pPr marL="285750" indent="-285750" algn="just" eaLnBrk="0" hangingPunct="0">
              <a:lnSpc>
                <a:spcPct val="150000"/>
              </a:lnSpc>
              <a:spcBef>
                <a:spcPct val="20000"/>
              </a:spcBef>
              <a:defRPr/>
            </a:pPr>
            <a:r>
              <a:rPr lang="es-MX" sz="1600" b="1" kern="0" dirty="0">
                <a:latin typeface="ZapfHumnst BT"/>
              </a:rPr>
              <a:t>9,200,000 </a:t>
            </a:r>
            <a:r>
              <a:rPr lang="es-MX" sz="1600" kern="0" dirty="0">
                <a:latin typeface="ZapfHumnst BT"/>
              </a:rPr>
              <a:t>muestras por segundo x </a:t>
            </a:r>
            <a:r>
              <a:rPr lang="es-MX" sz="1600" b="1" kern="0" dirty="0">
                <a:latin typeface="ZapfHumnst BT"/>
              </a:rPr>
              <a:t>10 bits </a:t>
            </a:r>
            <a:r>
              <a:rPr lang="es-MX" sz="1600" kern="0" dirty="0">
                <a:latin typeface="ZapfHumnst BT"/>
              </a:rPr>
              <a:t>por muestra =  </a:t>
            </a:r>
            <a:r>
              <a:rPr lang="es-MX" sz="1600" b="1" kern="0" dirty="0">
                <a:latin typeface="ZapfHumnst BT"/>
              </a:rPr>
              <a:t>92,000,000 bps</a:t>
            </a:r>
          </a:p>
        </p:txBody>
      </p:sp>
    </p:spTree>
    <p:extLst>
      <p:ext uri="{BB962C8B-B14F-4D97-AF65-F5344CB8AC3E}">
        <p14:creationId xmlns:p14="http://schemas.microsoft.com/office/powerpoint/2010/main" val="4103332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ox(in)">
                                      <p:cBhvr>
                                        <p:cTn id="7" dur="5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ox(in)">
                                      <p:cBhvr>
                                        <p:cTn id="12" dur="500"/>
                                        <p:tgtEl>
                                          <p:spTgt spid="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box(in)">
                                      <p:cBhvr>
                                        <p:cTn id="3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0" grpId="0"/>
      <p:bldP spid="74" grpId="0"/>
      <p:bldP spid="9" grpId="0"/>
      <p:bldP spid="10"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a:t>Ejemplos de Anchos de banda</a:t>
            </a:r>
          </a:p>
        </p:txBody>
      </p:sp>
      <p:sp>
        <p:nvSpPr>
          <p:cNvPr id="2560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25604" name="Rectangle 3"/>
          <p:cNvSpPr txBox="1">
            <a:spLocks noChangeArrowheads="1"/>
          </p:cNvSpPr>
          <p:nvPr/>
        </p:nvSpPr>
        <p:spPr bwMode="auto">
          <a:xfrm>
            <a:off x="1000125" y="1285875"/>
            <a:ext cx="38576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50000"/>
              </a:spcBef>
              <a:buFont typeface="Wingdings" pitchFamily="2" charset="2"/>
              <a:buChar char="q"/>
            </a:pPr>
            <a:r>
              <a:rPr lang="es-MX" altLang="es-MX" sz="1800" b="1">
                <a:latin typeface="ZapfHumnst BT"/>
              </a:rPr>
              <a:t>Audio </a:t>
            </a:r>
            <a:r>
              <a:rPr lang="es-MX" altLang="es-MX" sz="1800">
                <a:latin typeface="ZapfHumnst BT"/>
              </a:rPr>
              <a:t>: 20 khz</a:t>
            </a:r>
          </a:p>
        </p:txBody>
      </p:sp>
      <p:sp>
        <p:nvSpPr>
          <p:cNvPr id="25605" name="Rectangle 3"/>
          <p:cNvSpPr txBox="1">
            <a:spLocks noChangeArrowheads="1"/>
          </p:cNvSpPr>
          <p:nvPr/>
        </p:nvSpPr>
        <p:spPr bwMode="auto">
          <a:xfrm>
            <a:off x="1000125" y="1928813"/>
            <a:ext cx="3857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50000"/>
              </a:spcBef>
              <a:buFont typeface="Wingdings" pitchFamily="2" charset="2"/>
              <a:buChar char="q"/>
            </a:pPr>
            <a:r>
              <a:rPr lang="es-MX" altLang="es-MX" sz="1800" b="1">
                <a:latin typeface="ZapfHumnst BT"/>
              </a:rPr>
              <a:t>Canal AM </a:t>
            </a:r>
            <a:r>
              <a:rPr lang="es-MX" altLang="es-MX" sz="1800">
                <a:latin typeface="ZapfHumnst BT"/>
              </a:rPr>
              <a:t>: 20 Khz</a:t>
            </a:r>
          </a:p>
        </p:txBody>
      </p:sp>
      <p:sp>
        <p:nvSpPr>
          <p:cNvPr id="25606" name="Rectangle 3"/>
          <p:cNvSpPr txBox="1">
            <a:spLocks noChangeArrowheads="1"/>
          </p:cNvSpPr>
          <p:nvPr/>
        </p:nvSpPr>
        <p:spPr bwMode="auto">
          <a:xfrm>
            <a:off x="1000125" y="2571750"/>
            <a:ext cx="38576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50000"/>
              </a:spcBef>
              <a:buFont typeface="Wingdings" pitchFamily="2" charset="2"/>
              <a:buChar char="q"/>
            </a:pPr>
            <a:r>
              <a:rPr lang="es-MX" altLang="es-MX" sz="1800" b="1">
                <a:latin typeface="ZapfHumnst BT"/>
              </a:rPr>
              <a:t>Canal FM </a:t>
            </a:r>
            <a:r>
              <a:rPr lang="es-MX" altLang="es-MX" sz="1800">
                <a:latin typeface="ZapfHumnst BT"/>
              </a:rPr>
              <a:t>: 150 Khz</a:t>
            </a:r>
          </a:p>
        </p:txBody>
      </p:sp>
      <p:sp>
        <p:nvSpPr>
          <p:cNvPr id="25607" name="Rectangle 3"/>
          <p:cNvSpPr txBox="1">
            <a:spLocks noChangeArrowheads="1"/>
          </p:cNvSpPr>
          <p:nvPr/>
        </p:nvSpPr>
        <p:spPr bwMode="auto">
          <a:xfrm>
            <a:off x="1000125" y="3143250"/>
            <a:ext cx="58578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50000"/>
              </a:spcBef>
              <a:buFont typeface="Wingdings" pitchFamily="2" charset="2"/>
              <a:buChar char="q"/>
            </a:pPr>
            <a:r>
              <a:rPr lang="es-MX" altLang="es-MX" sz="1800" b="1">
                <a:latin typeface="ZapfHumnst BT"/>
              </a:rPr>
              <a:t>Canal TV </a:t>
            </a:r>
            <a:r>
              <a:rPr lang="es-MX" altLang="es-MX" sz="1800">
                <a:latin typeface="ZapfHumnst BT"/>
              </a:rPr>
              <a:t>:  6 Mhz en América y 8 Mhz en Europa</a:t>
            </a:r>
          </a:p>
        </p:txBody>
      </p:sp>
      <p:sp>
        <p:nvSpPr>
          <p:cNvPr id="25608" name="Rectangle 3"/>
          <p:cNvSpPr txBox="1">
            <a:spLocks noChangeArrowheads="1"/>
          </p:cNvSpPr>
          <p:nvPr/>
        </p:nvSpPr>
        <p:spPr bwMode="auto">
          <a:xfrm>
            <a:off x="1000125" y="4429125"/>
            <a:ext cx="6215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50000"/>
              </a:spcBef>
              <a:buFont typeface="Wingdings" pitchFamily="2" charset="2"/>
              <a:buChar char="q"/>
            </a:pPr>
            <a:r>
              <a:rPr lang="es-MX" altLang="es-MX" sz="1800" b="1">
                <a:latin typeface="ZapfHumnst BT"/>
              </a:rPr>
              <a:t>Canal Teléfono Inalámbrico </a:t>
            </a:r>
            <a:r>
              <a:rPr lang="es-MX" altLang="es-MX" sz="1800">
                <a:latin typeface="ZapfHumnst BT"/>
              </a:rPr>
              <a:t>:  2.4 Ghz</a:t>
            </a:r>
          </a:p>
        </p:txBody>
      </p:sp>
      <p:sp>
        <p:nvSpPr>
          <p:cNvPr id="25609" name="Rectangle 3"/>
          <p:cNvSpPr txBox="1">
            <a:spLocks noChangeArrowheads="1"/>
          </p:cNvSpPr>
          <p:nvPr/>
        </p:nvSpPr>
        <p:spPr bwMode="auto">
          <a:xfrm>
            <a:off x="1000125" y="5072063"/>
            <a:ext cx="6143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50000"/>
              </a:spcBef>
              <a:buFont typeface="Wingdings" pitchFamily="2" charset="2"/>
              <a:buChar char="q"/>
            </a:pPr>
            <a:r>
              <a:rPr lang="es-MX" altLang="es-MX" sz="1800" b="1">
                <a:latin typeface="ZapfHumnst BT"/>
              </a:rPr>
              <a:t>Canal Tarjeta Inalámbrica </a:t>
            </a:r>
            <a:r>
              <a:rPr lang="es-MX" altLang="es-MX" sz="1800">
                <a:latin typeface="ZapfHumnst BT"/>
              </a:rPr>
              <a:t>:  2.4 Ghz</a:t>
            </a:r>
          </a:p>
        </p:txBody>
      </p:sp>
      <p:sp>
        <p:nvSpPr>
          <p:cNvPr id="25610" name="Rectangle 3"/>
          <p:cNvSpPr txBox="1">
            <a:spLocks noChangeArrowheads="1"/>
          </p:cNvSpPr>
          <p:nvPr/>
        </p:nvSpPr>
        <p:spPr bwMode="auto">
          <a:xfrm>
            <a:off x="1000125" y="5715000"/>
            <a:ext cx="47148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50000"/>
              </a:spcBef>
              <a:buFont typeface="Wingdings" pitchFamily="2" charset="2"/>
              <a:buChar char="q"/>
            </a:pPr>
            <a:r>
              <a:rPr lang="es-MX" altLang="es-MX" sz="1800" b="1">
                <a:latin typeface="ZapfHumnst BT"/>
              </a:rPr>
              <a:t>Canal Cable UTP-Cat5 </a:t>
            </a:r>
            <a:r>
              <a:rPr lang="es-MX" altLang="es-MX" sz="1800">
                <a:latin typeface="ZapfHumnst BT"/>
              </a:rPr>
              <a:t>:  100 Mhz</a:t>
            </a:r>
          </a:p>
        </p:txBody>
      </p:sp>
      <p:sp>
        <p:nvSpPr>
          <p:cNvPr id="25611" name="Rectangle 3"/>
          <p:cNvSpPr txBox="1">
            <a:spLocks noChangeArrowheads="1"/>
          </p:cNvSpPr>
          <p:nvPr/>
        </p:nvSpPr>
        <p:spPr bwMode="auto">
          <a:xfrm>
            <a:off x="1000125" y="3786188"/>
            <a:ext cx="492918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50000"/>
              </a:spcBef>
              <a:buFont typeface="Wingdings" pitchFamily="2" charset="2"/>
              <a:buChar char="q"/>
            </a:pPr>
            <a:r>
              <a:rPr lang="es-MX" altLang="es-MX" sz="1800" b="1">
                <a:latin typeface="ZapfHumnst BT"/>
              </a:rPr>
              <a:t>Canal Teléfono tradicional</a:t>
            </a:r>
            <a:r>
              <a:rPr lang="es-MX" altLang="es-MX" sz="1800">
                <a:latin typeface="ZapfHumnst BT"/>
              </a:rPr>
              <a:t>:  4 Khz</a:t>
            </a:r>
          </a:p>
        </p:txBody>
      </p:sp>
    </p:spTree>
    <p:extLst>
      <p:ext uri="{BB962C8B-B14F-4D97-AF65-F5344CB8AC3E}">
        <p14:creationId xmlns:p14="http://schemas.microsoft.com/office/powerpoint/2010/main" val="1782359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a:t>Estándares de muestreo</a:t>
            </a:r>
          </a:p>
        </p:txBody>
      </p:sp>
      <p:sp>
        <p:nvSpPr>
          <p:cNvPr id="2662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13" name="Rectangle 3"/>
          <p:cNvSpPr txBox="1">
            <a:spLocks noChangeArrowheads="1"/>
          </p:cNvSpPr>
          <p:nvPr/>
        </p:nvSpPr>
        <p:spPr>
          <a:xfrm>
            <a:off x="500063" y="1285875"/>
            <a:ext cx="7643812" cy="1643063"/>
          </a:xfrm>
          <a:prstGeom prst="rect">
            <a:avLst/>
          </a:prstGeom>
        </p:spPr>
        <p:txBody>
          <a:bodyPr/>
          <a:lstStyle/>
          <a:p>
            <a:pPr marL="342900" indent="-342900" algn="just" eaLnBrk="0" hangingPunct="0">
              <a:lnSpc>
                <a:spcPct val="150000"/>
              </a:lnSpc>
              <a:spcBef>
                <a:spcPct val="20000"/>
              </a:spcBef>
              <a:buFontTx/>
              <a:buChar char="•"/>
              <a:defRPr/>
            </a:pPr>
            <a:r>
              <a:rPr lang="es-MX" sz="1800" kern="0" dirty="0">
                <a:latin typeface="ZapfHumnst BT"/>
                <a:cs typeface="+mn-cs"/>
              </a:rPr>
              <a:t>Cuando la </a:t>
            </a:r>
            <a:r>
              <a:rPr lang="es-MX" sz="1800" b="1" kern="0" dirty="0">
                <a:latin typeface="ZapfHumnst BT"/>
                <a:cs typeface="+mn-cs"/>
              </a:rPr>
              <a:t>transmisión digital </a:t>
            </a:r>
            <a:r>
              <a:rPr lang="es-MX" sz="1800" kern="0" dirty="0">
                <a:latin typeface="ZapfHumnst BT"/>
                <a:cs typeface="+mn-cs"/>
              </a:rPr>
              <a:t>empezó a surgir como una tecnología factible, el </a:t>
            </a:r>
            <a:r>
              <a:rPr lang="es-MX" sz="1800" b="1" kern="0" dirty="0">
                <a:latin typeface="ZapfHumnst BT"/>
                <a:cs typeface="+mn-cs"/>
              </a:rPr>
              <a:t>CCITT</a:t>
            </a:r>
            <a:r>
              <a:rPr lang="es-MX" sz="1800" kern="0" dirty="0">
                <a:latin typeface="ZapfHumnst BT"/>
                <a:cs typeface="+mn-cs"/>
              </a:rPr>
              <a:t>, fue incapaz de lograr un acuerdo respecto a los estándares de muestreo.</a:t>
            </a:r>
          </a:p>
        </p:txBody>
      </p:sp>
      <p:sp>
        <p:nvSpPr>
          <p:cNvPr id="14" name="Rectangle 3"/>
          <p:cNvSpPr txBox="1">
            <a:spLocks noChangeArrowheads="1"/>
          </p:cNvSpPr>
          <p:nvPr/>
        </p:nvSpPr>
        <p:spPr>
          <a:xfrm>
            <a:off x="500063" y="2786063"/>
            <a:ext cx="7572375" cy="1000125"/>
          </a:xfrm>
          <a:prstGeom prst="rect">
            <a:avLst/>
          </a:prstGeom>
        </p:spPr>
        <p:txBody>
          <a:bodyPr/>
          <a:lstStyle/>
          <a:p>
            <a:pPr marL="342900" indent="-342900" algn="just" eaLnBrk="0" hangingPunct="0">
              <a:lnSpc>
                <a:spcPct val="150000"/>
              </a:lnSpc>
              <a:spcBef>
                <a:spcPct val="20000"/>
              </a:spcBef>
              <a:buFontTx/>
              <a:buChar char="•"/>
              <a:defRPr/>
            </a:pPr>
            <a:r>
              <a:rPr lang="es-MX" sz="1800" kern="0" dirty="0">
                <a:latin typeface="ZapfHumnst BT"/>
                <a:cs typeface="+mn-cs"/>
              </a:rPr>
              <a:t>Se usan diferentes </a:t>
            </a:r>
            <a:r>
              <a:rPr lang="es-MX" sz="1800" b="1" kern="0" dirty="0">
                <a:latin typeface="ZapfHumnst BT"/>
                <a:cs typeface="+mn-cs"/>
              </a:rPr>
              <a:t>esquemas incompatibles en diferentes países </a:t>
            </a:r>
            <a:r>
              <a:rPr lang="es-MX" sz="1800" kern="0" dirty="0">
                <a:latin typeface="ZapfHumnst BT"/>
                <a:cs typeface="+mn-cs"/>
              </a:rPr>
              <a:t>del mundo</a:t>
            </a:r>
          </a:p>
        </p:txBody>
      </p:sp>
      <p:sp>
        <p:nvSpPr>
          <p:cNvPr id="9" name="8 Rectángulo"/>
          <p:cNvSpPr/>
          <p:nvPr/>
        </p:nvSpPr>
        <p:spPr>
          <a:xfrm>
            <a:off x="2214563" y="4143375"/>
            <a:ext cx="6072187" cy="1527175"/>
          </a:xfrm>
          <a:prstGeom prst="rect">
            <a:avLst/>
          </a:prstGeom>
          <a:ln>
            <a:solidFill>
              <a:schemeClr val="tx1"/>
            </a:solidFill>
          </a:ln>
        </p:spPr>
        <p:txBody>
          <a:bodyPr>
            <a:spAutoFit/>
          </a:bodyPr>
          <a:lstStyle/>
          <a:p>
            <a:pPr marL="711200" indent="-711200" algn="just" eaLnBrk="0" hangingPunct="0">
              <a:lnSpc>
                <a:spcPct val="150000"/>
              </a:lnSpc>
              <a:spcBef>
                <a:spcPct val="20000"/>
              </a:spcBef>
              <a:defRPr/>
            </a:pPr>
            <a:r>
              <a:rPr lang="es-MX" sz="1600" b="1" kern="0" dirty="0">
                <a:latin typeface="ZapfHumnst BT"/>
                <a:cs typeface="+mn-cs"/>
              </a:rPr>
              <a:t>CCITT </a:t>
            </a:r>
            <a:r>
              <a:rPr lang="es-MX" sz="1600" kern="0" dirty="0">
                <a:latin typeface="ZapfHumnst BT"/>
                <a:cs typeface="+mn-cs"/>
              </a:rPr>
              <a:t>Comité Consultivo Internacional Telegráfico y Telefónico </a:t>
            </a:r>
            <a:r>
              <a:rPr lang="es-MX" sz="1400" i="1" kern="0" dirty="0">
                <a:latin typeface="ZapfHumnst BT"/>
                <a:cs typeface="+mn-cs"/>
              </a:rPr>
              <a:t>(antiguo nombre del comité de normalización de las telecomunicaciones ahora conocido como UIT-T).</a:t>
            </a:r>
          </a:p>
          <a:p>
            <a:pPr marL="342900" indent="-342900" algn="just" eaLnBrk="0" hangingPunct="0">
              <a:lnSpc>
                <a:spcPct val="150000"/>
              </a:lnSpc>
              <a:spcBef>
                <a:spcPct val="20000"/>
              </a:spcBef>
              <a:defRPr/>
            </a:pPr>
            <a:r>
              <a:rPr lang="es-MX" sz="1600" b="1" kern="0" dirty="0">
                <a:latin typeface="ZapfHumnst BT"/>
                <a:cs typeface="+mn-cs"/>
              </a:rPr>
              <a:t>UIT-T</a:t>
            </a:r>
            <a:r>
              <a:rPr lang="es-MX" sz="1600" kern="0" dirty="0">
                <a:latin typeface="ZapfHumnst BT"/>
                <a:cs typeface="+mn-cs"/>
              </a:rPr>
              <a:t>  Unión Internacional de Telecomunicaciones</a:t>
            </a:r>
          </a:p>
        </p:txBody>
      </p:sp>
    </p:spTree>
    <p:extLst>
      <p:ext uri="{BB962C8B-B14F-4D97-AF65-F5344CB8AC3E}">
        <p14:creationId xmlns:p14="http://schemas.microsoft.com/office/powerpoint/2010/main" val="1849540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a:t>Estándares Europeos</a:t>
            </a:r>
          </a:p>
        </p:txBody>
      </p:sp>
      <p:sp>
        <p:nvSpPr>
          <p:cNvPr id="2765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5" name="5 CuadroTexto"/>
          <p:cNvSpPr txBox="1">
            <a:spLocks noChangeArrowheads="1"/>
          </p:cNvSpPr>
          <p:nvPr/>
        </p:nvSpPr>
        <p:spPr bwMode="auto">
          <a:xfrm>
            <a:off x="571500" y="1571625"/>
            <a:ext cx="785812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lnSpc>
                <a:spcPct val="150000"/>
              </a:lnSpc>
              <a:spcBef>
                <a:spcPct val="0"/>
              </a:spcBef>
              <a:buFontTx/>
              <a:buNone/>
            </a:pPr>
            <a:r>
              <a:rPr lang="es-MX" altLang="es-MX" sz="1800">
                <a:latin typeface="ZapfHumnst BT"/>
              </a:rPr>
              <a:t>En </a:t>
            </a:r>
            <a:r>
              <a:rPr lang="es-MX" altLang="es-MX" sz="1800" b="1">
                <a:latin typeface="ZapfHumnst BT"/>
              </a:rPr>
              <a:t>Europa</a:t>
            </a:r>
            <a:r>
              <a:rPr lang="es-MX" altLang="es-MX" sz="1800">
                <a:latin typeface="ZapfHumnst BT"/>
              </a:rPr>
              <a:t>, existen cinco tipos de líneas dedicadas que se distinguen según sus velocidades:</a:t>
            </a:r>
          </a:p>
        </p:txBody>
      </p:sp>
      <p:sp>
        <p:nvSpPr>
          <p:cNvPr id="6" name="5 CuadroTexto"/>
          <p:cNvSpPr txBox="1">
            <a:spLocks noChangeArrowheads="1"/>
          </p:cNvSpPr>
          <p:nvPr/>
        </p:nvSpPr>
        <p:spPr bwMode="auto">
          <a:xfrm>
            <a:off x="1285875" y="2633663"/>
            <a:ext cx="60721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Times New Roman" pitchFamily="18" charset="0"/>
              </a:defRPr>
            </a:lvl1pPr>
            <a:lvl2pPr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1" algn="just" eaLnBrk="1" hangingPunct="1">
              <a:lnSpc>
                <a:spcPct val="150000"/>
              </a:lnSpc>
              <a:spcBef>
                <a:spcPct val="0"/>
              </a:spcBef>
              <a:buFont typeface="Arial" pitchFamily="34" charset="0"/>
              <a:buChar char="•"/>
            </a:pPr>
            <a:r>
              <a:rPr lang="es-MX" altLang="es-MX" sz="1800">
                <a:latin typeface="ZapfHumnst BT"/>
              </a:rPr>
              <a:t>  E0 = </a:t>
            </a:r>
            <a:r>
              <a:rPr lang="es-MX" altLang="es-MX" sz="1800" b="1">
                <a:latin typeface="ZapfHumnst BT"/>
              </a:rPr>
              <a:t>64 Kbps</a:t>
            </a:r>
            <a:r>
              <a:rPr lang="es-MX" altLang="es-MX" sz="1800">
                <a:latin typeface="ZapfHumnst BT"/>
              </a:rPr>
              <a:t> </a:t>
            </a:r>
          </a:p>
          <a:p>
            <a:pPr lvl="1" algn="just" eaLnBrk="1" hangingPunct="1">
              <a:lnSpc>
                <a:spcPct val="200000"/>
              </a:lnSpc>
              <a:spcBef>
                <a:spcPct val="0"/>
              </a:spcBef>
              <a:buFont typeface="Arial" pitchFamily="34" charset="0"/>
              <a:buChar char="•"/>
            </a:pPr>
            <a:r>
              <a:rPr lang="es-MX" altLang="es-MX" sz="1800">
                <a:latin typeface="ZapfHumnst BT"/>
              </a:rPr>
              <a:t>  E1 = 32 líneas E0 (</a:t>
            </a:r>
            <a:r>
              <a:rPr lang="es-MX" altLang="es-MX" sz="1800" b="1">
                <a:latin typeface="ZapfHumnst BT"/>
              </a:rPr>
              <a:t>2.048 Mbps</a:t>
            </a:r>
            <a:r>
              <a:rPr lang="es-MX" altLang="es-MX" sz="1800">
                <a:latin typeface="ZapfHumnst BT"/>
              </a:rPr>
              <a:t>) </a:t>
            </a:r>
          </a:p>
          <a:p>
            <a:pPr lvl="1" algn="just" eaLnBrk="1" hangingPunct="1">
              <a:lnSpc>
                <a:spcPct val="200000"/>
              </a:lnSpc>
              <a:spcBef>
                <a:spcPct val="0"/>
              </a:spcBef>
              <a:buFont typeface="Arial" pitchFamily="34" charset="0"/>
              <a:buChar char="•"/>
            </a:pPr>
            <a:r>
              <a:rPr lang="es-MX" altLang="es-MX" sz="1800">
                <a:latin typeface="ZapfHumnst BT"/>
              </a:rPr>
              <a:t>  E2 = 128 líneas E0 (</a:t>
            </a:r>
            <a:r>
              <a:rPr lang="es-MX" altLang="es-MX" sz="1800" b="1">
                <a:latin typeface="ZapfHumnst BT"/>
              </a:rPr>
              <a:t>8.448 Mbps</a:t>
            </a:r>
            <a:r>
              <a:rPr lang="es-MX" altLang="es-MX" sz="1800">
                <a:latin typeface="ZapfHumnst BT"/>
              </a:rPr>
              <a:t>) </a:t>
            </a:r>
          </a:p>
          <a:p>
            <a:pPr lvl="1" algn="just" eaLnBrk="1" hangingPunct="1">
              <a:lnSpc>
                <a:spcPct val="200000"/>
              </a:lnSpc>
              <a:spcBef>
                <a:spcPct val="0"/>
              </a:spcBef>
              <a:buFont typeface="Arial" pitchFamily="34" charset="0"/>
              <a:buChar char="•"/>
            </a:pPr>
            <a:r>
              <a:rPr lang="es-MX" altLang="es-MX" sz="1800">
                <a:latin typeface="ZapfHumnst BT"/>
              </a:rPr>
              <a:t>  E3 = 16 líneas E1 (</a:t>
            </a:r>
            <a:r>
              <a:rPr lang="es-MX" altLang="es-MX" sz="1800" b="1">
                <a:latin typeface="ZapfHumnst BT"/>
              </a:rPr>
              <a:t>34.368 Mbps</a:t>
            </a:r>
            <a:r>
              <a:rPr lang="es-MX" altLang="es-MX" sz="1800">
                <a:latin typeface="ZapfHumnst BT"/>
              </a:rPr>
              <a:t>) </a:t>
            </a:r>
          </a:p>
          <a:p>
            <a:pPr lvl="1" algn="just" eaLnBrk="1" hangingPunct="1">
              <a:lnSpc>
                <a:spcPct val="200000"/>
              </a:lnSpc>
              <a:spcBef>
                <a:spcPct val="0"/>
              </a:spcBef>
              <a:buFont typeface="Arial" pitchFamily="34" charset="0"/>
              <a:buChar char="•"/>
            </a:pPr>
            <a:r>
              <a:rPr lang="es-MX" altLang="es-MX" sz="1800">
                <a:latin typeface="ZapfHumnst BT"/>
              </a:rPr>
              <a:t>  E4 = 64 líneas E1 (</a:t>
            </a:r>
            <a:r>
              <a:rPr lang="es-MX" altLang="es-MX" sz="1800" b="1">
                <a:latin typeface="ZapfHumnst BT"/>
              </a:rPr>
              <a:t>139.264 Mbps</a:t>
            </a:r>
            <a:r>
              <a:rPr lang="es-MX" altLang="es-MX" sz="1800">
                <a:latin typeface="ZapfHumnst BT"/>
              </a:rPr>
              <a:t>) </a:t>
            </a:r>
          </a:p>
        </p:txBody>
      </p:sp>
    </p:spTree>
    <p:extLst>
      <p:ext uri="{BB962C8B-B14F-4D97-AF65-F5344CB8AC3E}">
        <p14:creationId xmlns:p14="http://schemas.microsoft.com/office/powerpoint/2010/main" val="3997302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a:t>Estándares Americanos</a:t>
            </a:r>
          </a:p>
        </p:txBody>
      </p:sp>
      <p:sp>
        <p:nvSpPr>
          <p:cNvPr id="2867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6" name="5 CuadroTexto"/>
          <p:cNvSpPr txBox="1">
            <a:spLocks noChangeArrowheads="1"/>
          </p:cNvSpPr>
          <p:nvPr/>
        </p:nvSpPr>
        <p:spPr bwMode="auto">
          <a:xfrm>
            <a:off x="571500" y="1285875"/>
            <a:ext cx="5786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lnSpc>
                <a:spcPct val="200000"/>
              </a:lnSpc>
              <a:spcBef>
                <a:spcPct val="0"/>
              </a:spcBef>
              <a:buFontTx/>
              <a:buNone/>
            </a:pPr>
            <a:r>
              <a:rPr lang="es-MX" altLang="es-MX" sz="1800">
                <a:latin typeface="ZapfHumnst BT"/>
              </a:rPr>
              <a:t>En </a:t>
            </a:r>
            <a:r>
              <a:rPr lang="es-MX" altLang="es-MX" sz="1800" b="1">
                <a:latin typeface="ZapfHumnst BT"/>
              </a:rPr>
              <a:t>Estados Unidos</a:t>
            </a:r>
            <a:r>
              <a:rPr lang="es-MX" altLang="es-MX" sz="1800">
                <a:latin typeface="ZapfHumnst BT"/>
              </a:rPr>
              <a:t>, el concepto es el siguiente: </a:t>
            </a:r>
          </a:p>
        </p:txBody>
      </p:sp>
      <p:sp>
        <p:nvSpPr>
          <p:cNvPr id="5" name="4 CuadroTexto"/>
          <p:cNvSpPr txBox="1"/>
          <p:nvPr/>
        </p:nvSpPr>
        <p:spPr>
          <a:xfrm>
            <a:off x="866775" y="2071688"/>
            <a:ext cx="5276850" cy="2308225"/>
          </a:xfrm>
          <a:prstGeom prst="rect">
            <a:avLst/>
          </a:prstGeom>
          <a:noFill/>
        </p:spPr>
        <p:txBody>
          <a:bodyPr>
            <a:spAutoFit/>
          </a:bodyPr>
          <a:lstStyle/>
          <a:p>
            <a:pPr lvl="1" algn="just">
              <a:lnSpc>
                <a:spcPct val="200000"/>
              </a:lnSpc>
              <a:buFont typeface="Arial" pitchFamily="34" charset="0"/>
              <a:buChar char="•"/>
              <a:defRPr/>
            </a:pPr>
            <a:r>
              <a:rPr lang="es-MX" sz="1800" dirty="0">
                <a:latin typeface="ZapfHumnst BT"/>
                <a:cs typeface="+mn-cs"/>
              </a:rPr>
              <a:t>  T1  = </a:t>
            </a:r>
            <a:r>
              <a:rPr lang="es-MX" sz="1800" b="1" dirty="0">
                <a:latin typeface="ZapfHumnst BT"/>
                <a:cs typeface="+mn-cs"/>
              </a:rPr>
              <a:t>1.544 Mbps</a:t>
            </a:r>
          </a:p>
          <a:p>
            <a:pPr lvl="1" algn="just">
              <a:lnSpc>
                <a:spcPct val="200000"/>
              </a:lnSpc>
              <a:buFont typeface="Arial" pitchFamily="34" charset="0"/>
              <a:buChar char="•"/>
              <a:defRPr/>
            </a:pPr>
            <a:r>
              <a:rPr lang="es-MX" sz="1800" dirty="0">
                <a:latin typeface="ZapfHumnst BT"/>
                <a:cs typeface="+mn-cs"/>
              </a:rPr>
              <a:t>  T2 = 4 líneas T1 (</a:t>
            </a:r>
            <a:r>
              <a:rPr lang="es-MX" sz="1800" b="1" dirty="0">
                <a:latin typeface="ZapfHumnst BT"/>
                <a:cs typeface="+mn-cs"/>
              </a:rPr>
              <a:t>6 Mbps</a:t>
            </a:r>
            <a:r>
              <a:rPr lang="es-MX" sz="1800" dirty="0">
                <a:latin typeface="ZapfHumnst BT"/>
                <a:cs typeface="+mn-cs"/>
              </a:rPr>
              <a:t>)</a:t>
            </a:r>
          </a:p>
          <a:p>
            <a:pPr lvl="1" algn="just">
              <a:lnSpc>
                <a:spcPct val="200000"/>
              </a:lnSpc>
              <a:buFont typeface="Arial" pitchFamily="34" charset="0"/>
              <a:buChar char="•"/>
              <a:defRPr/>
            </a:pPr>
            <a:r>
              <a:rPr lang="es-MX" sz="1800" dirty="0">
                <a:latin typeface="ZapfHumnst BT"/>
                <a:cs typeface="+mn-cs"/>
              </a:rPr>
              <a:t>  T3 = 28 líneas T1 (</a:t>
            </a:r>
            <a:r>
              <a:rPr lang="es-MX" sz="1800" b="1" kern="0" dirty="0">
                <a:latin typeface="ZapfHumnst BT"/>
                <a:cs typeface="+mn-cs"/>
              </a:rPr>
              <a:t>44.736 Mbps</a:t>
            </a:r>
            <a:r>
              <a:rPr lang="es-MX" sz="1800" dirty="0">
                <a:latin typeface="ZapfHumnst BT"/>
                <a:cs typeface="+mn-cs"/>
              </a:rPr>
              <a:t>)</a:t>
            </a:r>
          </a:p>
          <a:p>
            <a:pPr lvl="1" algn="just">
              <a:lnSpc>
                <a:spcPct val="200000"/>
              </a:lnSpc>
              <a:buFont typeface="Arial" pitchFamily="34" charset="0"/>
              <a:buChar char="•"/>
              <a:defRPr/>
            </a:pPr>
            <a:r>
              <a:rPr lang="es-MX" sz="1800" dirty="0">
                <a:latin typeface="ZapfHumnst BT"/>
                <a:cs typeface="+mn-cs"/>
              </a:rPr>
              <a:t>  T4 = 168 líneas T1 (</a:t>
            </a:r>
            <a:r>
              <a:rPr lang="es-MX" sz="1800" b="1" dirty="0">
                <a:latin typeface="ZapfHumnst BT"/>
                <a:cs typeface="+mn-cs"/>
              </a:rPr>
              <a:t>275 Mbps</a:t>
            </a:r>
            <a:r>
              <a:rPr lang="es-MX" sz="1800" dirty="0">
                <a:latin typeface="ZapfHumnst BT"/>
                <a:cs typeface="+mn-cs"/>
              </a:rPr>
              <a:t>) </a:t>
            </a:r>
          </a:p>
        </p:txBody>
      </p:sp>
      <p:sp>
        <p:nvSpPr>
          <p:cNvPr id="2" name="Rectángulo 1"/>
          <p:cNvSpPr/>
          <p:nvPr/>
        </p:nvSpPr>
        <p:spPr>
          <a:xfrm>
            <a:off x="559374" y="4379913"/>
            <a:ext cx="8261098" cy="3139321"/>
          </a:xfrm>
          <a:prstGeom prst="rect">
            <a:avLst/>
          </a:prstGeom>
        </p:spPr>
        <p:txBody>
          <a:bodyPr wrap="square">
            <a:spAutoFit/>
          </a:bodyPr>
          <a:lstStyle/>
          <a:p>
            <a:r>
              <a:rPr lang="es-MX" dirty="0">
                <a:solidFill>
                  <a:srgbClr val="555555"/>
                </a:solidFill>
                <a:latin typeface="Open Sans"/>
              </a:rPr>
              <a:t>Una línea T1 es un tipo específico de </a:t>
            </a:r>
            <a:r>
              <a:rPr lang="es-MX" b="1" dirty="0">
                <a:solidFill>
                  <a:srgbClr val="555555"/>
                </a:solidFill>
                <a:latin typeface="Open Sans"/>
              </a:rPr>
              <a:t>línea telefónica de cobre o de fibra óptica</a:t>
            </a:r>
            <a:r>
              <a:rPr lang="es-MX" dirty="0">
                <a:solidFill>
                  <a:srgbClr val="555555"/>
                </a:solidFill>
                <a:latin typeface="Open Sans"/>
              </a:rPr>
              <a:t> que puede transportar más datos que las líneas de teléfono tradicionales. Fue desarrollada por </a:t>
            </a:r>
            <a:r>
              <a:rPr lang="es-MX" dirty="0">
                <a:solidFill>
                  <a:srgbClr val="428BCA"/>
                </a:solidFill>
                <a:latin typeface="Open Sans"/>
                <a:hlinkClick r:id="rId3" tooltip="Web de At&amp;T Labs research"/>
              </a:rPr>
              <a:t>AT&amp;T </a:t>
            </a:r>
            <a:r>
              <a:rPr lang="es-MX" dirty="0" err="1">
                <a:solidFill>
                  <a:srgbClr val="428BCA"/>
                </a:solidFill>
                <a:latin typeface="Open Sans"/>
                <a:hlinkClick r:id="rId3" tooltip="Web de At&amp;T Labs research"/>
              </a:rPr>
              <a:t>Labs</a:t>
            </a:r>
            <a:r>
              <a:rPr lang="es-MX" dirty="0" err="1">
                <a:solidFill>
                  <a:srgbClr val="555555"/>
                </a:solidFill>
                <a:latin typeface="Open Sans"/>
              </a:rPr>
              <a:t>y</a:t>
            </a:r>
            <a:r>
              <a:rPr lang="es-MX" dirty="0">
                <a:solidFill>
                  <a:srgbClr val="555555"/>
                </a:solidFill>
                <a:latin typeface="Open Sans"/>
              </a:rPr>
              <a:t> se utilizan en Norte América y Japón</a:t>
            </a:r>
            <a:r>
              <a:rPr lang="es-MX" dirty="0" smtClean="0">
                <a:solidFill>
                  <a:srgbClr val="555555"/>
                </a:solidFill>
                <a:latin typeface="Open Sans"/>
              </a:rPr>
              <a:t>.</a:t>
            </a:r>
          </a:p>
          <a:p>
            <a:r>
              <a:rPr lang="es-MX" dirty="0"/>
              <a:t>Las líneas de teléfono fabricadas con cable de cobre trenzado han sido el estándar en transmisión de señales de voz y señales analógicas de datos durante décadas. Este estándar fue, o está aún siendo, lentamente reemplazado por líneas de fibra óptica construidas con fibra de vidrio capaces de soportar flujos de datos mucho mayores pero aún se pueden encontrar líneas T1 de ambos materiales</a:t>
            </a:r>
            <a:r>
              <a:rPr lang="es-MX" dirty="0" smtClean="0"/>
              <a:t>.</a:t>
            </a:r>
          </a:p>
          <a:p>
            <a:r>
              <a:rPr lang="es-MX" dirty="0"/>
              <a:t>Los proveedores de acceso a Internet (ISP – Internet </a:t>
            </a:r>
            <a:r>
              <a:rPr lang="es-MX" dirty="0" err="1"/>
              <a:t>Service</a:t>
            </a:r>
            <a:r>
              <a:rPr lang="es-MX" dirty="0"/>
              <a:t> </a:t>
            </a:r>
            <a:r>
              <a:rPr lang="es-MX" dirty="0" err="1"/>
              <a:t>Provider</a:t>
            </a:r>
            <a:r>
              <a:rPr lang="es-MX" dirty="0"/>
              <a:t>) generalmente tienen líneas T1 alquiladas que utilizan para dar acceso a Internet a sus clientes. </a:t>
            </a:r>
            <a:endParaRPr lang="es-MX" dirty="0"/>
          </a:p>
        </p:txBody>
      </p:sp>
      <p:pic>
        <p:nvPicPr>
          <p:cNvPr id="3" name="Imagen 2"/>
          <p:cNvPicPr>
            <a:picLocks noChangeAspect="1"/>
          </p:cNvPicPr>
          <p:nvPr/>
        </p:nvPicPr>
        <p:blipFill>
          <a:blip r:embed="rId4"/>
          <a:stretch>
            <a:fillRect/>
          </a:stretch>
        </p:blipFill>
        <p:spPr>
          <a:xfrm>
            <a:off x="5220072" y="2037408"/>
            <a:ext cx="5581650" cy="1533525"/>
          </a:xfrm>
          <a:prstGeom prst="rect">
            <a:avLst/>
          </a:prstGeom>
        </p:spPr>
      </p:pic>
    </p:spTree>
    <p:extLst>
      <p:ext uri="{BB962C8B-B14F-4D97-AF65-F5344CB8AC3E}">
        <p14:creationId xmlns:p14="http://schemas.microsoft.com/office/powerpoint/2010/main" val="2692871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dirty="0" smtClean="0"/>
              <a:t>Modulación Delta</a:t>
            </a:r>
            <a:endParaRPr lang="es-MX" altLang="es-MX" sz="3600" b="1" dirty="0"/>
          </a:p>
        </p:txBody>
      </p:sp>
      <p:sp>
        <p:nvSpPr>
          <p:cNvPr id="296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37" name="Rectangle 3"/>
          <p:cNvSpPr txBox="1">
            <a:spLocks noChangeArrowheads="1"/>
          </p:cNvSpPr>
          <p:nvPr/>
        </p:nvSpPr>
        <p:spPr>
          <a:xfrm>
            <a:off x="571500" y="1857375"/>
            <a:ext cx="7643813" cy="785813"/>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rPr>
              <a:t>Este método consiste en transmitir no la amplitud digitalizada sin la diferencia entre su valor actual y el previo.</a:t>
            </a:r>
          </a:p>
        </p:txBody>
      </p:sp>
      <p:sp>
        <p:nvSpPr>
          <p:cNvPr id="14" name="Rectangle 3"/>
          <p:cNvSpPr txBox="1">
            <a:spLocks noChangeArrowheads="1"/>
          </p:cNvSpPr>
          <p:nvPr/>
        </p:nvSpPr>
        <p:spPr>
          <a:xfrm>
            <a:off x="571500" y="1214438"/>
            <a:ext cx="8001000"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rPr>
              <a:t>Modulación Delta  </a:t>
            </a:r>
            <a:r>
              <a:rPr lang="es-MX" sz="1800" kern="0" dirty="0">
                <a:solidFill>
                  <a:schemeClr val="accent2"/>
                </a:solidFill>
                <a:latin typeface="ZapfHumnst BT"/>
              </a:rPr>
              <a:t>(</a:t>
            </a:r>
            <a:r>
              <a:rPr lang="es-MX" sz="1600" kern="0" dirty="0">
                <a:solidFill>
                  <a:schemeClr val="accent2"/>
                </a:solidFill>
                <a:latin typeface="ZapfHumnst BT"/>
              </a:rPr>
              <a:t>Modulación diferencial por codificación de impulsos</a:t>
            </a:r>
            <a:r>
              <a:rPr lang="es-MX" sz="1800" kern="0" dirty="0">
                <a:solidFill>
                  <a:schemeClr val="accent2"/>
                </a:solidFill>
                <a:latin typeface="ZapfHumnst BT"/>
              </a:rPr>
              <a:t>)</a:t>
            </a:r>
          </a:p>
        </p:txBody>
      </p:sp>
      <p:pic>
        <p:nvPicPr>
          <p:cNvPr id="297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752725"/>
            <a:ext cx="53530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2935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dirty="0" smtClean="0"/>
              <a:t>Modulación Delta</a:t>
            </a:r>
            <a:endParaRPr lang="es-MX" altLang="es-MX" sz="3600" b="1" dirty="0"/>
          </a:p>
        </p:txBody>
      </p:sp>
      <p:sp>
        <p:nvSpPr>
          <p:cNvPr id="307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37" name="Rectangle 3"/>
          <p:cNvSpPr txBox="1">
            <a:spLocks noChangeArrowheads="1"/>
          </p:cNvSpPr>
          <p:nvPr/>
        </p:nvSpPr>
        <p:spPr>
          <a:xfrm>
            <a:off x="571500" y="1785938"/>
            <a:ext cx="8072438" cy="1071562"/>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rPr>
              <a:t>La codificación delta, puede tener problemas si la señal cambia con demasiada rapidez, como se muestra en la imagen. Cuando esto sucede, se pierde información.</a:t>
            </a:r>
          </a:p>
        </p:txBody>
      </p:sp>
      <p:sp>
        <p:nvSpPr>
          <p:cNvPr id="14" name="Rectangle 3"/>
          <p:cNvSpPr txBox="1">
            <a:spLocks noChangeArrowheads="1"/>
          </p:cNvSpPr>
          <p:nvPr/>
        </p:nvSpPr>
        <p:spPr>
          <a:xfrm>
            <a:off x="571500" y="1214438"/>
            <a:ext cx="8001000"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rPr>
              <a:t>Modulación Delta  </a:t>
            </a:r>
            <a:r>
              <a:rPr lang="es-MX" sz="1800" kern="0" dirty="0">
                <a:solidFill>
                  <a:schemeClr val="accent2"/>
                </a:solidFill>
                <a:latin typeface="ZapfHumnst BT"/>
              </a:rPr>
              <a:t>(</a:t>
            </a:r>
            <a:r>
              <a:rPr lang="es-MX" sz="1600" kern="0" dirty="0">
                <a:solidFill>
                  <a:schemeClr val="accent2"/>
                </a:solidFill>
                <a:latin typeface="ZapfHumnst BT"/>
              </a:rPr>
              <a:t>Modulación diferencial por codificación de impulsos</a:t>
            </a:r>
            <a:r>
              <a:rPr lang="es-MX" sz="1800" kern="0" dirty="0">
                <a:solidFill>
                  <a:schemeClr val="accent2"/>
                </a:solidFill>
                <a:latin typeface="ZapfHumnst BT"/>
              </a:rPr>
              <a:t>)</a:t>
            </a:r>
          </a:p>
        </p:txBody>
      </p:sp>
      <p:pic>
        <p:nvPicPr>
          <p:cNvPr id="307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895600"/>
            <a:ext cx="53530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830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dirty="0" smtClean="0"/>
              <a:t>Modulación Delta</a:t>
            </a:r>
            <a:endParaRPr lang="es-MX" altLang="es-MX" sz="3600" b="1" dirty="0"/>
          </a:p>
        </p:txBody>
      </p:sp>
      <p:sp>
        <p:nvSpPr>
          <p:cNvPr id="3174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14" name="Rectangle 3"/>
          <p:cNvSpPr txBox="1">
            <a:spLocks noChangeArrowheads="1"/>
          </p:cNvSpPr>
          <p:nvPr/>
        </p:nvSpPr>
        <p:spPr>
          <a:xfrm>
            <a:off x="571500" y="1214438"/>
            <a:ext cx="8001000"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rPr>
              <a:t>Modulación Delta  </a:t>
            </a:r>
            <a:r>
              <a:rPr lang="es-MX" sz="1800" kern="0" dirty="0">
                <a:solidFill>
                  <a:schemeClr val="accent2"/>
                </a:solidFill>
                <a:latin typeface="ZapfHumnst BT"/>
              </a:rPr>
              <a:t>(</a:t>
            </a:r>
            <a:r>
              <a:rPr lang="es-MX" sz="1600" kern="0" dirty="0">
                <a:solidFill>
                  <a:schemeClr val="accent2"/>
                </a:solidFill>
                <a:latin typeface="ZapfHumnst BT"/>
              </a:rPr>
              <a:t>Modulación diferencial por codificación de impulsos</a:t>
            </a:r>
            <a:r>
              <a:rPr lang="es-MX" sz="1800" kern="0" dirty="0">
                <a:solidFill>
                  <a:schemeClr val="accent2"/>
                </a:solidFill>
                <a:latin typeface="ZapfHumnst BT"/>
              </a:rPr>
              <a:t>)</a:t>
            </a:r>
          </a:p>
        </p:txBody>
      </p:sp>
      <p:sp>
        <p:nvSpPr>
          <p:cNvPr id="6" name="Rectangle 3"/>
          <p:cNvSpPr txBox="1">
            <a:spLocks noChangeArrowheads="1"/>
          </p:cNvSpPr>
          <p:nvPr/>
        </p:nvSpPr>
        <p:spPr>
          <a:xfrm>
            <a:off x="714375" y="1928813"/>
            <a:ext cx="7858125" cy="642937"/>
          </a:xfrm>
          <a:prstGeom prst="rect">
            <a:avLst/>
          </a:prstGeom>
        </p:spPr>
        <p:txBody>
          <a:bodyPr/>
          <a:lstStyle/>
          <a:p>
            <a:pPr marL="342900" indent="-342900" algn="just" eaLnBrk="0" hangingPunct="0">
              <a:lnSpc>
                <a:spcPct val="150000"/>
              </a:lnSpc>
              <a:spcBef>
                <a:spcPct val="20000"/>
              </a:spcBef>
              <a:buFontTx/>
              <a:buChar char="•"/>
              <a:defRPr/>
            </a:pPr>
            <a:r>
              <a:rPr lang="es-ES_tradnl" sz="1800" kern="0" dirty="0">
                <a:latin typeface="ZapfHumnst BT"/>
                <a:cs typeface="+mn-cs"/>
              </a:rPr>
              <a:t>Los niveles de cuantificación no están espaciados regularmente</a:t>
            </a:r>
            <a:endParaRPr lang="es-ES_tradnl" sz="3200" kern="0" dirty="0">
              <a:latin typeface="+mn-lt"/>
              <a:cs typeface="+mn-cs"/>
            </a:endParaRP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2714625"/>
            <a:ext cx="53530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69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Datos analógicos, señales digitales</a:t>
            </a:r>
          </a:p>
        </p:txBody>
      </p:sp>
      <p:sp>
        <p:nvSpPr>
          <p:cNvPr id="51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pic>
        <p:nvPicPr>
          <p:cNvPr id="5124"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5429250"/>
            <a:ext cx="1317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
          <p:cNvSpPr txBox="1">
            <a:spLocks noChangeArrowheads="1"/>
          </p:cNvSpPr>
          <p:nvPr/>
        </p:nvSpPr>
        <p:spPr>
          <a:xfrm>
            <a:off x="642938" y="1071563"/>
            <a:ext cx="8001000" cy="500062"/>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A veces es necesario digitalizar una señal analógica. </a:t>
            </a:r>
          </a:p>
        </p:txBody>
      </p:sp>
      <p:pic>
        <p:nvPicPr>
          <p:cNvPr id="5126"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538" y="4357688"/>
            <a:ext cx="3486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7" name="94 Conector recto de flecha"/>
          <p:cNvCxnSpPr>
            <a:cxnSpLocks noChangeShapeType="1"/>
          </p:cNvCxnSpPr>
          <p:nvPr/>
        </p:nvCxnSpPr>
        <p:spPr bwMode="auto">
          <a:xfrm>
            <a:off x="714375" y="5205413"/>
            <a:ext cx="2143125" cy="1587"/>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5128" name="95 Conector recto de flecha"/>
          <p:cNvCxnSpPr>
            <a:cxnSpLocks noChangeShapeType="1"/>
          </p:cNvCxnSpPr>
          <p:nvPr/>
        </p:nvCxnSpPr>
        <p:spPr bwMode="auto">
          <a:xfrm rot="16200000" flipV="1">
            <a:off x="357188" y="4848225"/>
            <a:ext cx="723900" cy="9525"/>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5129" name="97 Forma libre"/>
          <p:cNvSpPr>
            <a:spLocks noChangeArrowheads="1"/>
          </p:cNvSpPr>
          <p:nvPr/>
        </p:nvSpPr>
        <p:spPr bwMode="auto">
          <a:xfrm>
            <a:off x="728663" y="4613275"/>
            <a:ext cx="1989137" cy="600075"/>
          </a:xfrm>
          <a:custGeom>
            <a:avLst/>
            <a:gdLst>
              <a:gd name="T0" fmla="*/ 0 w 1988457"/>
              <a:gd name="T1" fmla="*/ 573899 h 599925"/>
              <a:gd name="T2" fmla="*/ 248522 w 1988457"/>
              <a:gd name="T3" fmla="*/ 92408 h 599925"/>
              <a:gd name="T4" fmla="*/ 482423 w 1988457"/>
              <a:gd name="T5" fmla="*/ 398810 h 599925"/>
              <a:gd name="T6" fmla="*/ 760182 w 1988457"/>
              <a:gd name="T7" fmla="*/ 77809 h 599925"/>
              <a:gd name="T8" fmla="*/ 1432654 w 1988457"/>
              <a:gd name="T9" fmla="*/ 398810 h 599925"/>
              <a:gd name="T10" fmla="*/ 1710410 w 1988457"/>
              <a:gd name="T11" fmla="*/ 34040 h 599925"/>
              <a:gd name="T12" fmla="*/ 2002785 w 1988457"/>
              <a:gd name="T13" fmla="*/ 603082 h 599925"/>
              <a:gd name="T14" fmla="*/ 0 60000 65536"/>
              <a:gd name="T15" fmla="*/ 0 60000 65536"/>
              <a:gd name="T16" fmla="*/ 0 60000 65536"/>
              <a:gd name="T17" fmla="*/ 0 60000 65536"/>
              <a:gd name="T18" fmla="*/ 0 60000 65536"/>
              <a:gd name="T19" fmla="*/ 0 60000 65536"/>
              <a:gd name="T20" fmla="*/ 0 60000 65536"/>
              <a:gd name="T21" fmla="*/ 0 w 1988457"/>
              <a:gd name="T22" fmla="*/ 0 h 599925"/>
              <a:gd name="T23" fmla="*/ 1988457 w 1988457"/>
              <a:gd name="T24" fmla="*/ 599925 h 5999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88457" h="599925">
                <a:moveTo>
                  <a:pt x="0" y="570896"/>
                </a:moveTo>
                <a:cubicBezTo>
                  <a:pt x="83457" y="345924"/>
                  <a:pt x="166914" y="120953"/>
                  <a:pt x="246742" y="91925"/>
                </a:cubicBezTo>
                <a:cubicBezTo>
                  <a:pt x="326570" y="62897"/>
                  <a:pt x="394304" y="399144"/>
                  <a:pt x="478971" y="396725"/>
                </a:cubicBezTo>
                <a:cubicBezTo>
                  <a:pt x="563638" y="394306"/>
                  <a:pt x="597504" y="77410"/>
                  <a:pt x="754742" y="77410"/>
                </a:cubicBezTo>
                <a:cubicBezTo>
                  <a:pt x="911980" y="77410"/>
                  <a:pt x="1265162" y="403982"/>
                  <a:pt x="1422400" y="396725"/>
                </a:cubicBezTo>
                <a:cubicBezTo>
                  <a:pt x="1579638" y="389468"/>
                  <a:pt x="1603828" y="0"/>
                  <a:pt x="1698171" y="33867"/>
                </a:cubicBezTo>
                <a:cubicBezTo>
                  <a:pt x="1792514" y="67734"/>
                  <a:pt x="1908629" y="471715"/>
                  <a:pt x="1988457" y="599925"/>
                </a:cubicBezTo>
              </a:path>
            </a:pathLst>
          </a:cu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30" name="98 Flecha derecha"/>
          <p:cNvSpPr>
            <a:spLocks noChangeArrowheads="1"/>
          </p:cNvSpPr>
          <p:nvPr/>
        </p:nvSpPr>
        <p:spPr bwMode="auto">
          <a:xfrm>
            <a:off x="2857500" y="4857750"/>
            <a:ext cx="357188" cy="357188"/>
          </a:xfrm>
          <a:prstGeom prst="rightArrow">
            <a:avLst>
              <a:gd name="adj1" fmla="val 50000"/>
              <a:gd name="adj2" fmla="val 50000"/>
            </a:avLst>
          </a:prstGeom>
          <a:solidFill>
            <a:schemeClr val="accent2"/>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5131" name="99 Rectángulo"/>
          <p:cNvSpPr>
            <a:spLocks noChangeArrowheads="1"/>
          </p:cNvSpPr>
          <p:nvPr/>
        </p:nvSpPr>
        <p:spPr bwMode="auto">
          <a:xfrm>
            <a:off x="3286125" y="4643438"/>
            <a:ext cx="1714500" cy="785812"/>
          </a:xfrm>
          <a:prstGeom prst="rect">
            <a:avLst/>
          </a:prstGeom>
          <a:solidFill>
            <a:srgbClr val="CCCCFF"/>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altLang="es-MX" sz="1400" b="1">
                <a:latin typeface="ZapfHumnst BT"/>
              </a:rPr>
              <a:t>CODEC</a:t>
            </a:r>
          </a:p>
          <a:p>
            <a:pPr algn="ctr"/>
            <a:r>
              <a:rPr lang="es-MX" altLang="es-MX" sz="1400" b="1">
                <a:latin typeface="ZapfHumnst BT"/>
              </a:rPr>
              <a:t>(Conversión analógica/digital)</a:t>
            </a:r>
          </a:p>
        </p:txBody>
      </p:sp>
      <p:sp>
        <p:nvSpPr>
          <p:cNvPr id="5132" name="100 Flecha derecha"/>
          <p:cNvSpPr>
            <a:spLocks noChangeArrowheads="1"/>
          </p:cNvSpPr>
          <p:nvPr/>
        </p:nvSpPr>
        <p:spPr bwMode="auto">
          <a:xfrm>
            <a:off x="5072063" y="4857750"/>
            <a:ext cx="357187" cy="357188"/>
          </a:xfrm>
          <a:prstGeom prst="rightArrow">
            <a:avLst>
              <a:gd name="adj1" fmla="val 50000"/>
              <a:gd name="adj2" fmla="val 50000"/>
            </a:avLst>
          </a:prstGeom>
          <a:solidFill>
            <a:schemeClr val="accent2"/>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3" name="Rectangle 3"/>
          <p:cNvSpPr txBox="1">
            <a:spLocks noChangeArrowheads="1"/>
          </p:cNvSpPr>
          <p:nvPr/>
        </p:nvSpPr>
        <p:spPr>
          <a:xfrm>
            <a:off x="4714875" y="5786438"/>
            <a:ext cx="3714750" cy="500062"/>
          </a:xfrm>
          <a:prstGeom prst="rect">
            <a:avLst/>
          </a:prstGeom>
        </p:spPr>
        <p:txBody>
          <a:bodyPr/>
          <a:lstStyle/>
          <a:p>
            <a:pPr marL="285750" indent="-285750" algn="just" eaLnBrk="0" hangingPunct="0">
              <a:lnSpc>
                <a:spcPct val="150000"/>
              </a:lnSpc>
              <a:spcBef>
                <a:spcPct val="20000"/>
              </a:spcBef>
              <a:defRPr/>
            </a:pPr>
            <a:r>
              <a:rPr lang="es-MX" sz="1600" b="1" kern="0" dirty="0">
                <a:latin typeface="ZapfHumnst BT"/>
                <a:cs typeface="Arial" pitchFamily="34" charset="0"/>
              </a:rPr>
              <a:t>CODEC</a:t>
            </a:r>
            <a:r>
              <a:rPr lang="es-MX" sz="1600" kern="0" dirty="0">
                <a:latin typeface="ZapfHumnst BT"/>
                <a:cs typeface="Arial" pitchFamily="34" charset="0"/>
              </a:rPr>
              <a:t> : Codificador - Decodificador</a:t>
            </a:r>
          </a:p>
        </p:txBody>
      </p:sp>
      <p:sp>
        <p:nvSpPr>
          <p:cNvPr id="14" name="Rectangle 3"/>
          <p:cNvSpPr txBox="1">
            <a:spLocks noChangeArrowheads="1"/>
          </p:cNvSpPr>
          <p:nvPr/>
        </p:nvSpPr>
        <p:spPr>
          <a:xfrm>
            <a:off x="1000125" y="1500188"/>
            <a:ext cx="2000250" cy="428625"/>
          </a:xfrm>
          <a:prstGeom prst="rect">
            <a:avLst/>
          </a:prstGeom>
        </p:spPr>
        <p:txBody>
          <a:bodyPr/>
          <a:lstStyle/>
          <a:p>
            <a:pPr marL="285750" indent="-285750" algn="just" eaLnBrk="0" hangingPunct="0">
              <a:lnSpc>
                <a:spcPct val="150000"/>
              </a:lnSpc>
              <a:spcBef>
                <a:spcPct val="20000"/>
              </a:spcBef>
              <a:defRPr/>
            </a:pPr>
            <a:r>
              <a:rPr lang="es-MX" sz="1600" b="1" kern="0" dirty="0">
                <a:latin typeface="ZapfHumnst BT"/>
                <a:cs typeface="Arial" pitchFamily="34" charset="0"/>
              </a:rPr>
              <a:t>Ejemplo</a:t>
            </a:r>
            <a:r>
              <a:rPr lang="es-MX" sz="1600" kern="0" dirty="0">
                <a:latin typeface="ZapfHumnst BT"/>
                <a:cs typeface="Arial" pitchFamily="34" charset="0"/>
              </a:rPr>
              <a:t>:</a:t>
            </a:r>
          </a:p>
        </p:txBody>
      </p:sp>
      <p:sp>
        <p:nvSpPr>
          <p:cNvPr id="15" name="Rectangle 3"/>
          <p:cNvSpPr txBox="1">
            <a:spLocks noChangeArrowheads="1"/>
          </p:cNvSpPr>
          <p:nvPr/>
        </p:nvSpPr>
        <p:spPr>
          <a:xfrm>
            <a:off x="714375" y="2786063"/>
            <a:ext cx="7929563" cy="785812"/>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A este proceso de conversión de </a:t>
            </a:r>
            <a:r>
              <a:rPr lang="es-MX" sz="1600" b="1" kern="0" dirty="0">
                <a:latin typeface="ZapfHumnst BT"/>
                <a:cs typeface="Arial" pitchFamily="34" charset="0"/>
              </a:rPr>
              <a:t>señales analógicas</a:t>
            </a:r>
            <a:r>
              <a:rPr lang="es-MX" sz="1600" kern="0" dirty="0">
                <a:latin typeface="ZapfHumnst BT"/>
                <a:cs typeface="Arial" pitchFamily="34" charset="0"/>
              </a:rPr>
              <a:t> en </a:t>
            </a:r>
            <a:r>
              <a:rPr lang="es-MX" sz="1600" b="1" kern="0" dirty="0">
                <a:latin typeface="ZapfHumnst BT"/>
                <a:cs typeface="Arial" pitchFamily="34" charset="0"/>
              </a:rPr>
              <a:t>digitales</a:t>
            </a:r>
            <a:r>
              <a:rPr lang="es-MX" sz="1600" kern="0" dirty="0">
                <a:latin typeface="ZapfHumnst BT"/>
                <a:cs typeface="Arial" pitchFamily="34" charset="0"/>
              </a:rPr>
              <a:t> se le denomina </a:t>
            </a:r>
            <a:r>
              <a:rPr lang="es-MX" sz="1600" b="1" kern="0" dirty="0">
                <a:solidFill>
                  <a:srgbClr val="FF0000"/>
                </a:solidFill>
                <a:latin typeface="ZapfHumnst BT"/>
                <a:cs typeface="Arial" pitchFamily="34" charset="0"/>
              </a:rPr>
              <a:t>digitalización </a:t>
            </a:r>
            <a:r>
              <a:rPr lang="es-MX" sz="1600" kern="0" dirty="0">
                <a:latin typeface="ZapfHumnst BT"/>
                <a:cs typeface="Arial" pitchFamily="34" charset="0"/>
              </a:rPr>
              <a:t>y a los dispositivos que lo llevan a cabo </a:t>
            </a:r>
            <a:r>
              <a:rPr lang="es-MX" sz="1600" b="1" kern="0" dirty="0">
                <a:solidFill>
                  <a:srgbClr val="FF0000"/>
                </a:solidFill>
                <a:latin typeface="ZapfHumnst BT"/>
                <a:cs typeface="Arial" pitchFamily="34" charset="0"/>
              </a:rPr>
              <a:t>CODEC</a:t>
            </a:r>
            <a:r>
              <a:rPr lang="es-MX" sz="1600" kern="0" dirty="0">
                <a:latin typeface="ZapfHumnst BT"/>
                <a:cs typeface="Arial" pitchFamily="34" charset="0"/>
              </a:rPr>
              <a:t>.</a:t>
            </a:r>
          </a:p>
        </p:txBody>
      </p:sp>
      <p:sp>
        <p:nvSpPr>
          <p:cNvPr id="16" name="Rectangle 3"/>
          <p:cNvSpPr txBox="1">
            <a:spLocks noChangeArrowheads="1"/>
          </p:cNvSpPr>
          <p:nvPr/>
        </p:nvSpPr>
        <p:spPr>
          <a:xfrm>
            <a:off x="1000125" y="1928813"/>
            <a:ext cx="7643813" cy="714375"/>
          </a:xfrm>
          <a:prstGeom prst="rect">
            <a:avLst/>
          </a:prstGeom>
        </p:spPr>
        <p:txBody>
          <a:bodyPr/>
          <a:lstStyle/>
          <a:p>
            <a:pPr marL="285750" indent="-285750" algn="just" eaLnBrk="0" hangingPunct="0">
              <a:lnSpc>
                <a:spcPct val="150000"/>
              </a:lnSpc>
              <a:spcBef>
                <a:spcPct val="20000"/>
              </a:spcBef>
              <a:defRPr/>
            </a:pPr>
            <a:r>
              <a:rPr lang="es-MX" sz="1600" kern="0" dirty="0">
                <a:latin typeface="ZapfHumnst BT"/>
                <a:cs typeface="Arial" pitchFamily="34" charset="0"/>
              </a:rPr>
              <a:t>     Para enviar la </a:t>
            </a:r>
            <a:r>
              <a:rPr lang="es-MX" sz="1600" b="1" kern="0" dirty="0">
                <a:latin typeface="ZapfHumnst BT"/>
                <a:cs typeface="Arial" pitchFamily="34" charset="0"/>
              </a:rPr>
              <a:t>voz humana</a:t>
            </a:r>
            <a:r>
              <a:rPr lang="es-MX" sz="1600" kern="0" dirty="0">
                <a:latin typeface="ZapfHumnst BT"/>
                <a:cs typeface="Arial" pitchFamily="34" charset="0"/>
              </a:rPr>
              <a:t> es necesario digitalizarla, puesto que las señales digitales son menos vulnerables al ruido.</a:t>
            </a:r>
          </a:p>
        </p:txBody>
      </p:sp>
      <p:sp>
        <p:nvSpPr>
          <p:cNvPr id="17" name="Rectangle 3"/>
          <p:cNvSpPr txBox="1">
            <a:spLocks noChangeArrowheads="1"/>
          </p:cNvSpPr>
          <p:nvPr/>
        </p:nvSpPr>
        <p:spPr>
          <a:xfrm>
            <a:off x="714375" y="3571875"/>
            <a:ext cx="7929563" cy="785813"/>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En esta conversión se representa la información contenida en una </a:t>
            </a:r>
            <a:r>
              <a:rPr lang="es-MX" sz="1600" b="1" kern="0" dirty="0">
                <a:latin typeface="ZapfHumnst BT"/>
                <a:cs typeface="Arial" pitchFamily="34" charset="0"/>
              </a:rPr>
              <a:t>onda continua </a:t>
            </a:r>
            <a:r>
              <a:rPr lang="es-MX" sz="1600" kern="0" dirty="0">
                <a:latin typeface="ZapfHumnst BT"/>
                <a:cs typeface="Arial" pitchFamily="34" charset="0"/>
              </a:rPr>
              <a:t>en una </a:t>
            </a:r>
            <a:r>
              <a:rPr lang="es-MX" sz="1600" b="1" kern="0" dirty="0">
                <a:latin typeface="ZapfHumnst BT"/>
                <a:cs typeface="Arial" pitchFamily="34" charset="0"/>
              </a:rPr>
              <a:t>serie de pulsos digitales </a:t>
            </a:r>
            <a:r>
              <a:rPr lang="es-MX" sz="1600" kern="0" dirty="0">
                <a:latin typeface="ZapfHumnst BT"/>
                <a:cs typeface="Arial" pitchFamily="34" charset="0"/>
              </a:rPr>
              <a:t>(unos y ceros)</a:t>
            </a:r>
          </a:p>
        </p:txBody>
      </p:sp>
    </p:spTree>
    <p:extLst>
      <p:ext uri="{BB962C8B-B14F-4D97-AF65-F5344CB8AC3E}">
        <p14:creationId xmlns:p14="http://schemas.microsoft.com/office/powerpoint/2010/main" val="2444934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4" grpId="0"/>
      <p:bldP spid="15"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dirty="0" smtClean="0"/>
              <a:t>Modulación PCM</a:t>
            </a:r>
            <a:endParaRPr lang="es-MX" altLang="es-MX" sz="3600" b="1" dirty="0"/>
          </a:p>
        </p:txBody>
      </p:sp>
      <p:sp>
        <p:nvSpPr>
          <p:cNvPr id="3277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pic>
        <p:nvPicPr>
          <p:cNvPr id="3277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2273300"/>
            <a:ext cx="3660775"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344738"/>
            <a:ext cx="3640138"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8 CuadroTexto"/>
          <p:cNvSpPr txBox="1">
            <a:spLocks noChangeArrowheads="1"/>
          </p:cNvSpPr>
          <p:nvPr/>
        </p:nvSpPr>
        <p:spPr bwMode="auto">
          <a:xfrm>
            <a:off x="1071563" y="5130800"/>
            <a:ext cx="2071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800" b="1">
                <a:latin typeface="ZapfHumnst BT"/>
              </a:rPr>
              <a:t>Señal original</a:t>
            </a:r>
          </a:p>
        </p:txBody>
      </p:sp>
      <p:sp>
        <p:nvSpPr>
          <p:cNvPr id="32775" name="9 CuadroTexto"/>
          <p:cNvSpPr txBox="1">
            <a:spLocks noChangeArrowheads="1"/>
          </p:cNvSpPr>
          <p:nvPr/>
        </p:nvSpPr>
        <p:spPr bwMode="auto">
          <a:xfrm>
            <a:off x="4429125" y="5130800"/>
            <a:ext cx="4357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800" b="1">
                <a:latin typeface="ZapfHumnst BT"/>
              </a:rPr>
              <a:t>Digitalización por modulación PCM</a:t>
            </a:r>
          </a:p>
        </p:txBody>
      </p:sp>
      <p:sp>
        <p:nvSpPr>
          <p:cNvPr id="11" name="Rectangle 3"/>
          <p:cNvSpPr txBox="1">
            <a:spLocks noChangeArrowheads="1"/>
          </p:cNvSpPr>
          <p:nvPr/>
        </p:nvSpPr>
        <p:spPr>
          <a:xfrm>
            <a:off x="571500" y="1214438"/>
            <a:ext cx="7786688"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rPr>
              <a:t>Modulación PCM  </a:t>
            </a:r>
            <a:r>
              <a:rPr lang="es-MX" sz="1600" kern="0" dirty="0">
                <a:solidFill>
                  <a:schemeClr val="accent2"/>
                </a:solidFill>
                <a:latin typeface="ZapfHumnst BT"/>
              </a:rPr>
              <a:t>(Modulación por codificación en pulsos )</a:t>
            </a:r>
          </a:p>
        </p:txBody>
      </p:sp>
    </p:spTree>
    <p:extLst>
      <p:ext uri="{BB962C8B-B14F-4D97-AF65-F5344CB8AC3E}">
        <p14:creationId xmlns:p14="http://schemas.microsoft.com/office/powerpoint/2010/main" val="2369216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s-MX" altLang="es-MX" sz="3600" b="1" dirty="0" smtClean="0"/>
              <a:t>Modulación Delta</a:t>
            </a:r>
            <a:endParaRPr lang="es-MX" altLang="es-MX" sz="3600" b="1" dirty="0"/>
          </a:p>
        </p:txBody>
      </p:sp>
      <p:sp>
        <p:nvSpPr>
          <p:cNvPr id="3379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MX" altLang="es-MX" sz="2400"/>
          </a:p>
        </p:txBody>
      </p:sp>
      <p:sp>
        <p:nvSpPr>
          <p:cNvPr id="14" name="Rectangle 3"/>
          <p:cNvSpPr txBox="1">
            <a:spLocks noChangeArrowheads="1"/>
          </p:cNvSpPr>
          <p:nvPr/>
        </p:nvSpPr>
        <p:spPr>
          <a:xfrm>
            <a:off x="571500" y="1214438"/>
            <a:ext cx="8001000"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rPr>
              <a:t>Modulación Delta  </a:t>
            </a:r>
            <a:r>
              <a:rPr lang="es-MX" sz="1800" kern="0" dirty="0">
                <a:solidFill>
                  <a:schemeClr val="accent2"/>
                </a:solidFill>
                <a:latin typeface="ZapfHumnst BT"/>
              </a:rPr>
              <a:t>(</a:t>
            </a:r>
            <a:r>
              <a:rPr lang="es-MX" sz="1600" kern="0" dirty="0">
                <a:solidFill>
                  <a:schemeClr val="accent2"/>
                </a:solidFill>
                <a:latin typeface="ZapfHumnst BT"/>
              </a:rPr>
              <a:t>Modulación diferencial por codificación de impulsos</a:t>
            </a:r>
            <a:r>
              <a:rPr lang="es-MX" sz="1800" kern="0" dirty="0">
                <a:solidFill>
                  <a:schemeClr val="accent2"/>
                </a:solidFill>
                <a:latin typeface="ZapfHumnst BT"/>
              </a:rPr>
              <a:t>)</a:t>
            </a:r>
          </a:p>
        </p:txBody>
      </p:sp>
      <p:pic>
        <p:nvPicPr>
          <p:cNvPr id="3379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273300"/>
            <a:ext cx="3640138"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8 CuadroTexto"/>
          <p:cNvSpPr txBox="1">
            <a:spLocks noChangeArrowheads="1"/>
          </p:cNvSpPr>
          <p:nvPr/>
        </p:nvSpPr>
        <p:spPr bwMode="auto">
          <a:xfrm>
            <a:off x="1571625" y="5059363"/>
            <a:ext cx="2071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800" b="1">
                <a:latin typeface="ZapfHumnst BT"/>
              </a:rPr>
              <a:t>Señal original</a:t>
            </a:r>
          </a:p>
        </p:txBody>
      </p:sp>
      <p:sp>
        <p:nvSpPr>
          <p:cNvPr id="33799" name="9 CuadroTexto"/>
          <p:cNvSpPr txBox="1">
            <a:spLocks noChangeArrowheads="1"/>
          </p:cNvSpPr>
          <p:nvPr/>
        </p:nvSpPr>
        <p:spPr bwMode="auto">
          <a:xfrm>
            <a:off x="4714875" y="5072063"/>
            <a:ext cx="4071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MX" altLang="es-MX" sz="1800" b="1">
                <a:latin typeface="ZapfHumnst BT"/>
              </a:rPr>
              <a:t>Digitalización por Modulación Delta</a:t>
            </a:r>
          </a:p>
        </p:txBody>
      </p:sp>
      <p:pic>
        <p:nvPicPr>
          <p:cNvPr id="3380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25" y="2184400"/>
            <a:ext cx="37465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406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Datos analógicos, señales digitales</a:t>
            </a:r>
          </a:p>
        </p:txBody>
      </p:sp>
      <p:sp>
        <p:nvSpPr>
          <p:cNvPr id="614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pic>
        <p:nvPicPr>
          <p:cNvPr id="6148"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5072063"/>
            <a:ext cx="1317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538" y="3857625"/>
            <a:ext cx="3486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50" name="94 Conector recto de flecha"/>
          <p:cNvCxnSpPr>
            <a:cxnSpLocks noChangeShapeType="1"/>
          </p:cNvCxnSpPr>
          <p:nvPr/>
        </p:nvCxnSpPr>
        <p:spPr bwMode="auto">
          <a:xfrm>
            <a:off x="714375" y="4705350"/>
            <a:ext cx="2143125" cy="1588"/>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6151" name="95 Conector recto de flecha"/>
          <p:cNvCxnSpPr>
            <a:cxnSpLocks noChangeShapeType="1"/>
          </p:cNvCxnSpPr>
          <p:nvPr/>
        </p:nvCxnSpPr>
        <p:spPr bwMode="auto">
          <a:xfrm rot="16200000" flipV="1">
            <a:off x="357188" y="4348162"/>
            <a:ext cx="723900" cy="9525"/>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152" name="97 Forma libre"/>
          <p:cNvSpPr>
            <a:spLocks noChangeArrowheads="1"/>
          </p:cNvSpPr>
          <p:nvPr/>
        </p:nvSpPr>
        <p:spPr bwMode="auto">
          <a:xfrm>
            <a:off x="728663" y="4113213"/>
            <a:ext cx="1989137" cy="600075"/>
          </a:xfrm>
          <a:custGeom>
            <a:avLst/>
            <a:gdLst>
              <a:gd name="T0" fmla="*/ 0 w 1988457"/>
              <a:gd name="T1" fmla="*/ 573899 h 599925"/>
              <a:gd name="T2" fmla="*/ 248522 w 1988457"/>
              <a:gd name="T3" fmla="*/ 92408 h 599925"/>
              <a:gd name="T4" fmla="*/ 482423 w 1988457"/>
              <a:gd name="T5" fmla="*/ 398810 h 599925"/>
              <a:gd name="T6" fmla="*/ 760182 w 1988457"/>
              <a:gd name="T7" fmla="*/ 77809 h 599925"/>
              <a:gd name="T8" fmla="*/ 1432654 w 1988457"/>
              <a:gd name="T9" fmla="*/ 398810 h 599925"/>
              <a:gd name="T10" fmla="*/ 1710410 w 1988457"/>
              <a:gd name="T11" fmla="*/ 34040 h 599925"/>
              <a:gd name="T12" fmla="*/ 2002785 w 1988457"/>
              <a:gd name="T13" fmla="*/ 603082 h 599925"/>
              <a:gd name="T14" fmla="*/ 0 60000 65536"/>
              <a:gd name="T15" fmla="*/ 0 60000 65536"/>
              <a:gd name="T16" fmla="*/ 0 60000 65536"/>
              <a:gd name="T17" fmla="*/ 0 60000 65536"/>
              <a:gd name="T18" fmla="*/ 0 60000 65536"/>
              <a:gd name="T19" fmla="*/ 0 60000 65536"/>
              <a:gd name="T20" fmla="*/ 0 60000 65536"/>
              <a:gd name="T21" fmla="*/ 0 w 1988457"/>
              <a:gd name="T22" fmla="*/ 0 h 599925"/>
              <a:gd name="T23" fmla="*/ 1988457 w 1988457"/>
              <a:gd name="T24" fmla="*/ 599925 h 5999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88457" h="599925">
                <a:moveTo>
                  <a:pt x="0" y="570896"/>
                </a:moveTo>
                <a:cubicBezTo>
                  <a:pt x="83457" y="345924"/>
                  <a:pt x="166914" y="120953"/>
                  <a:pt x="246742" y="91925"/>
                </a:cubicBezTo>
                <a:cubicBezTo>
                  <a:pt x="326570" y="62897"/>
                  <a:pt x="394304" y="399144"/>
                  <a:pt x="478971" y="396725"/>
                </a:cubicBezTo>
                <a:cubicBezTo>
                  <a:pt x="563638" y="394306"/>
                  <a:pt x="597504" y="77410"/>
                  <a:pt x="754742" y="77410"/>
                </a:cubicBezTo>
                <a:cubicBezTo>
                  <a:pt x="911980" y="77410"/>
                  <a:pt x="1265162" y="403982"/>
                  <a:pt x="1422400" y="396725"/>
                </a:cubicBezTo>
                <a:cubicBezTo>
                  <a:pt x="1579638" y="389468"/>
                  <a:pt x="1603828" y="0"/>
                  <a:pt x="1698171" y="33867"/>
                </a:cubicBezTo>
                <a:cubicBezTo>
                  <a:pt x="1792514" y="67734"/>
                  <a:pt x="1908629" y="471715"/>
                  <a:pt x="1988457" y="599925"/>
                </a:cubicBezTo>
              </a:path>
            </a:pathLst>
          </a:cu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53" name="98 Flecha derecha"/>
          <p:cNvSpPr>
            <a:spLocks noChangeArrowheads="1"/>
          </p:cNvSpPr>
          <p:nvPr/>
        </p:nvSpPr>
        <p:spPr bwMode="auto">
          <a:xfrm>
            <a:off x="2857500" y="4286250"/>
            <a:ext cx="357188" cy="357188"/>
          </a:xfrm>
          <a:prstGeom prst="rightArrow">
            <a:avLst>
              <a:gd name="adj1" fmla="val 50000"/>
              <a:gd name="adj2" fmla="val 50000"/>
            </a:avLst>
          </a:prstGeom>
          <a:solidFill>
            <a:schemeClr val="accent2"/>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6154" name="99 Rectángulo"/>
          <p:cNvSpPr>
            <a:spLocks noChangeArrowheads="1"/>
          </p:cNvSpPr>
          <p:nvPr/>
        </p:nvSpPr>
        <p:spPr bwMode="auto">
          <a:xfrm>
            <a:off x="3286125" y="4071938"/>
            <a:ext cx="1714500" cy="785812"/>
          </a:xfrm>
          <a:prstGeom prst="rect">
            <a:avLst/>
          </a:prstGeom>
          <a:solidFill>
            <a:srgbClr val="CCCCFF"/>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altLang="es-MX" sz="1400" b="1">
                <a:latin typeface="ZapfHumnst BT"/>
              </a:rPr>
              <a:t>CODEC</a:t>
            </a:r>
          </a:p>
          <a:p>
            <a:pPr algn="ctr"/>
            <a:r>
              <a:rPr lang="es-MX" altLang="es-MX" sz="1400" b="1">
                <a:latin typeface="ZapfHumnst BT"/>
              </a:rPr>
              <a:t>(Conversión analógica/digital)</a:t>
            </a:r>
          </a:p>
        </p:txBody>
      </p:sp>
      <p:sp>
        <p:nvSpPr>
          <p:cNvPr id="6155" name="100 Flecha derecha"/>
          <p:cNvSpPr>
            <a:spLocks noChangeArrowheads="1"/>
          </p:cNvSpPr>
          <p:nvPr/>
        </p:nvSpPr>
        <p:spPr bwMode="auto">
          <a:xfrm>
            <a:off x="5072063" y="4286250"/>
            <a:ext cx="357187" cy="357188"/>
          </a:xfrm>
          <a:prstGeom prst="rightArrow">
            <a:avLst>
              <a:gd name="adj1" fmla="val 50000"/>
              <a:gd name="adj2" fmla="val 50000"/>
            </a:avLst>
          </a:prstGeom>
          <a:solidFill>
            <a:schemeClr val="accent2"/>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3" name="Rectangle 3"/>
          <p:cNvSpPr txBox="1">
            <a:spLocks noChangeArrowheads="1"/>
          </p:cNvSpPr>
          <p:nvPr/>
        </p:nvSpPr>
        <p:spPr>
          <a:xfrm>
            <a:off x="4643438" y="5572125"/>
            <a:ext cx="3714750" cy="500063"/>
          </a:xfrm>
          <a:prstGeom prst="rect">
            <a:avLst/>
          </a:prstGeom>
        </p:spPr>
        <p:txBody>
          <a:bodyPr/>
          <a:lstStyle/>
          <a:p>
            <a:pPr marL="285750" indent="-285750" algn="just" eaLnBrk="0" hangingPunct="0">
              <a:lnSpc>
                <a:spcPct val="150000"/>
              </a:lnSpc>
              <a:spcBef>
                <a:spcPct val="20000"/>
              </a:spcBef>
              <a:defRPr/>
            </a:pPr>
            <a:r>
              <a:rPr lang="es-MX" sz="1600" b="1" kern="0" dirty="0">
                <a:latin typeface="ZapfHumnst BT"/>
                <a:cs typeface="Arial" pitchFamily="34" charset="0"/>
              </a:rPr>
              <a:t>CODEC</a:t>
            </a:r>
            <a:r>
              <a:rPr lang="es-MX" sz="1600" kern="0" dirty="0">
                <a:latin typeface="ZapfHumnst BT"/>
                <a:cs typeface="Arial" pitchFamily="34" charset="0"/>
              </a:rPr>
              <a:t> : Codificador - Decodificador</a:t>
            </a:r>
          </a:p>
        </p:txBody>
      </p:sp>
      <p:sp>
        <p:nvSpPr>
          <p:cNvPr id="14" name="Rectangle 3"/>
          <p:cNvSpPr txBox="1">
            <a:spLocks noChangeArrowheads="1"/>
          </p:cNvSpPr>
          <p:nvPr/>
        </p:nvSpPr>
        <p:spPr>
          <a:xfrm>
            <a:off x="1071563" y="1357313"/>
            <a:ext cx="5786437" cy="2143125"/>
          </a:xfrm>
          <a:prstGeom prst="rect">
            <a:avLst/>
          </a:prstGeom>
        </p:spPr>
        <p:txBody>
          <a:bodyPr/>
          <a:lstStyle/>
          <a:p>
            <a:pPr marL="285750" indent="-285750" algn="just" eaLnBrk="0" hangingPunct="0">
              <a:lnSpc>
                <a:spcPct val="200000"/>
              </a:lnSpc>
              <a:spcBef>
                <a:spcPts val="0"/>
              </a:spcBef>
              <a:spcAft>
                <a:spcPts val="600"/>
              </a:spcAft>
              <a:defRPr/>
            </a:pPr>
            <a:r>
              <a:rPr lang="es-MX" sz="1800" kern="0" dirty="0">
                <a:latin typeface="ZapfHumnst BT"/>
                <a:cs typeface="Arial" pitchFamily="34" charset="0"/>
              </a:rPr>
              <a:t>Las técnicas utilizadas de </a:t>
            </a:r>
            <a:r>
              <a:rPr lang="es-MX" sz="1800" b="1" kern="0" dirty="0">
                <a:latin typeface="ZapfHumnst BT"/>
                <a:cs typeface="Arial" pitchFamily="34" charset="0"/>
              </a:rPr>
              <a:t>CODEC</a:t>
            </a:r>
            <a:r>
              <a:rPr lang="es-MX" sz="1800" kern="0" dirty="0">
                <a:latin typeface="ZapfHumnst BT"/>
                <a:cs typeface="Arial" pitchFamily="34" charset="0"/>
              </a:rPr>
              <a:t> son:</a:t>
            </a:r>
          </a:p>
          <a:p>
            <a:pPr marL="742950" lvl="1" indent="-285750" algn="just" eaLnBrk="0" hangingPunct="0">
              <a:lnSpc>
                <a:spcPct val="200000"/>
              </a:lnSpc>
              <a:spcBef>
                <a:spcPts val="0"/>
              </a:spcBef>
              <a:buFont typeface="Wingdings" pitchFamily="2" charset="2"/>
              <a:buChar char="§"/>
              <a:defRPr/>
            </a:pPr>
            <a:r>
              <a:rPr lang="es-MX" sz="1800" kern="0" dirty="0">
                <a:solidFill>
                  <a:schemeClr val="tx1">
                    <a:lumMod val="95000"/>
                    <a:lumOff val="5000"/>
                  </a:schemeClr>
                </a:solidFill>
                <a:latin typeface="ZapfHumnst BT"/>
                <a:cs typeface="Arial" pitchFamily="34" charset="0"/>
              </a:rPr>
              <a:t>Modulación por codificación en pulsos </a:t>
            </a:r>
            <a:r>
              <a:rPr lang="es-MX" sz="1800" b="1" kern="0" dirty="0">
                <a:solidFill>
                  <a:schemeClr val="tx1">
                    <a:lumMod val="95000"/>
                    <a:lumOff val="5000"/>
                  </a:schemeClr>
                </a:solidFill>
                <a:latin typeface="ZapfHumnst BT"/>
                <a:cs typeface="Arial" pitchFamily="34" charset="0"/>
              </a:rPr>
              <a:t>(PCM) </a:t>
            </a:r>
          </a:p>
          <a:p>
            <a:pPr marL="742950" lvl="1" indent="-285750" algn="just" eaLnBrk="0" hangingPunct="0">
              <a:lnSpc>
                <a:spcPct val="200000"/>
              </a:lnSpc>
              <a:spcBef>
                <a:spcPts val="0"/>
              </a:spcBef>
              <a:buFont typeface="Wingdings" pitchFamily="2" charset="2"/>
              <a:buChar char="§"/>
              <a:defRPr/>
            </a:pPr>
            <a:r>
              <a:rPr lang="es-MX" sz="1800" kern="0" dirty="0">
                <a:solidFill>
                  <a:schemeClr val="tx1">
                    <a:lumMod val="95000"/>
                    <a:lumOff val="5000"/>
                  </a:schemeClr>
                </a:solidFill>
                <a:latin typeface="ZapfHumnst BT"/>
                <a:cs typeface="Arial" pitchFamily="34" charset="0"/>
              </a:rPr>
              <a:t>Modulación Delta</a:t>
            </a:r>
          </a:p>
        </p:txBody>
      </p:sp>
    </p:spTree>
    <p:extLst>
      <p:ext uri="{BB962C8B-B14F-4D97-AF65-F5344CB8AC3E}">
        <p14:creationId xmlns:p14="http://schemas.microsoft.com/office/powerpoint/2010/main" val="4274705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Modulación PCM</a:t>
            </a:r>
          </a:p>
        </p:txBody>
      </p:sp>
      <p:sp>
        <p:nvSpPr>
          <p:cNvPr id="717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sp>
        <p:nvSpPr>
          <p:cNvPr id="14" name="Rectangle 3"/>
          <p:cNvSpPr txBox="1">
            <a:spLocks noChangeArrowheads="1"/>
          </p:cNvSpPr>
          <p:nvPr/>
        </p:nvSpPr>
        <p:spPr>
          <a:xfrm>
            <a:off x="785813" y="1428750"/>
            <a:ext cx="7715250" cy="1071563"/>
          </a:xfrm>
          <a:prstGeom prst="rect">
            <a:avLst/>
          </a:prstGeom>
        </p:spPr>
        <p:txBody>
          <a:bodyPr/>
          <a:lstStyle/>
          <a:p>
            <a:pPr marL="285750" indent="-285750" algn="just" eaLnBrk="0" hangingPunct="0">
              <a:lnSpc>
                <a:spcPct val="150000"/>
              </a:lnSpc>
              <a:spcBef>
                <a:spcPct val="20000"/>
              </a:spcBef>
              <a:defRPr/>
            </a:pPr>
            <a:r>
              <a:rPr lang="es-MX" sz="1800" kern="0" dirty="0">
                <a:latin typeface="ZapfHumnst BT"/>
                <a:cs typeface="Arial" pitchFamily="34" charset="0"/>
              </a:rPr>
              <a:t>     La </a:t>
            </a:r>
            <a:r>
              <a:rPr lang="es-MX" sz="1800" b="1" kern="0" dirty="0">
                <a:latin typeface="ZapfHumnst BT"/>
                <a:cs typeface="Arial" pitchFamily="34" charset="0"/>
              </a:rPr>
              <a:t>modulación por codificación en pulsos (PCM) </a:t>
            </a:r>
            <a:r>
              <a:rPr lang="es-MX" sz="1800" kern="0" dirty="0">
                <a:latin typeface="ZapfHumnst BT"/>
                <a:cs typeface="Arial" pitchFamily="34" charset="0"/>
              </a:rPr>
              <a:t>está compuesta por cuatro procesos distintos:</a:t>
            </a:r>
          </a:p>
        </p:txBody>
      </p:sp>
      <p:sp>
        <p:nvSpPr>
          <p:cNvPr id="6" name="Rectangle 3"/>
          <p:cNvSpPr txBox="1">
            <a:spLocks noChangeArrowheads="1"/>
          </p:cNvSpPr>
          <p:nvPr/>
        </p:nvSpPr>
        <p:spPr>
          <a:xfrm>
            <a:off x="1071563" y="2571750"/>
            <a:ext cx="5572125" cy="2143125"/>
          </a:xfrm>
          <a:prstGeom prst="rect">
            <a:avLst/>
          </a:prstGeom>
        </p:spPr>
        <p:txBody>
          <a:bodyPr/>
          <a:lstStyle/>
          <a:p>
            <a:pPr marL="800100" lvl="1" indent="-342900" algn="just" eaLnBrk="0" hangingPunct="0">
              <a:lnSpc>
                <a:spcPct val="150000"/>
              </a:lnSpc>
              <a:spcBef>
                <a:spcPct val="20000"/>
              </a:spcBef>
              <a:buFont typeface="+mj-lt"/>
              <a:buAutoNum type="arabicPeriod"/>
              <a:defRPr/>
            </a:pPr>
            <a:r>
              <a:rPr lang="es-MX" sz="1800" kern="0" dirty="0">
                <a:latin typeface="ZapfHumnst BT"/>
                <a:cs typeface="Arial" pitchFamily="34" charset="0"/>
              </a:rPr>
              <a:t>Modulación por amplitud de pulsos (PAM)</a:t>
            </a:r>
          </a:p>
          <a:p>
            <a:pPr marL="800100" lvl="1" indent="-342900" algn="just" eaLnBrk="0" hangingPunct="0">
              <a:lnSpc>
                <a:spcPct val="150000"/>
              </a:lnSpc>
              <a:spcBef>
                <a:spcPct val="20000"/>
              </a:spcBef>
              <a:buFont typeface="+mj-lt"/>
              <a:buAutoNum type="arabicPeriod"/>
              <a:defRPr/>
            </a:pPr>
            <a:r>
              <a:rPr lang="es-MX" sz="1800" kern="0" dirty="0">
                <a:latin typeface="ZapfHumnst BT"/>
                <a:cs typeface="Arial" pitchFamily="34" charset="0"/>
              </a:rPr>
              <a:t>Cuantificación</a:t>
            </a:r>
          </a:p>
          <a:p>
            <a:pPr marL="800100" lvl="1" indent="-342900" algn="just" eaLnBrk="0" hangingPunct="0">
              <a:lnSpc>
                <a:spcPct val="150000"/>
              </a:lnSpc>
              <a:spcBef>
                <a:spcPct val="20000"/>
              </a:spcBef>
              <a:buFont typeface="+mj-lt"/>
              <a:buAutoNum type="arabicPeriod"/>
              <a:defRPr/>
            </a:pPr>
            <a:r>
              <a:rPr lang="es-MX" sz="1800" kern="0" dirty="0">
                <a:latin typeface="ZapfHumnst BT"/>
                <a:cs typeface="Arial" pitchFamily="34" charset="0"/>
              </a:rPr>
              <a:t>Codificación binaria</a:t>
            </a:r>
          </a:p>
          <a:p>
            <a:pPr marL="800100" lvl="1" indent="-342900" algn="just" eaLnBrk="0" hangingPunct="0">
              <a:lnSpc>
                <a:spcPct val="150000"/>
              </a:lnSpc>
              <a:spcBef>
                <a:spcPct val="20000"/>
              </a:spcBef>
              <a:buFont typeface="+mj-lt"/>
              <a:buAutoNum type="arabicPeriod"/>
              <a:defRPr/>
            </a:pPr>
            <a:r>
              <a:rPr lang="es-MX" sz="1800" kern="0" dirty="0">
                <a:latin typeface="ZapfHumnst BT"/>
                <a:cs typeface="Arial" pitchFamily="34" charset="0"/>
              </a:rPr>
              <a:t>Codificación digital - digital</a:t>
            </a:r>
          </a:p>
          <a:p>
            <a:pPr marL="285750" indent="-285750" algn="just" eaLnBrk="0" hangingPunct="0">
              <a:lnSpc>
                <a:spcPct val="150000"/>
              </a:lnSpc>
              <a:spcBef>
                <a:spcPct val="20000"/>
              </a:spcBef>
              <a:buFontTx/>
              <a:buChar char="–"/>
              <a:defRPr/>
            </a:pPr>
            <a:endParaRPr lang="es-MX" sz="1600" kern="0" dirty="0">
              <a:latin typeface="ZapfHumnst BT"/>
              <a:cs typeface="Arial" pitchFamily="34" charset="0"/>
            </a:endParaRPr>
          </a:p>
        </p:txBody>
      </p:sp>
    </p:spTree>
    <p:extLst>
      <p:ext uri="{BB962C8B-B14F-4D97-AF65-F5344CB8AC3E}">
        <p14:creationId xmlns:p14="http://schemas.microsoft.com/office/powerpoint/2010/main" val="1855450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grpSp>
        <p:nvGrpSpPr>
          <p:cNvPr id="8195" name="33 Grupo"/>
          <p:cNvGrpSpPr>
            <a:grpSpLocks/>
          </p:cNvGrpSpPr>
          <p:nvPr/>
        </p:nvGrpSpPr>
        <p:grpSpPr bwMode="auto">
          <a:xfrm>
            <a:off x="500063" y="3559175"/>
            <a:ext cx="4143375" cy="2817813"/>
            <a:chOff x="428625" y="2825750"/>
            <a:chExt cx="4143375" cy="2817828"/>
          </a:xfrm>
        </p:grpSpPr>
        <p:cxnSp>
          <p:nvCxnSpPr>
            <p:cNvPr id="8222" name="34 Conector recto de flecha"/>
            <p:cNvCxnSpPr>
              <a:cxnSpLocks noChangeShapeType="1"/>
            </p:cNvCxnSpPr>
            <p:nvPr/>
          </p:nvCxnSpPr>
          <p:spPr bwMode="auto">
            <a:xfrm rot="5400000" flipH="1" flipV="1">
              <a:off x="179388" y="4035425"/>
              <a:ext cx="2357438" cy="1587"/>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8223" name="39 Forma libre"/>
            <p:cNvSpPr>
              <a:spLocks noChangeArrowheads="1"/>
            </p:cNvSpPr>
            <p:nvPr/>
          </p:nvSpPr>
          <p:spPr bwMode="auto">
            <a:xfrm>
              <a:off x="1349375" y="2825750"/>
              <a:ext cx="2395538" cy="2309813"/>
            </a:xfrm>
            <a:custGeom>
              <a:avLst/>
              <a:gdLst>
                <a:gd name="T0" fmla="*/ 0 w 2394857"/>
                <a:gd name="T1" fmla="*/ 1521440 h 2310190"/>
                <a:gd name="T2" fmla="*/ 423314 w 2394857"/>
                <a:gd name="T3" fmla="*/ 1116370 h 2310190"/>
                <a:gd name="T4" fmla="*/ 817440 w 2394857"/>
                <a:gd name="T5" fmla="*/ 1521440 h 2310190"/>
                <a:gd name="T6" fmla="*/ 1080192 w 2394857"/>
                <a:gd name="T7" fmla="*/ 2302652 h 2310190"/>
                <a:gd name="T8" fmla="*/ 1313745 w 2394857"/>
                <a:gd name="T9" fmla="*/ 1521440 h 2310190"/>
                <a:gd name="T10" fmla="*/ 1649477 w 2394857"/>
                <a:gd name="T11" fmla="*/ 161556 h 2310190"/>
                <a:gd name="T12" fmla="*/ 1941419 w 2394857"/>
                <a:gd name="T13" fmla="*/ 552161 h 2310190"/>
                <a:gd name="T14" fmla="*/ 2233358 w 2394857"/>
                <a:gd name="T15" fmla="*/ 682355 h 2310190"/>
                <a:gd name="T16" fmla="*/ 2408522 w 2394857"/>
                <a:gd name="T17" fmla="*/ 1521440 h 2310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4857"/>
                <a:gd name="T28" fmla="*/ 0 h 2310190"/>
                <a:gd name="T29" fmla="*/ 2394857 w 2394857"/>
                <a:gd name="T30" fmla="*/ 2310190 h 2310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4857" h="2310190">
                  <a:moveTo>
                    <a:pt x="0" y="1526419"/>
                  </a:moveTo>
                  <a:cubicBezTo>
                    <a:pt x="142723" y="1323219"/>
                    <a:pt x="285447" y="1120019"/>
                    <a:pt x="420914" y="1120019"/>
                  </a:cubicBezTo>
                  <a:cubicBezTo>
                    <a:pt x="556381" y="1120019"/>
                    <a:pt x="703943" y="1328057"/>
                    <a:pt x="812800" y="1526419"/>
                  </a:cubicBezTo>
                  <a:cubicBezTo>
                    <a:pt x="921657" y="1724781"/>
                    <a:pt x="991810" y="2310190"/>
                    <a:pt x="1074057" y="2310190"/>
                  </a:cubicBezTo>
                  <a:cubicBezTo>
                    <a:pt x="1156304" y="2310190"/>
                    <a:pt x="1211942" y="1884438"/>
                    <a:pt x="1306285" y="1526419"/>
                  </a:cubicBezTo>
                  <a:cubicBezTo>
                    <a:pt x="1400628" y="1168400"/>
                    <a:pt x="1536095" y="324152"/>
                    <a:pt x="1640114" y="162076"/>
                  </a:cubicBezTo>
                  <a:cubicBezTo>
                    <a:pt x="1744133" y="0"/>
                    <a:pt x="1833638" y="466875"/>
                    <a:pt x="1930400" y="553961"/>
                  </a:cubicBezTo>
                  <a:cubicBezTo>
                    <a:pt x="2027162" y="641047"/>
                    <a:pt x="2143276" y="522514"/>
                    <a:pt x="2220685" y="684590"/>
                  </a:cubicBezTo>
                  <a:cubicBezTo>
                    <a:pt x="2298094" y="846666"/>
                    <a:pt x="2382762" y="1369181"/>
                    <a:pt x="2394857" y="1526419"/>
                  </a:cubicBezTo>
                </a:path>
              </a:pathLst>
            </a:custGeom>
            <a:solidFill>
              <a:srgbClr val="0070C0"/>
            </a:solidFill>
            <a:ln w="9525" algn="ctr">
              <a:solidFill>
                <a:schemeClr val="tx1"/>
              </a:solidFill>
              <a:round/>
              <a:headEnd/>
              <a:tailEnd/>
            </a:ln>
          </p:spPr>
          <p:txBody>
            <a:bodyPr/>
            <a:lstStyle/>
            <a:p>
              <a:endParaRPr lang="es-MX"/>
            </a:p>
          </p:txBody>
        </p:sp>
        <p:sp>
          <p:nvSpPr>
            <p:cNvPr id="41" name="40 CuadroTexto"/>
            <p:cNvSpPr txBox="1"/>
            <p:nvPr/>
          </p:nvSpPr>
          <p:spPr>
            <a:xfrm>
              <a:off x="428625" y="3286127"/>
              <a:ext cx="1214437" cy="338140"/>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8225" name="35 Conector recto de flecha"/>
            <p:cNvCxnSpPr>
              <a:cxnSpLocks noChangeShapeType="1"/>
            </p:cNvCxnSpPr>
            <p:nvPr/>
          </p:nvCxnSpPr>
          <p:spPr bwMode="auto">
            <a:xfrm>
              <a:off x="1357313" y="4357688"/>
              <a:ext cx="2714625" cy="1587"/>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43" name="42 CuadroTexto"/>
            <p:cNvSpPr txBox="1"/>
            <p:nvPr/>
          </p:nvSpPr>
          <p:spPr>
            <a:xfrm>
              <a:off x="3357562" y="4500572"/>
              <a:ext cx="1214438" cy="338139"/>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8227" name="30 CuadroTexto"/>
            <p:cNvSpPr txBox="1">
              <a:spLocks noChangeArrowheads="1"/>
            </p:cNvSpPr>
            <p:nvPr/>
          </p:nvSpPr>
          <p:spPr bwMode="auto">
            <a:xfrm>
              <a:off x="1643042" y="5305024"/>
              <a:ext cx="2143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1600" b="1">
                  <a:latin typeface="ZapfHumnst BT"/>
                </a:rPr>
                <a:t>Señal analógica</a:t>
              </a:r>
            </a:p>
          </p:txBody>
        </p:sp>
      </p:grpSp>
      <p:grpSp>
        <p:nvGrpSpPr>
          <p:cNvPr id="8196" name="39 Grupo"/>
          <p:cNvGrpSpPr>
            <a:grpSpLocks/>
          </p:cNvGrpSpPr>
          <p:nvPr/>
        </p:nvGrpSpPr>
        <p:grpSpPr bwMode="auto">
          <a:xfrm>
            <a:off x="4572000" y="3695700"/>
            <a:ext cx="4143375" cy="2733675"/>
            <a:chOff x="4500562" y="3695291"/>
            <a:chExt cx="4143375" cy="2734105"/>
          </a:xfrm>
        </p:grpSpPr>
        <p:cxnSp>
          <p:nvCxnSpPr>
            <p:cNvPr id="8201" name="44 Conector recto de flecha"/>
            <p:cNvCxnSpPr>
              <a:cxnSpLocks noChangeShapeType="1"/>
            </p:cNvCxnSpPr>
            <p:nvPr/>
          </p:nvCxnSpPr>
          <p:spPr bwMode="auto">
            <a:xfrm rot="5400000" flipH="1" flipV="1">
              <a:off x="4252118" y="4872422"/>
              <a:ext cx="2355850"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47" name="46 CuadroTexto"/>
            <p:cNvSpPr txBox="1"/>
            <p:nvPr/>
          </p:nvSpPr>
          <p:spPr>
            <a:xfrm>
              <a:off x="4500562" y="4122396"/>
              <a:ext cx="1214438" cy="338190"/>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8203" name="47 Conector recto de flecha"/>
            <p:cNvCxnSpPr>
              <a:cxnSpLocks noChangeShapeType="1"/>
            </p:cNvCxnSpPr>
            <p:nvPr/>
          </p:nvCxnSpPr>
          <p:spPr bwMode="auto">
            <a:xfrm>
              <a:off x="5429249" y="5193891"/>
              <a:ext cx="2714625"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49" name="48 CuadroTexto"/>
            <p:cNvSpPr txBox="1"/>
            <p:nvPr/>
          </p:nvSpPr>
          <p:spPr>
            <a:xfrm>
              <a:off x="7429500" y="5337024"/>
              <a:ext cx="1214437" cy="338191"/>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8205" name="50 Rectángulo"/>
            <p:cNvSpPr>
              <a:spLocks noChangeArrowheads="1"/>
            </p:cNvSpPr>
            <p:nvPr/>
          </p:nvSpPr>
          <p:spPr bwMode="auto">
            <a:xfrm>
              <a:off x="5492757" y="5019266"/>
              <a:ext cx="71437"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06" name="52 Rectángulo"/>
            <p:cNvSpPr>
              <a:spLocks noChangeArrowheads="1"/>
            </p:cNvSpPr>
            <p:nvPr/>
          </p:nvSpPr>
          <p:spPr bwMode="auto">
            <a:xfrm>
              <a:off x="5635632" y="4804954"/>
              <a:ext cx="71437"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07" name="53 Rectángulo"/>
            <p:cNvSpPr>
              <a:spLocks noChangeArrowheads="1"/>
            </p:cNvSpPr>
            <p:nvPr/>
          </p:nvSpPr>
          <p:spPr bwMode="auto">
            <a:xfrm>
              <a:off x="5778509" y="4733520"/>
              <a:ext cx="71435" cy="428621"/>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08" name="54 Rectángulo"/>
            <p:cNvSpPr>
              <a:spLocks noChangeArrowheads="1"/>
            </p:cNvSpPr>
            <p:nvPr/>
          </p:nvSpPr>
          <p:spPr bwMode="auto">
            <a:xfrm flipH="1">
              <a:off x="5921379" y="4804958"/>
              <a:ext cx="71444" cy="357183"/>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09" name="55 Rectángulo"/>
            <p:cNvSpPr>
              <a:spLocks noChangeArrowheads="1"/>
            </p:cNvSpPr>
            <p:nvPr/>
          </p:nvSpPr>
          <p:spPr bwMode="auto">
            <a:xfrm>
              <a:off x="6286513" y="5162141"/>
              <a:ext cx="71437"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0" name="56 Rectángulo"/>
            <p:cNvSpPr>
              <a:spLocks noChangeArrowheads="1"/>
            </p:cNvSpPr>
            <p:nvPr/>
          </p:nvSpPr>
          <p:spPr bwMode="auto">
            <a:xfrm flipH="1">
              <a:off x="6421436" y="5162141"/>
              <a:ext cx="71452" cy="7858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1" name="56 Rectángulo"/>
            <p:cNvSpPr>
              <a:spLocks noChangeArrowheads="1"/>
            </p:cNvSpPr>
            <p:nvPr/>
          </p:nvSpPr>
          <p:spPr bwMode="auto">
            <a:xfrm flipH="1">
              <a:off x="6564328" y="5162148"/>
              <a:ext cx="71437" cy="7143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2" name="55 Rectángulo"/>
            <p:cNvSpPr>
              <a:spLocks noChangeArrowheads="1"/>
            </p:cNvSpPr>
            <p:nvPr/>
          </p:nvSpPr>
          <p:spPr bwMode="auto">
            <a:xfrm flipH="1">
              <a:off x="6707203" y="5162148"/>
              <a:ext cx="71437" cy="214314"/>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3" name="55 Rectángulo"/>
            <p:cNvSpPr>
              <a:spLocks noChangeArrowheads="1"/>
            </p:cNvSpPr>
            <p:nvPr/>
          </p:nvSpPr>
          <p:spPr bwMode="auto">
            <a:xfrm flipH="1">
              <a:off x="6850078" y="4733520"/>
              <a:ext cx="71437" cy="42862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4" name="55 Rectángulo"/>
            <p:cNvSpPr>
              <a:spLocks noChangeArrowheads="1"/>
            </p:cNvSpPr>
            <p:nvPr/>
          </p:nvSpPr>
          <p:spPr bwMode="auto">
            <a:xfrm flipH="1">
              <a:off x="6992955" y="4090578"/>
              <a:ext cx="71437" cy="107157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5" name="55 Rectángulo"/>
            <p:cNvSpPr>
              <a:spLocks noChangeArrowheads="1"/>
            </p:cNvSpPr>
            <p:nvPr/>
          </p:nvSpPr>
          <p:spPr bwMode="auto">
            <a:xfrm flipH="1">
              <a:off x="7135831" y="3733388"/>
              <a:ext cx="71437" cy="142876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6" name="55 Rectángulo"/>
            <p:cNvSpPr>
              <a:spLocks noChangeArrowheads="1"/>
            </p:cNvSpPr>
            <p:nvPr/>
          </p:nvSpPr>
          <p:spPr bwMode="auto">
            <a:xfrm flipH="1">
              <a:off x="7278707" y="4162016"/>
              <a:ext cx="71437" cy="1000132"/>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7" name="55 Rectángulo"/>
            <p:cNvSpPr>
              <a:spLocks noChangeArrowheads="1"/>
            </p:cNvSpPr>
            <p:nvPr/>
          </p:nvSpPr>
          <p:spPr bwMode="auto">
            <a:xfrm flipH="1">
              <a:off x="7421582" y="4233454"/>
              <a:ext cx="71438" cy="928694"/>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8" name="55 Rectángulo"/>
            <p:cNvSpPr>
              <a:spLocks noChangeArrowheads="1"/>
            </p:cNvSpPr>
            <p:nvPr/>
          </p:nvSpPr>
          <p:spPr bwMode="auto">
            <a:xfrm flipH="1">
              <a:off x="7564459" y="4304892"/>
              <a:ext cx="71437" cy="857256"/>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19" name="55 Rectángulo"/>
            <p:cNvSpPr>
              <a:spLocks noChangeArrowheads="1"/>
            </p:cNvSpPr>
            <p:nvPr/>
          </p:nvSpPr>
          <p:spPr bwMode="auto">
            <a:xfrm flipH="1">
              <a:off x="7707336" y="4733520"/>
              <a:ext cx="71437" cy="42862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20" name="55 Rectángulo"/>
            <p:cNvSpPr>
              <a:spLocks noChangeArrowheads="1"/>
            </p:cNvSpPr>
            <p:nvPr/>
          </p:nvSpPr>
          <p:spPr bwMode="auto">
            <a:xfrm flipH="1">
              <a:off x="6064261" y="5019272"/>
              <a:ext cx="71437" cy="142876"/>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8221" name="31 CuadroTexto"/>
            <p:cNvSpPr txBox="1">
              <a:spLocks noChangeArrowheads="1"/>
            </p:cNvSpPr>
            <p:nvPr/>
          </p:nvSpPr>
          <p:spPr bwMode="auto">
            <a:xfrm>
              <a:off x="5778509" y="6090842"/>
              <a:ext cx="2143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1600" b="1">
                  <a:latin typeface="ZapfHumnst BT"/>
                </a:rPr>
                <a:t>Señal PAM</a:t>
              </a:r>
            </a:p>
          </p:txBody>
        </p:sp>
      </p:grpSp>
      <p:sp>
        <p:nvSpPr>
          <p:cNvPr id="37" name="Rectangle 3"/>
          <p:cNvSpPr txBox="1">
            <a:spLocks noChangeArrowheads="1"/>
          </p:cNvSpPr>
          <p:nvPr/>
        </p:nvSpPr>
        <p:spPr>
          <a:xfrm>
            <a:off x="928688" y="1714500"/>
            <a:ext cx="7429500" cy="857250"/>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Esta técnica toma una señal analógica, la muestrea y </a:t>
            </a:r>
            <a:r>
              <a:rPr lang="es-MX" sz="1600" b="1" kern="0" dirty="0">
                <a:latin typeface="ZapfHumnst BT"/>
                <a:cs typeface="Arial" pitchFamily="34" charset="0"/>
              </a:rPr>
              <a:t>genera una serie de pulsos </a:t>
            </a:r>
            <a:r>
              <a:rPr lang="es-MX" sz="1600" kern="0" dirty="0">
                <a:latin typeface="ZapfHumnst BT"/>
                <a:cs typeface="Arial" pitchFamily="34" charset="0"/>
              </a:rPr>
              <a:t>basados en los resultados del muestreo.</a:t>
            </a:r>
          </a:p>
        </p:txBody>
      </p:sp>
      <p:sp>
        <p:nvSpPr>
          <p:cNvPr id="38" name="Rectangle 3"/>
          <p:cNvSpPr txBox="1">
            <a:spLocks noChangeArrowheads="1"/>
          </p:cNvSpPr>
          <p:nvPr/>
        </p:nvSpPr>
        <p:spPr>
          <a:xfrm>
            <a:off x="928688" y="2571750"/>
            <a:ext cx="7429500" cy="857250"/>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En PAM,</a:t>
            </a:r>
            <a:r>
              <a:rPr lang="es-MX" sz="1600" b="1" kern="0" dirty="0">
                <a:latin typeface="ZapfHumnst BT"/>
                <a:cs typeface="Arial" pitchFamily="34" charset="0"/>
              </a:rPr>
              <a:t> muestreo</a:t>
            </a:r>
            <a:r>
              <a:rPr lang="es-MX" sz="1600" kern="0" dirty="0">
                <a:latin typeface="ZapfHumnst BT"/>
                <a:cs typeface="Arial" pitchFamily="34" charset="0"/>
              </a:rPr>
              <a:t> significa medir la amplitud de la señal original en intervalos iguales de tiempo.</a:t>
            </a:r>
          </a:p>
        </p:txBody>
      </p:sp>
      <p:sp>
        <p:nvSpPr>
          <p:cNvPr id="8199"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Modulación PCM</a:t>
            </a:r>
          </a:p>
        </p:txBody>
      </p:sp>
      <p:sp>
        <p:nvSpPr>
          <p:cNvPr id="42" name="Rectangle 3"/>
          <p:cNvSpPr txBox="1">
            <a:spLocks noChangeArrowheads="1"/>
          </p:cNvSpPr>
          <p:nvPr/>
        </p:nvSpPr>
        <p:spPr>
          <a:xfrm>
            <a:off x="571500" y="1143000"/>
            <a:ext cx="5072063"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cs typeface="Arial" pitchFamily="34" charset="0"/>
              </a:rPr>
              <a:t>Modulación por amplitud de pulsos (PAM)</a:t>
            </a:r>
          </a:p>
        </p:txBody>
      </p:sp>
    </p:spTree>
    <p:extLst>
      <p:ext uri="{BB962C8B-B14F-4D97-AF65-F5344CB8AC3E}">
        <p14:creationId xmlns:p14="http://schemas.microsoft.com/office/powerpoint/2010/main" val="2038451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ox(in)">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grpSp>
        <p:nvGrpSpPr>
          <p:cNvPr id="9219" name="33 Grupo"/>
          <p:cNvGrpSpPr>
            <a:grpSpLocks/>
          </p:cNvGrpSpPr>
          <p:nvPr/>
        </p:nvGrpSpPr>
        <p:grpSpPr bwMode="auto">
          <a:xfrm>
            <a:off x="500063" y="3538538"/>
            <a:ext cx="4143375" cy="2817812"/>
            <a:chOff x="428625" y="2825750"/>
            <a:chExt cx="4143375" cy="2817828"/>
          </a:xfrm>
        </p:grpSpPr>
        <p:cxnSp>
          <p:nvCxnSpPr>
            <p:cNvPr id="9246" name="34 Conector recto de flecha"/>
            <p:cNvCxnSpPr>
              <a:cxnSpLocks noChangeShapeType="1"/>
            </p:cNvCxnSpPr>
            <p:nvPr/>
          </p:nvCxnSpPr>
          <p:spPr bwMode="auto">
            <a:xfrm rot="5400000" flipH="1" flipV="1">
              <a:off x="179388" y="4035425"/>
              <a:ext cx="2357438" cy="1587"/>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9247" name="39 Forma libre"/>
            <p:cNvSpPr>
              <a:spLocks noChangeArrowheads="1"/>
            </p:cNvSpPr>
            <p:nvPr/>
          </p:nvSpPr>
          <p:spPr bwMode="auto">
            <a:xfrm>
              <a:off x="1349375" y="2825750"/>
              <a:ext cx="2395538" cy="2309813"/>
            </a:xfrm>
            <a:custGeom>
              <a:avLst/>
              <a:gdLst>
                <a:gd name="T0" fmla="*/ 0 w 2394857"/>
                <a:gd name="T1" fmla="*/ 1521440 h 2310190"/>
                <a:gd name="T2" fmla="*/ 423314 w 2394857"/>
                <a:gd name="T3" fmla="*/ 1116370 h 2310190"/>
                <a:gd name="T4" fmla="*/ 817440 w 2394857"/>
                <a:gd name="T5" fmla="*/ 1521440 h 2310190"/>
                <a:gd name="T6" fmla="*/ 1080192 w 2394857"/>
                <a:gd name="T7" fmla="*/ 2302652 h 2310190"/>
                <a:gd name="T8" fmla="*/ 1313745 w 2394857"/>
                <a:gd name="T9" fmla="*/ 1521440 h 2310190"/>
                <a:gd name="T10" fmla="*/ 1649477 w 2394857"/>
                <a:gd name="T11" fmla="*/ 161556 h 2310190"/>
                <a:gd name="T12" fmla="*/ 1941419 w 2394857"/>
                <a:gd name="T13" fmla="*/ 552161 h 2310190"/>
                <a:gd name="T14" fmla="*/ 2233358 w 2394857"/>
                <a:gd name="T15" fmla="*/ 682355 h 2310190"/>
                <a:gd name="T16" fmla="*/ 2408522 w 2394857"/>
                <a:gd name="T17" fmla="*/ 1521440 h 2310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4857"/>
                <a:gd name="T28" fmla="*/ 0 h 2310190"/>
                <a:gd name="T29" fmla="*/ 2394857 w 2394857"/>
                <a:gd name="T30" fmla="*/ 2310190 h 2310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4857" h="2310190">
                  <a:moveTo>
                    <a:pt x="0" y="1526419"/>
                  </a:moveTo>
                  <a:cubicBezTo>
                    <a:pt x="142723" y="1323219"/>
                    <a:pt x="285447" y="1120019"/>
                    <a:pt x="420914" y="1120019"/>
                  </a:cubicBezTo>
                  <a:cubicBezTo>
                    <a:pt x="556381" y="1120019"/>
                    <a:pt x="703943" y="1328057"/>
                    <a:pt x="812800" y="1526419"/>
                  </a:cubicBezTo>
                  <a:cubicBezTo>
                    <a:pt x="921657" y="1724781"/>
                    <a:pt x="991810" y="2310190"/>
                    <a:pt x="1074057" y="2310190"/>
                  </a:cubicBezTo>
                  <a:cubicBezTo>
                    <a:pt x="1156304" y="2310190"/>
                    <a:pt x="1211942" y="1884438"/>
                    <a:pt x="1306285" y="1526419"/>
                  </a:cubicBezTo>
                  <a:cubicBezTo>
                    <a:pt x="1400628" y="1168400"/>
                    <a:pt x="1536095" y="324152"/>
                    <a:pt x="1640114" y="162076"/>
                  </a:cubicBezTo>
                  <a:cubicBezTo>
                    <a:pt x="1744133" y="0"/>
                    <a:pt x="1833638" y="466875"/>
                    <a:pt x="1930400" y="553961"/>
                  </a:cubicBezTo>
                  <a:cubicBezTo>
                    <a:pt x="2027162" y="641047"/>
                    <a:pt x="2143276" y="522514"/>
                    <a:pt x="2220685" y="684590"/>
                  </a:cubicBezTo>
                  <a:cubicBezTo>
                    <a:pt x="2298094" y="846666"/>
                    <a:pt x="2382762" y="1369181"/>
                    <a:pt x="2394857" y="1526419"/>
                  </a:cubicBezTo>
                </a:path>
              </a:pathLst>
            </a:custGeom>
            <a:solidFill>
              <a:srgbClr val="0070C0"/>
            </a:solidFill>
            <a:ln w="9525" algn="ctr">
              <a:solidFill>
                <a:schemeClr val="tx1"/>
              </a:solidFill>
              <a:round/>
              <a:headEnd/>
              <a:tailEnd/>
            </a:ln>
          </p:spPr>
          <p:txBody>
            <a:bodyPr/>
            <a:lstStyle/>
            <a:p>
              <a:endParaRPr lang="es-MX"/>
            </a:p>
          </p:txBody>
        </p:sp>
        <p:sp>
          <p:nvSpPr>
            <p:cNvPr id="41" name="40 CuadroTexto"/>
            <p:cNvSpPr txBox="1"/>
            <p:nvPr/>
          </p:nvSpPr>
          <p:spPr>
            <a:xfrm>
              <a:off x="428625" y="3286128"/>
              <a:ext cx="1214437" cy="338139"/>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9249" name="35 Conector recto de flecha"/>
            <p:cNvCxnSpPr>
              <a:cxnSpLocks noChangeShapeType="1"/>
            </p:cNvCxnSpPr>
            <p:nvPr/>
          </p:nvCxnSpPr>
          <p:spPr bwMode="auto">
            <a:xfrm>
              <a:off x="1357313" y="4357688"/>
              <a:ext cx="2714625" cy="1587"/>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43" name="42 CuadroTexto"/>
            <p:cNvSpPr txBox="1"/>
            <p:nvPr/>
          </p:nvSpPr>
          <p:spPr>
            <a:xfrm>
              <a:off x="3357562" y="4500572"/>
              <a:ext cx="1214438" cy="338140"/>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9251" name="30 CuadroTexto"/>
            <p:cNvSpPr txBox="1">
              <a:spLocks noChangeArrowheads="1"/>
            </p:cNvSpPr>
            <p:nvPr/>
          </p:nvSpPr>
          <p:spPr bwMode="auto">
            <a:xfrm>
              <a:off x="1643042" y="5305024"/>
              <a:ext cx="2143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1600" b="1">
                  <a:latin typeface="ZapfHumnst BT"/>
                </a:rPr>
                <a:t>Señal analógica</a:t>
              </a:r>
            </a:p>
          </p:txBody>
        </p:sp>
      </p:grpSp>
      <p:grpSp>
        <p:nvGrpSpPr>
          <p:cNvPr id="9220" name="34 Grupo"/>
          <p:cNvGrpSpPr>
            <a:grpSpLocks/>
          </p:cNvGrpSpPr>
          <p:nvPr/>
        </p:nvGrpSpPr>
        <p:grpSpPr bwMode="auto">
          <a:xfrm>
            <a:off x="4572000" y="3624263"/>
            <a:ext cx="4143375" cy="2733675"/>
            <a:chOff x="4500562" y="3695291"/>
            <a:chExt cx="4143375" cy="2734105"/>
          </a:xfrm>
        </p:grpSpPr>
        <p:cxnSp>
          <p:nvCxnSpPr>
            <p:cNvPr id="9225" name="44 Conector recto de flecha"/>
            <p:cNvCxnSpPr>
              <a:cxnSpLocks noChangeShapeType="1"/>
            </p:cNvCxnSpPr>
            <p:nvPr/>
          </p:nvCxnSpPr>
          <p:spPr bwMode="auto">
            <a:xfrm rot="5400000" flipH="1" flipV="1">
              <a:off x="4252118" y="4872422"/>
              <a:ext cx="2355850"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38" name="37 CuadroTexto"/>
            <p:cNvSpPr txBox="1"/>
            <p:nvPr/>
          </p:nvSpPr>
          <p:spPr>
            <a:xfrm>
              <a:off x="4500562" y="4122395"/>
              <a:ext cx="1214438" cy="338191"/>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9227" name="47 Conector recto de flecha"/>
            <p:cNvCxnSpPr>
              <a:cxnSpLocks noChangeShapeType="1"/>
            </p:cNvCxnSpPr>
            <p:nvPr/>
          </p:nvCxnSpPr>
          <p:spPr bwMode="auto">
            <a:xfrm>
              <a:off x="5429249" y="5193891"/>
              <a:ext cx="2714625"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40" name="39 CuadroTexto"/>
            <p:cNvSpPr txBox="1"/>
            <p:nvPr/>
          </p:nvSpPr>
          <p:spPr>
            <a:xfrm>
              <a:off x="7429500" y="5337024"/>
              <a:ext cx="1214437" cy="338190"/>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9229" name="50 Rectángulo"/>
            <p:cNvSpPr>
              <a:spLocks noChangeArrowheads="1"/>
            </p:cNvSpPr>
            <p:nvPr/>
          </p:nvSpPr>
          <p:spPr bwMode="auto">
            <a:xfrm>
              <a:off x="5492757" y="5019266"/>
              <a:ext cx="71437"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0" name="52 Rectángulo"/>
            <p:cNvSpPr>
              <a:spLocks noChangeArrowheads="1"/>
            </p:cNvSpPr>
            <p:nvPr/>
          </p:nvSpPr>
          <p:spPr bwMode="auto">
            <a:xfrm>
              <a:off x="5635632" y="4804954"/>
              <a:ext cx="71437"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1" name="53 Rectángulo"/>
            <p:cNvSpPr>
              <a:spLocks noChangeArrowheads="1"/>
            </p:cNvSpPr>
            <p:nvPr/>
          </p:nvSpPr>
          <p:spPr bwMode="auto">
            <a:xfrm>
              <a:off x="5778509" y="4733520"/>
              <a:ext cx="71435" cy="428621"/>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2" name="54 Rectángulo"/>
            <p:cNvSpPr>
              <a:spLocks noChangeArrowheads="1"/>
            </p:cNvSpPr>
            <p:nvPr/>
          </p:nvSpPr>
          <p:spPr bwMode="auto">
            <a:xfrm flipH="1">
              <a:off x="5921379" y="4804958"/>
              <a:ext cx="71444" cy="357183"/>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3" name="55 Rectángulo"/>
            <p:cNvSpPr>
              <a:spLocks noChangeArrowheads="1"/>
            </p:cNvSpPr>
            <p:nvPr/>
          </p:nvSpPr>
          <p:spPr bwMode="auto">
            <a:xfrm>
              <a:off x="6286513" y="5162141"/>
              <a:ext cx="71437"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4" name="56 Rectángulo"/>
            <p:cNvSpPr>
              <a:spLocks noChangeArrowheads="1"/>
            </p:cNvSpPr>
            <p:nvPr/>
          </p:nvSpPr>
          <p:spPr bwMode="auto">
            <a:xfrm flipH="1">
              <a:off x="6421436" y="5162141"/>
              <a:ext cx="71452" cy="7858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5" name="56 Rectángulo"/>
            <p:cNvSpPr>
              <a:spLocks noChangeArrowheads="1"/>
            </p:cNvSpPr>
            <p:nvPr/>
          </p:nvSpPr>
          <p:spPr bwMode="auto">
            <a:xfrm flipH="1">
              <a:off x="6564328" y="5162148"/>
              <a:ext cx="71437" cy="7143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6" name="55 Rectángulo"/>
            <p:cNvSpPr>
              <a:spLocks noChangeArrowheads="1"/>
            </p:cNvSpPr>
            <p:nvPr/>
          </p:nvSpPr>
          <p:spPr bwMode="auto">
            <a:xfrm flipH="1">
              <a:off x="6707203" y="5162148"/>
              <a:ext cx="71437" cy="214314"/>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7" name="55 Rectángulo"/>
            <p:cNvSpPr>
              <a:spLocks noChangeArrowheads="1"/>
            </p:cNvSpPr>
            <p:nvPr/>
          </p:nvSpPr>
          <p:spPr bwMode="auto">
            <a:xfrm flipH="1">
              <a:off x="6850078" y="4733520"/>
              <a:ext cx="71437" cy="42862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8" name="55 Rectángulo"/>
            <p:cNvSpPr>
              <a:spLocks noChangeArrowheads="1"/>
            </p:cNvSpPr>
            <p:nvPr/>
          </p:nvSpPr>
          <p:spPr bwMode="auto">
            <a:xfrm flipH="1">
              <a:off x="6992955" y="4090578"/>
              <a:ext cx="71437" cy="107157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39" name="55 Rectángulo"/>
            <p:cNvSpPr>
              <a:spLocks noChangeArrowheads="1"/>
            </p:cNvSpPr>
            <p:nvPr/>
          </p:nvSpPr>
          <p:spPr bwMode="auto">
            <a:xfrm flipH="1">
              <a:off x="7135831" y="3733388"/>
              <a:ext cx="71437" cy="142876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40" name="55 Rectángulo"/>
            <p:cNvSpPr>
              <a:spLocks noChangeArrowheads="1"/>
            </p:cNvSpPr>
            <p:nvPr/>
          </p:nvSpPr>
          <p:spPr bwMode="auto">
            <a:xfrm flipH="1">
              <a:off x="7278707" y="4162016"/>
              <a:ext cx="71437" cy="1000132"/>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41" name="55 Rectángulo"/>
            <p:cNvSpPr>
              <a:spLocks noChangeArrowheads="1"/>
            </p:cNvSpPr>
            <p:nvPr/>
          </p:nvSpPr>
          <p:spPr bwMode="auto">
            <a:xfrm flipH="1">
              <a:off x="7421582" y="4233454"/>
              <a:ext cx="71438" cy="928694"/>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42" name="55 Rectángulo"/>
            <p:cNvSpPr>
              <a:spLocks noChangeArrowheads="1"/>
            </p:cNvSpPr>
            <p:nvPr/>
          </p:nvSpPr>
          <p:spPr bwMode="auto">
            <a:xfrm flipH="1">
              <a:off x="7564459" y="4304892"/>
              <a:ext cx="71437" cy="857256"/>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43" name="55 Rectángulo"/>
            <p:cNvSpPr>
              <a:spLocks noChangeArrowheads="1"/>
            </p:cNvSpPr>
            <p:nvPr/>
          </p:nvSpPr>
          <p:spPr bwMode="auto">
            <a:xfrm flipH="1">
              <a:off x="7707336" y="4733520"/>
              <a:ext cx="71437" cy="42862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44" name="55 Rectángulo"/>
            <p:cNvSpPr>
              <a:spLocks noChangeArrowheads="1"/>
            </p:cNvSpPr>
            <p:nvPr/>
          </p:nvSpPr>
          <p:spPr bwMode="auto">
            <a:xfrm flipH="1">
              <a:off x="6064261" y="5019272"/>
              <a:ext cx="71437" cy="142876"/>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9245" name="60 CuadroTexto"/>
            <p:cNvSpPr txBox="1">
              <a:spLocks noChangeArrowheads="1"/>
            </p:cNvSpPr>
            <p:nvPr/>
          </p:nvSpPr>
          <p:spPr bwMode="auto">
            <a:xfrm>
              <a:off x="5778509" y="6090842"/>
              <a:ext cx="2143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1600" b="1">
                  <a:latin typeface="ZapfHumnst BT"/>
                </a:rPr>
                <a:t>Señal PAM</a:t>
              </a:r>
            </a:p>
          </p:txBody>
        </p:sp>
      </p:grpSp>
      <p:sp>
        <p:nvSpPr>
          <p:cNvPr id="35" name="Rectangle 3"/>
          <p:cNvSpPr txBox="1">
            <a:spLocks noChangeArrowheads="1"/>
          </p:cNvSpPr>
          <p:nvPr/>
        </p:nvSpPr>
        <p:spPr>
          <a:xfrm>
            <a:off x="714375" y="1785938"/>
            <a:ext cx="7858125" cy="785812"/>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PAM usa una técnica denominada </a:t>
            </a:r>
            <a:r>
              <a:rPr lang="es-MX" sz="1600" b="1" kern="0" dirty="0">
                <a:latin typeface="ZapfHumnst BT"/>
                <a:cs typeface="Arial" pitchFamily="34" charset="0"/>
              </a:rPr>
              <a:t>muestrear y retener</a:t>
            </a:r>
            <a:r>
              <a:rPr lang="es-MX" sz="1600" kern="0" dirty="0">
                <a:latin typeface="ZapfHumnst BT"/>
                <a:cs typeface="Arial" pitchFamily="34" charset="0"/>
              </a:rPr>
              <a:t>. En un determinado momento, </a:t>
            </a:r>
            <a:r>
              <a:rPr lang="es-MX" sz="1600" b="1" kern="0" dirty="0">
                <a:latin typeface="ZapfHumnst BT"/>
                <a:cs typeface="Arial" pitchFamily="34" charset="0"/>
              </a:rPr>
              <a:t>se lee el nivel de la señal </a:t>
            </a:r>
            <a:r>
              <a:rPr lang="es-MX" sz="1600" kern="0" dirty="0">
                <a:latin typeface="ZapfHumnst BT"/>
                <a:cs typeface="Arial" pitchFamily="34" charset="0"/>
              </a:rPr>
              <a:t>y </a:t>
            </a:r>
            <a:r>
              <a:rPr lang="es-MX" sz="1600" b="1" kern="0" dirty="0">
                <a:latin typeface="ZapfHumnst BT"/>
                <a:cs typeface="Arial" pitchFamily="34" charset="0"/>
              </a:rPr>
              <a:t>se mantiene brevemente</a:t>
            </a:r>
            <a:r>
              <a:rPr lang="es-MX" sz="1600" kern="0" dirty="0">
                <a:latin typeface="ZapfHumnst BT"/>
                <a:cs typeface="Arial" pitchFamily="34" charset="0"/>
              </a:rPr>
              <a:t>. </a:t>
            </a:r>
          </a:p>
        </p:txBody>
      </p:sp>
      <p:sp>
        <p:nvSpPr>
          <p:cNvPr id="36" name="Rectangle 3"/>
          <p:cNvSpPr txBox="1">
            <a:spLocks noChangeArrowheads="1"/>
          </p:cNvSpPr>
          <p:nvPr/>
        </p:nvSpPr>
        <p:spPr>
          <a:xfrm>
            <a:off x="714375" y="2643188"/>
            <a:ext cx="7858125" cy="857250"/>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El valor muestreado ocurre únicamente de forma instantánea en la onda continua.</a:t>
            </a:r>
          </a:p>
        </p:txBody>
      </p:sp>
      <p:sp>
        <p:nvSpPr>
          <p:cNvPr id="922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Modulación PCM</a:t>
            </a:r>
          </a:p>
        </p:txBody>
      </p:sp>
      <p:sp>
        <p:nvSpPr>
          <p:cNvPr id="44" name="Rectangle 3"/>
          <p:cNvSpPr txBox="1">
            <a:spLocks noChangeArrowheads="1"/>
          </p:cNvSpPr>
          <p:nvPr/>
        </p:nvSpPr>
        <p:spPr>
          <a:xfrm>
            <a:off x="571500" y="1143000"/>
            <a:ext cx="5072063"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cs typeface="Arial" pitchFamily="34" charset="0"/>
              </a:rPr>
              <a:t>Modulación por amplitud de pulsos (PAM)</a:t>
            </a:r>
          </a:p>
        </p:txBody>
      </p:sp>
    </p:spTree>
    <p:extLst>
      <p:ext uri="{BB962C8B-B14F-4D97-AF65-F5344CB8AC3E}">
        <p14:creationId xmlns:p14="http://schemas.microsoft.com/office/powerpoint/2010/main" val="3454658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ox(in)">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grpSp>
        <p:nvGrpSpPr>
          <p:cNvPr id="10243" name="34 Grupo"/>
          <p:cNvGrpSpPr>
            <a:grpSpLocks/>
          </p:cNvGrpSpPr>
          <p:nvPr/>
        </p:nvGrpSpPr>
        <p:grpSpPr bwMode="auto">
          <a:xfrm>
            <a:off x="4714875" y="1552575"/>
            <a:ext cx="4143375" cy="2733675"/>
            <a:chOff x="4500562" y="3695291"/>
            <a:chExt cx="4143375" cy="2734105"/>
          </a:xfrm>
        </p:grpSpPr>
        <p:cxnSp>
          <p:nvCxnSpPr>
            <p:cNvPr id="10249" name="44 Conector recto de flecha"/>
            <p:cNvCxnSpPr>
              <a:cxnSpLocks noChangeShapeType="1"/>
            </p:cNvCxnSpPr>
            <p:nvPr/>
          </p:nvCxnSpPr>
          <p:spPr bwMode="auto">
            <a:xfrm rot="5400000" flipH="1" flipV="1">
              <a:off x="4252118" y="4872422"/>
              <a:ext cx="2355850"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38" name="37 CuadroTexto"/>
            <p:cNvSpPr txBox="1"/>
            <p:nvPr/>
          </p:nvSpPr>
          <p:spPr>
            <a:xfrm>
              <a:off x="4500562" y="4122396"/>
              <a:ext cx="1214438" cy="338190"/>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10251" name="47 Conector recto de flecha"/>
            <p:cNvCxnSpPr>
              <a:cxnSpLocks noChangeShapeType="1"/>
            </p:cNvCxnSpPr>
            <p:nvPr/>
          </p:nvCxnSpPr>
          <p:spPr bwMode="auto">
            <a:xfrm>
              <a:off x="5429249" y="5193891"/>
              <a:ext cx="2714625" cy="1588"/>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40" name="39 CuadroTexto"/>
            <p:cNvSpPr txBox="1"/>
            <p:nvPr/>
          </p:nvSpPr>
          <p:spPr>
            <a:xfrm>
              <a:off x="7429500" y="5337024"/>
              <a:ext cx="1214437" cy="338191"/>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10253" name="50 Rectángulo"/>
            <p:cNvSpPr>
              <a:spLocks noChangeArrowheads="1"/>
            </p:cNvSpPr>
            <p:nvPr/>
          </p:nvSpPr>
          <p:spPr bwMode="auto">
            <a:xfrm>
              <a:off x="5492757" y="5019266"/>
              <a:ext cx="71437"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54" name="52 Rectángulo"/>
            <p:cNvSpPr>
              <a:spLocks noChangeArrowheads="1"/>
            </p:cNvSpPr>
            <p:nvPr/>
          </p:nvSpPr>
          <p:spPr bwMode="auto">
            <a:xfrm>
              <a:off x="5635632" y="4804954"/>
              <a:ext cx="71437"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55" name="53 Rectángulo"/>
            <p:cNvSpPr>
              <a:spLocks noChangeArrowheads="1"/>
            </p:cNvSpPr>
            <p:nvPr/>
          </p:nvSpPr>
          <p:spPr bwMode="auto">
            <a:xfrm>
              <a:off x="5778509" y="4733520"/>
              <a:ext cx="71435" cy="428621"/>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56" name="54 Rectángulo"/>
            <p:cNvSpPr>
              <a:spLocks noChangeArrowheads="1"/>
            </p:cNvSpPr>
            <p:nvPr/>
          </p:nvSpPr>
          <p:spPr bwMode="auto">
            <a:xfrm flipH="1">
              <a:off x="5921379" y="4804958"/>
              <a:ext cx="71444" cy="357183"/>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57" name="55 Rectángulo"/>
            <p:cNvSpPr>
              <a:spLocks noChangeArrowheads="1"/>
            </p:cNvSpPr>
            <p:nvPr/>
          </p:nvSpPr>
          <p:spPr bwMode="auto">
            <a:xfrm>
              <a:off x="6286513" y="5162141"/>
              <a:ext cx="71437"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58" name="56 Rectángulo"/>
            <p:cNvSpPr>
              <a:spLocks noChangeArrowheads="1"/>
            </p:cNvSpPr>
            <p:nvPr/>
          </p:nvSpPr>
          <p:spPr bwMode="auto">
            <a:xfrm flipH="1">
              <a:off x="6421436" y="5162141"/>
              <a:ext cx="71452" cy="7858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59" name="56 Rectángulo"/>
            <p:cNvSpPr>
              <a:spLocks noChangeArrowheads="1"/>
            </p:cNvSpPr>
            <p:nvPr/>
          </p:nvSpPr>
          <p:spPr bwMode="auto">
            <a:xfrm flipH="1">
              <a:off x="6564328" y="5162148"/>
              <a:ext cx="71437" cy="7143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0" name="55 Rectángulo"/>
            <p:cNvSpPr>
              <a:spLocks noChangeArrowheads="1"/>
            </p:cNvSpPr>
            <p:nvPr/>
          </p:nvSpPr>
          <p:spPr bwMode="auto">
            <a:xfrm flipH="1">
              <a:off x="6707203" y="5162148"/>
              <a:ext cx="71437" cy="214314"/>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1" name="55 Rectángulo"/>
            <p:cNvSpPr>
              <a:spLocks noChangeArrowheads="1"/>
            </p:cNvSpPr>
            <p:nvPr/>
          </p:nvSpPr>
          <p:spPr bwMode="auto">
            <a:xfrm flipH="1">
              <a:off x="6850078" y="4733520"/>
              <a:ext cx="71437" cy="42862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2" name="55 Rectángulo"/>
            <p:cNvSpPr>
              <a:spLocks noChangeArrowheads="1"/>
            </p:cNvSpPr>
            <p:nvPr/>
          </p:nvSpPr>
          <p:spPr bwMode="auto">
            <a:xfrm flipH="1">
              <a:off x="6992955" y="4090578"/>
              <a:ext cx="71437" cy="107157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3" name="55 Rectángulo"/>
            <p:cNvSpPr>
              <a:spLocks noChangeArrowheads="1"/>
            </p:cNvSpPr>
            <p:nvPr/>
          </p:nvSpPr>
          <p:spPr bwMode="auto">
            <a:xfrm flipH="1">
              <a:off x="7135831" y="3733388"/>
              <a:ext cx="71437" cy="142876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4" name="55 Rectángulo"/>
            <p:cNvSpPr>
              <a:spLocks noChangeArrowheads="1"/>
            </p:cNvSpPr>
            <p:nvPr/>
          </p:nvSpPr>
          <p:spPr bwMode="auto">
            <a:xfrm flipH="1">
              <a:off x="7278707" y="4162016"/>
              <a:ext cx="71437" cy="1000132"/>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5" name="55 Rectángulo"/>
            <p:cNvSpPr>
              <a:spLocks noChangeArrowheads="1"/>
            </p:cNvSpPr>
            <p:nvPr/>
          </p:nvSpPr>
          <p:spPr bwMode="auto">
            <a:xfrm flipH="1">
              <a:off x="7421582" y="4233454"/>
              <a:ext cx="71438" cy="928694"/>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6" name="55 Rectángulo"/>
            <p:cNvSpPr>
              <a:spLocks noChangeArrowheads="1"/>
            </p:cNvSpPr>
            <p:nvPr/>
          </p:nvSpPr>
          <p:spPr bwMode="auto">
            <a:xfrm flipH="1">
              <a:off x="7564459" y="4304892"/>
              <a:ext cx="71437" cy="857256"/>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7" name="55 Rectángulo"/>
            <p:cNvSpPr>
              <a:spLocks noChangeArrowheads="1"/>
            </p:cNvSpPr>
            <p:nvPr/>
          </p:nvSpPr>
          <p:spPr bwMode="auto">
            <a:xfrm flipH="1">
              <a:off x="7707336" y="4733520"/>
              <a:ext cx="71437" cy="42862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8" name="55 Rectángulo"/>
            <p:cNvSpPr>
              <a:spLocks noChangeArrowheads="1"/>
            </p:cNvSpPr>
            <p:nvPr/>
          </p:nvSpPr>
          <p:spPr bwMode="auto">
            <a:xfrm flipH="1">
              <a:off x="6064261" y="5019272"/>
              <a:ext cx="71437" cy="142876"/>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0269" name="60 CuadroTexto"/>
            <p:cNvSpPr txBox="1">
              <a:spLocks noChangeArrowheads="1"/>
            </p:cNvSpPr>
            <p:nvPr/>
          </p:nvSpPr>
          <p:spPr bwMode="auto">
            <a:xfrm>
              <a:off x="5778509" y="6090842"/>
              <a:ext cx="2143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1600" b="1">
                  <a:latin typeface="ZapfHumnst BT"/>
                </a:rPr>
                <a:t>Señal PAM</a:t>
              </a:r>
            </a:p>
          </p:txBody>
        </p:sp>
      </p:grpSp>
      <p:sp>
        <p:nvSpPr>
          <p:cNvPr id="35" name="Rectangle 3"/>
          <p:cNvSpPr txBox="1">
            <a:spLocks noChangeArrowheads="1"/>
          </p:cNvSpPr>
          <p:nvPr/>
        </p:nvSpPr>
        <p:spPr>
          <a:xfrm>
            <a:off x="714375" y="1857375"/>
            <a:ext cx="3857625" cy="2500313"/>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PAM </a:t>
            </a:r>
            <a:r>
              <a:rPr lang="es-MX" sz="1600" b="1" kern="0" dirty="0">
                <a:latin typeface="ZapfHumnst BT"/>
                <a:cs typeface="Arial" pitchFamily="34" charset="0"/>
              </a:rPr>
              <a:t>no es útil para la transmisión de datos</a:t>
            </a:r>
            <a:r>
              <a:rPr lang="es-MX" sz="1600" kern="0" dirty="0">
                <a:latin typeface="ZapfHumnst BT"/>
                <a:cs typeface="Arial" pitchFamily="34" charset="0"/>
              </a:rPr>
              <a:t>, ya que aunque traduce la onda original en una serie de pulsos, estos pulsos todavía no tienen ninguna amplitud, son todavía una señal analógica, no digital. </a:t>
            </a:r>
          </a:p>
        </p:txBody>
      </p:sp>
      <p:sp>
        <p:nvSpPr>
          <p:cNvPr id="28" name="Rectangle 3"/>
          <p:cNvSpPr txBox="1">
            <a:spLocks noChangeArrowheads="1"/>
          </p:cNvSpPr>
          <p:nvPr/>
        </p:nvSpPr>
        <p:spPr>
          <a:xfrm>
            <a:off x="714375" y="4286250"/>
            <a:ext cx="7786688" cy="928688"/>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Para convertir los pulsos en una señal digital, es necesario codificarlos usando la </a:t>
            </a:r>
            <a:r>
              <a:rPr lang="es-MX" sz="1600" b="1" kern="0" dirty="0">
                <a:latin typeface="ZapfHumnst BT"/>
                <a:cs typeface="Arial" pitchFamily="34" charset="0"/>
              </a:rPr>
              <a:t>modulación por codificación en pulsos (PCM)</a:t>
            </a:r>
          </a:p>
        </p:txBody>
      </p:sp>
      <p:sp>
        <p:nvSpPr>
          <p:cNvPr id="102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Modulación PCM</a:t>
            </a:r>
          </a:p>
        </p:txBody>
      </p:sp>
      <p:sp>
        <p:nvSpPr>
          <p:cNvPr id="32" name="Rectangle 3"/>
          <p:cNvSpPr txBox="1">
            <a:spLocks noChangeArrowheads="1"/>
          </p:cNvSpPr>
          <p:nvPr/>
        </p:nvSpPr>
        <p:spPr>
          <a:xfrm>
            <a:off x="571500" y="1143000"/>
            <a:ext cx="5072063"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cs typeface="Arial" pitchFamily="34" charset="0"/>
              </a:rPr>
              <a:t>Modulación por amplitud de pulsos (PAM)</a:t>
            </a:r>
          </a:p>
        </p:txBody>
      </p:sp>
      <p:sp>
        <p:nvSpPr>
          <p:cNvPr id="33" name="Rectangle 3"/>
          <p:cNvSpPr txBox="1">
            <a:spLocks noChangeArrowheads="1"/>
          </p:cNvSpPr>
          <p:nvPr/>
        </p:nvSpPr>
        <p:spPr>
          <a:xfrm>
            <a:off x="714375" y="5143500"/>
            <a:ext cx="7786688" cy="857250"/>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PCM modifica los pulsos creados por PAM para crear una señal completamente digital.</a:t>
            </a:r>
          </a:p>
        </p:txBody>
      </p:sp>
    </p:spTree>
    <p:extLst>
      <p:ext uri="{BB962C8B-B14F-4D97-AF65-F5344CB8AC3E}">
        <p14:creationId xmlns:p14="http://schemas.microsoft.com/office/powerpoint/2010/main" val="3067597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ox(in)">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ox(in)">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8"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MX" altLang="es-MX"/>
          </a:p>
        </p:txBody>
      </p:sp>
      <p:grpSp>
        <p:nvGrpSpPr>
          <p:cNvPr id="11267" name="52 Grupo"/>
          <p:cNvGrpSpPr>
            <a:grpSpLocks/>
          </p:cNvGrpSpPr>
          <p:nvPr/>
        </p:nvGrpSpPr>
        <p:grpSpPr bwMode="auto">
          <a:xfrm>
            <a:off x="1143000" y="3286125"/>
            <a:ext cx="7000875" cy="3500438"/>
            <a:chOff x="1214438" y="3143250"/>
            <a:chExt cx="7000875" cy="3500438"/>
          </a:xfrm>
        </p:grpSpPr>
        <p:cxnSp>
          <p:nvCxnSpPr>
            <p:cNvPr id="11272" name="44 Conector recto de flecha"/>
            <p:cNvCxnSpPr>
              <a:cxnSpLocks noChangeShapeType="1"/>
            </p:cNvCxnSpPr>
            <p:nvPr/>
          </p:nvCxnSpPr>
          <p:spPr bwMode="auto">
            <a:xfrm rot="5400000" flipH="1" flipV="1">
              <a:off x="1287462" y="4713288"/>
              <a:ext cx="3140075" cy="0"/>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8" name="7 CuadroTexto"/>
            <p:cNvSpPr txBox="1"/>
            <p:nvPr/>
          </p:nvSpPr>
          <p:spPr>
            <a:xfrm>
              <a:off x="1214438" y="4071938"/>
              <a:ext cx="1000125" cy="338137"/>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Amplitud</a:t>
              </a:r>
            </a:p>
          </p:txBody>
        </p:sp>
        <p:cxnSp>
          <p:nvCxnSpPr>
            <p:cNvPr id="11274" name="47 Conector recto de flecha"/>
            <p:cNvCxnSpPr>
              <a:cxnSpLocks noChangeShapeType="1"/>
            </p:cNvCxnSpPr>
            <p:nvPr/>
          </p:nvCxnSpPr>
          <p:spPr bwMode="auto">
            <a:xfrm>
              <a:off x="2714625" y="4948238"/>
              <a:ext cx="5000625" cy="1587"/>
            </a:xfrm>
            <a:prstGeom prst="straightConnector1">
              <a:avLst/>
            </a:prstGeom>
            <a:noFill/>
            <a:ln w="12700"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10" name="9 CuadroTexto"/>
            <p:cNvSpPr txBox="1"/>
            <p:nvPr/>
          </p:nvSpPr>
          <p:spPr>
            <a:xfrm>
              <a:off x="7000876" y="5305425"/>
              <a:ext cx="1214437" cy="338138"/>
            </a:xfrm>
            <a:prstGeom prst="rect">
              <a:avLst/>
            </a:prstGeom>
            <a:noFill/>
          </p:spPr>
          <p:txBody>
            <a:bodyPr>
              <a:spAutoFit/>
            </a:bodyPr>
            <a:lstStyle/>
            <a:p>
              <a:pPr>
                <a:defRPr/>
              </a:pPr>
              <a:r>
                <a:rPr lang="es-MX" sz="1600" b="1" i="1" dirty="0">
                  <a:solidFill>
                    <a:schemeClr val="accent6">
                      <a:lumMod val="50000"/>
                    </a:schemeClr>
                  </a:solidFill>
                  <a:cs typeface="Times New Roman" pitchFamily="18" charset="0"/>
                </a:rPr>
                <a:t>Tiempo</a:t>
              </a:r>
            </a:p>
          </p:txBody>
        </p:sp>
        <p:sp>
          <p:nvSpPr>
            <p:cNvPr id="11276" name="50 Rectángulo"/>
            <p:cNvSpPr>
              <a:spLocks noChangeArrowheads="1"/>
            </p:cNvSpPr>
            <p:nvPr/>
          </p:nvSpPr>
          <p:spPr bwMode="auto">
            <a:xfrm>
              <a:off x="3135313" y="4805363"/>
              <a:ext cx="71437"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77" name="52 Rectángulo"/>
            <p:cNvSpPr>
              <a:spLocks noChangeArrowheads="1"/>
            </p:cNvSpPr>
            <p:nvPr/>
          </p:nvSpPr>
          <p:spPr bwMode="auto">
            <a:xfrm>
              <a:off x="3421063" y="4591050"/>
              <a:ext cx="71437"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78" name="53 Rectángulo"/>
            <p:cNvSpPr>
              <a:spLocks noChangeArrowheads="1"/>
            </p:cNvSpPr>
            <p:nvPr/>
          </p:nvSpPr>
          <p:spPr bwMode="auto">
            <a:xfrm>
              <a:off x="3714750" y="4519613"/>
              <a:ext cx="71438"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79" name="54 Rectángulo"/>
            <p:cNvSpPr>
              <a:spLocks noChangeArrowheads="1"/>
            </p:cNvSpPr>
            <p:nvPr/>
          </p:nvSpPr>
          <p:spPr bwMode="auto">
            <a:xfrm flipH="1">
              <a:off x="4000500" y="4591050"/>
              <a:ext cx="71438" cy="35718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0" name="55 Rectángulo"/>
            <p:cNvSpPr>
              <a:spLocks noChangeArrowheads="1"/>
            </p:cNvSpPr>
            <p:nvPr/>
          </p:nvSpPr>
          <p:spPr bwMode="auto">
            <a:xfrm>
              <a:off x="4579938" y="4948238"/>
              <a:ext cx="71437" cy="357187"/>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1" name="56 Rectángulo"/>
            <p:cNvSpPr>
              <a:spLocks noChangeArrowheads="1"/>
            </p:cNvSpPr>
            <p:nvPr/>
          </p:nvSpPr>
          <p:spPr bwMode="auto">
            <a:xfrm flipH="1">
              <a:off x="4857750" y="4948238"/>
              <a:ext cx="71438" cy="785812"/>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2" name="56 Rectángulo"/>
            <p:cNvSpPr>
              <a:spLocks noChangeArrowheads="1"/>
            </p:cNvSpPr>
            <p:nvPr/>
          </p:nvSpPr>
          <p:spPr bwMode="auto">
            <a:xfrm flipH="1">
              <a:off x="5143500" y="4948238"/>
              <a:ext cx="71438" cy="7143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3" name="55 Rectángulo"/>
            <p:cNvSpPr>
              <a:spLocks noChangeArrowheads="1"/>
            </p:cNvSpPr>
            <p:nvPr/>
          </p:nvSpPr>
          <p:spPr bwMode="auto">
            <a:xfrm flipH="1">
              <a:off x="5429250" y="4948238"/>
              <a:ext cx="71438" cy="214312"/>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4" name="55 Rectángulo"/>
            <p:cNvSpPr>
              <a:spLocks noChangeArrowheads="1"/>
            </p:cNvSpPr>
            <p:nvPr/>
          </p:nvSpPr>
          <p:spPr bwMode="auto">
            <a:xfrm flipH="1">
              <a:off x="5715000" y="4519613"/>
              <a:ext cx="71438"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5" name="55 Rectángulo"/>
            <p:cNvSpPr>
              <a:spLocks noChangeArrowheads="1"/>
            </p:cNvSpPr>
            <p:nvPr/>
          </p:nvSpPr>
          <p:spPr bwMode="auto">
            <a:xfrm flipH="1">
              <a:off x="6000750" y="4000500"/>
              <a:ext cx="71438" cy="94773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6" name="55 Rectángulo"/>
            <p:cNvSpPr>
              <a:spLocks noChangeArrowheads="1"/>
            </p:cNvSpPr>
            <p:nvPr/>
          </p:nvSpPr>
          <p:spPr bwMode="auto">
            <a:xfrm flipH="1">
              <a:off x="6286500" y="3684588"/>
              <a:ext cx="71438" cy="1263650"/>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7" name="22 Rectángulo"/>
            <p:cNvSpPr>
              <a:spLocks noChangeArrowheads="1"/>
            </p:cNvSpPr>
            <p:nvPr/>
          </p:nvSpPr>
          <p:spPr bwMode="auto">
            <a:xfrm flipH="1">
              <a:off x="6572250" y="4064000"/>
              <a:ext cx="71438" cy="88423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8" name="55 Rectángulo"/>
            <p:cNvSpPr>
              <a:spLocks noChangeArrowheads="1"/>
            </p:cNvSpPr>
            <p:nvPr/>
          </p:nvSpPr>
          <p:spPr bwMode="auto">
            <a:xfrm flipH="1">
              <a:off x="6858000" y="4127500"/>
              <a:ext cx="71438" cy="820738"/>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89" name="55 Rectángulo"/>
            <p:cNvSpPr>
              <a:spLocks noChangeArrowheads="1"/>
            </p:cNvSpPr>
            <p:nvPr/>
          </p:nvSpPr>
          <p:spPr bwMode="auto">
            <a:xfrm flipH="1">
              <a:off x="7143750" y="4189413"/>
              <a:ext cx="71438" cy="7588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90" name="55 Rectángulo"/>
            <p:cNvSpPr>
              <a:spLocks noChangeArrowheads="1"/>
            </p:cNvSpPr>
            <p:nvPr/>
          </p:nvSpPr>
          <p:spPr bwMode="auto">
            <a:xfrm flipH="1">
              <a:off x="7429500" y="4519613"/>
              <a:ext cx="71438" cy="42862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91" name="55 Rectángulo"/>
            <p:cNvSpPr>
              <a:spLocks noChangeArrowheads="1"/>
            </p:cNvSpPr>
            <p:nvPr/>
          </p:nvSpPr>
          <p:spPr bwMode="auto">
            <a:xfrm flipH="1">
              <a:off x="4286250" y="4805363"/>
              <a:ext cx="71438" cy="142875"/>
            </a:xfrm>
            <a:prstGeom prst="rect">
              <a:avLst/>
            </a:prstGeom>
            <a:solidFill>
              <a:schemeClr val="accent1"/>
            </a:solidFill>
            <a:ln w="9525" algn="ctr">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MX" altLang="es-MX"/>
            </a:p>
          </p:txBody>
        </p:sp>
        <p:sp>
          <p:nvSpPr>
            <p:cNvPr id="11292" name="27 CuadroTexto"/>
            <p:cNvSpPr txBox="1">
              <a:spLocks noChangeArrowheads="1"/>
            </p:cNvSpPr>
            <p:nvPr/>
          </p:nvSpPr>
          <p:spPr bwMode="auto">
            <a:xfrm>
              <a:off x="3929063" y="6305550"/>
              <a:ext cx="2571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altLang="es-MX" sz="1600" b="1">
                  <a:latin typeface="ZapfHumnst BT"/>
                </a:rPr>
                <a:t>Señal PAM cuantificada</a:t>
              </a:r>
            </a:p>
          </p:txBody>
        </p:sp>
        <p:sp>
          <p:nvSpPr>
            <p:cNvPr id="11293" name="31 CuadroTexto"/>
            <p:cNvSpPr txBox="1">
              <a:spLocks noChangeArrowheads="1"/>
            </p:cNvSpPr>
            <p:nvPr/>
          </p:nvSpPr>
          <p:spPr bwMode="auto">
            <a:xfrm>
              <a:off x="2928938" y="4519613"/>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+ 24</a:t>
              </a:r>
            </a:p>
          </p:txBody>
        </p:sp>
        <p:sp>
          <p:nvSpPr>
            <p:cNvPr id="11294" name="55 CuadroTexto"/>
            <p:cNvSpPr txBox="1">
              <a:spLocks noChangeArrowheads="1"/>
            </p:cNvSpPr>
            <p:nvPr/>
          </p:nvSpPr>
          <p:spPr bwMode="auto">
            <a:xfrm>
              <a:off x="3214688" y="4305300"/>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+ 38</a:t>
              </a:r>
            </a:p>
          </p:txBody>
        </p:sp>
        <p:sp>
          <p:nvSpPr>
            <p:cNvPr id="11295" name="56 CuadroTexto"/>
            <p:cNvSpPr txBox="1">
              <a:spLocks noChangeArrowheads="1"/>
            </p:cNvSpPr>
            <p:nvPr/>
          </p:nvSpPr>
          <p:spPr bwMode="auto">
            <a:xfrm>
              <a:off x="3571875" y="4233863"/>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+ 48</a:t>
              </a:r>
            </a:p>
          </p:txBody>
        </p:sp>
        <p:sp>
          <p:nvSpPr>
            <p:cNvPr id="11296" name="57 CuadroTexto"/>
            <p:cNvSpPr txBox="1">
              <a:spLocks noChangeArrowheads="1"/>
            </p:cNvSpPr>
            <p:nvPr/>
          </p:nvSpPr>
          <p:spPr bwMode="auto">
            <a:xfrm>
              <a:off x="3857625" y="4325938"/>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+ 39</a:t>
              </a:r>
            </a:p>
          </p:txBody>
        </p:sp>
        <p:sp>
          <p:nvSpPr>
            <p:cNvPr id="11297" name="58 CuadroTexto"/>
            <p:cNvSpPr txBox="1">
              <a:spLocks noChangeArrowheads="1"/>
            </p:cNvSpPr>
            <p:nvPr/>
          </p:nvSpPr>
          <p:spPr bwMode="auto">
            <a:xfrm>
              <a:off x="4071938" y="4559300"/>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+ 26</a:t>
              </a:r>
            </a:p>
          </p:txBody>
        </p:sp>
        <p:sp>
          <p:nvSpPr>
            <p:cNvPr id="11298" name="59 CuadroTexto"/>
            <p:cNvSpPr txBox="1">
              <a:spLocks noChangeArrowheads="1"/>
            </p:cNvSpPr>
            <p:nvPr/>
          </p:nvSpPr>
          <p:spPr bwMode="auto">
            <a:xfrm>
              <a:off x="4357688" y="5345113"/>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- 40</a:t>
              </a:r>
            </a:p>
          </p:txBody>
        </p:sp>
        <p:sp>
          <p:nvSpPr>
            <p:cNvPr id="11299" name="60 CuadroTexto"/>
            <p:cNvSpPr txBox="1">
              <a:spLocks noChangeArrowheads="1"/>
            </p:cNvSpPr>
            <p:nvPr/>
          </p:nvSpPr>
          <p:spPr bwMode="auto">
            <a:xfrm>
              <a:off x="4714875" y="5805488"/>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- 80</a:t>
              </a:r>
            </a:p>
          </p:txBody>
        </p:sp>
        <p:sp>
          <p:nvSpPr>
            <p:cNvPr id="11300" name="61 CuadroTexto"/>
            <p:cNvSpPr txBox="1">
              <a:spLocks noChangeArrowheads="1"/>
            </p:cNvSpPr>
            <p:nvPr/>
          </p:nvSpPr>
          <p:spPr bwMode="auto">
            <a:xfrm>
              <a:off x="5000625" y="5702300"/>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- 74</a:t>
              </a:r>
            </a:p>
          </p:txBody>
        </p:sp>
        <p:sp>
          <p:nvSpPr>
            <p:cNvPr id="11301" name="62 CuadroTexto"/>
            <p:cNvSpPr txBox="1">
              <a:spLocks noChangeArrowheads="1"/>
            </p:cNvSpPr>
            <p:nvPr/>
          </p:nvSpPr>
          <p:spPr bwMode="auto">
            <a:xfrm>
              <a:off x="5286375" y="5233988"/>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- 18</a:t>
              </a:r>
            </a:p>
          </p:txBody>
        </p:sp>
        <p:sp>
          <p:nvSpPr>
            <p:cNvPr id="11302" name="63 CuadroTexto"/>
            <p:cNvSpPr txBox="1">
              <a:spLocks noChangeArrowheads="1"/>
            </p:cNvSpPr>
            <p:nvPr/>
          </p:nvSpPr>
          <p:spPr bwMode="auto">
            <a:xfrm>
              <a:off x="5500688" y="4305300"/>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+ 52</a:t>
              </a:r>
            </a:p>
          </p:txBody>
        </p:sp>
        <p:sp>
          <p:nvSpPr>
            <p:cNvPr id="11303" name="64 CuadroTexto"/>
            <p:cNvSpPr txBox="1">
              <a:spLocks noChangeArrowheads="1"/>
            </p:cNvSpPr>
            <p:nvPr/>
          </p:nvSpPr>
          <p:spPr bwMode="auto">
            <a:xfrm>
              <a:off x="5786438" y="3714750"/>
              <a:ext cx="571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+ 120</a:t>
              </a:r>
            </a:p>
          </p:txBody>
        </p:sp>
        <p:sp>
          <p:nvSpPr>
            <p:cNvPr id="11304" name="65 CuadroTexto"/>
            <p:cNvSpPr txBox="1">
              <a:spLocks noChangeArrowheads="1"/>
            </p:cNvSpPr>
            <p:nvPr/>
          </p:nvSpPr>
          <p:spPr bwMode="auto">
            <a:xfrm>
              <a:off x="6072188" y="3429000"/>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+ 127</a:t>
              </a:r>
            </a:p>
          </p:txBody>
        </p:sp>
        <p:sp>
          <p:nvSpPr>
            <p:cNvPr id="11305" name="66 CuadroTexto"/>
            <p:cNvSpPr txBox="1">
              <a:spLocks noChangeArrowheads="1"/>
            </p:cNvSpPr>
            <p:nvPr/>
          </p:nvSpPr>
          <p:spPr bwMode="auto">
            <a:xfrm>
              <a:off x="6357938" y="3743325"/>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+ 125</a:t>
              </a:r>
            </a:p>
          </p:txBody>
        </p:sp>
        <p:sp>
          <p:nvSpPr>
            <p:cNvPr id="11306" name="67 CuadroTexto"/>
            <p:cNvSpPr txBox="1">
              <a:spLocks noChangeArrowheads="1"/>
            </p:cNvSpPr>
            <p:nvPr/>
          </p:nvSpPr>
          <p:spPr bwMode="auto">
            <a:xfrm>
              <a:off x="6643688" y="3854450"/>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+ 116</a:t>
              </a:r>
            </a:p>
          </p:txBody>
        </p:sp>
        <p:sp>
          <p:nvSpPr>
            <p:cNvPr id="11307" name="68 CuadroTexto"/>
            <p:cNvSpPr txBox="1">
              <a:spLocks noChangeArrowheads="1"/>
            </p:cNvSpPr>
            <p:nvPr/>
          </p:nvSpPr>
          <p:spPr bwMode="auto">
            <a:xfrm>
              <a:off x="7000875" y="3857625"/>
              <a:ext cx="500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+ 110</a:t>
              </a:r>
            </a:p>
          </p:txBody>
        </p:sp>
        <p:sp>
          <p:nvSpPr>
            <p:cNvPr id="11308" name="69 CuadroTexto"/>
            <p:cNvSpPr txBox="1">
              <a:spLocks noChangeArrowheads="1"/>
            </p:cNvSpPr>
            <p:nvPr/>
          </p:nvSpPr>
          <p:spPr bwMode="auto">
            <a:xfrm>
              <a:off x="7286625" y="4286250"/>
              <a:ext cx="500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+ 60</a:t>
              </a:r>
            </a:p>
          </p:txBody>
        </p:sp>
        <p:cxnSp>
          <p:nvCxnSpPr>
            <p:cNvPr id="11309" name="74 Conector recto"/>
            <p:cNvCxnSpPr>
              <a:cxnSpLocks noChangeShapeType="1"/>
            </p:cNvCxnSpPr>
            <p:nvPr/>
          </p:nvCxnSpPr>
          <p:spPr bwMode="auto">
            <a:xfrm>
              <a:off x="2714625" y="5461000"/>
              <a:ext cx="2857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310" name="76 Conector recto"/>
            <p:cNvCxnSpPr>
              <a:cxnSpLocks noChangeShapeType="1"/>
            </p:cNvCxnSpPr>
            <p:nvPr/>
          </p:nvCxnSpPr>
          <p:spPr bwMode="auto">
            <a:xfrm>
              <a:off x="2714625" y="5959475"/>
              <a:ext cx="2857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311" name="79 Conector recto"/>
            <p:cNvCxnSpPr>
              <a:cxnSpLocks noChangeShapeType="1"/>
            </p:cNvCxnSpPr>
            <p:nvPr/>
          </p:nvCxnSpPr>
          <p:spPr bwMode="auto">
            <a:xfrm>
              <a:off x="2714625" y="4460875"/>
              <a:ext cx="2857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312" name="83 Conector recto"/>
            <p:cNvCxnSpPr>
              <a:cxnSpLocks noChangeShapeType="1"/>
            </p:cNvCxnSpPr>
            <p:nvPr/>
          </p:nvCxnSpPr>
          <p:spPr bwMode="auto">
            <a:xfrm>
              <a:off x="2714625" y="3929063"/>
              <a:ext cx="28575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1313" name="87 CuadroTexto"/>
            <p:cNvSpPr txBox="1">
              <a:spLocks noChangeArrowheads="1"/>
            </p:cNvSpPr>
            <p:nvPr/>
          </p:nvSpPr>
          <p:spPr bwMode="auto">
            <a:xfrm>
              <a:off x="2428875" y="4857750"/>
              <a:ext cx="428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0</a:t>
              </a:r>
            </a:p>
          </p:txBody>
        </p:sp>
        <p:sp>
          <p:nvSpPr>
            <p:cNvPr id="11314" name="88 CuadroTexto"/>
            <p:cNvSpPr txBox="1">
              <a:spLocks noChangeArrowheads="1"/>
            </p:cNvSpPr>
            <p:nvPr/>
          </p:nvSpPr>
          <p:spPr bwMode="auto">
            <a:xfrm>
              <a:off x="2286000" y="4357688"/>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+ 50</a:t>
              </a:r>
            </a:p>
          </p:txBody>
        </p:sp>
        <p:sp>
          <p:nvSpPr>
            <p:cNvPr id="11315" name="89 CuadroTexto"/>
            <p:cNvSpPr txBox="1">
              <a:spLocks noChangeArrowheads="1"/>
            </p:cNvSpPr>
            <p:nvPr/>
          </p:nvSpPr>
          <p:spPr bwMode="auto">
            <a:xfrm>
              <a:off x="2286000" y="5357813"/>
              <a:ext cx="428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- 50</a:t>
              </a:r>
            </a:p>
          </p:txBody>
        </p:sp>
        <p:sp>
          <p:nvSpPr>
            <p:cNvPr id="11316" name="90 CuadroTexto"/>
            <p:cNvSpPr txBox="1">
              <a:spLocks noChangeArrowheads="1"/>
            </p:cNvSpPr>
            <p:nvPr/>
          </p:nvSpPr>
          <p:spPr bwMode="auto">
            <a:xfrm>
              <a:off x="2214563" y="3825875"/>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+ 100</a:t>
              </a:r>
            </a:p>
          </p:txBody>
        </p:sp>
        <p:sp>
          <p:nvSpPr>
            <p:cNvPr id="11317" name="91 CuadroTexto"/>
            <p:cNvSpPr txBox="1">
              <a:spLocks noChangeArrowheads="1"/>
            </p:cNvSpPr>
            <p:nvPr/>
          </p:nvSpPr>
          <p:spPr bwMode="auto">
            <a:xfrm>
              <a:off x="2214563" y="5857875"/>
              <a:ext cx="500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sz="1000"/>
                <a:t>- 100</a:t>
              </a:r>
            </a:p>
          </p:txBody>
        </p:sp>
        <p:cxnSp>
          <p:nvCxnSpPr>
            <p:cNvPr id="11318" name="92 Conector recto"/>
            <p:cNvCxnSpPr>
              <a:cxnSpLocks noChangeShapeType="1"/>
            </p:cNvCxnSpPr>
            <p:nvPr/>
          </p:nvCxnSpPr>
          <p:spPr bwMode="auto">
            <a:xfrm>
              <a:off x="2714625" y="3389313"/>
              <a:ext cx="28575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54" name="Rectangle 3"/>
          <p:cNvSpPr txBox="1">
            <a:spLocks noChangeArrowheads="1"/>
          </p:cNvSpPr>
          <p:nvPr/>
        </p:nvSpPr>
        <p:spPr>
          <a:xfrm>
            <a:off x="785813" y="1643063"/>
            <a:ext cx="6643687" cy="500062"/>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PCM primero </a:t>
            </a:r>
            <a:r>
              <a:rPr lang="es-MX" sz="1600" b="1" kern="0" dirty="0">
                <a:latin typeface="ZapfHumnst BT"/>
                <a:cs typeface="Arial" pitchFamily="34" charset="0"/>
              </a:rPr>
              <a:t>cuantifica</a:t>
            </a:r>
            <a:r>
              <a:rPr lang="es-MX" sz="1600" kern="0" dirty="0">
                <a:latin typeface="ZapfHumnst BT"/>
                <a:cs typeface="Arial" pitchFamily="34" charset="0"/>
              </a:rPr>
              <a:t> los pulsos PAM.</a:t>
            </a:r>
          </a:p>
        </p:txBody>
      </p:sp>
      <p:sp>
        <p:nvSpPr>
          <p:cNvPr id="11269"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a:t>Modulación PCM</a:t>
            </a:r>
          </a:p>
        </p:txBody>
      </p:sp>
      <p:sp>
        <p:nvSpPr>
          <p:cNvPr id="56" name="Rectangle 3"/>
          <p:cNvSpPr txBox="1">
            <a:spLocks noChangeArrowheads="1"/>
          </p:cNvSpPr>
          <p:nvPr/>
        </p:nvSpPr>
        <p:spPr>
          <a:xfrm>
            <a:off x="571500" y="1071563"/>
            <a:ext cx="5072063" cy="571500"/>
          </a:xfrm>
          <a:prstGeom prst="rect">
            <a:avLst/>
          </a:prstGeom>
        </p:spPr>
        <p:txBody>
          <a:bodyPr/>
          <a:lstStyle/>
          <a:p>
            <a:pPr marL="285750" indent="-285750" algn="just" eaLnBrk="0" hangingPunct="0">
              <a:lnSpc>
                <a:spcPct val="150000"/>
              </a:lnSpc>
              <a:spcBef>
                <a:spcPct val="20000"/>
              </a:spcBef>
              <a:defRPr/>
            </a:pPr>
            <a:r>
              <a:rPr lang="es-MX" sz="1800" b="1" kern="0" dirty="0">
                <a:solidFill>
                  <a:schemeClr val="accent2"/>
                </a:solidFill>
                <a:latin typeface="ZapfHumnst BT"/>
                <a:cs typeface="Arial" pitchFamily="34" charset="0"/>
              </a:rPr>
              <a:t>Cuantificación</a:t>
            </a:r>
          </a:p>
        </p:txBody>
      </p:sp>
      <p:sp>
        <p:nvSpPr>
          <p:cNvPr id="57" name="Rectangle 3"/>
          <p:cNvSpPr txBox="1">
            <a:spLocks noChangeArrowheads="1"/>
          </p:cNvSpPr>
          <p:nvPr/>
        </p:nvSpPr>
        <p:spPr>
          <a:xfrm>
            <a:off x="785813" y="2071688"/>
            <a:ext cx="7858125" cy="1285875"/>
          </a:xfrm>
          <a:prstGeom prst="rect">
            <a:avLst/>
          </a:prstGeom>
        </p:spPr>
        <p:txBody>
          <a:bodyPr/>
          <a:lstStyle/>
          <a:p>
            <a:pPr marL="285750" indent="-285750" algn="just" eaLnBrk="0" hangingPunct="0">
              <a:lnSpc>
                <a:spcPct val="150000"/>
              </a:lnSpc>
              <a:spcBef>
                <a:spcPct val="20000"/>
              </a:spcBef>
              <a:buFontTx/>
              <a:buChar char="–"/>
              <a:defRPr/>
            </a:pPr>
            <a:r>
              <a:rPr lang="es-MX" sz="1600" kern="0" dirty="0">
                <a:latin typeface="ZapfHumnst BT"/>
                <a:cs typeface="Arial" pitchFamily="34" charset="0"/>
              </a:rPr>
              <a:t>Este método consiste en asignar a las muestras valores integrales dentro de un rango específico, es decir, se </a:t>
            </a:r>
            <a:r>
              <a:rPr lang="es-MX" sz="1600" b="1" kern="0" dirty="0">
                <a:latin typeface="ZapfHumnst BT"/>
                <a:cs typeface="Arial" pitchFamily="34" charset="0"/>
              </a:rPr>
              <a:t>cuantifican las muestras </a:t>
            </a:r>
            <a:r>
              <a:rPr lang="es-MX" sz="1600" kern="0" dirty="0">
                <a:latin typeface="ZapfHumnst BT"/>
                <a:cs typeface="Arial" pitchFamily="34" charset="0"/>
              </a:rPr>
              <a:t>aproximándolas mediante un entero de n bits</a:t>
            </a:r>
          </a:p>
          <a:p>
            <a:pPr marL="285750" indent="-285750" algn="just" eaLnBrk="0" hangingPunct="0">
              <a:lnSpc>
                <a:spcPct val="150000"/>
              </a:lnSpc>
              <a:spcBef>
                <a:spcPct val="20000"/>
              </a:spcBef>
              <a:buFontTx/>
              <a:buChar char="–"/>
              <a:defRPr/>
            </a:pPr>
            <a:endParaRPr lang="es-MX" sz="1600" kern="0" dirty="0">
              <a:latin typeface="ZapfHumnst BT"/>
              <a:cs typeface="Arial" pitchFamily="34" charset="0"/>
            </a:endParaRPr>
          </a:p>
          <a:p>
            <a:pPr marL="285750" indent="-285750" algn="just" eaLnBrk="0" hangingPunct="0">
              <a:lnSpc>
                <a:spcPct val="150000"/>
              </a:lnSpc>
              <a:spcBef>
                <a:spcPct val="20000"/>
              </a:spcBef>
              <a:buFontTx/>
              <a:buChar char="–"/>
              <a:defRPr/>
            </a:pPr>
            <a:endParaRPr lang="es-MX" sz="1600" kern="0" dirty="0">
              <a:latin typeface="ZapfHumnst BT"/>
              <a:cs typeface="Arial" pitchFamily="34" charset="0"/>
            </a:endParaRPr>
          </a:p>
        </p:txBody>
      </p:sp>
    </p:spTree>
    <p:extLst>
      <p:ext uri="{BB962C8B-B14F-4D97-AF65-F5344CB8AC3E}">
        <p14:creationId xmlns:p14="http://schemas.microsoft.com/office/powerpoint/2010/main" val="2586916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ox(in)">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ox(in)">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1836</Words>
  <Application>Microsoft Office PowerPoint</Application>
  <PresentationFormat>Presentación en pantalla (4:3)</PresentationFormat>
  <Paragraphs>365</Paragraphs>
  <Slides>31</Slides>
  <Notes>29</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40" baseType="lpstr">
      <vt:lpstr>Arial</vt:lpstr>
      <vt:lpstr>Calibri</vt:lpstr>
      <vt:lpstr>Monotype Sorts</vt:lpstr>
      <vt:lpstr>Open Sans</vt:lpstr>
      <vt:lpstr>Times New Roman</vt:lpstr>
      <vt:lpstr>Wingdings</vt:lpstr>
      <vt:lpstr>ZapfHumnst BT</vt:lpstr>
      <vt:lpstr>Tema de Office</vt:lpstr>
      <vt:lpstr>Bitmap Image</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profesor</cp:lastModifiedBy>
  <cp:revision>56</cp:revision>
  <dcterms:created xsi:type="dcterms:W3CDTF">2013-06-11T22:32:36Z</dcterms:created>
  <dcterms:modified xsi:type="dcterms:W3CDTF">2015-03-10T18:51:22Z</dcterms:modified>
</cp:coreProperties>
</file>