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4" r:id="rId19"/>
    <p:sldId id="365" r:id="rId20"/>
    <p:sldId id="366" r:id="rId21"/>
    <p:sldId id="367" r:id="rId22"/>
    <p:sldId id="368" r:id="rId23"/>
    <p:sldId id="369" r:id="rId24"/>
    <p:sldId id="373" r:id="rId25"/>
    <p:sldId id="370" r:id="rId26"/>
    <p:sldId id="371" r:id="rId27"/>
    <p:sldId id="372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65857" autoAdjust="0"/>
  </p:normalViewPr>
  <p:slideViewPr>
    <p:cSldViewPr>
      <p:cViewPr varScale="1">
        <p:scale>
          <a:sx n="80" d="100"/>
          <a:sy n="80" d="100"/>
        </p:scale>
        <p:origin x="28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0466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9362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2551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779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6155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24245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70EAD7-41BA-4CBC-AF7A-31FC61EB95B6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9529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F37BFB2-3E67-4CEF-B78C-CDC0F20EAB7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8987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AFC0F-ED7F-412A-99EA-4F9C84B9A857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6382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D3D43B-A7A1-42FE-A658-DF5E6A8CB237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523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25940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D75CA7-7F6E-4D16-8DDC-35D43784FED6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4565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6E8B7D-4B77-4892-9990-0FCE6C04DB07}" type="slidenum">
              <a:rPr lang="es-MX" altLang="es-MX" smtClean="0"/>
              <a:pPr>
                <a:spcBef>
                  <a:spcPct val="0"/>
                </a:spcBef>
              </a:pPr>
              <a:t>23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1059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dirty="0"/>
              <a:t>Son una solución fiable y segura para la conexión de diferentes localizaciones, que permiten también el </a:t>
            </a:r>
            <a:r>
              <a:rPr lang="es-MX" b="1" dirty="0"/>
              <a:t>Acceso a Internet</a:t>
            </a:r>
            <a:r>
              <a:rPr lang="es-MX" dirty="0"/>
              <a:t> si así se desea. De esta forma, se soluciona la necesidad de transmisión de </a:t>
            </a:r>
            <a:r>
              <a:rPr lang="es-MX" b="1" dirty="0"/>
              <a:t>datos y voz</a:t>
            </a:r>
            <a:r>
              <a:rPr lang="es-MX" dirty="0"/>
              <a:t> entre aquellas oficinas dispersas geográficamente y la oficina central, definiendo un grupo cerrado con topología mallada o en estrella.</a:t>
            </a:r>
            <a:endParaRPr lang="es-MX" alt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24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672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3516E5-6DDB-4BB2-9535-534003F9DC64}" type="slidenum">
              <a:rPr lang="es-MX" altLang="es-MX" smtClean="0"/>
              <a:pPr>
                <a:spcBef>
                  <a:spcPct val="0"/>
                </a:spcBef>
              </a:pPr>
              <a:t>25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2126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26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4665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0DD6A2-591C-4899-A79A-5C91AFB5796D}" type="slidenum">
              <a:rPr lang="es-MX" altLang="es-MX" smtClean="0"/>
              <a:pPr>
                <a:spcBef>
                  <a:spcPct val="0"/>
                </a:spcBef>
              </a:pPr>
              <a:t>27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5571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28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02842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29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283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30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380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31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9358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513518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32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4835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8660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8435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20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9959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13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0466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04/10/2021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– señales 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2000250"/>
            <a:ext cx="7848872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3568" y="2857500"/>
            <a:ext cx="7643812" cy="642938"/>
          </a:xfrm>
          <a:prstGeom prst="rect">
            <a:avLst/>
          </a:prstGeom>
        </p:spPr>
        <p:txBody>
          <a:bodyPr/>
          <a:lstStyle/>
          <a:p>
            <a:pPr marL="363538" indent="-363538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73174" y="1644774"/>
            <a:ext cx="7937426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3174" y="2502024"/>
            <a:ext cx="7937426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  </a:t>
            </a:r>
            <a:r>
              <a:rPr lang="es-MX" sz="2000" i="1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dirty="0">
                <a:latin typeface="ZapfHumnst BT"/>
              </a:rPr>
              <a:t>     </a:t>
            </a:r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Pulsos PAM (Pulse Amplitud </a:t>
              </a:r>
              <a:r>
                <a:rPr kumimoji="1" lang="es-MX" altLang="es-MX" sz="1800" dirty="0" err="1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Modulation</a:t>
              </a: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ts val="32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39552" y="1357313"/>
            <a:ext cx="807104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Cada muestra es representada por diferentes </a:t>
            </a:r>
            <a:r>
              <a:rPr lang="es-MX" sz="1800" b="1" kern="0" dirty="0">
                <a:latin typeface="ZapfHumnst BT"/>
              </a:rPr>
              <a:t>niveles</a:t>
            </a:r>
            <a:r>
              <a:rPr lang="es-MX" sz="1800" kern="0" dirty="0">
                <a:latin typeface="ZapfHumnst BT"/>
              </a:rPr>
              <a:t> (equidistantes) </a:t>
            </a:r>
            <a:r>
              <a:rPr lang="es-MX" sz="1800" b="1" kern="0" dirty="0">
                <a:latin typeface="ZapfHumnst BT"/>
              </a:rPr>
              <a:t>de voltaje</a:t>
            </a:r>
            <a:r>
              <a:rPr lang="es-MX" sz="1800" kern="0" dirty="0">
                <a:latin typeface="ZapfHumnst BT"/>
              </a:rPr>
              <a:t>. Para obtener una representación más exacta se requiere de un </a:t>
            </a:r>
            <a:r>
              <a:rPr lang="es-MX" sz="1800" b="1" kern="0" dirty="0">
                <a:latin typeface="ZapfHumnst BT"/>
              </a:rPr>
              <a:t>número mayor de bits </a:t>
            </a:r>
            <a:r>
              <a:rPr lang="es-MX" sz="1800" kern="0" dirty="0">
                <a:latin typeface="ZapfHumnst BT"/>
              </a:rPr>
              <a:t>(más niveles).</a:t>
            </a:r>
            <a:endParaRPr lang="es-MX" sz="1600" b="1" kern="0" dirty="0">
              <a:latin typeface="ZapfHumnst BT"/>
            </a:endParaRP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43063" y="4529138"/>
            <a:ext cx="6357937" cy="828675"/>
            <a:chOff x="1643063" y="4529138"/>
            <a:chExt cx="6357937" cy="828675"/>
          </a:xfrm>
        </p:grpSpPr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1643063" y="4957763"/>
              <a:ext cx="63579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  <a:cs typeface="+mn-cs"/>
                </a:rPr>
                <a:t>0011000   0100110   0110000</a:t>
              </a:r>
            </a:p>
          </p:txBody>
        </p:sp>
        <p:sp>
          <p:nvSpPr>
            <p:cNvPr id="20488" name="7 CuadroTexto"/>
            <p:cNvSpPr txBox="1">
              <a:spLocks noChangeArrowheads="1"/>
            </p:cNvSpPr>
            <p:nvPr/>
          </p:nvSpPr>
          <p:spPr bwMode="auto">
            <a:xfrm>
              <a:off x="2286000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 24</a:t>
              </a:r>
            </a:p>
          </p:txBody>
        </p:sp>
        <p:sp>
          <p:nvSpPr>
            <p:cNvPr id="20489" name="8 CuadroTexto"/>
            <p:cNvSpPr txBox="1">
              <a:spLocks noChangeArrowheads="1"/>
            </p:cNvSpPr>
            <p:nvPr/>
          </p:nvSpPr>
          <p:spPr bwMode="auto">
            <a:xfrm>
              <a:off x="4500563" y="4529138"/>
              <a:ext cx="6429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38</a:t>
              </a:r>
            </a:p>
          </p:txBody>
        </p:sp>
        <p:sp>
          <p:nvSpPr>
            <p:cNvPr id="20490" name="9 CuadroTexto"/>
            <p:cNvSpPr txBox="1">
              <a:spLocks noChangeArrowheads="1"/>
            </p:cNvSpPr>
            <p:nvPr/>
          </p:nvSpPr>
          <p:spPr bwMode="auto">
            <a:xfrm>
              <a:off x="6715125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48</a:t>
              </a: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3000375"/>
            <a:ext cx="8071048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7 bits de información </a:t>
            </a:r>
            <a:r>
              <a:rPr lang="es-MX" sz="1800" kern="0" dirty="0">
                <a:latin typeface="ZapfHumnst BT"/>
              </a:rPr>
              <a:t>(128 diferentes niveles) se puede reconstruir la señal con niveles de legibilidad aceptables.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7508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1143000"/>
            <a:ext cx="1285875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7109520" y="3246438"/>
            <a:ext cx="785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- 40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+ 60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7752457" y="3246438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10101000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11001010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10010010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01100100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00111100</a:t>
            </a:r>
          </a:p>
        </p:txBody>
      </p:sp>
      <p:grpSp>
        <p:nvGrpSpPr>
          <p:cNvPr id="21511" name="110 Grupo"/>
          <p:cNvGrpSpPr>
            <a:grpSpLocks/>
          </p:cNvGrpSpPr>
          <p:nvPr/>
        </p:nvGrpSpPr>
        <p:grpSpPr bwMode="auto">
          <a:xfrm>
            <a:off x="251520" y="3503613"/>
            <a:ext cx="7000875" cy="2925762"/>
            <a:chOff x="142844" y="3571876"/>
            <a:chExt cx="7000875" cy="2925786"/>
          </a:xfrm>
        </p:grpSpPr>
        <p:cxnSp>
          <p:nvCxnSpPr>
            <p:cNvPr id="21517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CuadroTexto"/>
            <p:cNvSpPr txBox="1"/>
            <p:nvPr/>
          </p:nvSpPr>
          <p:spPr>
            <a:xfrm>
              <a:off x="142844" y="4286257"/>
              <a:ext cx="1000125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21519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CuadroTexto"/>
            <p:cNvSpPr txBox="1"/>
            <p:nvPr/>
          </p:nvSpPr>
          <p:spPr>
            <a:xfrm>
              <a:off x="5929281" y="5519754"/>
              <a:ext cx="1214438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21521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2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3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4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5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6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7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8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9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0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1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2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3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4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5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6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7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+ 24</a:t>
              </a:r>
            </a:p>
          </p:txBody>
        </p:sp>
        <p:sp>
          <p:nvSpPr>
            <p:cNvPr id="21538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+ 38</a:t>
              </a:r>
            </a:p>
          </p:txBody>
        </p:sp>
        <p:sp>
          <p:nvSpPr>
            <p:cNvPr id="21539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+ 48</a:t>
              </a:r>
            </a:p>
          </p:txBody>
        </p:sp>
        <p:sp>
          <p:nvSpPr>
            <p:cNvPr id="21540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+ 39</a:t>
              </a:r>
            </a:p>
          </p:txBody>
        </p:sp>
        <p:sp>
          <p:nvSpPr>
            <p:cNvPr id="21541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+ 26</a:t>
              </a:r>
            </a:p>
          </p:txBody>
        </p:sp>
        <p:sp>
          <p:nvSpPr>
            <p:cNvPr id="21542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- 40</a:t>
              </a:r>
            </a:p>
          </p:txBody>
        </p:sp>
        <p:sp>
          <p:nvSpPr>
            <p:cNvPr id="21543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- 80</a:t>
              </a:r>
            </a:p>
          </p:txBody>
        </p:sp>
        <p:sp>
          <p:nvSpPr>
            <p:cNvPr id="21544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- 74</a:t>
              </a:r>
            </a:p>
          </p:txBody>
        </p:sp>
        <p:sp>
          <p:nvSpPr>
            <p:cNvPr id="21545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- 18</a:t>
              </a:r>
            </a:p>
          </p:txBody>
        </p:sp>
        <p:sp>
          <p:nvSpPr>
            <p:cNvPr id="21546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+ 52</a:t>
              </a:r>
            </a:p>
          </p:txBody>
        </p:sp>
        <p:sp>
          <p:nvSpPr>
            <p:cNvPr id="21547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+ 120</a:t>
              </a:r>
            </a:p>
          </p:txBody>
        </p:sp>
        <p:sp>
          <p:nvSpPr>
            <p:cNvPr id="21548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+ 127</a:t>
              </a:r>
            </a:p>
          </p:txBody>
        </p:sp>
        <p:sp>
          <p:nvSpPr>
            <p:cNvPr id="21549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+ 125</a:t>
              </a:r>
            </a:p>
          </p:txBody>
        </p:sp>
        <p:sp>
          <p:nvSpPr>
            <p:cNvPr id="21550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+ 116</a:t>
              </a:r>
            </a:p>
          </p:txBody>
        </p:sp>
        <p:sp>
          <p:nvSpPr>
            <p:cNvPr id="21551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+ 110</a:t>
              </a:r>
            </a:p>
          </p:txBody>
        </p:sp>
        <p:sp>
          <p:nvSpPr>
            <p:cNvPr id="21552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+ 60</a:t>
              </a:r>
            </a:p>
          </p:txBody>
        </p:sp>
        <p:cxnSp>
          <p:nvCxnSpPr>
            <p:cNvPr id="21553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7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0</a:t>
              </a:r>
            </a:p>
          </p:txBody>
        </p:sp>
        <p:sp>
          <p:nvSpPr>
            <p:cNvPr id="21558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+ 50</a:t>
              </a:r>
            </a:p>
          </p:txBody>
        </p:sp>
        <p:sp>
          <p:nvSpPr>
            <p:cNvPr id="21559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- 50</a:t>
              </a:r>
            </a:p>
          </p:txBody>
        </p:sp>
        <p:sp>
          <p:nvSpPr>
            <p:cNvPr id="21560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+ 100</a:t>
              </a:r>
            </a:p>
          </p:txBody>
        </p:sp>
        <p:sp>
          <p:nvSpPr>
            <p:cNvPr id="21561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- 100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7395270" y="257175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65" name="64 Conector recto de flecha"/>
          <p:cNvCxnSpPr/>
          <p:nvPr/>
        </p:nvCxnSpPr>
        <p:spPr bwMode="auto">
          <a:xfrm rot="5400000">
            <a:off x="7716738" y="3107532"/>
            <a:ext cx="357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4" name="108 Rectángulo"/>
          <p:cNvSpPr>
            <a:spLocks noChangeArrowheads="1"/>
          </p:cNvSpPr>
          <p:nvPr/>
        </p:nvSpPr>
        <p:spPr bwMode="auto">
          <a:xfrm>
            <a:off x="7038082" y="3071813"/>
            <a:ext cx="1643063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683568" y="1700212"/>
            <a:ext cx="7777434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reconstruir voz con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se requiere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037332" y="2786063"/>
            <a:ext cx="5857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8000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7 bits </a:t>
            </a:r>
            <a:r>
              <a:rPr lang="es-MX" sz="1600" kern="0" dirty="0">
                <a:latin typeface="ZapfHumnst BT"/>
              </a:rPr>
              <a:t>por muestra = </a:t>
            </a:r>
            <a:r>
              <a:rPr lang="es-MX" sz="1600" b="1" kern="0" dirty="0">
                <a:latin typeface="ZapfHumnst BT"/>
              </a:rPr>
              <a:t>56000 bps</a:t>
            </a:r>
          </a:p>
        </p:txBody>
      </p:sp>
    </p:spTree>
    <p:extLst>
      <p:ext uri="{BB962C8B-B14F-4D97-AF65-F5344CB8AC3E}">
        <p14:creationId xmlns:p14="http://schemas.microsoft.com/office/powerpoint/2010/main" val="1971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752475" imgH="2400653" progId="PBrush">
                  <p:embed/>
                </p:oleObj>
              </mc:Choice>
              <mc:Fallback>
                <p:oleObj name="Bitmap Image" r:id="rId2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071563"/>
            <a:ext cx="178593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endParaRPr lang="es-MX" sz="1600" b="1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68" name="Object 2"/>
          <p:cNvGraphicFramePr>
            <a:graphicFrameLocks/>
          </p:cNvGraphicFramePr>
          <p:nvPr/>
        </p:nvGraphicFramePr>
        <p:xfrm>
          <a:off x="1071563" y="3413125"/>
          <a:ext cx="7170737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95447" imgH="2809756" progId="PBrush">
                  <p:embed/>
                </p:oleObj>
              </mc:Choice>
              <mc:Fallback>
                <p:oleObj name="Bitmap Image" r:id="rId3" imgW="5495447" imgH="2809756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13125"/>
                        <a:ext cx="7170737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4375" y="1643063"/>
            <a:ext cx="7929563" cy="1000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se utilizarán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representar los niveles de voltaje, se podrían definir hasta 8 diferentes niveles y se requeriría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143000" y="2714625"/>
            <a:ext cx="6572250" cy="50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8000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24000 bps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9634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893912"/>
            <a:ext cx="2857500" cy="64293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857250" y="2536849"/>
            <a:ext cx="7429500" cy="1357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color de TV tiene un *ancho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2" name="71 Rectángulo"/>
          <p:cNvSpPr>
            <a:spLocks noChangeArrowheads="1"/>
          </p:cNvSpPr>
          <p:nvPr/>
        </p:nvSpPr>
        <p:spPr bwMode="auto">
          <a:xfrm>
            <a:off x="642938" y="1357313"/>
            <a:ext cx="7967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PCM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puede ser utilizado para otro tipo de señales diferentes a las de audio (voz).</a:t>
            </a:r>
          </a:p>
        </p:txBody>
      </p:sp>
      <p:pic>
        <p:nvPicPr>
          <p:cNvPr id="23559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640163"/>
            <a:ext cx="3331881" cy="216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857250" y="3894162"/>
            <a:ext cx="4074790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285750" y="5526112"/>
            <a:ext cx="71437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*Ancho de banda</a:t>
            </a:r>
            <a:r>
              <a:rPr lang="es-MX" altLang="es-MX" sz="1600" dirty="0">
                <a:latin typeface="ZapfHumnst BT"/>
              </a:rPr>
              <a:t>: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400" dirty="0">
                <a:latin typeface="ZapfHumnst BT"/>
              </a:rPr>
              <a:t>Es el </a:t>
            </a:r>
            <a:r>
              <a:rPr lang="es-MX" altLang="es-MX" sz="1400" b="1" dirty="0">
                <a:latin typeface="ZapfHumnst BT"/>
              </a:rPr>
              <a:t>Rango de frecuencias </a:t>
            </a:r>
            <a:r>
              <a:rPr lang="es-MX" altLang="es-MX" sz="1400" dirty="0">
                <a:latin typeface="ZapfHumnst BT"/>
              </a:rPr>
              <a:t>que es capaz de transmitir de forma adecuada.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MX" alt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0686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24582" grpId="0"/>
      <p:bldP spid="7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1500" y="1143000"/>
            <a:ext cx="2857500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642938" y="1785938"/>
            <a:ext cx="74295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que tiene un 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642938" y="5108575"/>
            <a:ext cx="5357812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321050"/>
            <a:ext cx="7929562" cy="9302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63" y="2357438"/>
            <a:ext cx="7000875" cy="782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=  4.6 MHz = 4,600,000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Tasa de muestreo 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= 2 * 4.600,000 = 9,200,000 muestras por segundo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1563" y="4322763"/>
            <a:ext cx="7000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9,200,000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92,000,000 bps</a:t>
            </a:r>
          </a:p>
        </p:txBody>
      </p:sp>
    </p:spTree>
    <p:extLst>
      <p:ext uri="{BB962C8B-B14F-4D97-AF65-F5344CB8AC3E}">
        <p14:creationId xmlns:p14="http://schemas.microsoft.com/office/powerpoint/2010/main" val="1540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4" grpId="0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Ejemplos de Anchos de banda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000125" y="1285875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Audio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3857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AM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Khz</a:t>
            </a: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1000125" y="2571750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FM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150 Khz</a:t>
            </a:r>
          </a:p>
        </p:txBody>
      </p:sp>
      <p:sp>
        <p:nvSpPr>
          <p:cNvPr id="25608" name="Rectangle 3"/>
          <p:cNvSpPr txBox="1">
            <a:spLocks noChangeArrowheads="1"/>
          </p:cNvSpPr>
          <p:nvPr/>
        </p:nvSpPr>
        <p:spPr bwMode="auto">
          <a:xfrm>
            <a:off x="1000125" y="3794459"/>
            <a:ext cx="6215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Inalámbrico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Ghz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9" name="Rectangle 3"/>
          <p:cNvSpPr txBox="1">
            <a:spLocks noChangeArrowheads="1"/>
          </p:cNvSpPr>
          <p:nvPr/>
        </p:nvSpPr>
        <p:spPr bwMode="auto">
          <a:xfrm>
            <a:off x="1000125" y="4437397"/>
            <a:ext cx="6143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Tarjeta Inalámbrica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10" name="Rectangle 3"/>
          <p:cNvSpPr txBox="1">
            <a:spLocks noChangeArrowheads="1"/>
          </p:cNvSpPr>
          <p:nvPr/>
        </p:nvSpPr>
        <p:spPr bwMode="auto">
          <a:xfrm>
            <a:off x="1000125" y="5080334"/>
            <a:ext cx="4714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Cable UTP-Cat5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100 Mhz</a:t>
            </a:r>
          </a:p>
        </p:txBody>
      </p:sp>
      <p:sp>
        <p:nvSpPr>
          <p:cNvPr id="25611" name="Rectangle 3"/>
          <p:cNvSpPr txBox="1">
            <a:spLocks noChangeArrowheads="1"/>
          </p:cNvSpPr>
          <p:nvPr/>
        </p:nvSpPr>
        <p:spPr bwMode="auto">
          <a:xfrm>
            <a:off x="1000125" y="3151522"/>
            <a:ext cx="4929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tradicional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4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1471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Líneas dedicadas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" name="Rectángulo 1"/>
          <p:cNvSpPr/>
          <p:nvPr/>
        </p:nvSpPr>
        <p:spPr>
          <a:xfrm>
            <a:off x="602306" y="1245525"/>
            <a:ext cx="8008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latin typeface="ZapfHumnst BT"/>
              </a:rPr>
              <a:t>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línea dedicada</a:t>
            </a:r>
            <a:r>
              <a:rPr lang="es-MX" sz="1600" b="1" dirty="0">
                <a:latin typeface="ZapfHumnst BT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 contrato de servicios celebrado entre un proveedor y un cliente, por lo que el proveedor se compromete a entregar una línea de telecomunicaciones simétrica que conecta dos o más lugares a cambio de una renta mensual.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usada exclusivamente por un usuario de manera privada.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Es una </a:t>
            </a:r>
            <a:r>
              <a:rPr lang="es-MX" sz="1600" b="1" dirty="0">
                <a:latin typeface="ZapfHumnst BT"/>
              </a:rPr>
              <a:t>conexión digital</a:t>
            </a:r>
            <a:r>
              <a:rPr lang="es-MX" sz="1600" dirty="0">
                <a:latin typeface="ZapfHumnst BT"/>
              </a:rPr>
              <a:t> punto a punto.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latin typeface="ZapfHumnst BT"/>
              </a:rPr>
              <a:t>Posibilita la transmisión de datos a velocidades medias y alta.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90" y="4653136"/>
            <a:ext cx="649252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de muestreo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2" y="1285875"/>
            <a:ext cx="7960369" cy="164306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Cuando la </a:t>
            </a:r>
            <a:r>
              <a:rPr lang="es-MX" sz="2000" b="1" kern="0" dirty="0">
                <a:latin typeface="ZapfHumnst BT"/>
                <a:cs typeface="+mn-cs"/>
              </a:rPr>
              <a:t>transmisión digital </a:t>
            </a:r>
            <a:r>
              <a:rPr lang="es-MX" sz="2000" kern="0" dirty="0">
                <a:latin typeface="ZapfHumnst BT"/>
                <a:cs typeface="+mn-cs"/>
              </a:rPr>
              <a:t>empezó a surgir como una tecnología factible, el </a:t>
            </a:r>
            <a:r>
              <a:rPr lang="es-MX" sz="2000" b="1" kern="0" dirty="0">
                <a:latin typeface="ZapfHumnst BT"/>
                <a:cs typeface="+mn-cs"/>
              </a:rPr>
              <a:t>CCITT</a:t>
            </a:r>
            <a:r>
              <a:rPr lang="es-MX" sz="2000" kern="0" dirty="0">
                <a:latin typeface="ZapfHumnst BT"/>
                <a:cs typeface="+mn-cs"/>
              </a:rPr>
              <a:t>, fue incapaz de lograr un acuerdo respecto a los estándares de muestreo.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63" y="2786063"/>
            <a:ext cx="7572375" cy="10001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latin typeface="ZapfHumnst BT"/>
                <a:cs typeface="+mn-cs"/>
              </a:rPr>
              <a:t>Se usan diferentes </a:t>
            </a:r>
            <a:r>
              <a:rPr lang="es-MX" sz="2000" b="1" kern="0" dirty="0">
                <a:latin typeface="ZapfHumnst BT"/>
                <a:cs typeface="+mn-cs"/>
              </a:rPr>
              <a:t>esquemas incompatibles en diferentes países </a:t>
            </a:r>
            <a:r>
              <a:rPr lang="es-MX" sz="2000" kern="0" dirty="0">
                <a:latin typeface="ZapfHumnst BT"/>
                <a:cs typeface="+mn-cs"/>
              </a:rPr>
              <a:t>del mundo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535906" y="4005064"/>
            <a:ext cx="6072187" cy="1527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11200" indent="-7112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CCITT </a:t>
            </a:r>
            <a:r>
              <a:rPr lang="es-MX" sz="1600" kern="0" dirty="0">
                <a:latin typeface="ZapfHumnst BT"/>
                <a:cs typeface="+mn-cs"/>
              </a:rPr>
              <a:t>Comité Consultivo Internacional Telegráfico y Telefónico </a:t>
            </a:r>
            <a:r>
              <a:rPr lang="es-MX" sz="1400" i="1" kern="0" dirty="0">
                <a:latin typeface="ZapfHumnst BT"/>
                <a:cs typeface="+mn-cs"/>
              </a:rPr>
              <a:t>(antiguo nombre del comité de normalización de las telecomunicaciones ahora conocido como UIT-T).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UIT-T</a:t>
            </a:r>
            <a:r>
              <a:rPr lang="es-MX" sz="1600" kern="0" dirty="0">
                <a:latin typeface="ZapfHumnst BT"/>
                <a:cs typeface="+mn-cs"/>
              </a:rPr>
              <a:t>  Unión Internacional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6357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Estándares europeos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683568" y="1412776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Europa</a:t>
            </a:r>
            <a:r>
              <a:rPr lang="es-MX" altLang="es-MX" sz="2000" dirty="0">
                <a:latin typeface="ZapfHumnst BT"/>
              </a:rPr>
              <a:t>, existen cinco tipos de líneas dedicadas que se distinguen según sus velocidades: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397943" y="2474814"/>
            <a:ext cx="6072188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E0 = </a:t>
            </a:r>
            <a:r>
              <a:rPr lang="es-MX" altLang="es-MX" sz="2000" b="1" dirty="0">
                <a:latin typeface="ZapfHumnst BT"/>
              </a:rPr>
              <a:t>64 Kbps</a:t>
            </a:r>
            <a:r>
              <a:rPr lang="es-MX" altLang="es-MX" sz="2000" dirty="0">
                <a:latin typeface="ZapfHumnst BT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E1 = 32 líneas E0 (</a:t>
            </a:r>
            <a:r>
              <a:rPr lang="es-MX" altLang="es-MX" sz="2000" b="1" dirty="0">
                <a:latin typeface="ZapfHumnst BT"/>
              </a:rPr>
              <a:t>2.048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E2 = 128 líneas E0 (</a:t>
            </a:r>
            <a:r>
              <a:rPr lang="es-MX" altLang="es-MX" sz="2000" b="1" dirty="0">
                <a:latin typeface="ZapfHumnst BT"/>
              </a:rPr>
              <a:t>8.448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E3 = 16 líneas E1 (</a:t>
            </a:r>
            <a:r>
              <a:rPr lang="es-MX" altLang="es-MX" sz="2000" b="1" dirty="0">
                <a:latin typeface="ZapfHumnst BT"/>
              </a:rPr>
              <a:t>34.368 Mbps</a:t>
            </a:r>
            <a:r>
              <a:rPr lang="es-MX" altLang="es-MX" sz="20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2000" dirty="0">
                <a:latin typeface="ZapfHumnst BT"/>
              </a:rPr>
              <a:t>  E4 = 64 líneas E1 (</a:t>
            </a:r>
            <a:r>
              <a:rPr lang="es-MX" altLang="es-MX" sz="2000" b="1" dirty="0">
                <a:latin typeface="ZapfHumnst BT"/>
              </a:rPr>
              <a:t>139.264 Mbps</a:t>
            </a:r>
            <a:r>
              <a:rPr lang="es-MX" altLang="es-MX" sz="2000" dirty="0">
                <a:latin typeface="ZapfHumnst B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46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Americanos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" y="1347043"/>
            <a:ext cx="578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s-MX" altLang="es-MX" sz="2000" dirty="0">
                <a:latin typeface="ZapfHumnst BT"/>
              </a:rPr>
              <a:t>En </a:t>
            </a:r>
            <a:r>
              <a:rPr lang="es-MX" altLang="es-MX" sz="2000" b="1" dirty="0">
                <a:latin typeface="ZapfHumnst BT"/>
              </a:rPr>
              <a:t>Estados Unidos</a:t>
            </a:r>
            <a:r>
              <a:rPr lang="es-MX" altLang="es-MX" sz="2000" dirty="0">
                <a:latin typeface="ZapfHumnst BT"/>
              </a:rPr>
              <a:t>, el concepto es el siguiente: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6775" y="2132856"/>
            <a:ext cx="5276850" cy="24683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T1  = </a:t>
            </a:r>
            <a:r>
              <a:rPr lang="es-MX" sz="2000" b="1" dirty="0">
                <a:latin typeface="ZapfHumnst BT"/>
                <a:cs typeface="+mn-cs"/>
              </a:rPr>
              <a:t>1.544 Mbps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T2 = 4 líneas T1 (</a:t>
            </a:r>
            <a:r>
              <a:rPr lang="es-MX" sz="2000" b="1" dirty="0">
                <a:latin typeface="ZapfHumnst BT"/>
                <a:cs typeface="+mn-cs"/>
              </a:rPr>
              <a:t>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T3 = 28 líneas T1 (</a:t>
            </a:r>
            <a:r>
              <a:rPr lang="es-MX" sz="2000" b="1" kern="0" dirty="0">
                <a:latin typeface="ZapfHumnst BT"/>
                <a:cs typeface="+mn-cs"/>
              </a:rPr>
              <a:t>44.736 Mbps</a:t>
            </a:r>
            <a:r>
              <a:rPr lang="es-MX" sz="20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latin typeface="ZapfHumnst BT"/>
                <a:cs typeface="+mn-cs"/>
              </a:rPr>
              <a:t>  T4 = 168 líneas T1 (</a:t>
            </a:r>
            <a:r>
              <a:rPr lang="es-MX" sz="2000" b="1" dirty="0">
                <a:latin typeface="ZapfHumnst BT"/>
                <a:cs typeface="+mn-cs"/>
              </a:rPr>
              <a:t>275 Mbps</a:t>
            </a:r>
            <a:r>
              <a:rPr lang="es-MX" sz="2000" dirty="0">
                <a:latin typeface="ZapfHumnst BT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049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sino 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PCM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91215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/>
              <a:t>Modulación Delta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560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7310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171450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3568" y="257175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560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11560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11560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3568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683568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1964</Words>
  <Application>Microsoft Office PowerPoint</Application>
  <PresentationFormat>Presentación en pantalla (4:3)</PresentationFormat>
  <Paragraphs>369</Paragraphs>
  <Slides>32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64</cp:revision>
  <dcterms:created xsi:type="dcterms:W3CDTF">2013-06-11T22:32:36Z</dcterms:created>
  <dcterms:modified xsi:type="dcterms:W3CDTF">2021-10-05T04:12:26Z</dcterms:modified>
</cp:coreProperties>
</file>