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41" r:id="rId2"/>
    <p:sldId id="398" r:id="rId3"/>
    <p:sldId id="407" r:id="rId4"/>
    <p:sldId id="408" r:id="rId5"/>
    <p:sldId id="409" r:id="rId6"/>
    <p:sldId id="410" r:id="rId7"/>
    <p:sldId id="411" r:id="rId8"/>
    <p:sldId id="412" r:id="rId9"/>
    <p:sldId id="413" r:id="rId10"/>
    <p:sldId id="414" r:id="rId11"/>
    <p:sldId id="415" r:id="rId12"/>
    <p:sldId id="416" r:id="rId13"/>
    <p:sldId id="417" r:id="rId14"/>
    <p:sldId id="421" r:id="rId15"/>
    <p:sldId id="422" r:id="rId16"/>
    <p:sldId id="423" r:id="rId17"/>
    <p:sldId id="424" r:id="rId18"/>
    <p:sldId id="425" r:id="rId19"/>
    <p:sldId id="438" r:id="rId20"/>
    <p:sldId id="439"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250" autoAdjust="0"/>
  </p:normalViewPr>
  <p:slideViewPr>
    <p:cSldViewPr>
      <p:cViewPr varScale="1">
        <p:scale>
          <a:sx n="64" d="100"/>
          <a:sy n="64" d="100"/>
        </p:scale>
        <p:origin x="173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09/04/2019</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09/04/2019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a:p>
        </p:txBody>
      </p:sp>
      <p:sp>
        <p:nvSpPr>
          <p:cNvPr id="450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8DB0BA-8A71-4F3C-AD7E-3E2A9D125395}" type="slidenum">
              <a:rPr lang="es-MX" sz="1200" smtClean="0"/>
              <a:pPr/>
              <a:t>2</a:t>
            </a:fld>
            <a:endParaRPr lang="es-MX" sz="1200"/>
          </a:p>
        </p:txBody>
      </p:sp>
    </p:spTree>
    <p:extLst>
      <p:ext uri="{BB962C8B-B14F-4D97-AF65-F5344CB8AC3E}">
        <p14:creationId xmlns:p14="http://schemas.microsoft.com/office/powerpoint/2010/main" val="316728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Temporización: Control del tiempo</a:t>
            </a: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390978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09/04/2019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09/04/2019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2018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Fundamentos de redes</a:t>
            </a:r>
          </a:p>
        </p:txBody>
      </p:sp>
      <p:sp>
        <p:nvSpPr>
          <p:cNvPr id="3" name="Subtitle 2"/>
          <p:cNvSpPr>
            <a:spLocks noGrp="1"/>
          </p:cNvSpPr>
          <p:nvPr>
            <p:ph type="subTitle" idx="1"/>
          </p:nvPr>
        </p:nvSpPr>
        <p:spPr>
          <a:xfrm>
            <a:off x="971600" y="2276872"/>
            <a:ext cx="7560840" cy="1440160"/>
          </a:xfrm>
        </p:spPr>
        <p:txBody>
          <a:bodyPr rtlCol="0">
            <a:normAutofit fontScale="85000" lnSpcReduction="10000"/>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Técnicas de comunicación y detección de errores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3789040"/>
            <a:ext cx="1972242" cy="1326568"/>
          </a:xfrm>
          <a:prstGeom prst="rect">
            <a:avLst/>
          </a:prstGeom>
        </p:spPr>
      </p:pic>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295" y="4725144"/>
            <a:ext cx="2136205" cy="1424137"/>
          </a:xfrm>
          <a:prstGeom prst="rect">
            <a:avLst/>
          </a:prstGeom>
        </p:spPr>
      </p:pic>
      <p:pic>
        <p:nvPicPr>
          <p:cNvPr id="10" name="9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990" y="4385907"/>
            <a:ext cx="1799361" cy="1763374"/>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6" name="Text Box 4"/>
          <p:cNvSpPr txBox="1">
            <a:spLocks noChangeArrowheads="1"/>
          </p:cNvSpPr>
          <p:nvPr/>
        </p:nvSpPr>
        <p:spPr bwMode="auto">
          <a:xfrm>
            <a:off x="642938" y="1284332"/>
            <a:ext cx="285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síncrona</a:t>
            </a:r>
          </a:p>
        </p:txBody>
      </p:sp>
      <p:sp>
        <p:nvSpPr>
          <p:cNvPr id="5" name="Text Box 4"/>
          <p:cNvSpPr txBox="1">
            <a:spLocks noChangeArrowheads="1"/>
          </p:cNvSpPr>
          <p:nvPr/>
        </p:nvSpPr>
        <p:spPr bwMode="auto">
          <a:xfrm>
            <a:off x="688976" y="2145630"/>
            <a:ext cx="77714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50000"/>
              </a:lnSpc>
            </a:pPr>
            <a:r>
              <a:rPr lang="es-MX" sz="1800" dirty="0">
                <a:solidFill>
                  <a:schemeClr val="bg2">
                    <a:lumMod val="25000"/>
                  </a:schemeClr>
                </a:solidFill>
                <a:latin typeface="ZapfHumnst BT"/>
              </a:rPr>
              <a:t>La transmisión síncrona es más útil para </a:t>
            </a:r>
            <a:r>
              <a:rPr lang="es-MX" sz="1800" b="1" dirty="0">
                <a:solidFill>
                  <a:srgbClr val="FF0000"/>
                </a:solidFill>
                <a:latin typeface="ZapfHumnst BT"/>
              </a:rPr>
              <a:t>aplicaciones de alta velocidad</a:t>
            </a:r>
            <a:r>
              <a:rPr lang="es-MX" sz="1800" b="1" dirty="0">
                <a:solidFill>
                  <a:schemeClr val="bg2">
                    <a:lumMod val="25000"/>
                  </a:schemeClr>
                </a:solidFill>
                <a:latin typeface="ZapfHumnst BT"/>
              </a:rPr>
              <a:t> </a:t>
            </a:r>
            <a:r>
              <a:rPr lang="es-MX" sz="1800" dirty="0">
                <a:solidFill>
                  <a:schemeClr val="bg2">
                    <a:lumMod val="25000"/>
                  </a:schemeClr>
                </a:solidFill>
                <a:latin typeface="ZapfHumnst BT"/>
              </a:rPr>
              <a:t>como la </a:t>
            </a:r>
            <a:r>
              <a:rPr lang="es-MX" sz="1800" b="1" dirty="0">
                <a:solidFill>
                  <a:schemeClr val="bg2">
                    <a:lumMod val="25000"/>
                  </a:schemeClr>
                </a:solidFill>
                <a:latin typeface="ZapfHumnst BT"/>
              </a:rPr>
              <a:t>transmisión de datos de una computadora a otra</a:t>
            </a:r>
            <a:r>
              <a:rPr lang="es-MX" sz="1800" dirty="0">
                <a:solidFill>
                  <a:schemeClr val="bg2">
                    <a:lumMod val="25000"/>
                  </a:schemeClr>
                </a:solidFill>
                <a:latin typeface="ZapfHumnst BT"/>
              </a:rPr>
              <a:t>.</a:t>
            </a:r>
          </a:p>
        </p:txBody>
      </p:sp>
      <p:pic>
        <p:nvPicPr>
          <p:cNvPr id="19461" name="6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83927"/>
            <a:ext cx="6561137"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368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Tipos de errores</a:t>
            </a:r>
          </a:p>
        </p:txBody>
      </p:sp>
      <p:sp>
        <p:nvSpPr>
          <p:cNvPr id="6" name="Text Box 4"/>
          <p:cNvSpPr txBox="1">
            <a:spLocks noChangeArrowheads="1"/>
          </p:cNvSpPr>
          <p:nvPr/>
        </p:nvSpPr>
        <p:spPr bwMode="auto">
          <a:xfrm>
            <a:off x="571500" y="1357313"/>
            <a:ext cx="8001000"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dirty="0">
                <a:solidFill>
                  <a:schemeClr val="bg2">
                    <a:lumMod val="25000"/>
                  </a:schemeClr>
                </a:solidFill>
                <a:latin typeface="ZapfHumnst BT"/>
              </a:rPr>
              <a:t>En los sistemas de transmisión digital, se dice que ha habido un error cuando se altera un bit. Es decir, cuando se transmite un 1 binario y se recibe un 0, o cuando se transmite un 0 binario y se recibe un 1.</a:t>
            </a:r>
          </a:p>
        </p:txBody>
      </p:sp>
      <p:pic>
        <p:nvPicPr>
          <p:cNvPr id="307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643313"/>
            <a:ext cx="7929562"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016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ox(in)">
                                      <p:cBhvr>
                                        <p:cTn id="7" dur="500"/>
                                        <p:tgtEl>
                                          <p:spTgt spid="3072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Tipos de errores</a:t>
            </a:r>
          </a:p>
        </p:txBody>
      </p:sp>
      <p:sp>
        <p:nvSpPr>
          <p:cNvPr id="6" name="Text Box 4"/>
          <p:cNvSpPr txBox="1">
            <a:spLocks noChangeArrowheads="1"/>
          </p:cNvSpPr>
          <p:nvPr/>
        </p:nvSpPr>
        <p:spPr bwMode="auto">
          <a:xfrm>
            <a:off x="642938" y="1277938"/>
            <a:ext cx="3357562"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Existen dos tipos de errores:</a:t>
            </a:r>
          </a:p>
        </p:txBody>
      </p:sp>
      <p:sp>
        <p:nvSpPr>
          <p:cNvPr id="5" name="Text Box 4"/>
          <p:cNvSpPr txBox="1">
            <a:spLocks noChangeArrowheads="1"/>
          </p:cNvSpPr>
          <p:nvPr/>
        </p:nvSpPr>
        <p:spPr bwMode="auto">
          <a:xfrm>
            <a:off x="857250" y="2000250"/>
            <a:ext cx="73580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Errores aislados: </a:t>
            </a:r>
            <a:r>
              <a:rPr lang="es-MX" sz="1800" dirty="0">
                <a:solidFill>
                  <a:schemeClr val="bg2">
                    <a:lumMod val="25000"/>
                  </a:schemeClr>
                </a:solidFill>
                <a:latin typeface="ZapfHumnst BT"/>
              </a:rPr>
              <a:t>Corresponden con eventualidades que alteran a un solo bit, sin llegar a afectar a los vecinos. </a:t>
            </a:r>
          </a:p>
        </p:txBody>
      </p:sp>
      <p:pic>
        <p:nvPicPr>
          <p:cNvPr id="317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101975"/>
            <a:ext cx="7358063"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857250" y="4638675"/>
            <a:ext cx="75723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Errores a ráfagas: </a:t>
            </a:r>
            <a:r>
              <a:rPr lang="es-MX" sz="1800" dirty="0">
                <a:solidFill>
                  <a:schemeClr val="bg2">
                    <a:lumMod val="25000"/>
                  </a:schemeClr>
                </a:solidFill>
                <a:latin typeface="ZapfHumnst BT"/>
              </a:rPr>
              <a:t>Cuando se recibe una secuencia de bits en la que el primero, el último y cualquier número de bits intermedios son erróneos. </a:t>
            </a:r>
          </a:p>
        </p:txBody>
      </p:sp>
    </p:spTree>
    <p:extLst>
      <p:ext uri="{BB962C8B-B14F-4D97-AF65-F5344CB8AC3E}">
        <p14:creationId xmlns:p14="http://schemas.microsoft.com/office/powerpoint/2010/main" val="3713491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1750"/>
                                        </p:tgtEl>
                                        <p:attrNameLst>
                                          <p:attrName>style.visibility</p:attrName>
                                        </p:attrNameLst>
                                      </p:cBhvr>
                                      <p:to>
                                        <p:strVal val="visible"/>
                                      </p:to>
                                    </p:set>
                                    <p:animEffect transition="in" filter="box(in)">
                                      <p:cBhvr>
                                        <p:cTn id="23" dur="500"/>
                                        <p:tgtEl>
                                          <p:spTgt spid="317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5" grpId="0" autoUpdateAnimBg="0"/>
      <p:bldP spid="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Detección de errores</a:t>
            </a:r>
          </a:p>
        </p:txBody>
      </p:sp>
      <p:sp>
        <p:nvSpPr>
          <p:cNvPr id="6" name="Text Box 4"/>
          <p:cNvSpPr txBox="1">
            <a:spLocks noChangeArrowheads="1"/>
          </p:cNvSpPr>
          <p:nvPr/>
        </p:nvSpPr>
        <p:spPr bwMode="auto">
          <a:xfrm>
            <a:off x="571500" y="1143000"/>
            <a:ext cx="79295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En todo sistema de transmisión habrá </a:t>
            </a:r>
            <a:r>
              <a:rPr lang="es-MX" sz="1800" b="1" dirty="0">
                <a:solidFill>
                  <a:schemeClr val="accent6">
                    <a:lumMod val="75000"/>
                  </a:schemeClr>
                </a:solidFill>
                <a:latin typeface="ZapfHumnst BT"/>
              </a:rPr>
              <a:t>ruido</a:t>
            </a:r>
            <a:r>
              <a:rPr lang="es-MX" sz="1800" dirty="0">
                <a:solidFill>
                  <a:schemeClr val="bg2">
                    <a:lumMod val="25000"/>
                  </a:schemeClr>
                </a:solidFill>
                <a:latin typeface="ZapfHumnst BT"/>
              </a:rPr>
              <a:t>, independientemente de cómo haya sido diseñado.</a:t>
            </a:r>
          </a:p>
        </p:txBody>
      </p:sp>
      <p:sp>
        <p:nvSpPr>
          <p:cNvPr id="8" name="Text Box 4"/>
          <p:cNvSpPr txBox="1">
            <a:spLocks noChangeArrowheads="1"/>
          </p:cNvSpPr>
          <p:nvPr/>
        </p:nvSpPr>
        <p:spPr bwMode="auto">
          <a:xfrm>
            <a:off x="571500" y="2143125"/>
            <a:ext cx="214312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El </a:t>
            </a:r>
            <a:r>
              <a:rPr lang="es-MX" sz="1800" b="1" dirty="0">
                <a:solidFill>
                  <a:schemeClr val="accent6">
                    <a:lumMod val="75000"/>
                  </a:schemeClr>
                </a:solidFill>
                <a:latin typeface="ZapfHumnst BT"/>
              </a:rPr>
              <a:t>ruido</a:t>
            </a:r>
            <a:r>
              <a:rPr lang="es-MX" sz="1800" dirty="0">
                <a:solidFill>
                  <a:schemeClr val="bg2">
                    <a:lumMod val="25000"/>
                  </a:schemeClr>
                </a:solidFill>
                <a:latin typeface="ZapfHumnst BT"/>
              </a:rPr>
              <a:t> dará lugar a errores que modificarán uno o varios bits de la trama.</a:t>
            </a:r>
          </a:p>
        </p:txBody>
      </p:sp>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298700"/>
            <a:ext cx="55721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424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3798"/>
                                        </p:tgtEl>
                                        <p:attrNameLst>
                                          <p:attrName>style.visibility</p:attrName>
                                        </p:attrNameLst>
                                      </p:cBhvr>
                                      <p:to>
                                        <p:strVal val="visible"/>
                                      </p:to>
                                    </p:set>
                                    <p:animEffect transition="in" filter="box(in)">
                                      <p:cBhvr>
                                        <p:cTn id="23"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Detección de errores</a:t>
            </a:r>
          </a:p>
        </p:txBody>
      </p:sp>
      <p:sp>
        <p:nvSpPr>
          <p:cNvPr id="6" name="Text Box 4"/>
          <p:cNvSpPr txBox="1">
            <a:spLocks noChangeArrowheads="1"/>
          </p:cNvSpPr>
          <p:nvPr/>
        </p:nvSpPr>
        <p:spPr bwMode="auto">
          <a:xfrm>
            <a:off x="785813" y="1476375"/>
            <a:ext cx="75723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Existen dos técnicas de detección de errores:</a:t>
            </a:r>
          </a:p>
        </p:txBody>
      </p:sp>
      <p:sp>
        <p:nvSpPr>
          <p:cNvPr id="27" name="Text Box 4"/>
          <p:cNvSpPr txBox="1">
            <a:spLocks noChangeArrowheads="1"/>
          </p:cNvSpPr>
          <p:nvPr/>
        </p:nvSpPr>
        <p:spPr bwMode="auto">
          <a:xfrm>
            <a:off x="1071563" y="2357438"/>
            <a:ext cx="7643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Comprobación de paridad o bit de paridad</a:t>
            </a:r>
          </a:p>
        </p:txBody>
      </p:sp>
      <p:sp>
        <p:nvSpPr>
          <p:cNvPr id="15" name="Text Box 4"/>
          <p:cNvSpPr txBox="1">
            <a:spLocks noChangeArrowheads="1"/>
          </p:cNvSpPr>
          <p:nvPr/>
        </p:nvSpPr>
        <p:spPr bwMode="auto">
          <a:xfrm>
            <a:off x="1071563" y="3048000"/>
            <a:ext cx="757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Comprobación de redundancia cíclica (CRC)</a:t>
            </a:r>
          </a:p>
        </p:txBody>
      </p:sp>
      <p:pic>
        <p:nvPicPr>
          <p:cNvPr id="26630" name="15 Imagen" descr="binary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3929063"/>
            <a:ext cx="3071813"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66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ppt_w</p:attrName>
                                        </p:attrNameLst>
                                      </p:cBhvr>
                                      <p:tavLst>
                                        <p:tav tm="0">
                                          <p:val>
                                            <p:fltVal val="0"/>
                                          </p:val>
                                        </p:tav>
                                        <p:tav tm="100000">
                                          <p:val>
                                            <p:strVal val="#ppt_w"/>
                                          </p:val>
                                        </p:tav>
                                      </p:tavLst>
                                    </p:anim>
                                    <p:anim calcmode="lin" valueType="num">
                                      <p:cBhvr>
                                        <p:cTn id="24" dur="1000" fill="hold"/>
                                        <p:tgtEl>
                                          <p:spTgt spid="15"/>
                                        </p:tgtEl>
                                        <p:attrNameLst>
                                          <p:attrName>ppt_h</p:attrName>
                                        </p:attrNameLst>
                                      </p:cBhvr>
                                      <p:tavLst>
                                        <p:tav tm="0">
                                          <p:val>
                                            <p:fltVal val="0"/>
                                          </p:val>
                                        </p:tav>
                                        <p:tav tm="100000">
                                          <p:val>
                                            <p:strVal val="#ppt_h"/>
                                          </p:val>
                                        </p:tav>
                                      </p:tavLst>
                                    </p:anim>
                                    <p:anim calcmode="lin" valueType="num">
                                      <p:cBhvr>
                                        <p:cTn id="25"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27" grpId="0" autoUpdateAnimBg="0"/>
      <p:bldP spid="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Comprobación de paridad</a:t>
            </a:r>
          </a:p>
        </p:txBody>
      </p:sp>
      <p:sp>
        <p:nvSpPr>
          <p:cNvPr id="27" name="Text Box 4"/>
          <p:cNvSpPr txBox="1">
            <a:spLocks noChangeArrowheads="1"/>
          </p:cNvSpPr>
          <p:nvPr/>
        </p:nvSpPr>
        <p:spPr bwMode="auto">
          <a:xfrm>
            <a:off x="500063" y="1214438"/>
            <a:ext cx="76438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2000" b="1" dirty="0">
                <a:solidFill>
                  <a:schemeClr val="accent6">
                    <a:lumMod val="75000"/>
                  </a:schemeClr>
                </a:solidFill>
                <a:latin typeface="ZapfHumnst BT"/>
              </a:rPr>
              <a:t>Comprobación de paridad (bit de paridad)</a:t>
            </a:r>
          </a:p>
        </p:txBody>
      </p:sp>
      <p:sp>
        <p:nvSpPr>
          <p:cNvPr id="15" name="Text Box 4"/>
          <p:cNvSpPr txBox="1">
            <a:spLocks noChangeArrowheads="1"/>
          </p:cNvSpPr>
          <p:nvPr/>
        </p:nvSpPr>
        <p:spPr bwMode="auto">
          <a:xfrm>
            <a:off x="571500" y="2000250"/>
            <a:ext cx="692943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Esta técnica es el esquema más sencillo para detectar errores.</a:t>
            </a:r>
          </a:p>
        </p:txBody>
      </p:sp>
      <p:sp>
        <p:nvSpPr>
          <p:cNvPr id="7" name="Text Box 4"/>
          <p:cNvSpPr txBox="1">
            <a:spLocks noChangeArrowheads="1"/>
          </p:cNvSpPr>
          <p:nvPr/>
        </p:nvSpPr>
        <p:spPr bwMode="auto">
          <a:xfrm>
            <a:off x="571500" y="3355975"/>
            <a:ext cx="757237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a:solidFill>
                  <a:schemeClr val="bg2">
                    <a:lumMod val="25000"/>
                  </a:schemeClr>
                </a:solidFill>
                <a:latin typeface="ZapfHumnst BT"/>
              </a:rPr>
              <a:t>El valor de este bit se determina de tal forma que el carácter resultante tenga un número impar de unos (</a:t>
            </a:r>
            <a:r>
              <a:rPr lang="es-MX" sz="1800" b="1">
                <a:solidFill>
                  <a:schemeClr val="bg2">
                    <a:lumMod val="25000"/>
                  </a:schemeClr>
                </a:solidFill>
                <a:latin typeface="ZapfHumnst BT"/>
              </a:rPr>
              <a:t>paridad impar</a:t>
            </a:r>
            <a:r>
              <a:rPr lang="es-MX" sz="1800">
                <a:solidFill>
                  <a:schemeClr val="bg2">
                    <a:lumMod val="25000"/>
                  </a:schemeClr>
                </a:solidFill>
                <a:latin typeface="ZapfHumnst BT"/>
              </a:rPr>
              <a:t>) o un número par (</a:t>
            </a:r>
            <a:r>
              <a:rPr lang="es-MX" sz="1800" b="1">
                <a:solidFill>
                  <a:schemeClr val="bg2">
                    <a:lumMod val="25000"/>
                  </a:schemeClr>
                </a:solidFill>
                <a:latin typeface="ZapfHumnst BT"/>
              </a:rPr>
              <a:t>paridad par</a:t>
            </a:r>
            <a:r>
              <a:rPr lang="es-MX" sz="1800">
                <a:solidFill>
                  <a:schemeClr val="bg2">
                    <a:lumMod val="25000"/>
                  </a:schemeClr>
                </a:solidFill>
                <a:latin typeface="ZapfHumnst BT"/>
              </a:rPr>
              <a:t>).</a:t>
            </a:r>
          </a:p>
        </p:txBody>
      </p:sp>
      <p:sp>
        <p:nvSpPr>
          <p:cNvPr id="6" name="Text Box 4"/>
          <p:cNvSpPr txBox="1">
            <a:spLocks noChangeArrowheads="1"/>
          </p:cNvSpPr>
          <p:nvPr/>
        </p:nvSpPr>
        <p:spPr bwMode="auto">
          <a:xfrm>
            <a:off x="571500" y="2643188"/>
            <a:ext cx="79295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Consiste en añadir un </a:t>
            </a:r>
            <a:r>
              <a:rPr lang="es-MX" sz="1800" b="1" dirty="0">
                <a:solidFill>
                  <a:schemeClr val="accent5">
                    <a:lumMod val="75000"/>
                  </a:schemeClr>
                </a:solidFill>
                <a:latin typeface="ZapfHumnst BT"/>
              </a:rPr>
              <a:t>bit de paridad </a:t>
            </a:r>
            <a:r>
              <a:rPr lang="es-MX" sz="1800" dirty="0">
                <a:solidFill>
                  <a:schemeClr val="bg2">
                    <a:lumMod val="25000"/>
                  </a:schemeClr>
                </a:solidFill>
                <a:latin typeface="ZapfHumnst BT"/>
              </a:rPr>
              <a:t>al final de cada bloque de datos. </a:t>
            </a:r>
          </a:p>
        </p:txBody>
      </p:sp>
      <p:pic>
        <p:nvPicPr>
          <p:cNvPr id="27655" name="15 Imagen" descr="binary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4643438"/>
            <a:ext cx="2357437"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078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fltVal val="0"/>
                                          </p:val>
                                        </p:tav>
                                        <p:tav tm="100000">
                                          <p:val>
                                            <p:strVal val="#ppt_w"/>
                                          </p:val>
                                        </p:tav>
                                      </p:tavLst>
                                    </p:anim>
                                    <p:anim calcmode="lin" valueType="num">
                                      <p:cBhvr>
                                        <p:cTn id="16" dur="1000" fill="hold"/>
                                        <p:tgtEl>
                                          <p:spTgt spid="15"/>
                                        </p:tgtEl>
                                        <p:attrNameLst>
                                          <p:attrName>ppt_h</p:attrName>
                                        </p:attrNameLst>
                                      </p:cBhvr>
                                      <p:tavLst>
                                        <p:tav tm="0">
                                          <p:val>
                                            <p:fltVal val="0"/>
                                          </p:val>
                                        </p:tav>
                                        <p:tav tm="100000">
                                          <p:val>
                                            <p:strVal val="#ppt_h"/>
                                          </p:val>
                                        </p:tav>
                                      </p:tavLst>
                                    </p:anim>
                                    <p:anim calcmode="lin" valueType="num">
                                      <p:cBhvr>
                                        <p:cTn id="1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15" grpId="0" autoUpdateAnimBg="0"/>
      <p:bldP spid="7" grpId="0" autoUpdateAnimBg="0"/>
      <p:bldP spid="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Comprobación de paridad</a:t>
            </a:r>
          </a:p>
        </p:txBody>
      </p:sp>
      <p:sp>
        <p:nvSpPr>
          <p:cNvPr id="27" name="Text Box 4"/>
          <p:cNvSpPr txBox="1">
            <a:spLocks noChangeArrowheads="1"/>
          </p:cNvSpPr>
          <p:nvPr/>
        </p:nvSpPr>
        <p:spPr bwMode="auto">
          <a:xfrm>
            <a:off x="500063" y="1071563"/>
            <a:ext cx="76438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2000" b="1" dirty="0">
                <a:solidFill>
                  <a:schemeClr val="accent6">
                    <a:lumMod val="75000"/>
                  </a:schemeClr>
                </a:solidFill>
                <a:latin typeface="ZapfHumnst BT"/>
              </a:rPr>
              <a:t>Ejemplo:</a:t>
            </a:r>
          </a:p>
        </p:txBody>
      </p:sp>
      <p:sp>
        <p:nvSpPr>
          <p:cNvPr id="15" name="Text Box 4"/>
          <p:cNvSpPr txBox="1">
            <a:spLocks noChangeArrowheads="1"/>
          </p:cNvSpPr>
          <p:nvPr/>
        </p:nvSpPr>
        <p:spPr bwMode="auto">
          <a:xfrm>
            <a:off x="714375" y="1666875"/>
            <a:ext cx="7715250"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Si el transmisor está transmitiendo una G (1110001) y se utiliza </a:t>
            </a:r>
            <a:r>
              <a:rPr lang="es-MX" sz="1800" b="1" dirty="0">
                <a:solidFill>
                  <a:schemeClr val="bg2">
                    <a:lumMod val="25000"/>
                  </a:schemeClr>
                </a:solidFill>
                <a:latin typeface="ZapfHumnst BT"/>
              </a:rPr>
              <a:t>paridad impar</a:t>
            </a:r>
            <a:r>
              <a:rPr lang="es-MX" sz="1800" dirty="0">
                <a:solidFill>
                  <a:schemeClr val="bg2">
                    <a:lumMod val="25000"/>
                  </a:schemeClr>
                </a:solidFill>
                <a:latin typeface="ZapfHumnst BT"/>
              </a:rPr>
              <a:t>, añadirá un 1 y transmitirá 11110001.</a:t>
            </a:r>
          </a:p>
        </p:txBody>
      </p:sp>
      <p:sp>
        <p:nvSpPr>
          <p:cNvPr id="7" name="Text Box 4"/>
          <p:cNvSpPr txBox="1">
            <a:spLocks noChangeArrowheads="1"/>
          </p:cNvSpPr>
          <p:nvPr/>
        </p:nvSpPr>
        <p:spPr bwMode="auto">
          <a:xfrm>
            <a:off x="714375" y="4595813"/>
            <a:ext cx="757237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El receptor examinará el carácter recibido y si el número total de unos es impar, supondrá que no ha habido errores.</a:t>
            </a:r>
          </a:p>
        </p:txBody>
      </p:sp>
      <p:sp>
        <p:nvSpPr>
          <p:cNvPr id="14" name="Text Box 4"/>
          <p:cNvSpPr txBox="1">
            <a:spLocks noChangeArrowheads="1"/>
          </p:cNvSpPr>
          <p:nvPr/>
        </p:nvSpPr>
        <p:spPr bwMode="auto">
          <a:xfrm>
            <a:off x="714375" y="5438775"/>
            <a:ext cx="7715250" cy="912494"/>
          </a:xfrm>
          <a:prstGeom prst="rect">
            <a:avLst/>
          </a:prstGeom>
          <a:noFill/>
          <a:ln w="9525">
            <a:noFill/>
            <a:miter lim="800000"/>
            <a:headEnd/>
            <a:tailEnd/>
          </a:ln>
        </p:spPr>
        <p:txBody>
          <a:bodyPr>
            <a:spAutoFit/>
          </a:bodyPr>
          <a:lstStyle/>
          <a:p>
            <a:pPr marL="265113" indent="-265113" algn="just" eaLnBrk="0" hangingPunct="0">
              <a:lnSpc>
                <a:spcPct val="150000"/>
              </a:lnSpc>
              <a:buFont typeface="Arial" pitchFamily="34" charset="0"/>
              <a:buChar char="•"/>
              <a:defRPr/>
            </a:pPr>
            <a:r>
              <a:rPr lang="es-MX" sz="1800" dirty="0">
                <a:solidFill>
                  <a:schemeClr val="bg2">
                    <a:lumMod val="25000"/>
                  </a:schemeClr>
                </a:solidFill>
                <a:latin typeface="ZapfHumnst BT"/>
              </a:rPr>
              <a:t>Si un bit se invierte erróneamente durante la transmisión (por ejemplo, </a:t>
            </a:r>
            <a:r>
              <a:rPr lang="es-MX" sz="2000" b="1" spc="700" dirty="0">
                <a:solidFill>
                  <a:schemeClr val="bg2">
                    <a:lumMod val="25000"/>
                  </a:schemeClr>
                </a:solidFill>
                <a:latin typeface="ZapfHumnst BT"/>
              </a:rPr>
              <a:t>11000011</a:t>
            </a:r>
            <a:r>
              <a:rPr lang="es-MX" sz="1800" dirty="0">
                <a:solidFill>
                  <a:schemeClr val="bg2">
                    <a:lumMod val="25000"/>
                  </a:schemeClr>
                </a:solidFill>
                <a:latin typeface="ZapfHumnst BT"/>
              </a:rPr>
              <a:t>), entonces el receptor detectará un error.</a:t>
            </a:r>
          </a:p>
        </p:txBody>
      </p:sp>
      <p:grpSp>
        <p:nvGrpSpPr>
          <p:cNvPr id="2" name="15 Grupo"/>
          <p:cNvGrpSpPr>
            <a:grpSpLocks/>
          </p:cNvGrpSpPr>
          <p:nvPr/>
        </p:nvGrpSpPr>
        <p:grpSpPr bwMode="auto">
          <a:xfrm>
            <a:off x="1428750" y="2636838"/>
            <a:ext cx="6357938" cy="1863725"/>
            <a:chOff x="1428750" y="2636838"/>
            <a:chExt cx="6357938" cy="1863725"/>
          </a:xfrm>
        </p:grpSpPr>
        <p:sp>
          <p:nvSpPr>
            <p:cNvPr id="6" name="Text Box 4"/>
            <p:cNvSpPr txBox="1">
              <a:spLocks noChangeArrowheads="1"/>
            </p:cNvSpPr>
            <p:nvPr/>
          </p:nvSpPr>
          <p:spPr bwMode="auto">
            <a:xfrm>
              <a:off x="3357563" y="2808288"/>
              <a:ext cx="2143125" cy="577850"/>
            </a:xfrm>
            <a:prstGeom prst="rect">
              <a:avLst/>
            </a:prstGeom>
            <a:noFill/>
            <a:ln w="9525">
              <a:noFill/>
              <a:miter lim="800000"/>
              <a:headEnd/>
              <a:tailEnd/>
            </a:ln>
          </p:spPr>
          <p:txBody>
            <a:bodyPr>
              <a:spAutoFit/>
            </a:bodyPr>
            <a:lstStyle/>
            <a:p>
              <a:pPr marL="265113" indent="-265113" algn="r" eaLnBrk="0" hangingPunct="0">
                <a:lnSpc>
                  <a:spcPct val="150000"/>
                </a:lnSpc>
                <a:defRPr/>
              </a:pPr>
              <a:r>
                <a:rPr lang="es-MX" b="1" spc="700" dirty="0">
                  <a:latin typeface="ZapfHumnst BT"/>
                </a:rPr>
                <a:t>1110001</a:t>
              </a:r>
            </a:p>
          </p:txBody>
        </p:sp>
        <p:sp>
          <p:nvSpPr>
            <p:cNvPr id="9" name="Text Box 4"/>
            <p:cNvSpPr txBox="1">
              <a:spLocks noChangeArrowheads="1"/>
            </p:cNvSpPr>
            <p:nvPr/>
          </p:nvSpPr>
          <p:spPr bwMode="auto">
            <a:xfrm>
              <a:off x="3214688" y="3373438"/>
              <a:ext cx="2286000" cy="577850"/>
            </a:xfrm>
            <a:prstGeom prst="rect">
              <a:avLst/>
            </a:prstGeom>
            <a:noFill/>
            <a:ln w="9525">
              <a:noFill/>
              <a:miter lim="800000"/>
              <a:headEnd/>
              <a:tailEnd/>
            </a:ln>
          </p:spPr>
          <p:txBody>
            <a:bodyPr>
              <a:spAutoFit/>
            </a:bodyPr>
            <a:lstStyle/>
            <a:p>
              <a:pPr marL="265113" indent="-265113" algn="r" eaLnBrk="0" hangingPunct="0">
                <a:lnSpc>
                  <a:spcPct val="150000"/>
                </a:lnSpc>
                <a:defRPr/>
              </a:pPr>
              <a:r>
                <a:rPr lang="es-MX" b="1" spc="700" dirty="0">
                  <a:solidFill>
                    <a:srgbClr val="FF0000"/>
                  </a:solidFill>
                  <a:latin typeface="ZapfHumnst BT"/>
                </a:rPr>
                <a:t>1</a:t>
              </a:r>
              <a:r>
                <a:rPr lang="es-MX" b="1" spc="700" dirty="0">
                  <a:latin typeface="ZapfHumnst BT"/>
                </a:rPr>
                <a:t>1110001</a:t>
              </a:r>
            </a:p>
          </p:txBody>
        </p:sp>
        <p:cxnSp>
          <p:nvCxnSpPr>
            <p:cNvPr id="28682" name="10 Conector recto de flecha"/>
            <p:cNvCxnSpPr>
              <a:cxnSpLocks noChangeShapeType="1"/>
            </p:cNvCxnSpPr>
            <p:nvPr/>
          </p:nvCxnSpPr>
          <p:spPr bwMode="auto">
            <a:xfrm>
              <a:off x="3214688" y="4019550"/>
              <a:ext cx="23574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11 CuadroTexto"/>
            <p:cNvSpPr txBox="1"/>
            <p:nvPr/>
          </p:nvSpPr>
          <p:spPr>
            <a:xfrm>
              <a:off x="3357563" y="4162425"/>
              <a:ext cx="2071687" cy="338138"/>
            </a:xfrm>
            <a:prstGeom prst="rect">
              <a:avLst/>
            </a:prstGeom>
            <a:noFill/>
          </p:spPr>
          <p:txBody>
            <a:bodyPr>
              <a:spAutoFit/>
            </a:bodyPr>
            <a:lstStyle/>
            <a:p>
              <a:pPr>
                <a:defRPr/>
              </a:pPr>
              <a:r>
                <a:rPr lang="es-MX" sz="1600" b="1" i="1" dirty="0">
                  <a:solidFill>
                    <a:schemeClr val="accent5">
                      <a:lumMod val="75000"/>
                    </a:schemeClr>
                  </a:solidFill>
                </a:rPr>
                <a:t>Transmisión de datos</a:t>
              </a:r>
            </a:p>
          </p:txBody>
        </p:sp>
        <p:sp>
          <p:nvSpPr>
            <p:cNvPr id="13" name="12 CuadroTexto"/>
            <p:cNvSpPr txBox="1"/>
            <p:nvPr/>
          </p:nvSpPr>
          <p:spPr>
            <a:xfrm>
              <a:off x="5643563" y="2636838"/>
              <a:ext cx="2143125" cy="585787"/>
            </a:xfrm>
            <a:prstGeom prst="rect">
              <a:avLst/>
            </a:prstGeom>
            <a:noFill/>
          </p:spPr>
          <p:txBody>
            <a:bodyPr>
              <a:spAutoFit/>
            </a:bodyPr>
            <a:lstStyle/>
            <a:p>
              <a:pPr>
                <a:defRPr/>
              </a:pPr>
              <a:r>
                <a:rPr lang="es-MX" sz="1600" b="1" i="1" dirty="0">
                  <a:solidFill>
                    <a:schemeClr val="accent5">
                      <a:lumMod val="75000"/>
                    </a:schemeClr>
                  </a:solidFill>
                </a:rPr>
                <a:t>Bit menos significativo</a:t>
              </a:r>
            </a:p>
            <a:p>
              <a:pPr>
                <a:defRPr/>
              </a:pPr>
              <a:r>
                <a:rPr lang="es-MX" sz="1600" b="1" i="1" dirty="0">
                  <a:solidFill>
                    <a:schemeClr val="accent5">
                      <a:lumMod val="75000"/>
                    </a:schemeClr>
                  </a:solidFill>
                </a:rPr>
                <a:t>se transmite primero</a:t>
              </a:r>
            </a:p>
          </p:txBody>
        </p:sp>
        <p:cxnSp>
          <p:nvCxnSpPr>
            <p:cNvPr id="28685" name="16 Conector angular"/>
            <p:cNvCxnSpPr>
              <a:cxnSpLocks noChangeShapeType="1"/>
            </p:cNvCxnSpPr>
            <p:nvPr/>
          </p:nvCxnSpPr>
          <p:spPr bwMode="auto">
            <a:xfrm rot="5400000">
              <a:off x="5214938" y="2708275"/>
              <a:ext cx="285750" cy="285750"/>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17 CuadroTexto"/>
            <p:cNvSpPr txBox="1"/>
            <p:nvPr/>
          </p:nvSpPr>
          <p:spPr>
            <a:xfrm>
              <a:off x="1428750" y="2994025"/>
              <a:ext cx="1714500" cy="831850"/>
            </a:xfrm>
            <a:prstGeom prst="rect">
              <a:avLst/>
            </a:prstGeom>
            <a:noFill/>
          </p:spPr>
          <p:txBody>
            <a:bodyPr>
              <a:spAutoFit/>
            </a:bodyPr>
            <a:lstStyle/>
            <a:p>
              <a:pPr>
                <a:defRPr/>
              </a:pPr>
              <a:r>
                <a:rPr lang="es-MX" sz="1600" b="1" i="1" dirty="0">
                  <a:solidFill>
                    <a:schemeClr val="accent5">
                      <a:lumMod val="75000"/>
                    </a:schemeClr>
                  </a:solidFill>
                </a:rPr>
                <a:t>El bit de paridad es el más significativo</a:t>
              </a:r>
            </a:p>
          </p:txBody>
        </p:sp>
        <p:cxnSp>
          <p:nvCxnSpPr>
            <p:cNvPr id="28687" name="19 Conector angular"/>
            <p:cNvCxnSpPr>
              <a:cxnSpLocks noChangeShapeType="1"/>
            </p:cNvCxnSpPr>
            <p:nvPr/>
          </p:nvCxnSpPr>
          <p:spPr bwMode="auto">
            <a:xfrm rot="16200000" flipH="1">
              <a:off x="3000375" y="3136900"/>
              <a:ext cx="428625" cy="428625"/>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96499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fltVal val="0"/>
                                          </p:val>
                                        </p:tav>
                                        <p:tav tm="100000">
                                          <p:val>
                                            <p:strVal val="#ppt_w"/>
                                          </p:val>
                                        </p:tav>
                                      </p:tavLst>
                                    </p:anim>
                                    <p:anim calcmode="lin" valueType="num">
                                      <p:cBhvr>
                                        <p:cTn id="16" dur="1000" fill="hold"/>
                                        <p:tgtEl>
                                          <p:spTgt spid="15"/>
                                        </p:tgtEl>
                                        <p:attrNameLst>
                                          <p:attrName>ppt_h</p:attrName>
                                        </p:attrNameLst>
                                      </p:cBhvr>
                                      <p:tavLst>
                                        <p:tav tm="0">
                                          <p:val>
                                            <p:fltVal val="0"/>
                                          </p:val>
                                        </p:tav>
                                        <p:tav tm="100000">
                                          <p:val>
                                            <p:strVal val="#ppt_h"/>
                                          </p:val>
                                        </p:tav>
                                      </p:tavLst>
                                    </p:anim>
                                    <p:anim calcmode="lin" valueType="num">
                                      <p:cBhvr>
                                        <p:cTn id="1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15" grpId="0" autoUpdateAnimBg="0"/>
      <p:bldP spid="7" grpId="0" autoUpdateAnimBg="0"/>
      <p:bldP spid="1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227" y="2782649"/>
            <a:ext cx="2806591" cy="2806591"/>
          </a:xfrm>
          <a:prstGeom prst="rect">
            <a:avLst/>
          </a:prstGeom>
        </p:spPr>
      </p:pic>
      <p:sp>
        <p:nvSpPr>
          <p:cNvPr id="29698"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Comprobación de errores</a:t>
            </a:r>
          </a:p>
        </p:txBody>
      </p:sp>
      <p:sp>
        <p:nvSpPr>
          <p:cNvPr id="15" name="Text Box 4"/>
          <p:cNvSpPr txBox="1">
            <a:spLocks noChangeArrowheads="1"/>
          </p:cNvSpPr>
          <p:nvPr/>
        </p:nvSpPr>
        <p:spPr bwMode="auto">
          <a:xfrm>
            <a:off x="683568" y="1558513"/>
            <a:ext cx="77152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No obstante, </a:t>
            </a:r>
            <a:r>
              <a:rPr lang="es-MX" sz="1800" b="1" dirty="0">
                <a:solidFill>
                  <a:schemeClr val="bg2">
                    <a:lumMod val="25000"/>
                  </a:schemeClr>
                </a:solidFill>
                <a:latin typeface="ZapfHumnst BT"/>
              </a:rPr>
              <a:t>si dos (o cualquier número par) de bits se invierten</a:t>
            </a:r>
            <a:r>
              <a:rPr lang="es-MX" sz="1800" dirty="0">
                <a:solidFill>
                  <a:schemeClr val="bg2">
                    <a:lumMod val="25000"/>
                  </a:schemeClr>
                </a:solidFill>
                <a:latin typeface="ZapfHumnst BT"/>
              </a:rPr>
              <a:t> debido a un error, aparecerá un error no detectado. </a:t>
            </a:r>
          </a:p>
        </p:txBody>
      </p:sp>
      <p:sp>
        <p:nvSpPr>
          <p:cNvPr id="14" name="Text Box 4"/>
          <p:cNvSpPr txBox="1">
            <a:spLocks noChangeArrowheads="1"/>
          </p:cNvSpPr>
          <p:nvPr/>
        </p:nvSpPr>
        <p:spPr bwMode="auto">
          <a:xfrm>
            <a:off x="698217" y="2615021"/>
            <a:ext cx="457770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La utilización de </a:t>
            </a:r>
            <a:r>
              <a:rPr lang="es-MX" sz="1800" b="1" dirty="0">
                <a:solidFill>
                  <a:schemeClr val="bg2">
                    <a:lumMod val="25000"/>
                  </a:schemeClr>
                </a:solidFill>
                <a:latin typeface="ZapfHumnst BT"/>
              </a:rPr>
              <a:t>bits de paridad no es infalible</a:t>
            </a:r>
            <a:r>
              <a:rPr lang="es-MX" sz="1800" dirty="0">
                <a:solidFill>
                  <a:schemeClr val="bg2">
                    <a:lumMod val="25000"/>
                  </a:schemeClr>
                </a:solidFill>
                <a:latin typeface="ZapfHumnst BT"/>
              </a:rPr>
              <a:t>, ya que los impulsos de ruido son, a menudo, suficientemente largos como para destruir más de un bit, especialmente a velocidades de transmisión altos.</a:t>
            </a:r>
          </a:p>
        </p:txBody>
      </p:sp>
    </p:spTree>
    <p:extLst>
      <p:ext uri="{BB962C8B-B14F-4D97-AF65-F5344CB8AC3E}">
        <p14:creationId xmlns:p14="http://schemas.microsoft.com/office/powerpoint/2010/main" val="2071807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15" name="Text Box 4"/>
          <p:cNvSpPr txBox="1">
            <a:spLocks noChangeArrowheads="1"/>
          </p:cNvSpPr>
          <p:nvPr/>
        </p:nvSpPr>
        <p:spPr bwMode="auto">
          <a:xfrm>
            <a:off x="642938" y="1785938"/>
            <a:ext cx="771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    Es uno de los códigos para la detección de errores más habitual y más potente.</a:t>
            </a:r>
          </a:p>
        </p:txBody>
      </p:sp>
      <p:sp>
        <p:nvSpPr>
          <p:cNvPr id="14" name="Text Box 4"/>
          <p:cNvSpPr txBox="1">
            <a:spLocks noChangeArrowheads="1"/>
          </p:cNvSpPr>
          <p:nvPr/>
        </p:nvSpPr>
        <p:spPr bwMode="auto">
          <a:xfrm>
            <a:off x="928688" y="2420888"/>
            <a:ext cx="7715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a:solidFill>
                  <a:schemeClr val="bg2">
                    <a:lumMod val="25000"/>
                  </a:schemeClr>
                </a:solidFill>
                <a:latin typeface="ZapfHumnst BT"/>
              </a:rPr>
              <a:t>Dado un bloque o mensaje de </a:t>
            </a:r>
            <a:r>
              <a:rPr lang="es-MX" sz="1800" b="1" i="1">
                <a:solidFill>
                  <a:schemeClr val="bg2">
                    <a:lumMod val="25000"/>
                  </a:schemeClr>
                </a:solidFill>
                <a:latin typeface="ZapfHumnst BT"/>
              </a:rPr>
              <a:t>k bits</a:t>
            </a:r>
            <a:endParaRPr lang="es-MX" sz="1800">
              <a:solidFill>
                <a:schemeClr val="bg2">
                  <a:lumMod val="25000"/>
                </a:schemeClr>
              </a:solidFill>
              <a:latin typeface="ZapfHumnst BT"/>
            </a:endParaRPr>
          </a:p>
        </p:txBody>
      </p:sp>
      <p:grpSp>
        <p:nvGrpSpPr>
          <p:cNvPr id="2" name="16 Grupo"/>
          <p:cNvGrpSpPr>
            <a:grpSpLocks/>
          </p:cNvGrpSpPr>
          <p:nvPr/>
        </p:nvGrpSpPr>
        <p:grpSpPr bwMode="auto">
          <a:xfrm>
            <a:off x="3000375" y="4149080"/>
            <a:ext cx="3286125" cy="1500188"/>
            <a:chOff x="3000387" y="4643456"/>
            <a:chExt cx="3286125" cy="1500188"/>
          </a:xfrm>
        </p:grpSpPr>
        <p:sp>
          <p:nvSpPr>
            <p:cNvPr id="30728" name="16 Rectángulo"/>
            <p:cNvSpPr>
              <a:spLocks noChangeArrowheads="1"/>
            </p:cNvSpPr>
            <p:nvPr/>
          </p:nvSpPr>
          <p:spPr bwMode="auto">
            <a:xfrm>
              <a:off x="3000387" y="5338781"/>
              <a:ext cx="2286000" cy="357188"/>
            </a:xfrm>
            <a:prstGeom prst="rect">
              <a:avLst/>
            </a:prstGeom>
            <a:solidFill>
              <a:srgbClr val="FF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Datos</a:t>
              </a:r>
            </a:p>
          </p:txBody>
        </p:sp>
        <p:sp>
          <p:nvSpPr>
            <p:cNvPr id="11" name="10 CuadroTexto"/>
            <p:cNvSpPr txBox="1"/>
            <p:nvPr/>
          </p:nvSpPr>
          <p:spPr bwMode="auto">
            <a:xfrm>
              <a:off x="5357825" y="4643456"/>
              <a:ext cx="928687" cy="338138"/>
            </a:xfrm>
            <a:prstGeom prst="rect">
              <a:avLst/>
            </a:prstGeom>
            <a:noFill/>
          </p:spPr>
          <p:txBody>
            <a:bodyPr>
              <a:spAutoFit/>
            </a:bodyPr>
            <a:lstStyle/>
            <a:p>
              <a:pPr>
                <a:defRPr/>
              </a:pPr>
              <a:r>
                <a:rPr lang="es-MX" sz="1600" b="1" i="1" dirty="0">
                  <a:solidFill>
                    <a:schemeClr val="accent6">
                      <a:lumMod val="50000"/>
                    </a:schemeClr>
                  </a:solidFill>
                </a:rPr>
                <a:t>n- k bits</a:t>
              </a:r>
            </a:p>
          </p:txBody>
        </p:sp>
        <p:sp>
          <p:nvSpPr>
            <p:cNvPr id="30730" name="21 Rectángulo"/>
            <p:cNvSpPr>
              <a:spLocks noChangeArrowheads="1"/>
            </p:cNvSpPr>
            <p:nvPr/>
          </p:nvSpPr>
          <p:spPr bwMode="auto">
            <a:xfrm>
              <a:off x="5500700" y="5357831"/>
              <a:ext cx="714375" cy="357188"/>
            </a:xfrm>
            <a:prstGeom prst="rect">
              <a:avLst/>
            </a:prstGeom>
            <a:solidFill>
              <a:srgbClr val="CC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FCS</a:t>
              </a:r>
            </a:p>
          </p:txBody>
        </p:sp>
        <p:cxnSp>
          <p:nvCxnSpPr>
            <p:cNvPr id="30731" name="31 Conector recto de flecha"/>
            <p:cNvCxnSpPr>
              <a:cxnSpLocks noChangeShapeType="1"/>
            </p:cNvCxnSpPr>
            <p:nvPr/>
          </p:nvCxnSpPr>
          <p:spPr bwMode="auto">
            <a:xfrm>
              <a:off x="5500700" y="5072081"/>
              <a:ext cx="642937" cy="1588"/>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30732" name="18 Conector recto de flecha"/>
            <p:cNvCxnSpPr>
              <a:cxnSpLocks noChangeShapeType="1"/>
            </p:cNvCxnSpPr>
            <p:nvPr/>
          </p:nvCxnSpPr>
          <p:spPr bwMode="auto">
            <a:xfrm>
              <a:off x="4429137" y="5072081"/>
              <a:ext cx="78581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3" name="20 Conector recto de flecha"/>
            <p:cNvCxnSpPr>
              <a:cxnSpLocks noChangeShapeType="1"/>
            </p:cNvCxnSpPr>
            <p:nvPr/>
          </p:nvCxnSpPr>
          <p:spPr bwMode="auto">
            <a:xfrm rot="10800000">
              <a:off x="3000387" y="5072081"/>
              <a:ext cx="7143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19 CuadroTexto"/>
            <p:cNvSpPr txBox="1"/>
            <p:nvPr/>
          </p:nvSpPr>
          <p:spPr bwMode="auto">
            <a:xfrm>
              <a:off x="3714762" y="4876819"/>
              <a:ext cx="785813" cy="338137"/>
            </a:xfrm>
            <a:prstGeom prst="rect">
              <a:avLst/>
            </a:prstGeom>
            <a:noFill/>
          </p:spPr>
          <p:txBody>
            <a:bodyPr>
              <a:spAutoFit/>
            </a:bodyPr>
            <a:lstStyle/>
            <a:p>
              <a:pPr>
                <a:defRPr/>
              </a:pPr>
              <a:r>
                <a:rPr lang="es-MX" sz="1600" b="1" i="1" dirty="0">
                  <a:solidFill>
                    <a:schemeClr val="accent6">
                      <a:lumMod val="50000"/>
                    </a:schemeClr>
                  </a:solidFill>
                </a:rPr>
                <a:t>k bits</a:t>
              </a:r>
            </a:p>
          </p:txBody>
        </p:sp>
        <p:cxnSp>
          <p:nvCxnSpPr>
            <p:cNvPr id="30735" name="18 Conector recto de flecha"/>
            <p:cNvCxnSpPr>
              <a:cxnSpLocks noChangeShapeType="1"/>
            </p:cNvCxnSpPr>
            <p:nvPr/>
          </p:nvCxnSpPr>
          <p:spPr bwMode="auto">
            <a:xfrm>
              <a:off x="5000637" y="5999181"/>
              <a:ext cx="121443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6" name="20 Conector recto de flecha"/>
            <p:cNvCxnSpPr>
              <a:cxnSpLocks noChangeShapeType="1"/>
            </p:cNvCxnSpPr>
            <p:nvPr/>
          </p:nvCxnSpPr>
          <p:spPr bwMode="auto">
            <a:xfrm rot="10800000" flipV="1">
              <a:off x="3000387" y="6000769"/>
              <a:ext cx="107156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37" name="23 CuadroTexto"/>
            <p:cNvSpPr txBox="1">
              <a:spLocks noChangeArrowheads="1"/>
            </p:cNvSpPr>
            <p:nvPr/>
          </p:nvSpPr>
          <p:spPr bwMode="auto">
            <a:xfrm>
              <a:off x="4286262" y="5805506"/>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i="1"/>
                <a:t>n bits</a:t>
              </a:r>
            </a:p>
          </p:txBody>
        </p:sp>
      </p:grpSp>
      <p:sp>
        <p:nvSpPr>
          <p:cNvPr id="16" name="Text Box 4"/>
          <p:cNvSpPr txBox="1">
            <a:spLocks noChangeArrowheads="1"/>
          </p:cNvSpPr>
          <p:nvPr/>
        </p:nvSpPr>
        <p:spPr bwMode="auto">
          <a:xfrm>
            <a:off x="795338" y="1143000"/>
            <a:ext cx="7715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dirty="0">
                <a:solidFill>
                  <a:schemeClr val="accent6">
                    <a:lumMod val="75000"/>
                  </a:schemeClr>
                </a:solidFill>
                <a:latin typeface="ZapfHumnst BT"/>
              </a:rPr>
              <a:t>CRC, </a:t>
            </a:r>
            <a:r>
              <a:rPr lang="es-MX" sz="1800" b="1" dirty="0" err="1">
                <a:solidFill>
                  <a:schemeClr val="accent6">
                    <a:lumMod val="75000"/>
                  </a:schemeClr>
                </a:solidFill>
                <a:latin typeface="ZapfHumnst BT"/>
              </a:rPr>
              <a:t>Cyclic</a:t>
            </a:r>
            <a:r>
              <a:rPr lang="es-MX" sz="1800" b="1" dirty="0">
                <a:solidFill>
                  <a:schemeClr val="accent6">
                    <a:lumMod val="75000"/>
                  </a:schemeClr>
                </a:solidFill>
                <a:latin typeface="ZapfHumnst BT"/>
              </a:rPr>
              <a:t> </a:t>
            </a:r>
            <a:r>
              <a:rPr lang="es-MX" sz="1800" b="1" dirty="0" err="1">
                <a:solidFill>
                  <a:schemeClr val="accent6">
                    <a:lumMod val="75000"/>
                  </a:schemeClr>
                </a:solidFill>
                <a:latin typeface="ZapfHumnst BT"/>
              </a:rPr>
              <a:t>Redundancy</a:t>
            </a:r>
            <a:r>
              <a:rPr lang="es-MX" sz="1800" b="1" dirty="0">
                <a:solidFill>
                  <a:schemeClr val="accent6">
                    <a:lumMod val="75000"/>
                  </a:schemeClr>
                </a:solidFill>
                <a:latin typeface="ZapfHumnst BT"/>
              </a:rPr>
              <a:t> </a:t>
            </a:r>
            <a:r>
              <a:rPr lang="es-MX" sz="1800" b="1" dirty="0" err="1">
                <a:solidFill>
                  <a:schemeClr val="accent6">
                    <a:lumMod val="75000"/>
                  </a:schemeClr>
                </a:solidFill>
                <a:latin typeface="ZapfHumnst BT"/>
              </a:rPr>
              <a:t>Check</a:t>
            </a:r>
            <a:endParaRPr lang="es-MX" sz="1800" dirty="0">
              <a:solidFill>
                <a:schemeClr val="accent6">
                  <a:lumMod val="75000"/>
                </a:schemeClr>
              </a:solidFill>
              <a:latin typeface="ZapfHumnst BT"/>
            </a:endParaRPr>
          </a:p>
        </p:txBody>
      </p:sp>
      <p:sp>
        <p:nvSpPr>
          <p:cNvPr id="18" name="Text Box 4"/>
          <p:cNvSpPr txBox="1">
            <a:spLocks noChangeArrowheads="1"/>
          </p:cNvSpPr>
          <p:nvPr/>
        </p:nvSpPr>
        <p:spPr bwMode="auto">
          <a:xfrm>
            <a:off x="928688" y="2849513"/>
            <a:ext cx="771525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dirty="0">
                <a:solidFill>
                  <a:schemeClr val="bg2">
                    <a:lumMod val="25000"/>
                  </a:schemeClr>
                </a:solidFill>
                <a:latin typeface="ZapfHumnst BT"/>
              </a:rPr>
              <a:t>El transmisor genera una secuencia de </a:t>
            </a:r>
            <a:r>
              <a:rPr lang="es-MX" sz="1800" b="1" i="1" dirty="0">
                <a:solidFill>
                  <a:schemeClr val="bg2">
                    <a:lumMod val="25000"/>
                  </a:schemeClr>
                </a:solidFill>
                <a:latin typeface="ZapfHumnst BT"/>
              </a:rPr>
              <a:t>(n – k) bits</a:t>
            </a:r>
            <a:r>
              <a:rPr lang="es-MX" sz="1800" dirty="0">
                <a:solidFill>
                  <a:schemeClr val="bg2">
                    <a:lumMod val="25000"/>
                  </a:schemeClr>
                </a:solidFill>
                <a:latin typeface="ZapfHumnst BT"/>
              </a:rPr>
              <a:t>, denominada secuencia de comprobación de la trama </a:t>
            </a:r>
            <a:r>
              <a:rPr lang="es-MX" sz="1800" b="1" i="1" dirty="0">
                <a:solidFill>
                  <a:schemeClr val="bg2">
                    <a:lumMod val="25000"/>
                  </a:schemeClr>
                </a:solidFill>
                <a:latin typeface="ZapfHumnst BT"/>
              </a:rPr>
              <a:t>(FCS, </a:t>
            </a:r>
            <a:r>
              <a:rPr lang="es-MX" sz="1800" b="1" i="1" dirty="0" err="1">
                <a:solidFill>
                  <a:schemeClr val="bg2">
                    <a:lumMod val="25000"/>
                  </a:schemeClr>
                </a:solidFill>
                <a:latin typeface="ZapfHumnst BT"/>
              </a:rPr>
              <a:t>Frame</a:t>
            </a:r>
            <a:r>
              <a:rPr lang="es-MX" sz="1800" b="1" i="1" dirty="0">
                <a:solidFill>
                  <a:schemeClr val="bg2">
                    <a:lumMod val="25000"/>
                  </a:schemeClr>
                </a:solidFill>
                <a:latin typeface="ZapfHumnst BT"/>
              </a:rPr>
              <a:t> </a:t>
            </a:r>
            <a:r>
              <a:rPr lang="es-MX" sz="1800" b="1" i="1" dirty="0" err="1">
                <a:solidFill>
                  <a:schemeClr val="bg2">
                    <a:lumMod val="25000"/>
                  </a:schemeClr>
                </a:solidFill>
                <a:latin typeface="ZapfHumnst BT"/>
              </a:rPr>
              <a:t>Check</a:t>
            </a:r>
            <a:r>
              <a:rPr lang="es-MX" sz="1800" b="1" i="1" dirty="0">
                <a:solidFill>
                  <a:schemeClr val="bg2">
                    <a:lumMod val="25000"/>
                  </a:schemeClr>
                </a:solidFill>
                <a:latin typeface="ZapfHumnst BT"/>
              </a:rPr>
              <a:t> </a:t>
            </a:r>
            <a:r>
              <a:rPr lang="es-MX" sz="1800" b="1" i="1" dirty="0" err="1">
                <a:solidFill>
                  <a:schemeClr val="bg2">
                    <a:lumMod val="25000"/>
                  </a:schemeClr>
                </a:solidFill>
                <a:latin typeface="ZapfHumnst BT"/>
              </a:rPr>
              <a:t>Sequence</a:t>
            </a:r>
            <a:r>
              <a:rPr lang="es-MX" sz="1800" b="1" i="1" dirty="0">
                <a:solidFill>
                  <a:schemeClr val="bg2">
                    <a:lumMod val="25000"/>
                  </a:schemeClr>
                </a:solidFill>
                <a:latin typeface="ZapfHumnst BT"/>
              </a:rPr>
              <a:t>) </a:t>
            </a:r>
            <a:r>
              <a:rPr lang="es-MX" sz="1800" i="1" dirty="0">
                <a:solidFill>
                  <a:schemeClr val="bg2">
                    <a:lumMod val="25000"/>
                  </a:schemeClr>
                </a:solidFill>
                <a:latin typeface="ZapfHumnst BT"/>
              </a:rPr>
              <a:t>o</a:t>
            </a:r>
            <a:r>
              <a:rPr lang="es-MX" sz="1800" b="1" i="1" dirty="0">
                <a:solidFill>
                  <a:schemeClr val="bg2">
                    <a:lumMod val="25000"/>
                  </a:schemeClr>
                </a:solidFill>
                <a:latin typeface="ZapfHumnst BT"/>
              </a:rPr>
              <a:t> CRC</a:t>
            </a:r>
            <a:r>
              <a:rPr lang="es-MX" sz="1800" i="1"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Tree>
    <p:extLst>
      <p:ext uri="{BB962C8B-B14F-4D97-AF65-F5344CB8AC3E}">
        <p14:creationId xmlns:p14="http://schemas.microsoft.com/office/powerpoint/2010/main" val="4204675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fltVal val="0"/>
                                          </p:val>
                                        </p:tav>
                                        <p:tav tm="100000">
                                          <p:val>
                                            <p:strVal val="#ppt_w"/>
                                          </p:val>
                                        </p:tav>
                                      </p:tavLst>
                                    </p:anim>
                                    <p:anim calcmode="lin" valueType="num">
                                      <p:cBhvr>
                                        <p:cTn id="16" dur="1000" fill="hold"/>
                                        <p:tgtEl>
                                          <p:spTgt spid="15"/>
                                        </p:tgtEl>
                                        <p:attrNameLst>
                                          <p:attrName>ppt_h</p:attrName>
                                        </p:attrNameLst>
                                      </p:cBhvr>
                                      <p:tavLst>
                                        <p:tav tm="0">
                                          <p:val>
                                            <p:fltVal val="0"/>
                                          </p:val>
                                        </p:tav>
                                        <p:tav tm="100000">
                                          <p:val>
                                            <p:strVal val="#ppt_h"/>
                                          </p:val>
                                        </p:tav>
                                      </p:tavLst>
                                    </p:anim>
                                    <p:anim calcmode="lin" valueType="num">
                                      <p:cBhvr>
                                        <p:cTn id="1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fltVal val="0"/>
                                          </p:val>
                                        </p:tav>
                                        <p:tav tm="100000">
                                          <p:val>
                                            <p:strVal val="#ppt_w"/>
                                          </p:val>
                                        </p:tav>
                                      </p:tavLst>
                                    </p:anim>
                                    <p:anim calcmode="lin" valueType="num">
                                      <p:cBhvr>
                                        <p:cTn id="24" dur="1000" fill="hold"/>
                                        <p:tgtEl>
                                          <p:spTgt spid="14"/>
                                        </p:tgtEl>
                                        <p:attrNameLst>
                                          <p:attrName>ppt_h</p:attrName>
                                        </p:attrNameLst>
                                      </p:cBhvr>
                                      <p:tavLst>
                                        <p:tav tm="0">
                                          <p:val>
                                            <p:fltVal val="0"/>
                                          </p:val>
                                        </p:tav>
                                        <p:tav tm="100000">
                                          <p:val>
                                            <p:strVal val="#ppt_h"/>
                                          </p:val>
                                        </p:tav>
                                      </p:tavLst>
                                    </p:anim>
                                    <p:anim calcmode="lin" valueType="num">
                                      <p:cBhvr>
                                        <p:cTn id="25"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ox(in)">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000" fill="hold"/>
                                        <p:tgtEl>
                                          <p:spTgt spid="18"/>
                                        </p:tgtEl>
                                        <p:attrNameLst>
                                          <p:attrName>ppt_w</p:attrName>
                                        </p:attrNameLst>
                                      </p:cBhvr>
                                      <p:tavLst>
                                        <p:tav tm="0">
                                          <p:val>
                                            <p:fltVal val="0"/>
                                          </p:val>
                                        </p:tav>
                                        <p:tav tm="100000">
                                          <p:val>
                                            <p:strVal val="#ppt_w"/>
                                          </p:val>
                                        </p:tav>
                                      </p:tavLst>
                                    </p:anim>
                                    <p:anim calcmode="lin" valueType="num">
                                      <p:cBhvr>
                                        <p:cTn id="37" dur="1000" fill="hold"/>
                                        <p:tgtEl>
                                          <p:spTgt spid="18"/>
                                        </p:tgtEl>
                                        <p:attrNameLst>
                                          <p:attrName>ppt_h</p:attrName>
                                        </p:attrNameLst>
                                      </p:cBhvr>
                                      <p:tavLst>
                                        <p:tav tm="0">
                                          <p:val>
                                            <p:fltVal val="0"/>
                                          </p:val>
                                        </p:tav>
                                        <p:tav tm="100000">
                                          <p:val>
                                            <p:strVal val="#ppt_h"/>
                                          </p:val>
                                        </p:tav>
                                      </p:tavLst>
                                    </p:anim>
                                    <p:anim calcmode="lin" valueType="num">
                                      <p:cBhvr>
                                        <p:cTn id="38"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4" grpId="0" autoUpdateAnimBg="0"/>
      <p:bldP spid="16" grpId="0" autoUpdateAnimBg="0"/>
      <p:bldP spid="1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Detección de errores</a:t>
            </a:r>
          </a:p>
        </p:txBody>
      </p:sp>
      <p:sp>
        <p:nvSpPr>
          <p:cNvPr id="6" name="Text Box 4"/>
          <p:cNvSpPr txBox="1">
            <a:spLocks noChangeArrowheads="1"/>
          </p:cNvSpPr>
          <p:nvPr/>
        </p:nvSpPr>
        <p:spPr bwMode="auto">
          <a:xfrm>
            <a:off x="571500" y="1143000"/>
            <a:ext cx="80010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Para la </a:t>
            </a:r>
            <a:r>
              <a:rPr lang="es-MX" sz="1800" b="1" dirty="0">
                <a:solidFill>
                  <a:schemeClr val="accent6">
                    <a:lumMod val="75000"/>
                  </a:schemeClr>
                </a:solidFill>
                <a:latin typeface="ZapfHumnst BT"/>
              </a:rPr>
              <a:t>detección de errores</a:t>
            </a:r>
            <a:r>
              <a:rPr lang="es-MX" sz="1800" dirty="0">
                <a:solidFill>
                  <a:schemeClr val="bg2">
                    <a:lumMod val="25000"/>
                  </a:schemeClr>
                </a:solidFill>
                <a:latin typeface="ZapfHumnst BT"/>
              </a:rPr>
              <a:t>, dada una trama de bits, se añaden bits adicionales por parte del </a:t>
            </a:r>
            <a:r>
              <a:rPr lang="es-MX" sz="1800" b="1" dirty="0">
                <a:solidFill>
                  <a:schemeClr val="bg2">
                    <a:lumMod val="25000"/>
                  </a:schemeClr>
                </a:solidFill>
                <a:latin typeface="ZapfHumnst BT"/>
              </a:rPr>
              <a:t>transmisor</a:t>
            </a:r>
            <a:r>
              <a:rPr lang="es-MX" sz="1800" dirty="0">
                <a:solidFill>
                  <a:schemeClr val="bg2">
                    <a:lumMod val="25000"/>
                  </a:schemeClr>
                </a:solidFill>
                <a:latin typeface="ZapfHumnst BT"/>
              </a:rPr>
              <a:t> para formar un código con capacidad de detectar errores.</a:t>
            </a:r>
          </a:p>
        </p:txBody>
      </p:sp>
      <p:sp>
        <p:nvSpPr>
          <p:cNvPr id="8" name="Text Box 4"/>
          <p:cNvSpPr txBox="1">
            <a:spLocks noChangeArrowheads="1"/>
          </p:cNvSpPr>
          <p:nvPr/>
        </p:nvSpPr>
        <p:spPr bwMode="auto">
          <a:xfrm>
            <a:off x="571500" y="2357438"/>
            <a:ext cx="7929563"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Generalmente, para un bloque de datos de </a:t>
            </a:r>
            <a:r>
              <a:rPr lang="es-MX" sz="1800" b="1" dirty="0">
                <a:solidFill>
                  <a:schemeClr val="bg2">
                    <a:lumMod val="25000"/>
                  </a:schemeClr>
                </a:solidFill>
                <a:latin typeface="ZapfHumnst BT"/>
              </a:rPr>
              <a:t>k bits</a:t>
            </a:r>
            <a:r>
              <a:rPr lang="es-MX" sz="1800" dirty="0">
                <a:solidFill>
                  <a:schemeClr val="bg2">
                    <a:lumMod val="25000"/>
                  </a:schemeClr>
                </a:solidFill>
                <a:latin typeface="ZapfHumnst BT"/>
              </a:rPr>
              <a:t>, el algoritmo de detección de errores utiliza un código de </a:t>
            </a:r>
            <a:r>
              <a:rPr lang="es-MX" sz="1800" b="1" dirty="0">
                <a:solidFill>
                  <a:schemeClr val="bg2">
                    <a:lumMod val="25000"/>
                  </a:schemeClr>
                </a:solidFill>
                <a:latin typeface="ZapfHumnst BT"/>
              </a:rPr>
              <a:t>n – k bits</a:t>
            </a:r>
            <a:r>
              <a:rPr lang="es-MX" sz="1800" dirty="0">
                <a:solidFill>
                  <a:schemeClr val="bg2">
                    <a:lumMod val="25000"/>
                  </a:schemeClr>
                </a:solidFill>
                <a:latin typeface="ZapfHumnst BT"/>
              </a:rPr>
              <a:t>, siendo (n-k) &lt; k. </a:t>
            </a:r>
          </a:p>
        </p:txBody>
      </p:sp>
      <p:grpSp>
        <p:nvGrpSpPr>
          <p:cNvPr id="2" name="34 Grupo"/>
          <p:cNvGrpSpPr>
            <a:grpSpLocks/>
          </p:cNvGrpSpPr>
          <p:nvPr/>
        </p:nvGrpSpPr>
        <p:grpSpPr bwMode="auto">
          <a:xfrm>
            <a:off x="1928813" y="3357563"/>
            <a:ext cx="5143500" cy="3214687"/>
            <a:chOff x="1928794" y="3214686"/>
            <a:chExt cx="5143536" cy="3214710"/>
          </a:xfrm>
        </p:grpSpPr>
        <p:sp>
          <p:nvSpPr>
            <p:cNvPr id="23558" name="8 Rectángulo"/>
            <p:cNvSpPr>
              <a:spLocks noChangeArrowheads="1"/>
            </p:cNvSpPr>
            <p:nvPr/>
          </p:nvSpPr>
          <p:spPr bwMode="auto">
            <a:xfrm>
              <a:off x="3929058" y="3786190"/>
              <a:ext cx="2286016" cy="357190"/>
            </a:xfrm>
            <a:prstGeom prst="rect">
              <a:avLst/>
            </a:prstGeom>
            <a:solidFill>
              <a:srgbClr val="FF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Datos</a:t>
              </a:r>
            </a:p>
          </p:txBody>
        </p:sp>
        <p:cxnSp>
          <p:nvCxnSpPr>
            <p:cNvPr id="23559" name="10 Conector recto de flecha"/>
            <p:cNvCxnSpPr>
              <a:cxnSpLocks noChangeShapeType="1"/>
            </p:cNvCxnSpPr>
            <p:nvPr/>
          </p:nvCxnSpPr>
          <p:spPr bwMode="auto">
            <a:xfrm>
              <a:off x="5357818" y="3571876"/>
              <a:ext cx="78581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0" name="12 Conector recto de flecha"/>
            <p:cNvCxnSpPr>
              <a:cxnSpLocks noChangeShapeType="1"/>
            </p:cNvCxnSpPr>
            <p:nvPr/>
          </p:nvCxnSpPr>
          <p:spPr bwMode="auto">
            <a:xfrm rot="10800000">
              <a:off x="3929058" y="3571876"/>
              <a:ext cx="7143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13 CuadroTexto"/>
            <p:cNvSpPr txBox="1"/>
            <p:nvPr/>
          </p:nvSpPr>
          <p:spPr>
            <a:xfrm>
              <a:off x="4643438" y="3376612"/>
              <a:ext cx="785817" cy="338139"/>
            </a:xfrm>
            <a:prstGeom prst="rect">
              <a:avLst/>
            </a:prstGeom>
            <a:noFill/>
          </p:spPr>
          <p:txBody>
            <a:bodyPr>
              <a:spAutoFit/>
            </a:bodyPr>
            <a:lstStyle/>
            <a:p>
              <a:pPr>
                <a:defRPr/>
              </a:pPr>
              <a:r>
                <a:rPr lang="es-MX" sz="1600" b="1" i="1" dirty="0">
                  <a:solidFill>
                    <a:schemeClr val="accent6">
                      <a:lumMod val="50000"/>
                    </a:schemeClr>
                  </a:solidFill>
                </a:rPr>
                <a:t>k bits</a:t>
              </a:r>
            </a:p>
          </p:txBody>
        </p:sp>
        <p:cxnSp>
          <p:nvCxnSpPr>
            <p:cNvPr id="23562" name="15 Conector recto de flecha"/>
            <p:cNvCxnSpPr>
              <a:cxnSpLocks noChangeShapeType="1"/>
            </p:cNvCxnSpPr>
            <p:nvPr/>
          </p:nvCxnSpPr>
          <p:spPr bwMode="auto">
            <a:xfrm rot="5400000">
              <a:off x="4714876" y="4643446"/>
              <a:ext cx="7143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563" name="16 Rectángulo"/>
            <p:cNvSpPr>
              <a:spLocks noChangeArrowheads="1"/>
            </p:cNvSpPr>
            <p:nvPr/>
          </p:nvSpPr>
          <p:spPr bwMode="auto">
            <a:xfrm>
              <a:off x="3929059" y="5196313"/>
              <a:ext cx="2286016" cy="357190"/>
            </a:xfrm>
            <a:prstGeom prst="rect">
              <a:avLst/>
            </a:prstGeom>
            <a:solidFill>
              <a:srgbClr val="FF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Datos</a:t>
              </a:r>
            </a:p>
          </p:txBody>
        </p:sp>
        <p:sp>
          <p:nvSpPr>
            <p:cNvPr id="20" name="19 CuadroTexto"/>
            <p:cNvSpPr txBox="1"/>
            <p:nvPr/>
          </p:nvSpPr>
          <p:spPr>
            <a:xfrm>
              <a:off x="6000759" y="4643446"/>
              <a:ext cx="928695" cy="338139"/>
            </a:xfrm>
            <a:prstGeom prst="rect">
              <a:avLst/>
            </a:prstGeom>
            <a:noFill/>
          </p:spPr>
          <p:txBody>
            <a:bodyPr>
              <a:spAutoFit/>
            </a:bodyPr>
            <a:lstStyle/>
            <a:p>
              <a:pPr>
                <a:defRPr/>
              </a:pPr>
              <a:r>
                <a:rPr lang="es-MX" sz="1600" b="1" i="1" dirty="0">
                  <a:solidFill>
                    <a:schemeClr val="accent6">
                      <a:lumMod val="50000"/>
                    </a:schemeClr>
                  </a:solidFill>
                </a:rPr>
                <a:t>n- k bits</a:t>
              </a:r>
            </a:p>
          </p:txBody>
        </p:sp>
        <p:sp>
          <p:nvSpPr>
            <p:cNvPr id="23565" name="21 Rectángulo"/>
            <p:cNvSpPr>
              <a:spLocks noChangeArrowheads="1"/>
            </p:cNvSpPr>
            <p:nvPr/>
          </p:nvSpPr>
          <p:spPr bwMode="auto">
            <a:xfrm>
              <a:off x="6215074" y="5214950"/>
              <a:ext cx="357190" cy="357190"/>
            </a:xfrm>
            <a:prstGeom prst="rect">
              <a:avLst/>
            </a:prstGeom>
            <a:solidFill>
              <a:srgbClr val="CCCCFF"/>
            </a:solidFill>
            <a:ln w="9525" algn="ctr">
              <a:solidFill>
                <a:schemeClr val="tx1"/>
              </a:solidFill>
              <a:round/>
              <a:headEnd/>
              <a:tailEnd/>
            </a:ln>
          </p:spPr>
          <p:txBody>
            <a:bodyPr/>
            <a:lstStyle/>
            <a:p>
              <a:pPr algn="ctr" eaLnBrk="0" hangingPunct="0"/>
              <a:endParaRPr lang="es-MX" sz="1800">
                <a:latin typeface="Arial" pitchFamily="34" charset="0"/>
                <a:cs typeface="Arial" pitchFamily="34" charset="0"/>
              </a:endParaRPr>
            </a:p>
          </p:txBody>
        </p:sp>
        <p:cxnSp>
          <p:nvCxnSpPr>
            <p:cNvPr id="23566" name="22 Conector recto de flecha"/>
            <p:cNvCxnSpPr>
              <a:cxnSpLocks noChangeShapeType="1"/>
            </p:cNvCxnSpPr>
            <p:nvPr/>
          </p:nvCxnSpPr>
          <p:spPr bwMode="auto">
            <a:xfrm>
              <a:off x="5643570" y="5927742"/>
              <a:ext cx="928694"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7" name="23 Conector recto de flecha"/>
            <p:cNvCxnSpPr>
              <a:cxnSpLocks noChangeShapeType="1"/>
            </p:cNvCxnSpPr>
            <p:nvPr/>
          </p:nvCxnSpPr>
          <p:spPr bwMode="auto">
            <a:xfrm rot="10800000">
              <a:off x="3929058" y="5929330"/>
              <a:ext cx="1000132" cy="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24 CuadroTexto"/>
            <p:cNvSpPr txBox="1"/>
            <p:nvPr/>
          </p:nvSpPr>
          <p:spPr>
            <a:xfrm>
              <a:off x="4929190" y="5734066"/>
              <a:ext cx="785817" cy="338140"/>
            </a:xfrm>
            <a:prstGeom prst="rect">
              <a:avLst/>
            </a:prstGeom>
            <a:noFill/>
          </p:spPr>
          <p:txBody>
            <a:bodyPr>
              <a:spAutoFit/>
            </a:bodyPr>
            <a:lstStyle/>
            <a:p>
              <a:pPr>
                <a:defRPr/>
              </a:pPr>
              <a:r>
                <a:rPr lang="es-MX" sz="1600" b="1" i="1" dirty="0">
                  <a:solidFill>
                    <a:schemeClr val="accent6">
                      <a:lumMod val="50000"/>
                    </a:schemeClr>
                  </a:solidFill>
                </a:rPr>
                <a:t>n bits</a:t>
              </a:r>
            </a:p>
          </p:txBody>
        </p:sp>
        <p:cxnSp>
          <p:nvCxnSpPr>
            <p:cNvPr id="23569" name="31 Conector recto de flecha"/>
            <p:cNvCxnSpPr>
              <a:cxnSpLocks noChangeShapeType="1"/>
            </p:cNvCxnSpPr>
            <p:nvPr/>
          </p:nvCxnSpPr>
          <p:spPr bwMode="auto">
            <a:xfrm>
              <a:off x="6215074" y="5070486"/>
              <a:ext cx="357190" cy="1588"/>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3" name="32 CuadroTexto"/>
            <p:cNvSpPr txBox="1"/>
            <p:nvPr/>
          </p:nvSpPr>
          <p:spPr>
            <a:xfrm>
              <a:off x="2000231" y="4457707"/>
              <a:ext cx="1571636" cy="400053"/>
            </a:xfrm>
            <a:prstGeom prst="rect">
              <a:avLst/>
            </a:prstGeom>
            <a:noFill/>
          </p:spPr>
          <p:txBody>
            <a:bodyPr>
              <a:spAutoFit/>
            </a:bodyPr>
            <a:lstStyle/>
            <a:p>
              <a:pPr>
                <a:defRPr/>
              </a:pPr>
              <a:r>
                <a:rPr lang="es-MX" sz="2000" b="1" dirty="0">
                  <a:solidFill>
                    <a:schemeClr val="accent6">
                      <a:lumMod val="50000"/>
                    </a:schemeClr>
                  </a:solidFill>
                  <a:latin typeface="ZapfHumnst BT"/>
                </a:rPr>
                <a:t>Transmisor</a:t>
              </a:r>
            </a:p>
          </p:txBody>
        </p:sp>
        <p:sp>
          <p:nvSpPr>
            <p:cNvPr id="23571" name="33 Rectángulo"/>
            <p:cNvSpPr>
              <a:spLocks noChangeArrowheads="1"/>
            </p:cNvSpPr>
            <p:nvPr/>
          </p:nvSpPr>
          <p:spPr bwMode="auto">
            <a:xfrm>
              <a:off x="1928794" y="3214686"/>
              <a:ext cx="5143536" cy="3214710"/>
            </a:xfrm>
            <a:prstGeom prst="rect">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s-MX"/>
            </a:p>
          </p:txBody>
        </p:sp>
      </p:grpSp>
    </p:spTree>
    <p:extLst>
      <p:ext uri="{BB962C8B-B14F-4D97-AF65-F5344CB8AC3E}">
        <p14:creationId xmlns:p14="http://schemas.microsoft.com/office/powerpoint/2010/main" val="1371193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4" presetClass="entr" presetSubtype="16"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3813773723"/>
              </p:ext>
            </p:extLst>
          </p:nvPr>
        </p:nvGraphicFramePr>
        <p:xfrm>
          <a:off x="753616" y="1500188"/>
          <a:ext cx="3098304" cy="2552700"/>
        </p:xfrm>
        <a:graphic>
          <a:graphicData uri="http://schemas.openxmlformats.org/presentationml/2006/ole">
            <mc:AlternateContent xmlns:mc="http://schemas.openxmlformats.org/markup-compatibility/2006">
              <mc:Choice xmlns:v="urn:schemas-microsoft-com:vml" Requires="v">
                <p:oleObj spid="_x0000_s64530" name="Bitmap Image" r:id="rId4" imgW="1819280" imgH="2552567" progId="PBrush">
                  <p:embed/>
                </p:oleObj>
              </mc:Choice>
              <mc:Fallback>
                <p:oleObj name="Bitmap Image" r:id="rId4" imgW="1819280" imgH="255256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16" y="1500188"/>
                        <a:ext cx="3098304" cy="2552700"/>
                      </a:xfrm>
                      <a:prstGeom prst="rect">
                        <a:avLst/>
                      </a:prstGeom>
                      <a:noFill/>
                      <a:ln>
                        <a:noFill/>
                      </a:ln>
                      <a:effectLst/>
                      <a:extLst/>
                    </p:spPr>
                  </p:pic>
                </p:oleObj>
              </mc:Fallback>
            </mc:AlternateContent>
          </a:graphicData>
        </a:graphic>
      </p:graphicFrame>
      <p:sp>
        <p:nvSpPr>
          <p:cNvPr id="2051" name="WordArt 3" descr="Paper bag"/>
          <p:cNvSpPr>
            <a:spLocks noChangeArrowheads="1" noChangeShapeType="1" noTextEdit="1"/>
          </p:cNvSpPr>
          <p:nvPr/>
        </p:nvSpPr>
        <p:spPr bwMode="auto">
          <a:xfrm>
            <a:off x="982217" y="4800600"/>
            <a:ext cx="2581672" cy="523875"/>
          </a:xfrm>
          <a:prstGeom prst="rect">
            <a:avLst/>
          </a:prstGeom>
        </p:spPr>
        <p:txBody>
          <a:bodyPr wrap="none" fromWordArt="1">
            <a:prstTxWarp prst="textPlain">
              <a:avLst>
                <a:gd name="adj" fmla="val 50000"/>
              </a:avLst>
            </a:prstTxWarp>
          </a:bodyPr>
          <a:lstStyle/>
          <a:p>
            <a:pPr algn="ctr"/>
            <a:r>
              <a:rPr lang="es-MX" sz="3600" kern="10" dirty="0">
                <a:ln w="9525">
                  <a:solidFill>
                    <a:srgbClr val="008000"/>
                  </a:solidFill>
                  <a:round/>
                  <a:headEnd/>
                  <a:tailEnd/>
                </a:ln>
                <a:blipFill dpi="0" rotWithShape="0">
                  <a:blip r:embed="rId6"/>
                  <a:srcRect/>
                  <a:tile tx="0" ty="0" sx="100000" sy="100000" flip="none" algn="tl"/>
                </a:blipFill>
                <a:effectLst>
                  <a:outerShdw dist="563972" dir="14049741" sx="125000" sy="125000" algn="tl" rotWithShape="0">
                    <a:srgbClr val="C7DFD3"/>
                  </a:outerShdw>
                </a:effectLst>
                <a:latin typeface="Times New Roman"/>
                <a:cs typeface="Times New Roman"/>
              </a:rPr>
              <a:t>Fundamentos de redes</a:t>
            </a:r>
          </a:p>
        </p:txBody>
      </p:sp>
      <p:sp>
        <p:nvSpPr>
          <p:cNvPr id="7173" name="Text Box 5"/>
          <p:cNvSpPr txBox="1">
            <a:spLocks noChangeArrowheads="1"/>
          </p:cNvSpPr>
          <p:nvPr/>
        </p:nvSpPr>
        <p:spPr bwMode="auto">
          <a:xfrm>
            <a:off x="4283968" y="1500188"/>
            <a:ext cx="4248472"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4013" indent="-3540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ts val="1200"/>
              </a:spcBef>
              <a:buFont typeface="Arial" pitchFamily="34" charset="0"/>
              <a:buChar char="•"/>
            </a:pPr>
            <a:r>
              <a:rPr lang="es-MX" sz="1800" dirty="0">
                <a:solidFill>
                  <a:schemeClr val="bg2">
                    <a:lumMod val="25000"/>
                  </a:schemeClr>
                </a:solidFill>
                <a:latin typeface="ZapfHumnst BT"/>
              </a:rPr>
              <a:t>Que el alumno </a:t>
            </a:r>
            <a:r>
              <a:rPr lang="es-MX" sz="1800" b="1" u="sng" dirty="0">
                <a:solidFill>
                  <a:schemeClr val="accent6">
                    <a:lumMod val="75000"/>
                  </a:schemeClr>
                </a:solidFill>
                <a:latin typeface="ZapfHumnst BT"/>
              </a:rPr>
              <a:t>comprenda</a:t>
            </a:r>
            <a:r>
              <a:rPr lang="es-MX" sz="1800" dirty="0">
                <a:solidFill>
                  <a:schemeClr val="bg2">
                    <a:lumMod val="25000"/>
                  </a:schemeClr>
                </a:solidFill>
                <a:latin typeface="ZapfHumnst BT"/>
              </a:rPr>
              <a:t> las técnicas de comunicación asíncrona y síncrona, y analice las ventajas y desventajas de estas técnicas de comunicación.</a:t>
            </a:r>
          </a:p>
          <a:p>
            <a:pPr algn="just">
              <a:lnSpc>
                <a:spcPct val="150000"/>
              </a:lnSpc>
              <a:spcBef>
                <a:spcPts val="1200"/>
              </a:spcBef>
              <a:buFont typeface="Arial" pitchFamily="34" charset="0"/>
              <a:buChar char="•"/>
            </a:pPr>
            <a:r>
              <a:rPr lang="es-MX" sz="1800" dirty="0">
                <a:solidFill>
                  <a:schemeClr val="bg2">
                    <a:lumMod val="25000"/>
                  </a:schemeClr>
                </a:solidFill>
                <a:latin typeface="ZapfHumnst BT"/>
              </a:rPr>
              <a:t>Que el alumno </a:t>
            </a:r>
            <a:r>
              <a:rPr lang="es-MX" sz="1800" b="1" u="sng" dirty="0">
                <a:solidFill>
                  <a:schemeClr val="accent6">
                    <a:lumMod val="75000"/>
                  </a:schemeClr>
                </a:solidFill>
                <a:latin typeface="ZapfHumnst BT"/>
              </a:rPr>
              <a:t>conozca</a:t>
            </a:r>
            <a:r>
              <a:rPr lang="es-MX" sz="1800" dirty="0">
                <a:solidFill>
                  <a:schemeClr val="bg2">
                    <a:lumMod val="25000"/>
                  </a:schemeClr>
                </a:solidFill>
                <a:latin typeface="ZapfHumnst BT"/>
              </a:rPr>
              <a:t> los distintos métodos de detección de errores.</a:t>
            </a:r>
          </a:p>
        </p:txBody>
      </p:sp>
      <p:sp>
        <p:nvSpPr>
          <p:cNvPr id="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dirty="0"/>
              <a:t>Objetivos de esta sesión</a:t>
            </a:r>
          </a:p>
        </p:txBody>
      </p:sp>
    </p:spTree>
    <p:extLst>
      <p:ext uri="{BB962C8B-B14F-4D97-AF65-F5344CB8AC3E}">
        <p14:creationId xmlns:p14="http://schemas.microsoft.com/office/powerpoint/2010/main" val="403062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p:cTn id="7" dur="1000" fill="hold"/>
                                        <p:tgtEl>
                                          <p:spTgt spid="7173"/>
                                        </p:tgtEl>
                                        <p:attrNameLst>
                                          <p:attrName>ppt_w</p:attrName>
                                        </p:attrNameLst>
                                      </p:cBhvr>
                                      <p:tavLst>
                                        <p:tav tm="0">
                                          <p:val>
                                            <p:fltVal val="0"/>
                                          </p:val>
                                        </p:tav>
                                        <p:tav tm="100000">
                                          <p:val>
                                            <p:strVal val="#ppt_w"/>
                                          </p:val>
                                        </p:tav>
                                      </p:tavLst>
                                    </p:anim>
                                    <p:anim calcmode="lin" valueType="num">
                                      <p:cBhvr>
                                        <p:cTn id="8" dur="1000" fill="hold"/>
                                        <p:tgtEl>
                                          <p:spTgt spid="7173"/>
                                        </p:tgtEl>
                                        <p:attrNameLst>
                                          <p:attrName>ppt_h</p:attrName>
                                        </p:attrNameLst>
                                      </p:cBhvr>
                                      <p:tavLst>
                                        <p:tav tm="0">
                                          <p:val>
                                            <p:fltVal val="0"/>
                                          </p:val>
                                        </p:tav>
                                        <p:tav tm="100000">
                                          <p:val>
                                            <p:strVal val="#ppt_h"/>
                                          </p:val>
                                        </p:tav>
                                      </p:tavLst>
                                    </p:anim>
                                    <p:anim calcmode="lin" valueType="num">
                                      <p:cBhvr>
                                        <p:cTn id="9" dur="1000" fill="hold"/>
                                        <p:tgtEl>
                                          <p:spTgt spid="717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7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3400" y="304800"/>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Detección de errores</a:t>
            </a:r>
          </a:p>
        </p:txBody>
      </p:sp>
      <p:sp>
        <p:nvSpPr>
          <p:cNvPr id="6" name="Text Box 4"/>
          <p:cNvSpPr txBox="1">
            <a:spLocks noChangeArrowheads="1"/>
          </p:cNvSpPr>
          <p:nvPr/>
        </p:nvSpPr>
        <p:spPr bwMode="auto">
          <a:xfrm>
            <a:off x="571500" y="1143000"/>
            <a:ext cx="75723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El código de detección de errores, también llamado </a:t>
            </a:r>
            <a:r>
              <a:rPr lang="es-MX" sz="1800" b="1" dirty="0">
                <a:solidFill>
                  <a:schemeClr val="accent6">
                    <a:lumMod val="75000"/>
                  </a:schemeClr>
                </a:solidFill>
                <a:latin typeface="ZapfHumnst BT"/>
              </a:rPr>
              <a:t>bits de comprobación</a:t>
            </a:r>
            <a:r>
              <a:rPr lang="es-MX" sz="1800" dirty="0">
                <a:solidFill>
                  <a:schemeClr val="bg2">
                    <a:lumMod val="25000"/>
                  </a:schemeClr>
                </a:solidFill>
                <a:latin typeface="ZapfHumnst BT"/>
              </a:rPr>
              <a:t>, se añade al bloque de datos para generar la trama de </a:t>
            </a:r>
            <a:r>
              <a:rPr lang="es-MX" sz="1800" b="1" i="1" dirty="0">
                <a:solidFill>
                  <a:schemeClr val="bg2">
                    <a:lumMod val="25000"/>
                  </a:schemeClr>
                </a:solidFill>
                <a:latin typeface="ZapfHumnst BT"/>
              </a:rPr>
              <a:t>n bits </a:t>
            </a:r>
            <a:r>
              <a:rPr lang="es-MX" sz="1800" dirty="0">
                <a:solidFill>
                  <a:schemeClr val="bg2">
                    <a:lumMod val="25000"/>
                  </a:schemeClr>
                </a:solidFill>
                <a:latin typeface="ZapfHumnst BT"/>
              </a:rPr>
              <a:t>de longitud, la cual será transmitida posteriormente.</a:t>
            </a:r>
          </a:p>
        </p:txBody>
      </p:sp>
      <p:grpSp>
        <p:nvGrpSpPr>
          <p:cNvPr id="24580" name="20 Grupo"/>
          <p:cNvGrpSpPr>
            <a:grpSpLocks/>
          </p:cNvGrpSpPr>
          <p:nvPr/>
        </p:nvGrpSpPr>
        <p:grpSpPr bwMode="auto">
          <a:xfrm>
            <a:off x="2000250" y="2857500"/>
            <a:ext cx="5143500" cy="3214688"/>
            <a:chOff x="2000232" y="2857496"/>
            <a:chExt cx="5143536" cy="3214710"/>
          </a:xfrm>
        </p:grpSpPr>
        <p:sp>
          <p:nvSpPr>
            <p:cNvPr id="24581" name="8 Rectángulo"/>
            <p:cNvSpPr>
              <a:spLocks noChangeArrowheads="1"/>
            </p:cNvSpPr>
            <p:nvPr/>
          </p:nvSpPr>
          <p:spPr bwMode="auto">
            <a:xfrm>
              <a:off x="4000496" y="3429000"/>
              <a:ext cx="2286016" cy="357190"/>
            </a:xfrm>
            <a:prstGeom prst="rect">
              <a:avLst/>
            </a:prstGeom>
            <a:solidFill>
              <a:srgbClr val="FF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Datos</a:t>
              </a:r>
            </a:p>
          </p:txBody>
        </p:sp>
        <p:cxnSp>
          <p:nvCxnSpPr>
            <p:cNvPr id="24582" name="10 Conector recto de flecha"/>
            <p:cNvCxnSpPr>
              <a:cxnSpLocks noChangeShapeType="1"/>
            </p:cNvCxnSpPr>
            <p:nvPr/>
          </p:nvCxnSpPr>
          <p:spPr bwMode="auto">
            <a:xfrm>
              <a:off x="5429256" y="3214686"/>
              <a:ext cx="78581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583" name="12 Conector recto de flecha"/>
            <p:cNvCxnSpPr>
              <a:cxnSpLocks noChangeShapeType="1"/>
            </p:cNvCxnSpPr>
            <p:nvPr/>
          </p:nvCxnSpPr>
          <p:spPr bwMode="auto">
            <a:xfrm rot="10800000">
              <a:off x="4000496" y="3214686"/>
              <a:ext cx="7143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13 CuadroTexto"/>
            <p:cNvSpPr txBox="1"/>
            <p:nvPr/>
          </p:nvSpPr>
          <p:spPr>
            <a:xfrm>
              <a:off x="4714876" y="3019422"/>
              <a:ext cx="785819" cy="338140"/>
            </a:xfrm>
            <a:prstGeom prst="rect">
              <a:avLst/>
            </a:prstGeom>
            <a:noFill/>
          </p:spPr>
          <p:txBody>
            <a:bodyPr>
              <a:spAutoFit/>
            </a:bodyPr>
            <a:lstStyle/>
            <a:p>
              <a:pPr>
                <a:defRPr/>
              </a:pPr>
              <a:r>
                <a:rPr lang="es-MX" sz="1600" b="1" i="1" dirty="0">
                  <a:solidFill>
                    <a:schemeClr val="accent6">
                      <a:lumMod val="50000"/>
                    </a:schemeClr>
                  </a:solidFill>
                </a:rPr>
                <a:t>k bits</a:t>
              </a:r>
            </a:p>
          </p:txBody>
        </p:sp>
        <p:cxnSp>
          <p:nvCxnSpPr>
            <p:cNvPr id="24585" name="15 Conector recto de flecha"/>
            <p:cNvCxnSpPr>
              <a:cxnSpLocks noChangeShapeType="1"/>
            </p:cNvCxnSpPr>
            <p:nvPr/>
          </p:nvCxnSpPr>
          <p:spPr bwMode="auto">
            <a:xfrm rot="5400000">
              <a:off x="4786314" y="4286256"/>
              <a:ext cx="71438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586" name="16 Rectángulo"/>
            <p:cNvSpPr>
              <a:spLocks noChangeArrowheads="1"/>
            </p:cNvSpPr>
            <p:nvPr/>
          </p:nvSpPr>
          <p:spPr bwMode="auto">
            <a:xfrm>
              <a:off x="4000497" y="4839123"/>
              <a:ext cx="2286016" cy="357190"/>
            </a:xfrm>
            <a:prstGeom prst="rect">
              <a:avLst/>
            </a:prstGeom>
            <a:solidFill>
              <a:srgbClr val="FF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Datos</a:t>
              </a:r>
            </a:p>
          </p:txBody>
        </p:sp>
        <p:sp>
          <p:nvSpPr>
            <p:cNvPr id="20" name="19 CuadroTexto"/>
            <p:cNvSpPr txBox="1"/>
            <p:nvPr/>
          </p:nvSpPr>
          <p:spPr>
            <a:xfrm>
              <a:off x="6072199" y="4286256"/>
              <a:ext cx="928693" cy="338140"/>
            </a:xfrm>
            <a:prstGeom prst="rect">
              <a:avLst/>
            </a:prstGeom>
            <a:noFill/>
          </p:spPr>
          <p:txBody>
            <a:bodyPr>
              <a:spAutoFit/>
            </a:bodyPr>
            <a:lstStyle/>
            <a:p>
              <a:pPr>
                <a:defRPr/>
              </a:pPr>
              <a:r>
                <a:rPr lang="es-MX" sz="1600" b="1" i="1" dirty="0">
                  <a:solidFill>
                    <a:schemeClr val="accent6">
                      <a:lumMod val="50000"/>
                    </a:schemeClr>
                  </a:solidFill>
                </a:rPr>
                <a:t>n- k bits</a:t>
              </a:r>
            </a:p>
          </p:txBody>
        </p:sp>
        <p:sp>
          <p:nvSpPr>
            <p:cNvPr id="24588" name="21 Rectángulo"/>
            <p:cNvSpPr>
              <a:spLocks noChangeArrowheads="1"/>
            </p:cNvSpPr>
            <p:nvPr/>
          </p:nvSpPr>
          <p:spPr bwMode="auto">
            <a:xfrm>
              <a:off x="6286512" y="4857760"/>
              <a:ext cx="357190" cy="357190"/>
            </a:xfrm>
            <a:prstGeom prst="rect">
              <a:avLst/>
            </a:prstGeom>
            <a:solidFill>
              <a:srgbClr val="CCCCFF"/>
            </a:solidFill>
            <a:ln w="9525" algn="ctr">
              <a:solidFill>
                <a:schemeClr val="tx1"/>
              </a:solidFill>
              <a:round/>
              <a:headEnd/>
              <a:tailEnd/>
            </a:ln>
          </p:spPr>
          <p:txBody>
            <a:bodyPr/>
            <a:lstStyle/>
            <a:p>
              <a:pPr algn="ctr" eaLnBrk="0" hangingPunct="0"/>
              <a:endParaRPr lang="es-MX" sz="1800">
                <a:latin typeface="Arial" pitchFamily="34" charset="0"/>
                <a:cs typeface="Arial" pitchFamily="34" charset="0"/>
              </a:endParaRPr>
            </a:p>
          </p:txBody>
        </p:sp>
        <p:cxnSp>
          <p:nvCxnSpPr>
            <p:cNvPr id="24589" name="22 Conector recto de flecha"/>
            <p:cNvCxnSpPr>
              <a:cxnSpLocks noChangeShapeType="1"/>
            </p:cNvCxnSpPr>
            <p:nvPr/>
          </p:nvCxnSpPr>
          <p:spPr bwMode="auto">
            <a:xfrm>
              <a:off x="5715008" y="5570552"/>
              <a:ext cx="928694"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590" name="23 Conector recto de flecha"/>
            <p:cNvCxnSpPr>
              <a:cxnSpLocks noChangeShapeType="1"/>
            </p:cNvCxnSpPr>
            <p:nvPr/>
          </p:nvCxnSpPr>
          <p:spPr bwMode="auto">
            <a:xfrm rot="10800000">
              <a:off x="4000496" y="5572140"/>
              <a:ext cx="1000132" cy="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24 CuadroTexto"/>
            <p:cNvSpPr txBox="1"/>
            <p:nvPr/>
          </p:nvSpPr>
          <p:spPr>
            <a:xfrm>
              <a:off x="5000628" y="5376876"/>
              <a:ext cx="785819" cy="338139"/>
            </a:xfrm>
            <a:prstGeom prst="rect">
              <a:avLst/>
            </a:prstGeom>
            <a:noFill/>
          </p:spPr>
          <p:txBody>
            <a:bodyPr>
              <a:spAutoFit/>
            </a:bodyPr>
            <a:lstStyle/>
            <a:p>
              <a:pPr>
                <a:defRPr/>
              </a:pPr>
              <a:r>
                <a:rPr lang="es-MX" sz="1600" b="1" i="1" dirty="0">
                  <a:solidFill>
                    <a:schemeClr val="accent6">
                      <a:lumMod val="50000"/>
                    </a:schemeClr>
                  </a:solidFill>
                </a:rPr>
                <a:t>n bits</a:t>
              </a:r>
            </a:p>
          </p:txBody>
        </p:sp>
        <p:cxnSp>
          <p:nvCxnSpPr>
            <p:cNvPr id="24592" name="31 Conector recto de flecha"/>
            <p:cNvCxnSpPr>
              <a:cxnSpLocks noChangeShapeType="1"/>
            </p:cNvCxnSpPr>
            <p:nvPr/>
          </p:nvCxnSpPr>
          <p:spPr bwMode="auto">
            <a:xfrm>
              <a:off x="6286512" y="4713296"/>
              <a:ext cx="357190" cy="1588"/>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3" name="32 CuadroTexto"/>
            <p:cNvSpPr txBox="1"/>
            <p:nvPr/>
          </p:nvSpPr>
          <p:spPr>
            <a:xfrm>
              <a:off x="2071671" y="4100518"/>
              <a:ext cx="1571636" cy="400053"/>
            </a:xfrm>
            <a:prstGeom prst="rect">
              <a:avLst/>
            </a:prstGeom>
            <a:noFill/>
          </p:spPr>
          <p:txBody>
            <a:bodyPr>
              <a:spAutoFit/>
            </a:bodyPr>
            <a:lstStyle/>
            <a:p>
              <a:pPr>
                <a:defRPr/>
              </a:pPr>
              <a:r>
                <a:rPr lang="es-MX" sz="2000" b="1" dirty="0">
                  <a:solidFill>
                    <a:schemeClr val="accent6">
                      <a:lumMod val="50000"/>
                    </a:schemeClr>
                  </a:solidFill>
                  <a:latin typeface="ZapfHumnst BT"/>
                </a:rPr>
                <a:t>Transmisor</a:t>
              </a:r>
            </a:p>
          </p:txBody>
        </p:sp>
        <p:sp>
          <p:nvSpPr>
            <p:cNvPr id="24594" name="33 Rectángulo"/>
            <p:cNvSpPr>
              <a:spLocks noChangeArrowheads="1"/>
            </p:cNvSpPr>
            <p:nvPr/>
          </p:nvSpPr>
          <p:spPr bwMode="auto">
            <a:xfrm>
              <a:off x="2000232" y="2857496"/>
              <a:ext cx="5143536" cy="3214710"/>
            </a:xfrm>
            <a:prstGeom prst="rect">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s-MX"/>
            </a:p>
          </p:txBody>
        </p:sp>
      </p:grpSp>
    </p:spTree>
    <p:extLst>
      <p:ext uri="{BB962C8B-B14F-4D97-AF65-F5344CB8AC3E}">
        <p14:creationId xmlns:p14="http://schemas.microsoft.com/office/powerpoint/2010/main" val="1748578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grpSp>
        <p:nvGrpSpPr>
          <p:cNvPr id="2" name="15 Grupo"/>
          <p:cNvGrpSpPr>
            <a:grpSpLocks/>
          </p:cNvGrpSpPr>
          <p:nvPr/>
        </p:nvGrpSpPr>
        <p:grpSpPr bwMode="auto">
          <a:xfrm>
            <a:off x="2786062" y="2955470"/>
            <a:ext cx="3286125" cy="1500188"/>
            <a:chOff x="2714625" y="3571875"/>
            <a:chExt cx="3286125" cy="1500188"/>
          </a:xfrm>
        </p:grpSpPr>
        <p:sp>
          <p:nvSpPr>
            <p:cNvPr id="31750" name="16 Rectángulo"/>
            <p:cNvSpPr>
              <a:spLocks noChangeArrowheads="1"/>
            </p:cNvSpPr>
            <p:nvPr/>
          </p:nvSpPr>
          <p:spPr bwMode="auto">
            <a:xfrm>
              <a:off x="2714625" y="4267200"/>
              <a:ext cx="2286000" cy="357188"/>
            </a:xfrm>
            <a:prstGeom prst="rect">
              <a:avLst/>
            </a:prstGeom>
            <a:solidFill>
              <a:srgbClr val="FF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Datos</a:t>
              </a:r>
            </a:p>
          </p:txBody>
        </p:sp>
        <p:sp>
          <p:nvSpPr>
            <p:cNvPr id="11" name="10 CuadroTexto"/>
            <p:cNvSpPr txBox="1"/>
            <p:nvPr/>
          </p:nvSpPr>
          <p:spPr bwMode="auto">
            <a:xfrm>
              <a:off x="5072062" y="3571875"/>
              <a:ext cx="928688" cy="338138"/>
            </a:xfrm>
            <a:prstGeom prst="rect">
              <a:avLst/>
            </a:prstGeom>
            <a:noFill/>
          </p:spPr>
          <p:txBody>
            <a:bodyPr>
              <a:spAutoFit/>
            </a:bodyPr>
            <a:lstStyle/>
            <a:p>
              <a:pPr>
                <a:defRPr/>
              </a:pPr>
              <a:r>
                <a:rPr lang="es-MX" sz="1600" b="1" i="1" dirty="0">
                  <a:solidFill>
                    <a:schemeClr val="accent6">
                      <a:lumMod val="50000"/>
                    </a:schemeClr>
                  </a:solidFill>
                </a:rPr>
                <a:t>n- k bits</a:t>
              </a:r>
            </a:p>
          </p:txBody>
        </p:sp>
        <p:sp>
          <p:nvSpPr>
            <p:cNvPr id="31752" name="21 Rectángulo"/>
            <p:cNvSpPr>
              <a:spLocks noChangeArrowheads="1"/>
            </p:cNvSpPr>
            <p:nvPr/>
          </p:nvSpPr>
          <p:spPr bwMode="auto">
            <a:xfrm>
              <a:off x="5214938" y="4286250"/>
              <a:ext cx="714375" cy="357188"/>
            </a:xfrm>
            <a:prstGeom prst="rect">
              <a:avLst/>
            </a:prstGeom>
            <a:solidFill>
              <a:srgbClr val="CCCCFF"/>
            </a:solidFill>
            <a:ln w="9525" algn="ctr">
              <a:solidFill>
                <a:schemeClr val="tx1"/>
              </a:solidFill>
              <a:round/>
              <a:headEnd/>
              <a:tailEnd/>
            </a:ln>
          </p:spPr>
          <p:txBody>
            <a:bodyPr/>
            <a:lstStyle/>
            <a:p>
              <a:pPr algn="ctr" eaLnBrk="0" hangingPunct="0"/>
              <a:r>
                <a:rPr lang="es-MX" sz="1800">
                  <a:latin typeface="Arial" pitchFamily="34" charset="0"/>
                  <a:cs typeface="Arial" pitchFamily="34" charset="0"/>
                </a:rPr>
                <a:t>FCS</a:t>
              </a:r>
            </a:p>
          </p:txBody>
        </p:sp>
        <p:cxnSp>
          <p:nvCxnSpPr>
            <p:cNvPr id="31753" name="31 Conector recto de flecha"/>
            <p:cNvCxnSpPr>
              <a:cxnSpLocks noChangeShapeType="1"/>
            </p:cNvCxnSpPr>
            <p:nvPr/>
          </p:nvCxnSpPr>
          <p:spPr bwMode="auto">
            <a:xfrm>
              <a:off x="5214938" y="4000500"/>
              <a:ext cx="642937" cy="1588"/>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31754" name="18 Conector recto de flecha"/>
            <p:cNvCxnSpPr>
              <a:cxnSpLocks noChangeShapeType="1"/>
            </p:cNvCxnSpPr>
            <p:nvPr/>
          </p:nvCxnSpPr>
          <p:spPr bwMode="auto">
            <a:xfrm>
              <a:off x="4143375" y="4000500"/>
              <a:ext cx="78581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5" name="20 Conector recto de flecha"/>
            <p:cNvCxnSpPr>
              <a:cxnSpLocks noChangeShapeType="1"/>
            </p:cNvCxnSpPr>
            <p:nvPr/>
          </p:nvCxnSpPr>
          <p:spPr bwMode="auto">
            <a:xfrm rot="10800000">
              <a:off x="2714625" y="4000500"/>
              <a:ext cx="7143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19 CuadroTexto"/>
            <p:cNvSpPr txBox="1"/>
            <p:nvPr/>
          </p:nvSpPr>
          <p:spPr bwMode="auto">
            <a:xfrm>
              <a:off x="3429000" y="3805238"/>
              <a:ext cx="785812" cy="338137"/>
            </a:xfrm>
            <a:prstGeom prst="rect">
              <a:avLst/>
            </a:prstGeom>
            <a:noFill/>
          </p:spPr>
          <p:txBody>
            <a:bodyPr>
              <a:spAutoFit/>
            </a:bodyPr>
            <a:lstStyle/>
            <a:p>
              <a:pPr>
                <a:defRPr/>
              </a:pPr>
              <a:r>
                <a:rPr lang="es-MX" sz="1600" b="1" i="1" dirty="0">
                  <a:solidFill>
                    <a:schemeClr val="accent6">
                      <a:lumMod val="50000"/>
                    </a:schemeClr>
                  </a:solidFill>
                </a:rPr>
                <a:t>k bits</a:t>
              </a:r>
            </a:p>
          </p:txBody>
        </p:sp>
        <p:cxnSp>
          <p:nvCxnSpPr>
            <p:cNvPr id="31757" name="18 Conector recto de flecha"/>
            <p:cNvCxnSpPr>
              <a:cxnSpLocks noChangeShapeType="1"/>
            </p:cNvCxnSpPr>
            <p:nvPr/>
          </p:nvCxnSpPr>
          <p:spPr bwMode="auto">
            <a:xfrm>
              <a:off x="4714875" y="4927600"/>
              <a:ext cx="121443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8" name="20 Conector recto de flecha"/>
            <p:cNvCxnSpPr>
              <a:cxnSpLocks noChangeShapeType="1"/>
            </p:cNvCxnSpPr>
            <p:nvPr/>
          </p:nvCxnSpPr>
          <p:spPr bwMode="auto">
            <a:xfrm rot="10800000" flipV="1">
              <a:off x="2714625" y="4929188"/>
              <a:ext cx="107156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9" name="23 CuadroTexto"/>
            <p:cNvSpPr txBox="1">
              <a:spLocks noChangeArrowheads="1"/>
            </p:cNvSpPr>
            <p:nvPr/>
          </p:nvSpPr>
          <p:spPr bwMode="auto">
            <a:xfrm>
              <a:off x="4000500" y="4733925"/>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i="1"/>
                <a:t>n bits</a:t>
              </a:r>
            </a:p>
          </p:txBody>
        </p:sp>
      </p:grpSp>
      <p:sp>
        <p:nvSpPr>
          <p:cNvPr id="17" name="Text Box 4"/>
          <p:cNvSpPr txBox="1">
            <a:spLocks noChangeArrowheads="1"/>
          </p:cNvSpPr>
          <p:nvPr/>
        </p:nvSpPr>
        <p:spPr bwMode="auto">
          <a:xfrm>
            <a:off x="571500" y="1358519"/>
            <a:ext cx="771525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buFont typeface="Courier New" pitchFamily="49" charset="0"/>
              <a:buChar char="o"/>
            </a:pPr>
            <a:r>
              <a:rPr lang="es-MX" sz="1800" dirty="0">
                <a:solidFill>
                  <a:schemeClr val="bg2">
                    <a:lumMod val="25000"/>
                  </a:schemeClr>
                </a:solidFill>
                <a:latin typeface="ZapfHumnst BT"/>
              </a:rPr>
              <a:t>El </a:t>
            </a:r>
            <a:r>
              <a:rPr lang="es-MX" sz="1800" b="1" dirty="0">
                <a:solidFill>
                  <a:schemeClr val="accent6">
                    <a:lumMod val="75000"/>
                  </a:schemeClr>
                </a:solidFill>
                <a:latin typeface="ZapfHumnst BT"/>
              </a:rPr>
              <a:t>receptor</a:t>
            </a:r>
            <a:r>
              <a:rPr lang="es-MX" sz="1800" dirty="0">
                <a:solidFill>
                  <a:schemeClr val="accent6">
                    <a:lumMod val="75000"/>
                  </a:schemeClr>
                </a:solidFill>
                <a:latin typeface="ZapfHumnst BT"/>
              </a:rPr>
              <a:t> </a:t>
            </a:r>
            <a:r>
              <a:rPr lang="es-MX" sz="1800" dirty="0">
                <a:solidFill>
                  <a:schemeClr val="bg2">
                    <a:lumMod val="25000"/>
                  </a:schemeClr>
                </a:solidFill>
                <a:latin typeface="ZapfHumnst BT"/>
              </a:rPr>
              <a:t>dividirá la trama recibida entre un </a:t>
            </a:r>
            <a:r>
              <a:rPr lang="es-MX" sz="1800" b="1" i="1" dirty="0">
                <a:solidFill>
                  <a:schemeClr val="bg2">
                    <a:lumMod val="25000"/>
                  </a:schemeClr>
                </a:solidFill>
                <a:latin typeface="ZapfHumnst BT"/>
              </a:rPr>
              <a:t>número predeterminado</a:t>
            </a:r>
            <a:r>
              <a:rPr lang="es-MX" sz="1800" dirty="0">
                <a:solidFill>
                  <a:schemeClr val="bg2">
                    <a:lumMod val="25000"/>
                  </a:schemeClr>
                </a:solidFill>
                <a:latin typeface="ZapfHumnst BT"/>
              </a:rPr>
              <a:t> y </a:t>
            </a:r>
            <a:r>
              <a:rPr lang="es-MX" sz="1800" b="1" u="sng" dirty="0">
                <a:solidFill>
                  <a:schemeClr val="bg2">
                    <a:lumMod val="25000"/>
                  </a:schemeClr>
                </a:solidFill>
                <a:latin typeface="ZapfHumnst BT"/>
              </a:rPr>
              <a:t>si no hay residuo</a:t>
            </a:r>
            <a:r>
              <a:rPr lang="es-MX" sz="1800" dirty="0">
                <a:solidFill>
                  <a:schemeClr val="bg2">
                    <a:lumMod val="25000"/>
                  </a:schemeClr>
                </a:solidFill>
                <a:latin typeface="ZapfHumnst BT"/>
              </a:rPr>
              <a:t> en la división, supondrá que no ha habido errores.</a:t>
            </a:r>
          </a:p>
        </p:txBody>
      </p:sp>
    </p:spTree>
    <p:extLst>
      <p:ext uri="{BB962C8B-B14F-4D97-AF65-F5344CB8AC3E}">
        <p14:creationId xmlns:p14="http://schemas.microsoft.com/office/powerpoint/2010/main" val="459432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15" name="Text Box 4"/>
          <p:cNvSpPr txBox="1">
            <a:spLocks noChangeArrowheads="1"/>
          </p:cNvSpPr>
          <p:nvPr/>
        </p:nvSpPr>
        <p:spPr bwMode="auto">
          <a:xfrm>
            <a:off x="500063" y="1163515"/>
            <a:ext cx="8143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El </a:t>
            </a:r>
            <a:r>
              <a:rPr lang="es-MX" sz="1800" b="1" dirty="0">
                <a:solidFill>
                  <a:schemeClr val="accent6">
                    <a:lumMod val="75000"/>
                  </a:schemeClr>
                </a:solidFill>
                <a:latin typeface="ZapfHumnst BT"/>
              </a:rPr>
              <a:t>código de redundancia cíclica </a:t>
            </a:r>
            <a:r>
              <a:rPr lang="es-MX" sz="1800" dirty="0">
                <a:latin typeface="ZapfHumnst BT"/>
              </a:rPr>
              <a:t>(</a:t>
            </a:r>
            <a:r>
              <a:rPr lang="es-MX" sz="1800" i="1" dirty="0">
                <a:latin typeface="ZapfHumnst BT"/>
              </a:rPr>
              <a:t>CRC, </a:t>
            </a:r>
            <a:r>
              <a:rPr lang="es-MX" sz="1800" i="1" dirty="0" err="1">
                <a:latin typeface="ZapfHumnst BT"/>
              </a:rPr>
              <a:t>Cyclic</a:t>
            </a:r>
            <a:r>
              <a:rPr lang="es-MX" sz="1800" i="1" dirty="0">
                <a:latin typeface="ZapfHumnst BT"/>
              </a:rPr>
              <a:t> </a:t>
            </a:r>
            <a:r>
              <a:rPr lang="es-MX" sz="1800" i="1" dirty="0" err="1">
                <a:latin typeface="ZapfHumnst BT"/>
              </a:rPr>
              <a:t>Redundancy</a:t>
            </a:r>
            <a:r>
              <a:rPr lang="es-MX" sz="1800" i="1" dirty="0">
                <a:latin typeface="ZapfHumnst BT"/>
              </a:rPr>
              <a:t> </a:t>
            </a:r>
            <a:r>
              <a:rPr lang="es-MX" sz="1800" i="1" dirty="0" err="1">
                <a:latin typeface="ZapfHumnst BT"/>
              </a:rPr>
              <a:t>Check</a:t>
            </a:r>
            <a:r>
              <a:rPr lang="es-MX" sz="1800" dirty="0">
                <a:latin typeface="ZapfHumnst BT"/>
              </a:rPr>
              <a:t>) o </a:t>
            </a:r>
            <a:r>
              <a:rPr lang="es-MX" sz="1800" b="1" dirty="0">
                <a:solidFill>
                  <a:schemeClr val="accent6">
                    <a:lumMod val="75000"/>
                  </a:schemeClr>
                </a:solidFill>
                <a:latin typeface="ZapfHumnst BT"/>
              </a:rPr>
              <a:t>código </a:t>
            </a:r>
            <a:r>
              <a:rPr lang="es-MX" sz="1800" b="1" dirty="0" err="1">
                <a:solidFill>
                  <a:schemeClr val="accent6">
                    <a:lumMod val="75000"/>
                  </a:schemeClr>
                </a:solidFill>
                <a:latin typeface="ZapfHumnst BT"/>
              </a:rPr>
              <a:t>polinomial</a:t>
            </a:r>
            <a:r>
              <a:rPr lang="es-MX" sz="1800" dirty="0">
                <a:latin typeface="ZapfHumnst BT"/>
              </a:rPr>
              <a:t>:</a:t>
            </a:r>
          </a:p>
        </p:txBody>
      </p:sp>
      <p:sp>
        <p:nvSpPr>
          <p:cNvPr id="16" name="Text Box 4"/>
          <p:cNvSpPr txBox="1">
            <a:spLocks noChangeArrowheads="1"/>
          </p:cNvSpPr>
          <p:nvPr/>
        </p:nvSpPr>
        <p:spPr bwMode="auto">
          <a:xfrm>
            <a:off x="857250" y="2163640"/>
            <a:ext cx="7715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Se basa en el tratamiento de cadenas de bits como representaciones de polinomios con coeficientes de 0 y 1 solamente.</a:t>
            </a:r>
          </a:p>
        </p:txBody>
      </p:sp>
      <p:sp>
        <p:nvSpPr>
          <p:cNvPr id="19" name="Text Box 4"/>
          <p:cNvSpPr txBox="1">
            <a:spLocks noChangeArrowheads="1"/>
          </p:cNvSpPr>
          <p:nvPr/>
        </p:nvSpPr>
        <p:spPr bwMode="auto">
          <a:xfrm>
            <a:off x="857250" y="4649665"/>
            <a:ext cx="7715250"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Una trama de </a:t>
            </a:r>
            <a:r>
              <a:rPr lang="es-MX" sz="1800" b="1" dirty="0">
                <a:solidFill>
                  <a:schemeClr val="bg2">
                    <a:lumMod val="25000"/>
                  </a:schemeClr>
                </a:solidFill>
                <a:latin typeface="ZapfHumnst BT"/>
              </a:rPr>
              <a:t>k bits </a:t>
            </a:r>
            <a:r>
              <a:rPr lang="es-MX" sz="1800" dirty="0">
                <a:solidFill>
                  <a:schemeClr val="bg2">
                    <a:lumMod val="25000"/>
                  </a:schemeClr>
                </a:solidFill>
                <a:latin typeface="ZapfHumnst BT"/>
              </a:rPr>
              <a:t>se considera como la lista de coeficientes de un polinomio con </a:t>
            </a:r>
            <a:r>
              <a:rPr lang="es-MX" sz="1800" b="1" dirty="0">
                <a:solidFill>
                  <a:schemeClr val="bg2">
                    <a:lumMod val="25000"/>
                  </a:schemeClr>
                </a:solidFill>
                <a:latin typeface="ZapfHumnst BT"/>
              </a:rPr>
              <a:t>k términos</a:t>
            </a:r>
            <a:r>
              <a:rPr lang="es-MX" sz="1800" dirty="0">
                <a:solidFill>
                  <a:schemeClr val="bg2">
                    <a:lumMod val="25000"/>
                  </a:schemeClr>
                </a:solidFill>
                <a:latin typeface="ZapfHumnst BT"/>
              </a:rPr>
              <a:t> que van de </a:t>
            </a:r>
            <a:r>
              <a:rPr lang="es-MX" sz="1800" b="1" dirty="0">
                <a:solidFill>
                  <a:schemeClr val="bg2">
                    <a:lumMod val="25000"/>
                  </a:schemeClr>
                </a:solidFill>
                <a:latin typeface="ZapfHumnst BT"/>
              </a:rPr>
              <a:t>x</a:t>
            </a:r>
            <a:r>
              <a:rPr lang="es-MX" b="1" baseline="30000" dirty="0">
                <a:solidFill>
                  <a:schemeClr val="bg2">
                    <a:lumMod val="25000"/>
                  </a:schemeClr>
                </a:solidFill>
                <a:latin typeface="ZapfHumnst BT"/>
              </a:rPr>
              <a:t>k-1</a:t>
            </a:r>
            <a:r>
              <a:rPr lang="es-MX" sz="1800" dirty="0">
                <a:solidFill>
                  <a:schemeClr val="bg2">
                    <a:lumMod val="25000"/>
                  </a:schemeClr>
                </a:solidFill>
                <a:latin typeface="ZapfHumnst BT"/>
              </a:rPr>
              <a:t> a </a:t>
            </a:r>
            <a:r>
              <a:rPr lang="es-MX" sz="1800" b="1" dirty="0">
                <a:solidFill>
                  <a:schemeClr val="bg2">
                    <a:lumMod val="25000"/>
                  </a:schemeClr>
                </a:solidFill>
                <a:latin typeface="ZapfHumnst BT"/>
              </a:rPr>
              <a:t>x</a:t>
            </a:r>
            <a:r>
              <a:rPr lang="es-MX" b="1" baseline="30000" dirty="0">
                <a:solidFill>
                  <a:schemeClr val="bg2">
                    <a:lumMod val="25000"/>
                  </a:schemeClr>
                </a:solidFill>
                <a:latin typeface="ZapfHumnst BT"/>
              </a:rPr>
              <a:t>0</a:t>
            </a:r>
            <a:r>
              <a:rPr lang="es-MX" sz="1800" dirty="0">
                <a:solidFill>
                  <a:schemeClr val="bg2">
                    <a:lumMod val="25000"/>
                  </a:schemeClr>
                </a:solidFill>
                <a:latin typeface="ZapfHumnst BT"/>
              </a:rPr>
              <a:t>.</a:t>
            </a:r>
          </a:p>
        </p:txBody>
      </p:sp>
      <p:sp>
        <p:nvSpPr>
          <p:cNvPr id="25" name="Text Box 4"/>
          <p:cNvSpPr txBox="1">
            <a:spLocks noChangeArrowheads="1"/>
          </p:cNvSpPr>
          <p:nvPr/>
        </p:nvSpPr>
        <p:spPr bwMode="auto">
          <a:xfrm>
            <a:off x="857250" y="5460878"/>
            <a:ext cx="5357813"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buFont typeface="Arial" pitchFamily="34" charset="0"/>
              <a:buChar char="•"/>
            </a:pPr>
            <a:r>
              <a:rPr lang="es-MX" sz="1800" dirty="0">
                <a:solidFill>
                  <a:schemeClr val="bg2">
                    <a:lumMod val="25000"/>
                  </a:schemeClr>
                </a:solidFill>
                <a:latin typeface="ZapfHumnst BT"/>
              </a:rPr>
              <a:t>Se dice que tal polinomio es de grado </a:t>
            </a:r>
            <a:r>
              <a:rPr lang="es-MX" sz="1800" b="1" dirty="0">
                <a:solidFill>
                  <a:schemeClr val="bg2">
                    <a:lumMod val="25000"/>
                  </a:schemeClr>
                </a:solidFill>
                <a:latin typeface="ZapfHumnst BT"/>
              </a:rPr>
              <a:t>k-1</a:t>
            </a:r>
            <a:r>
              <a:rPr lang="es-MX" sz="1800" dirty="0">
                <a:solidFill>
                  <a:schemeClr val="bg2">
                    <a:lumMod val="25000"/>
                  </a:schemeClr>
                </a:solidFill>
                <a:latin typeface="ZapfHumnst BT"/>
              </a:rPr>
              <a:t>.</a:t>
            </a:r>
          </a:p>
        </p:txBody>
      </p:sp>
      <p:grpSp>
        <p:nvGrpSpPr>
          <p:cNvPr id="2" name="11 Grupo"/>
          <p:cNvGrpSpPr>
            <a:grpSpLocks/>
          </p:cNvGrpSpPr>
          <p:nvPr/>
        </p:nvGrpSpPr>
        <p:grpSpPr bwMode="auto">
          <a:xfrm>
            <a:off x="1785938" y="3306640"/>
            <a:ext cx="5500687" cy="1008063"/>
            <a:chOff x="1214438" y="3063875"/>
            <a:chExt cx="5500687" cy="1008063"/>
          </a:xfrm>
        </p:grpSpPr>
        <p:grpSp>
          <p:nvGrpSpPr>
            <p:cNvPr id="32776" name="10 Grupo"/>
            <p:cNvGrpSpPr>
              <a:grpSpLocks/>
            </p:cNvGrpSpPr>
            <p:nvPr/>
          </p:nvGrpSpPr>
          <p:grpSpPr bwMode="auto">
            <a:xfrm>
              <a:off x="2928938" y="3063875"/>
              <a:ext cx="3786187" cy="1008063"/>
              <a:chOff x="2928938" y="3063875"/>
              <a:chExt cx="3786187" cy="1008063"/>
            </a:xfrm>
          </p:grpSpPr>
          <p:sp>
            <p:nvSpPr>
              <p:cNvPr id="32778" name="Text Box 4"/>
              <p:cNvSpPr txBox="1">
                <a:spLocks noChangeArrowheads="1"/>
              </p:cNvSpPr>
              <p:nvPr/>
            </p:nvSpPr>
            <p:spPr bwMode="auto">
              <a:xfrm>
                <a:off x="2928938" y="3063875"/>
                <a:ext cx="3786187" cy="50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a:latin typeface="ZapfHumnst BT"/>
                  </a:rPr>
                  <a:t>1        1        0        0        0         1</a:t>
                </a:r>
              </a:p>
            </p:txBody>
          </p:sp>
          <p:sp>
            <p:nvSpPr>
              <p:cNvPr id="32779" name="Text Box 4"/>
              <p:cNvSpPr txBox="1">
                <a:spLocks noChangeArrowheads="1"/>
              </p:cNvSpPr>
              <p:nvPr/>
            </p:nvSpPr>
            <p:spPr bwMode="auto">
              <a:xfrm>
                <a:off x="2928938" y="3563938"/>
                <a:ext cx="3786187" cy="50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a:latin typeface="ZapfHumnst BT"/>
                  </a:rPr>
                  <a:t>x</a:t>
                </a:r>
                <a:r>
                  <a:rPr lang="es-MX" b="1" baseline="30000">
                    <a:latin typeface="ZapfHumnst BT"/>
                  </a:rPr>
                  <a:t>5</a:t>
                </a:r>
                <a:r>
                  <a:rPr lang="es-MX" sz="1800" b="1">
                    <a:latin typeface="ZapfHumnst BT"/>
                  </a:rPr>
                  <a:t>  +  x</a:t>
                </a:r>
                <a:r>
                  <a:rPr lang="es-MX" b="1" baseline="30000">
                    <a:latin typeface="ZapfHumnst BT"/>
                  </a:rPr>
                  <a:t>4</a:t>
                </a:r>
                <a:r>
                  <a:rPr lang="es-MX" sz="1800" b="1">
                    <a:latin typeface="ZapfHumnst BT"/>
                  </a:rPr>
                  <a:t>                                 +  x</a:t>
                </a:r>
                <a:r>
                  <a:rPr lang="es-MX" b="1" baseline="30000">
                    <a:latin typeface="ZapfHumnst BT"/>
                  </a:rPr>
                  <a:t>0</a:t>
                </a:r>
              </a:p>
            </p:txBody>
          </p:sp>
        </p:grpSp>
        <p:sp>
          <p:nvSpPr>
            <p:cNvPr id="32777" name="Text Box 4"/>
            <p:cNvSpPr txBox="1">
              <a:spLocks noChangeArrowheads="1"/>
            </p:cNvSpPr>
            <p:nvPr/>
          </p:nvSpPr>
          <p:spPr bwMode="auto">
            <a:xfrm>
              <a:off x="1214438" y="3286124"/>
              <a:ext cx="1357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a:latin typeface="ZapfHumnst BT"/>
                </a:rPr>
                <a:t>k  = 6 bits</a:t>
              </a:r>
            </a:p>
          </p:txBody>
        </p:sp>
      </p:grpSp>
    </p:spTree>
    <p:extLst>
      <p:ext uri="{BB962C8B-B14F-4D97-AF65-F5344CB8AC3E}">
        <p14:creationId xmlns:p14="http://schemas.microsoft.com/office/powerpoint/2010/main" val="219824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1000" fill="hold"/>
                                        <p:tgtEl>
                                          <p:spTgt spid="19"/>
                                        </p:tgtEl>
                                        <p:attrNameLst>
                                          <p:attrName>ppt_w</p:attrName>
                                        </p:attrNameLst>
                                      </p:cBhvr>
                                      <p:tavLst>
                                        <p:tav tm="0">
                                          <p:val>
                                            <p:fltVal val="0"/>
                                          </p:val>
                                        </p:tav>
                                        <p:tav tm="100000">
                                          <p:val>
                                            <p:strVal val="#ppt_w"/>
                                          </p:val>
                                        </p:tav>
                                      </p:tavLst>
                                    </p:anim>
                                    <p:anim calcmode="lin" valueType="num">
                                      <p:cBhvr>
                                        <p:cTn id="29" dur="1000" fill="hold"/>
                                        <p:tgtEl>
                                          <p:spTgt spid="19"/>
                                        </p:tgtEl>
                                        <p:attrNameLst>
                                          <p:attrName>ppt_h</p:attrName>
                                        </p:attrNameLst>
                                      </p:cBhvr>
                                      <p:tavLst>
                                        <p:tav tm="0">
                                          <p:val>
                                            <p:fltVal val="0"/>
                                          </p:val>
                                        </p:tav>
                                        <p:tav tm="100000">
                                          <p:val>
                                            <p:strVal val="#ppt_h"/>
                                          </p:val>
                                        </p:tav>
                                      </p:tavLst>
                                    </p:anim>
                                    <p:anim calcmode="lin" valueType="num">
                                      <p:cBhvr>
                                        <p:cTn id="30"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1000" fill="hold"/>
                                        <p:tgtEl>
                                          <p:spTgt spid="25"/>
                                        </p:tgtEl>
                                        <p:attrNameLst>
                                          <p:attrName>ppt_w</p:attrName>
                                        </p:attrNameLst>
                                      </p:cBhvr>
                                      <p:tavLst>
                                        <p:tav tm="0">
                                          <p:val>
                                            <p:fltVal val="0"/>
                                          </p:val>
                                        </p:tav>
                                        <p:tav tm="100000">
                                          <p:val>
                                            <p:strVal val="#ppt_w"/>
                                          </p:val>
                                        </p:tav>
                                      </p:tavLst>
                                    </p:anim>
                                    <p:anim calcmode="lin" valueType="num">
                                      <p:cBhvr>
                                        <p:cTn id="37" dur="1000" fill="hold"/>
                                        <p:tgtEl>
                                          <p:spTgt spid="25"/>
                                        </p:tgtEl>
                                        <p:attrNameLst>
                                          <p:attrName>ppt_h</p:attrName>
                                        </p:attrNameLst>
                                      </p:cBhvr>
                                      <p:tavLst>
                                        <p:tav tm="0">
                                          <p:val>
                                            <p:fltVal val="0"/>
                                          </p:val>
                                        </p:tav>
                                        <p:tav tm="100000">
                                          <p:val>
                                            <p:strVal val="#ppt_h"/>
                                          </p:val>
                                        </p:tav>
                                      </p:tavLst>
                                    </p:anim>
                                    <p:anim calcmode="lin" valueType="num">
                                      <p:cBhvr>
                                        <p:cTn id="38"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9" grpId="0" autoUpdateAnimBg="0"/>
      <p:bldP spid="2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26" name="Text Box 4"/>
          <p:cNvSpPr txBox="1">
            <a:spLocks noChangeArrowheads="1"/>
          </p:cNvSpPr>
          <p:nvPr/>
        </p:nvSpPr>
        <p:spPr bwMode="auto">
          <a:xfrm>
            <a:off x="642938" y="1143000"/>
            <a:ext cx="778668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El bit de orden mayor (que se encuentra más a la izquierda) es el coeficiente de </a:t>
            </a:r>
            <a:r>
              <a:rPr lang="es-MX" sz="1800" b="1" dirty="0">
                <a:solidFill>
                  <a:schemeClr val="bg2">
                    <a:lumMod val="25000"/>
                  </a:schemeClr>
                </a:solidFill>
                <a:latin typeface="ZapfHumnst BT"/>
              </a:rPr>
              <a:t>x</a:t>
            </a:r>
            <a:r>
              <a:rPr lang="es-MX" b="1" baseline="30000" dirty="0">
                <a:solidFill>
                  <a:schemeClr val="bg2">
                    <a:lumMod val="25000"/>
                  </a:schemeClr>
                </a:solidFill>
                <a:latin typeface="ZapfHumnst BT"/>
              </a:rPr>
              <a:t>k-1</a:t>
            </a:r>
            <a:r>
              <a:rPr lang="es-MX" sz="1800" dirty="0">
                <a:solidFill>
                  <a:schemeClr val="bg2">
                    <a:lumMod val="25000"/>
                  </a:schemeClr>
                </a:solidFill>
                <a:latin typeface="ZapfHumnst BT"/>
              </a:rPr>
              <a:t>, el siguiente bit es el coeficiente de </a:t>
            </a:r>
            <a:r>
              <a:rPr lang="es-MX" sz="1600" b="1" dirty="0">
                <a:solidFill>
                  <a:schemeClr val="bg2">
                    <a:lumMod val="25000"/>
                  </a:schemeClr>
                </a:solidFill>
                <a:latin typeface="ZapfHumnst BT"/>
              </a:rPr>
              <a:t>x</a:t>
            </a:r>
            <a:r>
              <a:rPr lang="es-MX" b="1" baseline="30000" dirty="0">
                <a:solidFill>
                  <a:schemeClr val="bg2">
                    <a:lumMod val="25000"/>
                  </a:schemeClr>
                </a:solidFill>
                <a:latin typeface="ZapfHumnst BT"/>
              </a:rPr>
              <a:t>k-2</a:t>
            </a:r>
            <a:r>
              <a:rPr lang="es-MX" dirty="0">
                <a:solidFill>
                  <a:schemeClr val="bg2">
                    <a:lumMod val="25000"/>
                  </a:schemeClr>
                </a:solidFill>
                <a:latin typeface="ZapfHumnst BT"/>
              </a:rPr>
              <a:t> </a:t>
            </a:r>
            <a:r>
              <a:rPr lang="es-MX" sz="1800" dirty="0">
                <a:solidFill>
                  <a:schemeClr val="bg2">
                    <a:lumMod val="25000"/>
                  </a:schemeClr>
                </a:solidFill>
                <a:latin typeface="ZapfHumnst BT"/>
              </a:rPr>
              <a:t>y así sucesivamente.</a:t>
            </a:r>
          </a:p>
        </p:txBody>
      </p:sp>
      <p:sp>
        <p:nvSpPr>
          <p:cNvPr id="8" name="Text Box 4"/>
          <p:cNvSpPr txBox="1">
            <a:spLocks noChangeArrowheads="1"/>
          </p:cNvSpPr>
          <p:nvPr/>
        </p:nvSpPr>
        <p:spPr bwMode="auto">
          <a:xfrm>
            <a:off x="928688" y="2348880"/>
            <a:ext cx="178593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dirty="0">
                <a:solidFill>
                  <a:schemeClr val="accent6">
                    <a:lumMod val="75000"/>
                  </a:schemeClr>
                </a:solidFill>
                <a:latin typeface="ZapfHumnst BT"/>
              </a:rPr>
              <a:t>Ejemplo:</a:t>
            </a:r>
          </a:p>
        </p:txBody>
      </p:sp>
      <p:sp>
        <p:nvSpPr>
          <p:cNvPr id="9" name="Text Box 4"/>
          <p:cNvSpPr txBox="1">
            <a:spLocks noChangeArrowheads="1"/>
          </p:cNvSpPr>
          <p:nvPr/>
        </p:nvSpPr>
        <p:spPr bwMode="auto">
          <a:xfrm>
            <a:off x="1071563" y="2920380"/>
            <a:ext cx="27860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a:solidFill>
                  <a:schemeClr val="bg2">
                    <a:lumMod val="25000"/>
                  </a:schemeClr>
                </a:solidFill>
                <a:latin typeface="ZapfHumnst BT"/>
              </a:rPr>
              <a:t>110001 tiene 6 bits.</a:t>
            </a:r>
          </a:p>
        </p:txBody>
      </p:sp>
      <p:sp>
        <p:nvSpPr>
          <p:cNvPr id="10" name="Text Box 4"/>
          <p:cNvSpPr txBox="1">
            <a:spLocks noChangeArrowheads="1"/>
          </p:cNvSpPr>
          <p:nvPr/>
        </p:nvSpPr>
        <p:spPr bwMode="auto">
          <a:xfrm>
            <a:off x="1428750" y="3412505"/>
            <a:ext cx="27860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a:solidFill>
                  <a:schemeClr val="bg2">
                    <a:lumMod val="25000"/>
                  </a:schemeClr>
                </a:solidFill>
                <a:latin typeface="ZapfHumnst BT"/>
              </a:rPr>
              <a:t>k = 6</a:t>
            </a:r>
          </a:p>
        </p:txBody>
      </p:sp>
      <p:sp>
        <p:nvSpPr>
          <p:cNvPr id="11" name="Text Box 4"/>
          <p:cNvSpPr txBox="1">
            <a:spLocks noChangeArrowheads="1"/>
          </p:cNvSpPr>
          <p:nvPr/>
        </p:nvSpPr>
        <p:spPr bwMode="auto">
          <a:xfrm>
            <a:off x="1071563" y="3912568"/>
            <a:ext cx="75009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a:solidFill>
                  <a:schemeClr val="bg2">
                    <a:lumMod val="25000"/>
                  </a:schemeClr>
                </a:solidFill>
                <a:latin typeface="ZapfHumnst BT"/>
              </a:rPr>
              <a:t>Por lo tanto representa un polinomio de seis términos con coeficientes:</a:t>
            </a:r>
          </a:p>
        </p:txBody>
      </p:sp>
      <p:sp>
        <p:nvSpPr>
          <p:cNvPr id="12" name="Text Box 4"/>
          <p:cNvSpPr txBox="1">
            <a:spLocks noChangeArrowheads="1"/>
          </p:cNvSpPr>
          <p:nvPr/>
        </p:nvSpPr>
        <p:spPr bwMode="auto">
          <a:xfrm>
            <a:off x="3000375" y="4849193"/>
            <a:ext cx="3786188" cy="50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a:solidFill>
                  <a:schemeClr val="bg2">
                    <a:lumMod val="25000"/>
                  </a:schemeClr>
                </a:solidFill>
                <a:latin typeface="ZapfHumnst BT"/>
              </a:rPr>
              <a:t>1        1        0        0        0         1</a:t>
            </a:r>
          </a:p>
        </p:txBody>
      </p:sp>
      <p:sp>
        <p:nvSpPr>
          <p:cNvPr id="13" name="Text Box 4"/>
          <p:cNvSpPr txBox="1">
            <a:spLocks noChangeArrowheads="1"/>
          </p:cNvSpPr>
          <p:nvPr/>
        </p:nvSpPr>
        <p:spPr bwMode="auto">
          <a:xfrm>
            <a:off x="3000375" y="5349255"/>
            <a:ext cx="3786188" cy="4565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a:solidFill>
                  <a:schemeClr val="bg2">
                    <a:lumMod val="25000"/>
                  </a:schemeClr>
                </a:solidFill>
                <a:latin typeface="ZapfHumnst BT"/>
              </a:rPr>
              <a:t>x</a:t>
            </a:r>
            <a:r>
              <a:rPr lang="es-MX" b="1" baseline="30000">
                <a:solidFill>
                  <a:schemeClr val="bg2">
                    <a:lumMod val="25000"/>
                  </a:schemeClr>
                </a:solidFill>
                <a:latin typeface="ZapfHumnst BT"/>
              </a:rPr>
              <a:t>5</a:t>
            </a:r>
            <a:r>
              <a:rPr lang="es-MX" sz="1800" b="1">
                <a:solidFill>
                  <a:schemeClr val="bg2">
                    <a:lumMod val="25000"/>
                  </a:schemeClr>
                </a:solidFill>
                <a:latin typeface="ZapfHumnst BT"/>
              </a:rPr>
              <a:t>  +  x</a:t>
            </a:r>
            <a:r>
              <a:rPr lang="es-MX" b="1" baseline="30000">
                <a:solidFill>
                  <a:schemeClr val="bg2">
                    <a:lumMod val="25000"/>
                  </a:schemeClr>
                </a:solidFill>
                <a:latin typeface="ZapfHumnst BT"/>
              </a:rPr>
              <a:t>4</a:t>
            </a:r>
            <a:r>
              <a:rPr lang="es-MX" sz="1800" b="1">
                <a:solidFill>
                  <a:schemeClr val="bg2">
                    <a:lumMod val="25000"/>
                  </a:schemeClr>
                </a:solidFill>
                <a:latin typeface="ZapfHumnst BT"/>
              </a:rPr>
              <a:t>                                 +  x</a:t>
            </a:r>
            <a:r>
              <a:rPr lang="es-MX" b="1" baseline="30000">
                <a:solidFill>
                  <a:schemeClr val="bg2">
                    <a:lumMod val="25000"/>
                  </a:schemeClr>
                </a:solidFill>
                <a:latin typeface="ZapfHumnst BT"/>
              </a:rPr>
              <a:t>0</a:t>
            </a:r>
          </a:p>
        </p:txBody>
      </p:sp>
    </p:spTree>
    <p:extLst>
      <p:ext uri="{BB962C8B-B14F-4D97-AF65-F5344CB8AC3E}">
        <p14:creationId xmlns:p14="http://schemas.microsoft.com/office/powerpoint/2010/main" val="1749607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8" grpId="0" autoUpdateAnimBg="0"/>
      <p:bldP spid="9" grpId="0" autoUpdateAnimBg="0"/>
      <p:bldP spid="10" grpId="0" autoUpdateAnimBg="0"/>
      <p:bldP spid="11" grpId="0" autoUpdateAnimBg="0"/>
      <p:bldP spid="12" grpId="0" animBg="1" autoUpdateAnimBg="0"/>
      <p:bldP spid="1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26" name="Text Box 4"/>
          <p:cNvSpPr txBox="1">
            <a:spLocks noChangeArrowheads="1"/>
          </p:cNvSpPr>
          <p:nvPr/>
        </p:nvSpPr>
        <p:spPr bwMode="auto">
          <a:xfrm>
            <a:off x="642938" y="1143000"/>
            <a:ext cx="7786687"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buFont typeface="Arial" pitchFamily="34" charset="0"/>
              <a:buChar char="•"/>
            </a:pPr>
            <a:r>
              <a:rPr lang="es-MX" sz="1800" dirty="0">
                <a:solidFill>
                  <a:schemeClr val="bg2">
                    <a:lumMod val="25000"/>
                  </a:schemeClr>
                </a:solidFill>
                <a:latin typeface="ZapfHumnst BT"/>
              </a:rPr>
              <a:t>La aritmética </a:t>
            </a:r>
            <a:r>
              <a:rPr lang="es-MX" sz="1800" dirty="0" err="1">
                <a:solidFill>
                  <a:schemeClr val="bg2">
                    <a:lumMod val="25000"/>
                  </a:schemeClr>
                </a:solidFill>
                <a:latin typeface="ZapfHumnst BT"/>
              </a:rPr>
              <a:t>polinomial</a:t>
            </a:r>
            <a:r>
              <a:rPr lang="es-MX" sz="1800" dirty="0">
                <a:solidFill>
                  <a:schemeClr val="bg2">
                    <a:lumMod val="25000"/>
                  </a:schemeClr>
                </a:solidFill>
                <a:latin typeface="ZapfHumnst BT"/>
              </a:rPr>
              <a:t> se hace mediante una </a:t>
            </a:r>
            <a:r>
              <a:rPr lang="es-MX" sz="1800" b="1" dirty="0">
                <a:solidFill>
                  <a:schemeClr val="bg2">
                    <a:lumMod val="25000"/>
                  </a:schemeClr>
                </a:solidFill>
                <a:latin typeface="ZapfHumnst BT"/>
              </a:rPr>
              <a:t>operación</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módulo 2</a:t>
            </a:r>
            <a:r>
              <a:rPr lang="es-MX" sz="1800" dirty="0">
                <a:solidFill>
                  <a:schemeClr val="bg2">
                    <a:lumMod val="25000"/>
                  </a:schemeClr>
                </a:solidFill>
                <a:latin typeface="ZapfHumnst BT"/>
              </a:rPr>
              <a:t>.</a:t>
            </a:r>
          </a:p>
        </p:txBody>
      </p:sp>
      <p:sp>
        <p:nvSpPr>
          <p:cNvPr id="8" name="Text Box 4"/>
          <p:cNvSpPr txBox="1">
            <a:spLocks noChangeArrowheads="1"/>
          </p:cNvSpPr>
          <p:nvPr/>
        </p:nvSpPr>
        <p:spPr bwMode="auto">
          <a:xfrm>
            <a:off x="1025227" y="3140968"/>
            <a:ext cx="178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dirty="0">
                <a:latin typeface="ZapfHumnst BT"/>
              </a:rPr>
              <a:t>Ejemplo:</a:t>
            </a:r>
          </a:p>
        </p:txBody>
      </p:sp>
      <p:sp>
        <p:nvSpPr>
          <p:cNvPr id="14" name="Text Box 4"/>
          <p:cNvSpPr txBox="1">
            <a:spLocks noChangeArrowheads="1"/>
          </p:cNvSpPr>
          <p:nvPr/>
        </p:nvSpPr>
        <p:spPr bwMode="auto">
          <a:xfrm>
            <a:off x="642938" y="1689100"/>
            <a:ext cx="778668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buFont typeface="Arial" pitchFamily="34" charset="0"/>
              <a:buChar char="•"/>
            </a:pPr>
            <a:r>
              <a:rPr lang="es-MX" sz="1800" dirty="0">
                <a:solidFill>
                  <a:schemeClr val="bg2">
                    <a:lumMod val="25000"/>
                  </a:schemeClr>
                </a:solidFill>
                <a:latin typeface="ZapfHumnst BT"/>
              </a:rPr>
              <a:t>En la operación módulo 2, no hay acarreos para la suma, ni préstamos para la resta. Tanto la </a:t>
            </a:r>
            <a:r>
              <a:rPr lang="es-MX" sz="1800" b="1" dirty="0">
                <a:solidFill>
                  <a:schemeClr val="bg2">
                    <a:lumMod val="25000"/>
                  </a:schemeClr>
                </a:solidFill>
                <a:latin typeface="ZapfHumnst BT"/>
              </a:rPr>
              <a:t>suma </a:t>
            </a:r>
            <a:r>
              <a:rPr lang="es-MX" sz="1800" dirty="0">
                <a:solidFill>
                  <a:schemeClr val="bg2">
                    <a:lumMod val="25000"/>
                  </a:schemeClr>
                </a:solidFill>
                <a:latin typeface="ZapfHumnst BT"/>
              </a:rPr>
              <a:t>como la </a:t>
            </a:r>
            <a:r>
              <a:rPr lang="es-MX" sz="1800" b="1" dirty="0">
                <a:solidFill>
                  <a:schemeClr val="bg2">
                    <a:lumMod val="25000"/>
                  </a:schemeClr>
                </a:solidFill>
                <a:latin typeface="ZapfHumnst BT"/>
              </a:rPr>
              <a:t>resta</a:t>
            </a:r>
            <a:r>
              <a:rPr lang="es-MX" sz="1800" dirty="0">
                <a:solidFill>
                  <a:schemeClr val="bg2">
                    <a:lumMod val="25000"/>
                  </a:schemeClr>
                </a:solidFill>
                <a:latin typeface="ZapfHumnst BT"/>
              </a:rPr>
              <a:t> son idénticas a un </a:t>
            </a:r>
            <a:r>
              <a:rPr lang="es-MX" sz="1800" b="1" dirty="0">
                <a:solidFill>
                  <a:schemeClr val="accent6">
                    <a:lumMod val="75000"/>
                  </a:schemeClr>
                </a:solidFill>
                <a:latin typeface="ZapfHumnst BT"/>
              </a:rPr>
              <a:t>OR exclusivo</a:t>
            </a:r>
            <a:r>
              <a:rPr lang="es-MX" sz="1800" b="1" dirty="0">
                <a:solidFill>
                  <a:schemeClr val="bg2">
                    <a:lumMod val="25000"/>
                  </a:schemeClr>
                </a:solidFill>
                <a:latin typeface="ZapfHumnst BT"/>
              </a:rPr>
              <a:t>.</a:t>
            </a:r>
          </a:p>
        </p:txBody>
      </p:sp>
      <p:sp>
        <p:nvSpPr>
          <p:cNvPr id="16" name="Text Box 4"/>
          <p:cNvSpPr txBox="1">
            <a:spLocks noChangeArrowheads="1"/>
          </p:cNvSpPr>
          <p:nvPr/>
        </p:nvSpPr>
        <p:spPr bwMode="auto">
          <a:xfrm>
            <a:off x="2239664" y="4855468"/>
            <a:ext cx="2071688"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01010001</a:t>
            </a:r>
          </a:p>
        </p:txBody>
      </p:sp>
      <p:grpSp>
        <p:nvGrpSpPr>
          <p:cNvPr id="2" name="16 Grupo"/>
          <p:cNvGrpSpPr>
            <a:grpSpLocks/>
          </p:cNvGrpSpPr>
          <p:nvPr/>
        </p:nvGrpSpPr>
        <p:grpSpPr bwMode="auto">
          <a:xfrm>
            <a:off x="1882477" y="3934718"/>
            <a:ext cx="2571750" cy="928688"/>
            <a:chOff x="1714500" y="3979863"/>
            <a:chExt cx="2571750" cy="928687"/>
          </a:xfrm>
        </p:grpSpPr>
        <p:sp>
          <p:nvSpPr>
            <p:cNvPr id="9" name="Text Box 4"/>
            <p:cNvSpPr txBox="1">
              <a:spLocks noChangeArrowheads="1"/>
            </p:cNvSpPr>
            <p:nvPr/>
          </p:nvSpPr>
          <p:spPr bwMode="auto">
            <a:xfrm>
              <a:off x="2071687" y="3979863"/>
              <a:ext cx="2214563"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10011011</a:t>
              </a:r>
            </a:p>
          </p:txBody>
        </p:sp>
        <p:sp>
          <p:nvSpPr>
            <p:cNvPr id="15" name="Text Box 4"/>
            <p:cNvSpPr txBox="1">
              <a:spLocks noChangeArrowheads="1"/>
            </p:cNvSpPr>
            <p:nvPr/>
          </p:nvSpPr>
          <p:spPr bwMode="auto">
            <a:xfrm>
              <a:off x="2071687" y="4400551"/>
              <a:ext cx="2071688" cy="507999"/>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11001010</a:t>
              </a:r>
            </a:p>
          </p:txBody>
        </p:sp>
        <p:cxnSp>
          <p:nvCxnSpPr>
            <p:cNvPr id="34832" name="17 Conector recto"/>
            <p:cNvCxnSpPr>
              <a:cxnSpLocks noChangeShapeType="1"/>
            </p:cNvCxnSpPr>
            <p:nvPr/>
          </p:nvCxnSpPr>
          <p:spPr bwMode="auto">
            <a:xfrm>
              <a:off x="1857375" y="4906963"/>
              <a:ext cx="235743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33" name="20 CuadroTexto"/>
            <p:cNvSpPr txBox="1">
              <a:spLocks noChangeArrowheads="1"/>
            </p:cNvSpPr>
            <p:nvPr/>
          </p:nvSpPr>
          <p:spPr bwMode="auto">
            <a:xfrm>
              <a:off x="1714500" y="4233863"/>
              <a:ext cx="428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b="1">
                  <a:latin typeface="Arial" pitchFamily="34" charset="0"/>
                  <a:cs typeface="Arial" pitchFamily="34" charset="0"/>
                </a:rPr>
                <a:t>+</a:t>
              </a:r>
            </a:p>
          </p:txBody>
        </p:sp>
      </p:grpSp>
      <p:sp>
        <p:nvSpPr>
          <p:cNvPr id="24" name="Text Box 4"/>
          <p:cNvSpPr txBox="1">
            <a:spLocks noChangeArrowheads="1"/>
          </p:cNvSpPr>
          <p:nvPr/>
        </p:nvSpPr>
        <p:spPr bwMode="auto">
          <a:xfrm>
            <a:off x="5525789" y="4855468"/>
            <a:ext cx="2071688"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01010110</a:t>
            </a:r>
          </a:p>
        </p:txBody>
      </p:sp>
      <p:grpSp>
        <p:nvGrpSpPr>
          <p:cNvPr id="3" name="17 Grupo"/>
          <p:cNvGrpSpPr>
            <a:grpSpLocks/>
          </p:cNvGrpSpPr>
          <p:nvPr/>
        </p:nvGrpSpPr>
        <p:grpSpPr bwMode="auto">
          <a:xfrm>
            <a:off x="5168602" y="3934718"/>
            <a:ext cx="2571750" cy="928688"/>
            <a:chOff x="5000625" y="3979863"/>
            <a:chExt cx="2571750" cy="928687"/>
          </a:xfrm>
        </p:grpSpPr>
        <p:sp>
          <p:nvSpPr>
            <p:cNvPr id="22" name="Text Box 4"/>
            <p:cNvSpPr txBox="1">
              <a:spLocks noChangeArrowheads="1"/>
            </p:cNvSpPr>
            <p:nvPr/>
          </p:nvSpPr>
          <p:spPr bwMode="auto">
            <a:xfrm>
              <a:off x="5357812" y="3979863"/>
              <a:ext cx="2214563"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11110000</a:t>
              </a:r>
            </a:p>
          </p:txBody>
        </p:sp>
        <p:sp>
          <p:nvSpPr>
            <p:cNvPr id="23" name="Text Box 4"/>
            <p:cNvSpPr txBox="1">
              <a:spLocks noChangeArrowheads="1"/>
            </p:cNvSpPr>
            <p:nvPr/>
          </p:nvSpPr>
          <p:spPr bwMode="auto">
            <a:xfrm>
              <a:off x="5357812" y="4400551"/>
              <a:ext cx="2071688"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10100110</a:t>
              </a:r>
            </a:p>
          </p:txBody>
        </p:sp>
        <p:cxnSp>
          <p:nvCxnSpPr>
            <p:cNvPr id="34828" name="24 Conector recto"/>
            <p:cNvCxnSpPr>
              <a:cxnSpLocks noChangeShapeType="1"/>
            </p:cNvCxnSpPr>
            <p:nvPr/>
          </p:nvCxnSpPr>
          <p:spPr bwMode="auto">
            <a:xfrm>
              <a:off x="5143500" y="4906963"/>
              <a:ext cx="235743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29" name="26 CuadroTexto"/>
            <p:cNvSpPr txBox="1">
              <a:spLocks noChangeArrowheads="1"/>
            </p:cNvSpPr>
            <p:nvPr/>
          </p:nvSpPr>
          <p:spPr bwMode="auto">
            <a:xfrm>
              <a:off x="5000625" y="4233863"/>
              <a:ext cx="428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b="1">
                  <a:latin typeface="Arial" pitchFamily="34" charset="0"/>
                  <a:cs typeface="Arial" pitchFamily="34" charset="0"/>
                </a:rPr>
                <a:t>-</a:t>
              </a:r>
            </a:p>
          </p:txBody>
        </p:sp>
      </p:grpSp>
    </p:spTree>
    <p:extLst>
      <p:ext uri="{BB962C8B-B14F-4D97-AF65-F5344CB8AC3E}">
        <p14:creationId xmlns:p14="http://schemas.microsoft.com/office/powerpoint/2010/main" val="2155105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ox(in)">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1000" fill="hold"/>
                                        <p:tgtEl>
                                          <p:spTgt spid="16"/>
                                        </p:tgtEl>
                                        <p:attrNameLst>
                                          <p:attrName>ppt_w</p:attrName>
                                        </p:attrNameLst>
                                      </p:cBhvr>
                                      <p:tavLst>
                                        <p:tav tm="0">
                                          <p:val>
                                            <p:fltVal val="0"/>
                                          </p:val>
                                        </p:tav>
                                        <p:tav tm="100000">
                                          <p:val>
                                            <p:strVal val="#ppt_w"/>
                                          </p:val>
                                        </p:tav>
                                      </p:tavLst>
                                    </p:anim>
                                    <p:anim calcmode="lin" valueType="num">
                                      <p:cBhvr>
                                        <p:cTn id="37" dur="1000" fill="hold"/>
                                        <p:tgtEl>
                                          <p:spTgt spid="16"/>
                                        </p:tgtEl>
                                        <p:attrNameLst>
                                          <p:attrName>ppt_h</p:attrName>
                                        </p:attrNameLst>
                                      </p:cBhvr>
                                      <p:tavLst>
                                        <p:tav tm="0">
                                          <p:val>
                                            <p:fltVal val="0"/>
                                          </p:val>
                                        </p:tav>
                                        <p:tav tm="100000">
                                          <p:val>
                                            <p:strVal val="#ppt_h"/>
                                          </p:val>
                                        </p:tav>
                                      </p:tavLst>
                                    </p:anim>
                                    <p:anim calcmode="lin" valueType="num">
                                      <p:cBhvr>
                                        <p:cTn id="38"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ox(in)">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1000" fill="hold"/>
                                        <p:tgtEl>
                                          <p:spTgt spid="24"/>
                                        </p:tgtEl>
                                        <p:attrNameLst>
                                          <p:attrName>ppt_w</p:attrName>
                                        </p:attrNameLst>
                                      </p:cBhvr>
                                      <p:tavLst>
                                        <p:tav tm="0">
                                          <p:val>
                                            <p:fltVal val="0"/>
                                          </p:val>
                                        </p:tav>
                                        <p:tav tm="100000">
                                          <p:val>
                                            <p:strVal val="#ppt_w"/>
                                          </p:val>
                                        </p:tav>
                                      </p:tavLst>
                                    </p:anim>
                                    <p:anim calcmode="lin" valueType="num">
                                      <p:cBhvr>
                                        <p:cTn id="50" dur="1000" fill="hold"/>
                                        <p:tgtEl>
                                          <p:spTgt spid="24"/>
                                        </p:tgtEl>
                                        <p:attrNameLst>
                                          <p:attrName>ppt_h</p:attrName>
                                        </p:attrNameLst>
                                      </p:cBhvr>
                                      <p:tavLst>
                                        <p:tav tm="0">
                                          <p:val>
                                            <p:fltVal val="0"/>
                                          </p:val>
                                        </p:tav>
                                        <p:tav tm="100000">
                                          <p:val>
                                            <p:strVal val="#ppt_h"/>
                                          </p:val>
                                        </p:tav>
                                      </p:tavLst>
                                    </p:anim>
                                    <p:anim calcmode="lin" valueType="num">
                                      <p:cBhvr>
                                        <p:cTn id="5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8" grpId="0" autoUpdateAnimBg="0"/>
      <p:bldP spid="14" grpId="0" autoUpdateAnimBg="0"/>
      <p:bldP spid="16" grpId="0" autoUpdateAnimBg="0"/>
      <p:bldP spid="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26" name="Text Box 4"/>
          <p:cNvSpPr txBox="1">
            <a:spLocks noChangeArrowheads="1"/>
          </p:cNvSpPr>
          <p:nvPr/>
        </p:nvSpPr>
        <p:spPr bwMode="auto">
          <a:xfrm>
            <a:off x="642938" y="1143000"/>
            <a:ext cx="778668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La </a:t>
            </a:r>
            <a:r>
              <a:rPr lang="es-MX" sz="1800" b="1" dirty="0">
                <a:solidFill>
                  <a:schemeClr val="accent6">
                    <a:lumMod val="75000"/>
                  </a:schemeClr>
                </a:solidFill>
                <a:latin typeface="ZapfHumnst BT"/>
              </a:rPr>
              <a:t>división</a:t>
            </a:r>
            <a:r>
              <a:rPr lang="es-MX" sz="1800" b="1" dirty="0">
                <a:solidFill>
                  <a:schemeClr val="bg2">
                    <a:lumMod val="25000"/>
                  </a:schemeClr>
                </a:solidFill>
                <a:latin typeface="ZapfHumnst BT"/>
              </a:rPr>
              <a:t> </a:t>
            </a:r>
            <a:r>
              <a:rPr lang="es-MX" sz="1800" dirty="0">
                <a:solidFill>
                  <a:schemeClr val="bg2">
                    <a:lumMod val="25000"/>
                  </a:schemeClr>
                </a:solidFill>
                <a:latin typeface="ZapfHumnst BT"/>
              </a:rPr>
              <a:t>se lleva a cabo de la siguiente manera:</a:t>
            </a:r>
          </a:p>
        </p:txBody>
      </p:sp>
      <p:sp>
        <p:nvSpPr>
          <p:cNvPr id="14" name="Text Box 4"/>
          <p:cNvSpPr txBox="1">
            <a:spLocks noChangeArrowheads="1"/>
          </p:cNvSpPr>
          <p:nvPr/>
        </p:nvSpPr>
        <p:spPr bwMode="auto">
          <a:xfrm>
            <a:off x="928688" y="1719263"/>
            <a:ext cx="7643812"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a:solidFill>
                  <a:schemeClr val="bg2">
                    <a:lumMod val="25000"/>
                  </a:schemeClr>
                </a:solidFill>
                <a:latin typeface="ZapfHumnst BT"/>
              </a:rPr>
              <a:t>Se dice que un divisor “cabe” en un dividendo si éste tiene tantos bits como el divisor.</a:t>
            </a:r>
            <a:endParaRPr lang="es-MX" sz="1800" b="1">
              <a:solidFill>
                <a:schemeClr val="bg2">
                  <a:lumMod val="25000"/>
                </a:schemeClr>
              </a:solidFill>
              <a:latin typeface="ZapfHumnst BT"/>
            </a:endParaRPr>
          </a:p>
        </p:txBody>
      </p:sp>
      <p:sp>
        <p:nvSpPr>
          <p:cNvPr id="17" name="Text Box 4"/>
          <p:cNvSpPr txBox="1">
            <a:spLocks noChangeArrowheads="1"/>
          </p:cNvSpPr>
          <p:nvPr/>
        </p:nvSpPr>
        <p:spPr bwMode="auto">
          <a:xfrm>
            <a:off x="928688" y="2576513"/>
            <a:ext cx="7643812"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a:solidFill>
                  <a:schemeClr val="bg2">
                    <a:lumMod val="25000"/>
                  </a:schemeClr>
                </a:solidFill>
                <a:latin typeface="ZapfHumnst BT"/>
              </a:rPr>
              <a:t>La resta es módulo 2.</a:t>
            </a:r>
            <a:endParaRPr lang="es-MX" sz="1800" b="1">
              <a:solidFill>
                <a:schemeClr val="bg2">
                  <a:lumMod val="25000"/>
                </a:schemeClr>
              </a:solidFill>
              <a:latin typeface="ZapfHumnst BT"/>
            </a:endParaRPr>
          </a:p>
        </p:txBody>
      </p:sp>
      <p:grpSp>
        <p:nvGrpSpPr>
          <p:cNvPr id="2" name="20 Grupo"/>
          <p:cNvGrpSpPr>
            <a:grpSpLocks/>
          </p:cNvGrpSpPr>
          <p:nvPr/>
        </p:nvGrpSpPr>
        <p:grpSpPr bwMode="auto">
          <a:xfrm>
            <a:off x="2071688" y="3571875"/>
            <a:ext cx="3857625" cy="508000"/>
            <a:chOff x="2071688" y="3571875"/>
            <a:chExt cx="3857625" cy="508000"/>
          </a:xfrm>
        </p:grpSpPr>
        <p:sp>
          <p:nvSpPr>
            <p:cNvPr id="19" name="Text Box 4"/>
            <p:cNvSpPr txBox="1">
              <a:spLocks noChangeArrowheads="1"/>
            </p:cNvSpPr>
            <p:nvPr/>
          </p:nvSpPr>
          <p:spPr bwMode="auto">
            <a:xfrm>
              <a:off x="3714750" y="3614738"/>
              <a:ext cx="2214563"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11010110</a:t>
              </a:r>
            </a:p>
          </p:txBody>
        </p:sp>
        <p:sp>
          <p:nvSpPr>
            <p:cNvPr id="20" name="Text Box 4"/>
            <p:cNvSpPr txBox="1">
              <a:spLocks noChangeArrowheads="1"/>
            </p:cNvSpPr>
            <p:nvPr/>
          </p:nvSpPr>
          <p:spPr bwMode="auto">
            <a:xfrm>
              <a:off x="2071688" y="3571875"/>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35861" name="28 Conector recto"/>
            <p:cNvCxnSpPr>
              <a:cxnSpLocks noChangeShapeType="1"/>
            </p:cNvCxnSpPr>
            <p:nvPr/>
          </p:nvCxnSpPr>
          <p:spPr bwMode="auto">
            <a:xfrm rot="5400000">
              <a:off x="3321843" y="3679032"/>
              <a:ext cx="500063" cy="2857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35862" name="31 Conector recto"/>
            <p:cNvCxnSpPr>
              <a:cxnSpLocks noChangeShapeType="1"/>
            </p:cNvCxnSpPr>
            <p:nvPr/>
          </p:nvCxnSpPr>
          <p:spPr bwMode="auto">
            <a:xfrm>
              <a:off x="3714750" y="3571875"/>
              <a:ext cx="2071688" cy="158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sp>
        <p:nvSpPr>
          <p:cNvPr id="37" name="Text Box 4"/>
          <p:cNvSpPr txBox="1">
            <a:spLocks noChangeArrowheads="1"/>
          </p:cNvSpPr>
          <p:nvPr/>
        </p:nvSpPr>
        <p:spPr bwMode="auto">
          <a:xfrm>
            <a:off x="4572000" y="3143250"/>
            <a:ext cx="285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a:t>
            </a:r>
          </a:p>
        </p:txBody>
      </p:sp>
      <p:grpSp>
        <p:nvGrpSpPr>
          <p:cNvPr id="3" name="21 Grupo"/>
          <p:cNvGrpSpPr>
            <a:grpSpLocks/>
          </p:cNvGrpSpPr>
          <p:nvPr/>
        </p:nvGrpSpPr>
        <p:grpSpPr bwMode="auto">
          <a:xfrm>
            <a:off x="3643313" y="3992563"/>
            <a:ext cx="1500187" cy="509587"/>
            <a:chOff x="3643313" y="3992563"/>
            <a:chExt cx="1500187" cy="509587"/>
          </a:xfrm>
        </p:grpSpPr>
        <p:sp>
          <p:nvSpPr>
            <p:cNvPr id="38" name="Text Box 4"/>
            <p:cNvSpPr txBox="1">
              <a:spLocks noChangeArrowheads="1"/>
            </p:cNvSpPr>
            <p:nvPr/>
          </p:nvSpPr>
          <p:spPr bwMode="auto">
            <a:xfrm>
              <a:off x="3714750" y="3992563"/>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35858" name="39 Conector recto"/>
            <p:cNvCxnSpPr>
              <a:cxnSpLocks noChangeShapeType="1"/>
            </p:cNvCxnSpPr>
            <p:nvPr/>
          </p:nvCxnSpPr>
          <p:spPr bwMode="auto">
            <a:xfrm>
              <a:off x="3643313" y="4500563"/>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2" name="Text Box 4"/>
          <p:cNvSpPr txBox="1">
            <a:spLocks noChangeArrowheads="1"/>
          </p:cNvSpPr>
          <p:nvPr/>
        </p:nvSpPr>
        <p:spPr bwMode="auto">
          <a:xfrm>
            <a:off x="3929063" y="4500563"/>
            <a:ext cx="1571625"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grpSp>
        <p:nvGrpSpPr>
          <p:cNvPr id="4" name="22 Grupo"/>
          <p:cNvGrpSpPr>
            <a:grpSpLocks/>
          </p:cNvGrpSpPr>
          <p:nvPr/>
        </p:nvGrpSpPr>
        <p:grpSpPr bwMode="auto">
          <a:xfrm>
            <a:off x="3929063" y="4849813"/>
            <a:ext cx="1428750" cy="508000"/>
            <a:chOff x="3929063" y="4849813"/>
            <a:chExt cx="1428750" cy="508000"/>
          </a:xfrm>
        </p:grpSpPr>
        <p:sp>
          <p:nvSpPr>
            <p:cNvPr id="43" name="Text Box 4"/>
            <p:cNvSpPr txBox="1">
              <a:spLocks noChangeArrowheads="1"/>
            </p:cNvSpPr>
            <p:nvPr/>
          </p:nvSpPr>
          <p:spPr bwMode="auto">
            <a:xfrm>
              <a:off x="3929063" y="4849813"/>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35856" name="43 Conector recto"/>
            <p:cNvCxnSpPr>
              <a:cxnSpLocks noChangeShapeType="1"/>
            </p:cNvCxnSpPr>
            <p:nvPr/>
          </p:nvCxnSpPr>
          <p:spPr bwMode="auto">
            <a:xfrm>
              <a:off x="3929063" y="5356225"/>
              <a:ext cx="12858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6" name="Text Box 4"/>
          <p:cNvSpPr txBox="1">
            <a:spLocks noChangeArrowheads="1"/>
          </p:cNvSpPr>
          <p:nvPr/>
        </p:nvSpPr>
        <p:spPr bwMode="auto">
          <a:xfrm>
            <a:off x="4143375" y="5349875"/>
            <a:ext cx="1571625"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000010</a:t>
            </a:r>
          </a:p>
        </p:txBody>
      </p:sp>
      <p:sp>
        <p:nvSpPr>
          <p:cNvPr id="24" name="Text Box 4"/>
          <p:cNvSpPr txBox="1">
            <a:spLocks noChangeArrowheads="1"/>
          </p:cNvSpPr>
          <p:nvPr/>
        </p:nvSpPr>
        <p:spPr bwMode="auto">
          <a:xfrm>
            <a:off x="4786313" y="3143250"/>
            <a:ext cx="500062" cy="457200"/>
          </a:xfrm>
          <a:prstGeom prst="rect">
            <a:avLst/>
          </a:prstGeom>
          <a:noFill/>
          <a:ln w="9525">
            <a:noFill/>
            <a:miter lim="800000"/>
            <a:headEnd/>
            <a:tailEnd/>
          </a:ln>
        </p:spPr>
        <p:txBody>
          <a:bodyPr>
            <a:spAutoFit/>
          </a:bodyPr>
          <a:lstStyle/>
          <a:p>
            <a:pPr marL="265113" indent="-265113" algn="ctr" eaLnBrk="0" hangingPunct="0">
              <a:lnSpc>
                <a:spcPct val="150000"/>
              </a:lnSpc>
              <a:defRPr/>
            </a:pPr>
            <a:r>
              <a:rPr lang="es-MX" sz="1800" b="1" spc="800" dirty="0">
                <a:latin typeface="ZapfHumnst BT"/>
              </a:rPr>
              <a:t>1</a:t>
            </a:r>
          </a:p>
        </p:txBody>
      </p:sp>
      <p:sp>
        <p:nvSpPr>
          <p:cNvPr id="25" name="Text Box 4"/>
          <p:cNvSpPr txBox="1">
            <a:spLocks noChangeArrowheads="1"/>
          </p:cNvSpPr>
          <p:nvPr/>
        </p:nvSpPr>
        <p:spPr bwMode="auto">
          <a:xfrm>
            <a:off x="5072063" y="3135313"/>
            <a:ext cx="357187"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a:t>
            </a:r>
          </a:p>
        </p:txBody>
      </p:sp>
      <p:sp>
        <p:nvSpPr>
          <p:cNvPr id="28" name="Text Box 4"/>
          <p:cNvSpPr txBox="1">
            <a:spLocks noChangeArrowheads="1"/>
          </p:cNvSpPr>
          <p:nvPr/>
        </p:nvSpPr>
        <p:spPr bwMode="auto">
          <a:xfrm>
            <a:off x="5286375" y="3135313"/>
            <a:ext cx="357188"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a:t>
            </a:r>
          </a:p>
        </p:txBody>
      </p:sp>
    </p:spTree>
    <p:extLst>
      <p:ext uri="{BB962C8B-B14F-4D97-AF65-F5344CB8AC3E}">
        <p14:creationId xmlns:p14="http://schemas.microsoft.com/office/powerpoint/2010/main" val="3366345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1000" fill="hold"/>
                                        <p:tgtEl>
                                          <p:spTgt spid="17"/>
                                        </p:tgtEl>
                                        <p:attrNameLst>
                                          <p:attrName>ppt_w</p:attrName>
                                        </p:attrNameLst>
                                      </p:cBhvr>
                                      <p:tavLst>
                                        <p:tav tm="0">
                                          <p:val>
                                            <p:fltVal val="0"/>
                                          </p:val>
                                        </p:tav>
                                        <p:tav tm="100000">
                                          <p:val>
                                            <p:strVal val="#ppt_w"/>
                                          </p:val>
                                        </p:tav>
                                      </p:tavLst>
                                    </p:anim>
                                    <p:anim calcmode="lin" valueType="num">
                                      <p:cBhvr>
                                        <p:cTn id="24" dur="1000" fill="hold"/>
                                        <p:tgtEl>
                                          <p:spTgt spid="17"/>
                                        </p:tgtEl>
                                        <p:attrNameLst>
                                          <p:attrName>ppt_h</p:attrName>
                                        </p:attrNameLst>
                                      </p:cBhvr>
                                      <p:tavLst>
                                        <p:tav tm="0">
                                          <p:val>
                                            <p:fltVal val="0"/>
                                          </p:val>
                                        </p:tav>
                                        <p:tav tm="100000">
                                          <p:val>
                                            <p:strVal val="#ppt_h"/>
                                          </p:val>
                                        </p:tav>
                                      </p:tavLst>
                                    </p:anim>
                                    <p:anim calcmode="lin" valueType="num">
                                      <p:cBhvr>
                                        <p:cTn id="25"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ox(in)">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1000" fill="hold"/>
                                        <p:tgtEl>
                                          <p:spTgt spid="37"/>
                                        </p:tgtEl>
                                        <p:attrNameLst>
                                          <p:attrName>ppt_w</p:attrName>
                                        </p:attrNameLst>
                                      </p:cBhvr>
                                      <p:tavLst>
                                        <p:tav tm="0">
                                          <p:val>
                                            <p:fltVal val="0"/>
                                          </p:val>
                                        </p:tav>
                                        <p:tav tm="100000">
                                          <p:val>
                                            <p:strVal val="#ppt_w"/>
                                          </p:val>
                                        </p:tav>
                                      </p:tavLst>
                                    </p:anim>
                                    <p:anim calcmode="lin" valueType="num">
                                      <p:cBhvr>
                                        <p:cTn id="37" dur="1000" fill="hold"/>
                                        <p:tgtEl>
                                          <p:spTgt spid="37"/>
                                        </p:tgtEl>
                                        <p:attrNameLst>
                                          <p:attrName>ppt_h</p:attrName>
                                        </p:attrNameLst>
                                      </p:cBhvr>
                                      <p:tavLst>
                                        <p:tav tm="0">
                                          <p:val>
                                            <p:fltVal val="0"/>
                                          </p:val>
                                        </p:tav>
                                        <p:tav tm="100000">
                                          <p:val>
                                            <p:strVal val="#ppt_h"/>
                                          </p:val>
                                        </p:tav>
                                      </p:tavLst>
                                    </p:anim>
                                    <p:anim calcmode="lin" valueType="num">
                                      <p:cBhvr>
                                        <p:cTn id="38"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ox(in)">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1000" fill="hold"/>
                                        <p:tgtEl>
                                          <p:spTgt spid="42"/>
                                        </p:tgtEl>
                                        <p:attrNameLst>
                                          <p:attrName>ppt_w</p:attrName>
                                        </p:attrNameLst>
                                      </p:cBhvr>
                                      <p:tavLst>
                                        <p:tav tm="0">
                                          <p:val>
                                            <p:fltVal val="0"/>
                                          </p:val>
                                        </p:tav>
                                        <p:tav tm="100000">
                                          <p:val>
                                            <p:strVal val="#ppt_w"/>
                                          </p:val>
                                        </p:tav>
                                      </p:tavLst>
                                    </p:anim>
                                    <p:anim calcmode="lin" valueType="num">
                                      <p:cBhvr>
                                        <p:cTn id="50" dur="1000" fill="hold"/>
                                        <p:tgtEl>
                                          <p:spTgt spid="42"/>
                                        </p:tgtEl>
                                        <p:attrNameLst>
                                          <p:attrName>ppt_h</p:attrName>
                                        </p:attrNameLst>
                                      </p:cBhvr>
                                      <p:tavLst>
                                        <p:tav tm="0">
                                          <p:val>
                                            <p:fltVal val="0"/>
                                          </p:val>
                                        </p:tav>
                                        <p:tav tm="100000">
                                          <p:val>
                                            <p:strVal val="#ppt_h"/>
                                          </p:val>
                                        </p:tav>
                                      </p:tavLst>
                                    </p:anim>
                                    <p:anim calcmode="lin" valueType="num">
                                      <p:cBhvr>
                                        <p:cTn id="51"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1000" fill="hold"/>
                                        <p:tgtEl>
                                          <p:spTgt spid="24"/>
                                        </p:tgtEl>
                                        <p:attrNameLst>
                                          <p:attrName>ppt_w</p:attrName>
                                        </p:attrNameLst>
                                      </p:cBhvr>
                                      <p:tavLst>
                                        <p:tav tm="0">
                                          <p:val>
                                            <p:fltVal val="0"/>
                                          </p:val>
                                        </p:tav>
                                        <p:tav tm="100000">
                                          <p:val>
                                            <p:strVal val="#ppt_w"/>
                                          </p:val>
                                        </p:tav>
                                      </p:tavLst>
                                    </p:anim>
                                    <p:anim calcmode="lin" valueType="num">
                                      <p:cBhvr>
                                        <p:cTn id="58" dur="1000" fill="hold"/>
                                        <p:tgtEl>
                                          <p:spTgt spid="24"/>
                                        </p:tgtEl>
                                        <p:attrNameLst>
                                          <p:attrName>ppt_h</p:attrName>
                                        </p:attrNameLst>
                                      </p:cBhvr>
                                      <p:tavLst>
                                        <p:tav tm="0">
                                          <p:val>
                                            <p:fltVal val="0"/>
                                          </p:val>
                                        </p:tav>
                                        <p:tav tm="100000">
                                          <p:val>
                                            <p:strVal val="#ppt_h"/>
                                          </p:val>
                                        </p:tav>
                                      </p:tavLst>
                                    </p:anim>
                                    <p:anim calcmode="lin" valueType="num">
                                      <p:cBhvr>
                                        <p:cTn id="5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ox(in)">
                                      <p:cBhvr>
                                        <p:cTn id="65" dur="500"/>
                                        <p:tgtEl>
                                          <p:spTgt spid="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1000" fill="hold"/>
                                        <p:tgtEl>
                                          <p:spTgt spid="46"/>
                                        </p:tgtEl>
                                        <p:attrNameLst>
                                          <p:attrName>ppt_w</p:attrName>
                                        </p:attrNameLst>
                                      </p:cBhvr>
                                      <p:tavLst>
                                        <p:tav tm="0">
                                          <p:val>
                                            <p:fltVal val="0"/>
                                          </p:val>
                                        </p:tav>
                                        <p:tav tm="100000">
                                          <p:val>
                                            <p:strVal val="#ppt_w"/>
                                          </p:val>
                                        </p:tav>
                                      </p:tavLst>
                                    </p:anim>
                                    <p:anim calcmode="lin" valueType="num">
                                      <p:cBhvr>
                                        <p:cTn id="71" dur="1000" fill="hold"/>
                                        <p:tgtEl>
                                          <p:spTgt spid="46"/>
                                        </p:tgtEl>
                                        <p:attrNameLst>
                                          <p:attrName>ppt_h</p:attrName>
                                        </p:attrNameLst>
                                      </p:cBhvr>
                                      <p:tavLst>
                                        <p:tav tm="0">
                                          <p:val>
                                            <p:fltVal val="0"/>
                                          </p:val>
                                        </p:tav>
                                        <p:tav tm="100000">
                                          <p:val>
                                            <p:strVal val="#ppt_h"/>
                                          </p:val>
                                        </p:tav>
                                      </p:tavLst>
                                    </p:anim>
                                    <p:anim calcmode="lin" valueType="num">
                                      <p:cBhvr>
                                        <p:cTn id="72"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p:cTn id="78" dur="1000" fill="hold"/>
                                        <p:tgtEl>
                                          <p:spTgt spid="25"/>
                                        </p:tgtEl>
                                        <p:attrNameLst>
                                          <p:attrName>ppt_w</p:attrName>
                                        </p:attrNameLst>
                                      </p:cBhvr>
                                      <p:tavLst>
                                        <p:tav tm="0">
                                          <p:val>
                                            <p:fltVal val="0"/>
                                          </p:val>
                                        </p:tav>
                                        <p:tav tm="100000">
                                          <p:val>
                                            <p:strVal val="#ppt_w"/>
                                          </p:val>
                                        </p:tav>
                                      </p:tavLst>
                                    </p:anim>
                                    <p:anim calcmode="lin" valueType="num">
                                      <p:cBhvr>
                                        <p:cTn id="79" dur="1000" fill="hold"/>
                                        <p:tgtEl>
                                          <p:spTgt spid="25"/>
                                        </p:tgtEl>
                                        <p:attrNameLst>
                                          <p:attrName>ppt_h</p:attrName>
                                        </p:attrNameLst>
                                      </p:cBhvr>
                                      <p:tavLst>
                                        <p:tav tm="0">
                                          <p:val>
                                            <p:fltVal val="0"/>
                                          </p:val>
                                        </p:tav>
                                        <p:tav tm="100000">
                                          <p:val>
                                            <p:strVal val="#ppt_h"/>
                                          </p:val>
                                        </p:tav>
                                      </p:tavLst>
                                    </p:anim>
                                    <p:anim calcmode="lin" valueType="num">
                                      <p:cBhvr>
                                        <p:cTn id="80"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5" presetClass="entr" presetSubtype="0"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1000" fill="hold"/>
                                        <p:tgtEl>
                                          <p:spTgt spid="28"/>
                                        </p:tgtEl>
                                        <p:attrNameLst>
                                          <p:attrName>ppt_w</p:attrName>
                                        </p:attrNameLst>
                                      </p:cBhvr>
                                      <p:tavLst>
                                        <p:tav tm="0">
                                          <p:val>
                                            <p:fltVal val="0"/>
                                          </p:val>
                                        </p:tav>
                                        <p:tav tm="100000">
                                          <p:val>
                                            <p:strVal val="#ppt_w"/>
                                          </p:val>
                                        </p:tav>
                                      </p:tavLst>
                                    </p:anim>
                                    <p:anim calcmode="lin" valueType="num">
                                      <p:cBhvr>
                                        <p:cTn id="87" dur="1000" fill="hold"/>
                                        <p:tgtEl>
                                          <p:spTgt spid="28"/>
                                        </p:tgtEl>
                                        <p:attrNameLst>
                                          <p:attrName>ppt_h</p:attrName>
                                        </p:attrNameLst>
                                      </p:cBhvr>
                                      <p:tavLst>
                                        <p:tav tm="0">
                                          <p:val>
                                            <p:fltVal val="0"/>
                                          </p:val>
                                        </p:tav>
                                        <p:tav tm="100000">
                                          <p:val>
                                            <p:strVal val="#ppt_h"/>
                                          </p:val>
                                        </p:tav>
                                      </p:tavLst>
                                    </p:anim>
                                    <p:anim calcmode="lin" valueType="num">
                                      <p:cBhvr>
                                        <p:cTn id="88"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14" grpId="0" autoUpdateAnimBg="0"/>
      <p:bldP spid="17" grpId="0" autoUpdateAnimBg="0"/>
      <p:bldP spid="37" grpId="0" autoUpdateAnimBg="0"/>
      <p:bldP spid="42" grpId="0" autoUpdateAnimBg="0"/>
      <p:bldP spid="46" grpId="0" autoUpdateAnimBg="0"/>
      <p:bldP spid="24" grpId="0" autoUpdateAnimBg="0"/>
      <p:bldP spid="25" grpId="0" autoUpdateAnimBg="0"/>
      <p:bldP spid="2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26" name="Text Box 4"/>
          <p:cNvSpPr txBox="1">
            <a:spLocks noChangeArrowheads="1"/>
          </p:cNvSpPr>
          <p:nvPr/>
        </p:nvSpPr>
        <p:spPr bwMode="auto">
          <a:xfrm>
            <a:off x="642938" y="1143000"/>
            <a:ext cx="77866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Cuando se emplea el método de código </a:t>
            </a:r>
            <a:r>
              <a:rPr lang="es-MX" sz="1800" dirty="0" err="1">
                <a:solidFill>
                  <a:schemeClr val="bg2">
                    <a:lumMod val="25000"/>
                  </a:schemeClr>
                </a:solidFill>
                <a:latin typeface="ZapfHumnst BT"/>
              </a:rPr>
              <a:t>polinomial</a:t>
            </a:r>
            <a:r>
              <a:rPr lang="es-MX" sz="1800" dirty="0">
                <a:solidFill>
                  <a:schemeClr val="bg2">
                    <a:lumMod val="25000"/>
                  </a:schemeClr>
                </a:solidFill>
                <a:latin typeface="ZapfHumnst BT"/>
              </a:rPr>
              <a:t>, el emisor y el receptor deben acordar por adelantado un </a:t>
            </a:r>
            <a:r>
              <a:rPr lang="es-MX" sz="1800" b="1" dirty="0">
                <a:solidFill>
                  <a:schemeClr val="accent6">
                    <a:lumMod val="75000"/>
                  </a:schemeClr>
                </a:solidFill>
                <a:latin typeface="ZapfHumnst BT"/>
              </a:rPr>
              <a:t>polinomio generador G(x)</a:t>
            </a:r>
            <a:r>
              <a:rPr lang="es-MX" sz="1800" b="1" dirty="0">
                <a:latin typeface="ZapfHumnst BT"/>
              </a:rPr>
              <a:t>.</a:t>
            </a:r>
          </a:p>
        </p:txBody>
      </p:sp>
      <p:sp>
        <p:nvSpPr>
          <p:cNvPr id="21" name="Text Box 4"/>
          <p:cNvSpPr txBox="1">
            <a:spLocks noChangeArrowheads="1"/>
          </p:cNvSpPr>
          <p:nvPr/>
        </p:nvSpPr>
        <p:spPr bwMode="auto">
          <a:xfrm>
            <a:off x="642938" y="3090863"/>
            <a:ext cx="7786687"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a:solidFill>
                  <a:schemeClr val="bg2">
                    <a:lumMod val="25000"/>
                  </a:schemeClr>
                </a:solidFill>
                <a:latin typeface="ZapfHumnst BT"/>
              </a:rPr>
              <a:t>Para calcular la </a:t>
            </a:r>
            <a:r>
              <a:rPr lang="es-MX" sz="1800" b="1">
                <a:solidFill>
                  <a:schemeClr val="bg2">
                    <a:lumMod val="25000"/>
                  </a:schemeClr>
                </a:solidFill>
                <a:latin typeface="ZapfHumnst BT"/>
              </a:rPr>
              <a:t>suma de verificación (CRC)</a:t>
            </a:r>
            <a:r>
              <a:rPr lang="es-MX" sz="1800">
                <a:solidFill>
                  <a:schemeClr val="bg2">
                    <a:lumMod val="25000"/>
                  </a:schemeClr>
                </a:solidFill>
                <a:latin typeface="ZapfHumnst BT"/>
              </a:rPr>
              <a:t> para una trama con </a:t>
            </a:r>
            <a:r>
              <a:rPr lang="es-MX" sz="1800" b="1">
                <a:solidFill>
                  <a:schemeClr val="bg2">
                    <a:lumMod val="25000"/>
                  </a:schemeClr>
                </a:solidFill>
                <a:latin typeface="ZapfHumnst BT"/>
              </a:rPr>
              <a:t>m bits</a:t>
            </a:r>
            <a:r>
              <a:rPr lang="es-MX" sz="1800">
                <a:solidFill>
                  <a:schemeClr val="bg2">
                    <a:lumMod val="25000"/>
                  </a:schemeClr>
                </a:solidFill>
                <a:latin typeface="ZapfHumnst BT"/>
              </a:rPr>
              <a:t>, correspondiente al </a:t>
            </a:r>
            <a:r>
              <a:rPr lang="es-MX" sz="1800" b="1">
                <a:solidFill>
                  <a:schemeClr val="bg2">
                    <a:lumMod val="25000"/>
                  </a:schemeClr>
                </a:solidFill>
                <a:latin typeface="ZapfHumnst BT"/>
              </a:rPr>
              <a:t>polinomio M(x)</a:t>
            </a:r>
            <a:r>
              <a:rPr lang="es-MX" sz="1800">
                <a:solidFill>
                  <a:schemeClr val="bg2">
                    <a:lumMod val="25000"/>
                  </a:schemeClr>
                </a:solidFill>
                <a:latin typeface="ZapfHumnst BT"/>
              </a:rPr>
              <a:t>, la trama debe ser más larga que el </a:t>
            </a:r>
            <a:r>
              <a:rPr lang="es-MX" sz="1800" b="1">
                <a:solidFill>
                  <a:schemeClr val="bg2">
                    <a:lumMod val="25000"/>
                  </a:schemeClr>
                </a:solidFill>
                <a:latin typeface="ZapfHumnst BT"/>
              </a:rPr>
              <a:t>polinomio generador G(x)</a:t>
            </a:r>
          </a:p>
        </p:txBody>
      </p:sp>
      <p:sp>
        <p:nvSpPr>
          <p:cNvPr id="7" name="Text Box 4"/>
          <p:cNvSpPr txBox="1">
            <a:spLocks noChangeArrowheads="1"/>
          </p:cNvSpPr>
          <p:nvPr/>
        </p:nvSpPr>
        <p:spPr bwMode="auto">
          <a:xfrm>
            <a:off x="2857500" y="2349500"/>
            <a:ext cx="3429000" cy="456535"/>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bg2">
                    <a:lumMod val="25000"/>
                  </a:schemeClr>
                </a:solidFill>
                <a:latin typeface="ZapfHumnst BT"/>
              </a:rPr>
              <a:t>G(x) : </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x</a:t>
            </a:r>
            <a:r>
              <a:rPr lang="es-MX" b="1" baseline="30000" dirty="0">
                <a:solidFill>
                  <a:schemeClr val="bg2">
                    <a:lumMod val="25000"/>
                  </a:schemeClr>
                </a:solidFill>
                <a:latin typeface="ZapfHumnst BT"/>
              </a:rPr>
              <a:t>4 </a:t>
            </a:r>
            <a:r>
              <a:rPr lang="es-MX" sz="1800" b="1" dirty="0">
                <a:solidFill>
                  <a:schemeClr val="bg2">
                    <a:lumMod val="25000"/>
                  </a:schemeClr>
                </a:solidFill>
                <a:latin typeface="ZapfHumnst BT"/>
              </a:rPr>
              <a:t>+ x + 1 = 1 0 0 1 1</a:t>
            </a:r>
            <a:endParaRPr lang="es-MX" sz="1800" b="1" spc="700" dirty="0">
              <a:solidFill>
                <a:schemeClr val="bg2">
                  <a:lumMod val="25000"/>
                </a:schemeClr>
              </a:solidFill>
              <a:latin typeface="ZapfHumnst BT"/>
            </a:endParaRPr>
          </a:p>
        </p:txBody>
      </p:sp>
      <p:sp>
        <p:nvSpPr>
          <p:cNvPr id="8" name="Text Box 4"/>
          <p:cNvSpPr txBox="1">
            <a:spLocks noChangeArrowheads="1"/>
          </p:cNvSpPr>
          <p:nvPr/>
        </p:nvSpPr>
        <p:spPr bwMode="auto">
          <a:xfrm>
            <a:off x="2928938" y="4706938"/>
            <a:ext cx="3214687" cy="456535"/>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bg2">
                    <a:lumMod val="25000"/>
                  </a:schemeClr>
                </a:solidFill>
                <a:latin typeface="ZapfHumnst BT"/>
              </a:rPr>
              <a:t>M(x)</a:t>
            </a:r>
            <a:r>
              <a:rPr lang="es-MX" sz="1800" dirty="0">
                <a:solidFill>
                  <a:schemeClr val="bg2">
                    <a:lumMod val="25000"/>
                  </a:schemeClr>
                </a:solidFill>
                <a:latin typeface="ZapfHumnst BT"/>
              </a:rPr>
              <a:t> : </a:t>
            </a:r>
            <a:r>
              <a:rPr lang="es-MX" sz="1800" b="1" spc="700" dirty="0">
                <a:solidFill>
                  <a:schemeClr val="bg2">
                    <a:lumMod val="25000"/>
                  </a:schemeClr>
                </a:solidFill>
                <a:latin typeface="ZapfHumnst BT"/>
              </a:rPr>
              <a:t>1101011011</a:t>
            </a:r>
          </a:p>
        </p:txBody>
      </p:sp>
      <p:sp>
        <p:nvSpPr>
          <p:cNvPr id="9" name="Text Box 4"/>
          <p:cNvSpPr txBox="1">
            <a:spLocks noChangeArrowheads="1"/>
          </p:cNvSpPr>
          <p:nvPr/>
        </p:nvSpPr>
        <p:spPr bwMode="auto">
          <a:xfrm>
            <a:off x="2928938" y="5421313"/>
            <a:ext cx="3357562" cy="456535"/>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bg2">
                    <a:lumMod val="25000"/>
                  </a:schemeClr>
                </a:solidFill>
                <a:latin typeface="ZapfHumnst BT"/>
              </a:rPr>
              <a:t>G(x) : </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1 0 0 1 1 </a:t>
            </a:r>
            <a:r>
              <a:rPr lang="es-MX" sz="1800" dirty="0">
                <a:solidFill>
                  <a:schemeClr val="bg2">
                    <a:lumMod val="25000"/>
                  </a:schemeClr>
                </a:solidFill>
                <a:latin typeface="ZapfHumnst BT"/>
              </a:rPr>
              <a:t>=   x</a:t>
            </a:r>
            <a:r>
              <a:rPr lang="es-MX" sz="1800" baseline="30000" dirty="0">
                <a:solidFill>
                  <a:schemeClr val="bg2">
                    <a:lumMod val="25000"/>
                  </a:schemeClr>
                </a:solidFill>
                <a:latin typeface="ZapfHumnst BT"/>
              </a:rPr>
              <a:t>4 </a:t>
            </a:r>
            <a:r>
              <a:rPr lang="es-MX" sz="1800" dirty="0">
                <a:solidFill>
                  <a:schemeClr val="bg2">
                    <a:lumMod val="25000"/>
                  </a:schemeClr>
                </a:solidFill>
                <a:latin typeface="ZapfHumnst BT"/>
              </a:rPr>
              <a:t>+ x + 1</a:t>
            </a:r>
            <a:endParaRPr lang="es-MX" sz="1800" spc="700" dirty="0">
              <a:solidFill>
                <a:schemeClr val="bg2">
                  <a:lumMod val="25000"/>
                </a:schemeClr>
              </a:solidFill>
              <a:latin typeface="ZapfHumnst BT"/>
            </a:endParaRPr>
          </a:p>
        </p:txBody>
      </p:sp>
    </p:spTree>
    <p:extLst>
      <p:ext uri="{BB962C8B-B14F-4D97-AF65-F5344CB8AC3E}">
        <p14:creationId xmlns:p14="http://schemas.microsoft.com/office/powerpoint/2010/main" val="4254553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fltVal val="0"/>
                                          </p:val>
                                        </p:tav>
                                        <p:tav tm="100000">
                                          <p:val>
                                            <p:strVal val="#ppt_w"/>
                                          </p:val>
                                        </p:tav>
                                      </p:tavLst>
                                    </p:anim>
                                    <p:anim calcmode="lin" valueType="num">
                                      <p:cBhvr>
                                        <p:cTn id="40" dur="1000" fill="hold"/>
                                        <p:tgtEl>
                                          <p:spTgt spid="9"/>
                                        </p:tgtEl>
                                        <p:attrNameLst>
                                          <p:attrName>ppt_h</p:attrName>
                                        </p:attrNameLst>
                                      </p:cBhvr>
                                      <p:tavLst>
                                        <p:tav tm="0">
                                          <p:val>
                                            <p:fltVal val="0"/>
                                          </p:val>
                                        </p:tav>
                                        <p:tav tm="100000">
                                          <p:val>
                                            <p:strVal val="#ppt_h"/>
                                          </p:val>
                                        </p:tav>
                                      </p:tavLst>
                                    </p:anim>
                                    <p:anim calcmode="lin" valueType="num">
                                      <p:cBhvr>
                                        <p:cTn id="41"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1" grpId="0" autoUpdateAnimBg="0"/>
      <p:bldP spid="7" grpId="0" autoUpdateAnimBg="0"/>
      <p:bldP spid="8" grpId="0" autoUpdateAnimBg="0"/>
      <p:bldP spid="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22" name="Text Box 4"/>
          <p:cNvSpPr txBox="1">
            <a:spLocks noChangeArrowheads="1"/>
          </p:cNvSpPr>
          <p:nvPr/>
        </p:nvSpPr>
        <p:spPr bwMode="auto">
          <a:xfrm>
            <a:off x="714375" y="1285875"/>
            <a:ext cx="77866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La idea es incluir una </a:t>
            </a:r>
            <a:r>
              <a:rPr lang="es-MX" sz="1800" b="1" dirty="0">
                <a:solidFill>
                  <a:schemeClr val="accent6">
                    <a:lumMod val="75000"/>
                  </a:schemeClr>
                </a:solidFill>
                <a:latin typeface="ZapfHumnst BT"/>
              </a:rPr>
              <a:t>suma de verificación (CRC) </a:t>
            </a:r>
            <a:r>
              <a:rPr lang="es-MX" sz="1800" dirty="0">
                <a:solidFill>
                  <a:schemeClr val="bg2">
                    <a:lumMod val="25000"/>
                  </a:schemeClr>
                </a:solidFill>
                <a:latin typeface="ZapfHumnst BT"/>
              </a:rPr>
              <a:t>al final de la trama, de tal manera que el polinomio representado por la trama con suma de verificación sea divisible entre </a:t>
            </a:r>
            <a:r>
              <a:rPr lang="es-MX" sz="1800" b="1" dirty="0">
                <a:solidFill>
                  <a:schemeClr val="bg2">
                    <a:lumMod val="25000"/>
                  </a:schemeClr>
                </a:solidFill>
                <a:latin typeface="ZapfHumnst BT"/>
              </a:rPr>
              <a:t>G(x)</a:t>
            </a:r>
            <a:r>
              <a:rPr lang="es-MX" sz="1800" dirty="0">
                <a:solidFill>
                  <a:schemeClr val="bg2">
                    <a:lumMod val="25000"/>
                  </a:schemeClr>
                </a:solidFill>
                <a:latin typeface="ZapfHumnst BT"/>
              </a:rPr>
              <a:t>.</a:t>
            </a:r>
          </a:p>
        </p:txBody>
      </p:sp>
      <p:sp>
        <p:nvSpPr>
          <p:cNvPr id="23" name="Text Box 4"/>
          <p:cNvSpPr txBox="1">
            <a:spLocks noChangeArrowheads="1"/>
          </p:cNvSpPr>
          <p:nvPr/>
        </p:nvSpPr>
        <p:spPr bwMode="auto">
          <a:xfrm>
            <a:off x="714375" y="5019675"/>
            <a:ext cx="77866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Cuando el receptor recibe la </a:t>
            </a:r>
            <a:r>
              <a:rPr lang="es-MX" sz="1800" b="1" dirty="0">
                <a:solidFill>
                  <a:schemeClr val="bg2">
                    <a:lumMod val="25000"/>
                  </a:schemeClr>
                </a:solidFill>
                <a:latin typeface="ZapfHumnst BT"/>
              </a:rPr>
              <a:t>trama con suma de verificación (CRC)</a:t>
            </a:r>
            <a:r>
              <a:rPr lang="es-MX" sz="1800" dirty="0">
                <a:solidFill>
                  <a:schemeClr val="bg2">
                    <a:lumMod val="25000"/>
                  </a:schemeClr>
                </a:solidFill>
                <a:latin typeface="ZapfHumnst BT"/>
              </a:rPr>
              <a:t>, intenta dividirla entre </a:t>
            </a:r>
            <a:r>
              <a:rPr lang="es-MX" sz="1800" b="1" dirty="0">
                <a:solidFill>
                  <a:schemeClr val="bg2">
                    <a:lumMod val="25000"/>
                  </a:schemeClr>
                </a:solidFill>
                <a:latin typeface="ZapfHumnst BT"/>
              </a:rPr>
              <a:t>G(x)</a:t>
            </a:r>
            <a:r>
              <a:rPr lang="es-MX" sz="1800" dirty="0">
                <a:solidFill>
                  <a:schemeClr val="bg2">
                    <a:lumMod val="25000"/>
                  </a:schemeClr>
                </a:solidFill>
                <a:latin typeface="ZapfHumnst BT"/>
              </a:rPr>
              <a:t>. Si hay un residuo, ha habido un error de transmisión.</a:t>
            </a:r>
          </a:p>
        </p:txBody>
      </p:sp>
      <p:grpSp>
        <p:nvGrpSpPr>
          <p:cNvPr id="2" name="15 Grupo"/>
          <p:cNvGrpSpPr>
            <a:grpSpLocks/>
          </p:cNvGrpSpPr>
          <p:nvPr/>
        </p:nvGrpSpPr>
        <p:grpSpPr bwMode="auto">
          <a:xfrm>
            <a:off x="2286000" y="2643188"/>
            <a:ext cx="3214688" cy="2143125"/>
            <a:chOff x="2286000" y="2643182"/>
            <a:chExt cx="3214694" cy="2143140"/>
          </a:xfrm>
        </p:grpSpPr>
        <p:sp>
          <p:nvSpPr>
            <p:cNvPr id="8" name="Text Box 4"/>
            <p:cNvSpPr txBox="1">
              <a:spLocks noChangeArrowheads="1"/>
            </p:cNvSpPr>
            <p:nvPr/>
          </p:nvSpPr>
          <p:spPr bwMode="auto">
            <a:xfrm>
              <a:off x="2286000" y="3008310"/>
              <a:ext cx="3214694" cy="508004"/>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accent5">
                      <a:lumMod val="75000"/>
                    </a:schemeClr>
                  </a:solidFill>
                  <a:latin typeface="ZapfHumnst BT"/>
                </a:rPr>
                <a:t>T(x) </a:t>
              </a:r>
              <a:r>
                <a:rPr lang="es-MX" sz="1800" b="1" dirty="0">
                  <a:latin typeface="ZapfHumnst BT"/>
                </a:rPr>
                <a:t>: </a:t>
              </a:r>
              <a:r>
                <a:rPr lang="es-MX" sz="1800" b="1" spc="800" dirty="0">
                  <a:latin typeface="ZapfHumnst BT"/>
                </a:rPr>
                <a:t>1101011011</a:t>
              </a:r>
            </a:p>
          </p:txBody>
        </p:sp>
        <p:sp>
          <p:nvSpPr>
            <p:cNvPr id="37900" name="10 CuadroTexto"/>
            <p:cNvSpPr txBox="1">
              <a:spLocks noChangeArrowheads="1"/>
            </p:cNvSpPr>
            <p:nvPr/>
          </p:nvSpPr>
          <p:spPr bwMode="auto">
            <a:xfrm>
              <a:off x="3786182" y="3805223"/>
              <a:ext cx="785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800" b="1" i="1" dirty="0">
                  <a:solidFill>
                    <a:schemeClr val="accent5">
                      <a:lumMod val="75000"/>
                    </a:schemeClr>
                  </a:solidFill>
                  <a:latin typeface="ZapfHumnst BT"/>
                </a:rPr>
                <a:t>M(x)</a:t>
              </a:r>
            </a:p>
          </p:txBody>
        </p:sp>
        <p:sp>
          <p:nvSpPr>
            <p:cNvPr id="12" name="11 Abrir llave"/>
            <p:cNvSpPr/>
            <p:nvPr/>
          </p:nvSpPr>
          <p:spPr bwMode="auto">
            <a:xfrm>
              <a:off x="4000493" y="2643182"/>
              <a:ext cx="214314" cy="2143140"/>
            </a:xfrm>
            <a:prstGeom prst="leftBrace">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p>
          </p:txBody>
        </p:sp>
      </p:grpSp>
      <p:grpSp>
        <p:nvGrpSpPr>
          <p:cNvPr id="3" name="16 Grupo"/>
          <p:cNvGrpSpPr>
            <a:grpSpLocks/>
          </p:cNvGrpSpPr>
          <p:nvPr/>
        </p:nvGrpSpPr>
        <p:grpSpPr bwMode="auto">
          <a:xfrm>
            <a:off x="5286375" y="3000375"/>
            <a:ext cx="1285875" cy="1174750"/>
            <a:chOff x="5286380" y="3000372"/>
            <a:chExt cx="1285884" cy="1174182"/>
          </a:xfrm>
        </p:grpSpPr>
        <p:sp>
          <p:nvSpPr>
            <p:cNvPr id="37896" name="9 CuadroTexto"/>
            <p:cNvSpPr txBox="1">
              <a:spLocks noChangeArrowheads="1"/>
            </p:cNvSpPr>
            <p:nvPr/>
          </p:nvSpPr>
          <p:spPr bwMode="auto">
            <a:xfrm>
              <a:off x="5500694" y="3805222"/>
              <a:ext cx="714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800" b="1" dirty="0">
                  <a:solidFill>
                    <a:schemeClr val="accent5">
                      <a:lumMod val="75000"/>
                    </a:schemeClr>
                  </a:solidFill>
                  <a:latin typeface="ZapfHumnst BT"/>
                </a:rPr>
                <a:t>CRC</a:t>
              </a:r>
            </a:p>
          </p:txBody>
        </p:sp>
        <p:sp>
          <p:nvSpPr>
            <p:cNvPr id="13" name="12 Abrir llave"/>
            <p:cNvSpPr/>
            <p:nvPr/>
          </p:nvSpPr>
          <p:spPr bwMode="auto">
            <a:xfrm>
              <a:off x="5715021" y="3286124"/>
              <a:ext cx="214314" cy="857256"/>
            </a:xfrm>
            <a:prstGeom prst="leftBrace">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p>
          </p:txBody>
        </p:sp>
        <p:sp>
          <p:nvSpPr>
            <p:cNvPr id="14" name="Text Box 4"/>
            <p:cNvSpPr txBox="1">
              <a:spLocks noChangeArrowheads="1"/>
            </p:cNvSpPr>
            <p:nvPr/>
          </p:nvSpPr>
          <p:spPr bwMode="auto">
            <a:xfrm>
              <a:off x="5286380" y="3000372"/>
              <a:ext cx="1285884" cy="507754"/>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1110</a:t>
              </a:r>
            </a:p>
          </p:txBody>
        </p:sp>
      </p:grpSp>
      <p:sp>
        <p:nvSpPr>
          <p:cNvPr id="15" name="Text Box 4"/>
          <p:cNvSpPr txBox="1">
            <a:spLocks noChangeArrowheads="1"/>
          </p:cNvSpPr>
          <p:nvPr/>
        </p:nvSpPr>
        <p:spPr bwMode="auto">
          <a:xfrm>
            <a:off x="2286000" y="4357688"/>
            <a:ext cx="3357563"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accent5">
                    <a:lumMod val="75000"/>
                  </a:schemeClr>
                </a:solidFill>
                <a:latin typeface="ZapfHumnst BT"/>
              </a:rPr>
              <a:t>G(x) </a:t>
            </a:r>
            <a:r>
              <a:rPr lang="es-MX" sz="1800" b="1" dirty="0">
                <a:latin typeface="ZapfHumnst BT"/>
              </a:rPr>
              <a:t>: </a:t>
            </a:r>
            <a:r>
              <a:rPr lang="es-MX" sz="1800" dirty="0">
                <a:latin typeface="ZapfHumnst BT"/>
              </a:rPr>
              <a:t> </a:t>
            </a:r>
            <a:r>
              <a:rPr lang="es-MX" sz="1800" b="1" dirty="0">
                <a:latin typeface="ZapfHumnst BT"/>
              </a:rPr>
              <a:t>1 0 0 1 1 </a:t>
            </a:r>
            <a:r>
              <a:rPr lang="es-MX" sz="1800" dirty="0">
                <a:latin typeface="ZapfHumnst BT"/>
              </a:rPr>
              <a:t>=   x</a:t>
            </a:r>
            <a:r>
              <a:rPr lang="es-MX" sz="1800" baseline="30000" dirty="0">
                <a:latin typeface="ZapfHumnst BT"/>
              </a:rPr>
              <a:t>4 </a:t>
            </a:r>
            <a:r>
              <a:rPr lang="es-MX" sz="1800" dirty="0">
                <a:latin typeface="ZapfHumnst BT"/>
              </a:rPr>
              <a:t>+ x + 1</a:t>
            </a:r>
            <a:endParaRPr lang="es-MX" sz="1800" spc="700" dirty="0">
              <a:latin typeface="ZapfHumnst BT"/>
            </a:endParaRPr>
          </a:p>
        </p:txBody>
      </p:sp>
    </p:spTree>
    <p:extLst>
      <p:ext uri="{BB962C8B-B14F-4D97-AF65-F5344CB8AC3E}">
        <p14:creationId xmlns:p14="http://schemas.microsoft.com/office/powerpoint/2010/main" val="1135012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in)">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1000" fill="hold"/>
                                        <p:tgtEl>
                                          <p:spTgt spid="23"/>
                                        </p:tgtEl>
                                        <p:attrNameLst>
                                          <p:attrName>ppt_w</p:attrName>
                                        </p:attrNameLst>
                                      </p:cBhvr>
                                      <p:tavLst>
                                        <p:tav tm="0">
                                          <p:val>
                                            <p:fltVal val="0"/>
                                          </p:val>
                                        </p:tav>
                                        <p:tav tm="100000">
                                          <p:val>
                                            <p:strVal val="#ppt_w"/>
                                          </p:val>
                                        </p:tav>
                                      </p:tavLst>
                                    </p:anim>
                                    <p:anim calcmode="lin" valueType="num">
                                      <p:cBhvr>
                                        <p:cTn id="34" dur="1000" fill="hold"/>
                                        <p:tgtEl>
                                          <p:spTgt spid="23"/>
                                        </p:tgtEl>
                                        <p:attrNameLst>
                                          <p:attrName>ppt_h</p:attrName>
                                        </p:attrNameLst>
                                      </p:cBhvr>
                                      <p:tavLst>
                                        <p:tav tm="0">
                                          <p:val>
                                            <p:fltVal val="0"/>
                                          </p:val>
                                        </p:tav>
                                        <p:tav tm="100000">
                                          <p:val>
                                            <p:strVal val="#ppt_h"/>
                                          </p:val>
                                        </p:tav>
                                      </p:tavLst>
                                    </p:anim>
                                    <p:anim calcmode="lin" valueType="num">
                                      <p:cBhvr>
                                        <p:cTn id="35"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1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8" name="Text Box 4"/>
          <p:cNvSpPr txBox="1">
            <a:spLocks noChangeArrowheads="1"/>
          </p:cNvSpPr>
          <p:nvPr/>
        </p:nvSpPr>
        <p:spPr bwMode="auto">
          <a:xfrm>
            <a:off x="642938" y="1042988"/>
            <a:ext cx="7786687"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El algoritmo para calcular la </a:t>
            </a:r>
            <a:r>
              <a:rPr lang="es-MX" sz="1800" b="1" dirty="0">
                <a:solidFill>
                  <a:schemeClr val="accent6">
                    <a:lumMod val="75000"/>
                  </a:schemeClr>
                </a:solidFill>
                <a:latin typeface="ZapfHumnst BT"/>
              </a:rPr>
              <a:t>suma de verificación (CRC) </a:t>
            </a:r>
            <a:r>
              <a:rPr lang="es-MX" sz="1800" dirty="0">
                <a:solidFill>
                  <a:schemeClr val="bg2">
                    <a:lumMod val="25000"/>
                  </a:schemeClr>
                </a:solidFill>
                <a:latin typeface="ZapfHumnst BT"/>
              </a:rPr>
              <a:t>es el siguiente:</a:t>
            </a:r>
            <a:endParaRPr lang="es-MX" sz="1800" b="1" dirty="0">
              <a:solidFill>
                <a:schemeClr val="bg2">
                  <a:lumMod val="25000"/>
                </a:schemeClr>
              </a:solidFill>
              <a:latin typeface="ZapfHumnst BT"/>
            </a:endParaRPr>
          </a:p>
        </p:txBody>
      </p:sp>
      <p:sp>
        <p:nvSpPr>
          <p:cNvPr id="9" name="Text Box 4"/>
          <p:cNvSpPr txBox="1">
            <a:spLocks noChangeArrowheads="1"/>
          </p:cNvSpPr>
          <p:nvPr/>
        </p:nvSpPr>
        <p:spPr bwMode="auto">
          <a:xfrm>
            <a:off x="785813" y="2706688"/>
            <a:ext cx="3357562"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a:solidFill>
                  <a:schemeClr val="bg2">
                    <a:lumMod val="25000"/>
                  </a:schemeClr>
                </a:solidFill>
                <a:latin typeface="ZapfHumnst BT"/>
              </a:rPr>
              <a:t>Sea </a:t>
            </a:r>
            <a:r>
              <a:rPr lang="es-MX" sz="1800" b="1">
                <a:solidFill>
                  <a:schemeClr val="bg2">
                    <a:lumMod val="25000"/>
                  </a:schemeClr>
                </a:solidFill>
                <a:latin typeface="ZapfHumnst BT"/>
              </a:rPr>
              <a:t>r</a:t>
            </a:r>
            <a:r>
              <a:rPr lang="es-MX" sz="1800">
                <a:solidFill>
                  <a:schemeClr val="bg2">
                    <a:lumMod val="25000"/>
                  </a:schemeClr>
                </a:solidFill>
                <a:latin typeface="ZapfHumnst BT"/>
              </a:rPr>
              <a:t> el grado de </a:t>
            </a:r>
            <a:r>
              <a:rPr lang="es-MX" sz="1800" b="1">
                <a:solidFill>
                  <a:schemeClr val="bg2">
                    <a:lumMod val="25000"/>
                  </a:schemeClr>
                </a:solidFill>
                <a:latin typeface="ZapfHumnst BT"/>
              </a:rPr>
              <a:t>G(x)</a:t>
            </a:r>
            <a:r>
              <a:rPr lang="es-MX" sz="1800">
                <a:solidFill>
                  <a:schemeClr val="bg2">
                    <a:lumMod val="25000"/>
                  </a:schemeClr>
                </a:solidFill>
                <a:latin typeface="ZapfHumnst BT"/>
              </a:rPr>
              <a:t> </a:t>
            </a:r>
            <a:endParaRPr lang="es-MX" sz="1800" b="1">
              <a:solidFill>
                <a:schemeClr val="bg2">
                  <a:lumMod val="25000"/>
                </a:schemeClr>
              </a:solidFill>
              <a:latin typeface="ZapfHumnst BT"/>
            </a:endParaRPr>
          </a:p>
        </p:txBody>
      </p:sp>
      <p:sp>
        <p:nvSpPr>
          <p:cNvPr id="12" name="Text Box 4"/>
          <p:cNvSpPr txBox="1">
            <a:spLocks noChangeArrowheads="1"/>
          </p:cNvSpPr>
          <p:nvPr/>
        </p:nvSpPr>
        <p:spPr bwMode="auto">
          <a:xfrm>
            <a:off x="785813" y="4224338"/>
            <a:ext cx="7786687"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buFont typeface="Arial" pitchFamily="34" charset="0"/>
              <a:buChar char="•"/>
            </a:pPr>
            <a:r>
              <a:rPr lang="es-MX" sz="1800">
                <a:solidFill>
                  <a:schemeClr val="bg2">
                    <a:lumMod val="25000"/>
                  </a:schemeClr>
                </a:solidFill>
                <a:latin typeface="ZapfHumnst BT"/>
              </a:rPr>
              <a:t>Anexe </a:t>
            </a:r>
            <a:r>
              <a:rPr lang="es-MX" sz="1800" b="1">
                <a:solidFill>
                  <a:schemeClr val="bg2">
                    <a:lumMod val="25000"/>
                  </a:schemeClr>
                </a:solidFill>
                <a:latin typeface="ZapfHumnst BT"/>
              </a:rPr>
              <a:t>r bits</a:t>
            </a:r>
            <a:r>
              <a:rPr lang="es-MX" sz="1800">
                <a:solidFill>
                  <a:schemeClr val="bg2">
                    <a:lumMod val="25000"/>
                  </a:schemeClr>
                </a:solidFill>
                <a:latin typeface="ZapfHumnst BT"/>
              </a:rPr>
              <a:t> cero al final de la trama, para que ahora contenga </a:t>
            </a:r>
            <a:r>
              <a:rPr lang="es-MX" sz="1800" b="1">
                <a:solidFill>
                  <a:schemeClr val="bg2">
                    <a:lumMod val="25000"/>
                  </a:schemeClr>
                </a:solidFill>
                <a:latin typeface="ZapfHumnst BT"/>
              </a:rPr>
              <a:t>m + r bits</a:t>
            </a:r>
            <a:r>
              <a:rPr lang="es-MX" sz="1800">
                <a:solidFill>
                  <a:schemeClr val="bg2">
                    <a:lumMod val="25000"/>
                  </a:schemeClr>
                </a:solidFill>
                <a:latin typeface="ZapfHumnst BT"/>
              </a:rPr>
              <a:t> y corresponda al polinomio </a:t>
            </a:r>
            <a:r>
              <a:rPr lang="es-MX" sz="1800" b="1">
                <a:solidFill>
                  <a:schemeClr val="bg2">
                    <a:lumMod val="25000"/>
                  </a:schemeClr>
                </a:solidFill>
                <a:latin typeface="ZapfHumnst BT"/>
              </a:rPr>
              <a:t>M(x) * x </a:t>
            </a:r>
            <a:r>
              <a:rPr lang="es-MX" b="1" baseline="30000">
                <a:solidFill>
                  <a:schemeClr val="bg2">
                    <a:lumMod val="25000"/>
                  </a:schemeClr>
                </a:solidFill>
                <a:latin typeface="ZapfHumnst BT"/>
              </a:rPr>
              <a:t>r</a:t>
            </a:r>
            <a:endParaRPr lang="es-MX" sz="1800" b="1">
              <a:solidFill>
                <a:schemeClr val="bg2">
                  <a:lumMod val="25000"/>
                </a:schemeClr>
              </a:solidFill>
              <a:latin typeface="ZapfHumnst BT"/>
            </a:endParaRPr>
          </a:p>
        </p:txBody>
      </p:sp>
      <p:grpSp>
        <p:nvGrpSpPr>
          <p:cNvPr id="2" name="23 Grupo"/>
          <p:cNvGrpSpPr>
            <a:grpSpLocks/>
          </p:cNvGrpSpPr>
          <p:nvPr/>
        </p:nvGrpSpPr>
        <p:grpSpPr bwMode="auto">
          <a:xfrm>
            <a:off x="2214563" y="4929188"/>
            <a:ext cx="3786187" cy="2143125"/>
            <a:chOff x="2786071" y="5000636"/>
            <a:chExt cx="3786193" cy="2143140"/>
          </a:xfrm>
        </p:grpSpPr>
        <p:sp>
          <p:nvSpPr>
            <p:cNvPr id="14" name="Text Box 4"/>
            <p:cNvSpPr txBox="1">
              <a:spLocks noChangeArrowheads="1"/>
            </p:cNvSpPr>
            <p:nvPr/>
          </p:nvSpPr>
          <p:spPr bwMode="auto">
            <a:xfrm>
              <a:off x="2786071" y="5472126"/>
              <a:ext cx="3786193" cy="507835"/>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bg2">
                      <a:lumMod val="25000"/>
                    </a:schemeClr>
                  </a:solidFill>
                  <a:latin typeface="ZapfHumnst BT"/>
                </a:rPr>
                <a:t>M(x) * </a:t>
              </a:r>
              <a:r>
                <a:rPr lang="es-MX" sz="1800" b="1" dirty="0">
                  <a:solidFill>
                    <a:srgbClr val="FF0000"/>
                  </a:solidFill>
                  <a:latin typeface="ZapfHumnst BT"/>
                </a:rPr>
                <a:t>x </a:t>
              </a:r>
              <a:r>
                <a:rPr lang="es-MX" b="1" baseline="30000" dirty="0">
                  <a:solidFill>
                    <a:srgbClr val="FF0000"/>
                  </a:solidFill>
                  <a:latin typeface="ZapfHumnst BT"/>
                </a:rPr>
                <a:t>r  </a:t>
              </a:r>
              <a:r>
                <a:rPr lang="es-MX" sz="1800" b="1" dirty="0">
                  <a:solidFill>
                    <a:schemeClr val="bg2">
                      <a:lumMod val="25000"/>
                    </a:schemeClr>
                  </a:solidFill>
                  <a:latin typeface="ZapfHumnst BT"/>
                </a:rPr>
                <a:t>=  </a:t>
              </a:r>
              <a:r>
                <a:rPr lang="es-MX" sz="1800" b="1" spc="700" dirty="0">
                  <a:solidFill>
                    <a:schemeClr val="bg2">
                      <a:lumMod val="25000"/>
                    </a:schemeClr>
                  </a:solidFill>
                  <a:latin typeface="ZapfHumnst BT"/>
                </a:rPr>
                <a:t>1101011011</a:t>
              </a:r>
              <a:endParaRPr lang="es-MX" sz="1800" b="1" dirty="0">
                <a:solidFill>
                  <a:schemeClr val="bg2">
                    <a:lumMod val="25000"/>
                  </a:schemeClr>
                </a:solidFill>
                <a:latin typeface="ZapfHumnst BT"/>
              </a:endParaRPr>
            </a:p>
          </p:txBody>
        </p:sp>
        <p:sp>
          <p:nvSpPr>
            <p:cNvPr id="19" name="18 CuadroTexto"/>
            <p:cNvSpPr txBox="1"/>
            <p:nvPr/>
          </p:nvSpPr>
          <p:spPr bwMode="auto">
            <a:xfrm>
              <a:off x="4857761" y="6162694"/>
              <a:ext cx="785814" cy="338139"/>
            </a:xfrm>
            <a:prstGeom prst="rect">
              <a:avLst/>
            </a:prstGeom>
            <a:noFill/>
          </p:spPr>
          <p:txBody>
            <a:bodyPr>
              <a:spAutoFit/>
            </a:bodyPr>
            <a:lstStyle/>
            <a:p>
              <a:pPr>
                <a:defRPr/>
              </a:pPr>
              <a:r>
                <a:rPr lang="es-MX" sz="1600" b="1" i="1" dirty="0">
                  <a:solidFill>
                    <a:schemeClr val="bg2">
                      <a:lumMod val="25000"/>
                    </a:schemeClr>
                  </a:solidFill>
                </a:rPr>
                <a:t>m bits</a:t>
              </a:r>
            </a:p>
          </p:txBody>
        </p:sp>
        <p:sp>
          <p:nvSpPr>
            <p:cNvPr id="27" name="26 Abrir llave"/>
            <p:cNvSpPr/>
            <p:nvPr/>
          </p:nvSpPr>
          <p:spPr bwMode="auto">
            <a:xfrm>
              <a:off x="5072061" y="5000636"/>
              <a:ext cx="214314" cy="2143140"/>
            </a:xfrm>
            <a:prstGeom prst="leftBrace">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solidFill>
                  <a:schemeClr val="bg2">
                    <a:lumMod val="25000"/>
                  </a:schemeClr>
                </a:solidFill>
              </a:endParaRPr>
            </a:p>
          </p:txBody>
        </p:sp>
      </p:grpSp>
      <p:grpSp>
        <p:nvGrpSpPr>
          <p:cNvPr id="3" name="16 Grupo"/>
          <p:cNvGrpSpPr>
            <a:grpSpLocks/>
          </p:cNvGrpSpPr>
          <p:nvPr/>
        </p:nvGrpSpPr>
        <p:grpSpPr bwMode="auto">
          <a:xfrm>
            <a:off x="2071688" y="1635125"/>
            <a:ext cx="5643562" cy="936619"/>
            <a:chOff x="1071538" y="1635116"/>
            <a:chExt cx="5643602" cy="936628"/>
          </a:xfrm>
        </p:grpSpPr>
        <p:sp>
          <p:nvSpPr>
            <p:cNvPr id="26" name="Text Box 4"/>
            <p:cNvSpPr txBox="1">
              <a:spLocks noChangeArrowheads="1"/>
            </p:cNvSpPr>
            <p:nvPr/>
          </p:nvSpPr>
          <p:spPr bwMode="auto">
            <a:xfrm>
              <a:off x="1214414" y="1635116"/>
              <a:ext cx="3857652" cy="456539"/>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dirty="0">
                  <a:solidFill>
                    <a:schemeClr val="bg2">
                      <a:lumMod val="25000"/>
                    </a:schemeClr>
                  </a:solidFill>
                  <a:latin typeface="ZapfHumnst BT"/>
                </a:rPr>
                <a:t>Trama  </a:t>
              </a:r>
              <a:r>
                <a:rPr lang="es-MX" sz="1800" b="1" dirty="0">
                  <a:solidFill>
                    <a:schemeClr val="bg2">
                      <a:lumMod val="25000"/>
                    </a:schemeClr>
                  </a:solidFill>
                  <a:latin typeface="ZapfHumnst BT"/>
                </a:rPr>
                <a:t>M(x)</a:t>
              </a:r>
              <a:r>
                <a:rPr lang="es-MX" sz="1800" dirty="0">
                  <a:solidFill>
                    <a:schemeClr val="bg2">
                      <a:lumMod val="25000"/>
                    </a:schemeClr>
                  </a:solidFill>
                  <a:latin typeface="ZapfHumnst BT"/>
                </a:rPr>
                <a:t> : </a:t>
              </a:r>
              <a:r>
                <a:rPr lang="es-MX" sz="1800" b="1" spc="700" dirty="0">
                  <a:solidFill>
                    <a:schemeClr val="bg2">
                      <a:lumMod val="25000"/>
                    </a:schemeClr>
                  </a:solidFill>
                  <a:latin typeface="ZapfHumnst BT"/>
                </a:rPr>
                <a:t>1101011011</a:t>
              </a:r>
            </a:p>
          </p:txBody>
        </p:sp>
        <p:sp>
          <p:nvSpPr>
            <p:cNvPr id="7" name="Text Box 4"/>
            <p:cNvSpPr txBox="1">
              <a:spLocks noChangeArrowheads="1"/>
            </p:cNvSpPr>
            <p:nvPr/>
          </p:nvSpPr>
          <p:spPr bwMode="auto">
            <a:xfrm>
              <a:off x="1214414" y="2063745"/>
              <a:ext cx="5500726" cy="456539"/>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dirty="0">
                  <a:solidFill>
                    <a:schemeClr val="bg2">
                      <a:lumMod val="25000"/>
                    </a:schemeClr>
                  </a:solidFill>
                  <a:latin typeface="ZapfHumnst BT"/>
                </a:rPr>
                <a:t>Polinomio generador </a:t>
              </a:r>
              <a:r>
                <a:rPr lang="es-MX" sz="1800" b="1" dirty="0">
                  <a:solidFill>
                    <a:schemeClr val="bg2">
                      <a:lumMod val="25000"/>
                    </a:schemeClr>
                  </a:solidFill>
                  <a:latin typeface="ZapfHumnst BT"/>
                </a:rPr>
                <a:t>G(x) : </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x</a:t>
              </a:r>
              <a:r>
                <a:rPr lang="es-MX" b="1" baseline="30000" dirty="0">
                  <a:solidFill>
                    <a:schemeClr val="bg2">
                      <a:lumMod val="25000"/>
                    </a:schemeClr>
                  </a:solidFill>
                  <a:latin typeface="ZapfHumnst BT"/>
                </a:rPr>
                <a:t>4 </a:t>
              </a:r>
              <a:r>
                <a:rPr lang="es-MX" sz="1800" b="1" dirty="0">
                  <a:solidFill>
                    <a:schemeClr val="bg2">
                      <a:lumMod val="25000"/>
                    </a:schemeClr>
                  </a:solidFill>
                  <a:latin typeface="ZapfHumnst BT"/>
                </a:rPr>
                <a:t>+ x + 1 = 1 0 0 1 1</a:t>
              </a:r>
              <a:endParaRPr lang="es-MX" sz="1800" b="1" spc="700" dirty="0">
                <a:solidFill>
                  <a:schemeClr val="bg2">
                    <a:lumMod val="25000"/>
                  </a:schemeClr>
                </a:solidFill>
                <a:latin typeface="ZapfHumnst BT"/>
              </a:endParaRPr>
            </a:p>
          </p:txBody>
        </p:sp>
        <p:sp>
          <p:nvSpPr>
            <p:cNvPr id="38932" name="15 Rectángulo"/>
            <p:cNvSpPr>
              <a:spLocks noChangeArrowheads="1"/>
            </p:cNvSpPr>
            <p:nvPr/>
          </p:nvSpPr>
          <p:spPr bwMode="auto">
            <a:xfrm>
              <a:off x="1071538" y="1643050"/>
              <a:ext cx="5500726" cy="928694"/>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s-MX">
                <a:solidFill>
                  <a:schemeClr val="bg2">
                    <a:lumMod val="25000"/>
                  </a:schemeClr>
                </a:solidFill>
              </a:endParaRPr>
            </a:p>
          </p:txBody>
        </p:sp>
      </p:grpSp>
      <p:grpSp>
        <p:nvGrpSpPr>
          <p:cNvPr id="4" name="20 Grupo"/>
          <p:cNvGrpSpPr>
            <a:grpSpLocks/>
          </p:cNvGrpSpPr>
          <p:nvPr/>
        </p:nvGrpSpPr>
        <p:grpSpPr bwMode="auto">
          <a:xfrm>
            <a:off x="2071688" y="3222625"/>
            <a:ext cx="2500312" cy="920750"/>
            <a:chOff x="1428728" y="3079750"/>
            <a:chExt cx="2500330" cy="920754"/>
          </a:xfrm>
        </p:grpSpPr>
        <p:sp>
          <p:nvSpPr>
            <p:cNvPr id="29" name="Text Box 4"/>
            <p:cNvSpPr txBox="1">
              <a:spLocks noChangeArrowheads="1"/>
            </p:cNvSpPr>
            <p:nvPr/>
          </p:nvSpPr>
          <p:spPr bwMode="auto">
            <a:xfrm>
              <a:off x="1500166" y="3492502"/>
              <a:ext cx="2428892" cy="456537"/>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bg2">
                      <a:lumMod val="25000"/>
                    </a:schemeClr>
                  </a:solidFill>
                  <a:latin typeface="ZapfHumnst BT"/>
                </a:rPr>
                <a:t>x </a:t>
              </a:r>
              <a:r>
                <a:rPr lang="es-MX" b="1" baseline="30000" dirty="0">
                  <a:solidFill>
                    <a:schemeClr val="bg2">
                      <a:lumMod val="25000"/>
                    </a:schemeClr>
                  </a:solidFill>
                  <a:latin typeface="ZapfHumnst BT"/>
                </a:rPr>
                <a:t>r</a:t>
              </a:r>
              <a:r>
                <a:rPr lang="es-MX" sz="1800" b="1" dirty="0">
                  <a:solidFill>
                    <a:schemeClr val="bg2">
                      <a:lumMod val="25000"/>
                    </a:schemeClr>
                  </a:solidFill>
                  <a:latin typeface="ZapfHumnst BT"/>
                </a:rPr>
                <a:t>  =  x</a:t>
              </a:r>
              <a:r>
                <a:rPr lang="es-MX" b="1" baseline="30000" dirty="0">
                  <a:solidFill>
                    <a:schemeClr val="bg2">
                      <a:lumMod val="25000"/>
                    </a:schemeClr>
                  </a:solidFill>
                  <a:latin typeface="ZapfHumnst BT"/>
                </a:rPr>
                <a:t>4   </a:t>
              </a:r>
              <a:r>
                <a:rPr lang="es-MX" sz="1800" b="1" dirty="0">
                  <a:solidFill>
                    <a:schemeClr val="bg2">
                      <a:lumMod val="25000"/>
                    </a:schemeClr>
                  </a:solidFill>
                  <a:latin typeface="ZapfHumnst BT"/>
                </a:rPr>
                <a:t>=  10000</a:t>
              </a:r>
              <a:endParaRPr lang="es-MX" sz="1800" b="1" spc="700" baseline="30000" dirty="0">
                <a:solidFill>
                  <a:schemeClr val="bg2">
                    <a:lumMod val="25000"/>
                  </a:schemeClr>
                </a:solidFill>
                <a:latin typeface="ZapfHumnst BT"/>
              </a:endParaRPr>
            </a:p>
          </p:txBody>
        </p:sp>
        <p:grpSp>
          <p:nvGrpSpPr>
            <p:cNvPr id="38927" name="19 Grupo"/>
            <p:cNvGrpSpPr>
              <a:grpSpLocks/>
            </p:cNvGrpSpPr>
            <p:nvPr/>
          </p:nvGrpSpPr>
          <p:grpSpPr bwMode="auto">
            <a:xfrm>
              <a:off x="1428728" y="3079750"/>
              <a:ext cx="2214578" cy="920754"/>
              <a:chOff x="1428728" y="3079750"/>
              <a:chExt cx="2214578" cy="920754"/>
            </a:xfrm>
          </p:grpSpPr>
          <p:sp>
            <p:nvSpPr>
              <p:cNvPr id="13" name="Text Box 4"/>
              <p:cNvSpPr txBox="1">
                <a:spLocks noChangeArrowheads="1"/>
              </p:cNvSpPr>
              <p:nvPr/>
            </p:nvSpPr>
            <p:spPr bwMode="auto">
              <a:xfrm>
                <a:off x="1500166" y="3079750"/>
                <a:ext cx="1571636" cy="456537"/>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chemeClr val="bg2">
                        <a:lumMod val="25000"/>
                      </a:schemeClr>
                    </a:solidFill>
                    <a:latin typeface="ZapfHumnst BT"/>
                  </a:rPr>
                  <a:t>r = 4</a:t>
                </a:r>
                <a:endParaRPr lang="es-MX" sz="1800" b="1" spc="700" dirty="0">
                  <a:solidFill>
                    <a:schemeClr val="bg2">
                      <a:lumMod val="25000"/>
                    </a:schemeClr>
                  </a:solidFill>
                  <a:latin typeface="ZapfHumnst BT"/>
                </a:endParaRPr>
              </a:p>
            </p:txBody>
          </p:sp>
          <p:sp>
            <p:nvSpPr>
              <p:cNvPr id="38929" name="17 Rectángulo"/>
              <p:cNvSpPr>
                <a:spLocks noChangeArrowheads="1"/>
              </p:cNvSpPr>
              <p:nvPr/>
            </p:nvSpPr>
            <p:spPr bwMode="auto">
              <a:xfrm>
                <a:off x="1428728" y="3143248"/>
                <a:ext cx="2214578" cy="857256"/>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s-MX">
                  <a:solidFill>
                    <a:schemeClr val="bg2">
                      <a:lumMod val="25000"/>
                    </a:schemeClr>
                  </a:solidFill>
                </a:endParaRPr>
              </a:p>
            </p:txBody>
          </p:sp>
        </p:grpSp>
      </p:grpSp>
      <p:grpSp>
        <p:nvGrpSpPr>
          <p:cNvPr id="6" name="24 Grupo"/>
          <p:cNvGrpSpPr>
            <a:grpSpLocks/>
          </p:cNvGrpSpPr>
          <p:nvPr/>
        </p:nvGrpSpPr>
        <p:grpSpPr bwMode="auto">
          <a:xfrm>
            <a:off x="5715000" y="5421313"/>
            <a:ext cx="1143000" cy="1008062"/>
            <a:chOff x="6286552" y="5492937"/>
            <a:chExt cx="1142968" cy="1007897"/>
          </a:xfrm>
        </p:grpSpPr>
        <p:sp>
          <p:nvSpPr>
            <p:cNvPr id="15" name="14 CuadroTexto"/>
            <p:cNvSpPr txBox="1"/>
            <p:nvPr/>
          </p:nvSpPr>
          <p:spPr bwMode="auto">
            <a:xfrm>
              <a:off x="6500859" y="6162752"/>
              <a:ext cx="642919" cy="338082"/>
            </a:xfrm>
            <a:prstGeom prst="rect">
              <a:avLst/>
            </a:prstGeom>
            <a:noFill/>
          </p:spPr>
          <p:txBody>
            <a:bodyPr>
              <a:spAutoFit/>
            </a:bodyPr>
            <a:lstStyle/>
            <a:p>
              <a:pPr>
                <a:defRPr/>
              </a:pPr>
              <a:r>
                <a:rPr lang="es-MX" sz="1600" b="1" i="1" dirty="0">
                  <a:solidFill>
                    <a:srgbClr val="FF0000"/>
                  </a:solidFill>
                </a:rPr>
                <a:t>r bits</a:t>
              </a:r>
            </a:p>
          </p:txBody>
        </p:sp>
        <p:sp>
          <p:nvSpPr>
            <p:cNvPr id="28" name="27 Abrir llave"/>
            <p:cNvSpPr/>
            <p:nvPr/>
          </p:nvSpPr>
          <p:spPr bwMode="auto">
            <a:xfrm>
              <a:off x="6643697" y="5643578"/>
              <a:ext cx="214314" cy="857256"/>
            </a:xfrm>
            <a:prstGeom prst="leftBrace">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p>
          </p:txBody>
        </p:sp>
        <p:sp>
          <p:nvSpPr>
            <p:cNvPr id="23" name="Text Box 4"/>
            <p:cNvSpPr txBox="1">
              <a:spLocks noChangeArrowheads="1"/>
            </p:cNvSpPr>
            <p:nvPr/>
          </p:nvSpPr>
          <p:spPr bwMode="auto">
            <a:xfrm>
              <a:off x="6286552" y="5492937"/>
              <a:ext cx="1142968" cy="45646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700" dirty="0">
                  <a:solidFill>
                    <a:srgbClr val="FF0000"/>
                  </a:solidFill>
                  <a:latin typeface="ZapfHumnst BT"/>
                </a:rPr>
                <a:t>0000</a:t>
              </a:r>
              <a:r>
                <a:rPr lang="es-MX" sz="1800" b="1" dirty="0">
                  <a:solidFill>
                    <a:srgbClr val="FF0000"/>
                  </a:solidFill>
                  <a:latin typeface="ZapfHumnst BT"/>
                </a:rPr>
                <a:t>  </a:t>
              </a:r>
            </a:p>
          </p:txBody>
        </p:sp>
      </p:grpSp>
      <p:sp>
        <p:nvSpPr>
          <p:cNvPr id="30" name="29 Rectángulo"/>
          <p:cNvSpPr>
            <a:spLocks noChangeArrowheads="1"/>
          </p:cNvSpPr>
          <p:nvPr/>
        </p:nvSpPr>
        <p:spPr bwMode="auto">
          <a:xfrm>
            <a:off x="2071688" y="5143500"/>
            <a:ext cx="4786312" cy="1428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s-MX"/>
          </a:p>
        </p:txBody>
      </p:sp>
    </p:spTree>
    <p:extLst>
      <p:ext uri="{BB962C8B-B14F-4D97-AF65-F5344CB8AC3E}">
        <p14:creationId xmlns:p14="http://schemas.microsoft.com/office/powerpoint/2010/main" val="1876401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fltVal val="0"/>
                                          </p:val>
                                        </p:tav>
                                        <p:tav tm="100000">
                                          <p:val>
                                            <p:strVal val="#ppt_w"/>
                                          </p:val>
                                        </p:tav>
                                      </p:tavLst>
                                    </p:anim>
                                    <p:anim calcmode="lin" valueType="num">
                                      <p:cBhvr>
                                        <p:cTn id="34" dur="1000" fill="hold"/>
                                        <p:tgtEl>
                                          <p:spTgt spid="12"/>
                                        </p:tgtEl>
                                        <p:attrNameLst>
                                          <p:attrName>ppt_h</p:attrName>
                                        </p:attrNameLst>
                                      </p:cBhvr>
                                      <p:tavLst>
                                        <p:tav tm="0">
                                          <p:val>
                                            <p:fltVal val="0"/>
                                          </p:val>
                                        </p:tav>
                                        <p:tav tm="100000">
                                          <p:val>
                                            <p:strVal val="#ppt_h"/>
                                          </p:val>
                                        </p:tav>
                                      </p:tavLst>
                                    </p:anim>
                                    <p:anim calcmode="lin" valueType="num">
                                      <p:cBhvr>
                                        <p:cTn id="3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ox(in)">
                                      <p:cBhvr>
                                        <p:cTn id="41" dur="500"/>
                                        <p:tgtEl>
                                          <p:spTgt spid="3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ox(in)">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ox(in)">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2" grpId="0" autoUpdateAnimBg="0"/>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16" name="Text Box 4"/>
          <p:cNvSpPr txBox="1">
            <a:spLocks noChangeArrowheads="1"/>
          </p:cNvSpPr>
          <p:nvPr/>
        </p:nvSpPr>
        <p:spPr bwMode="auto">
          <a:xfrm>
            <a:off x="642938" y="1071563"/>
            <a:ext cx="7786687"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Divida la cadena de bits correspondiente a </a:t>
            </a:r>
            <a:r>
              <a:rPr lang="es-MX" sz="1800" b="1" dirty="0">
                <a:solidFill>
                  <a:schemeClr val="bg2">
                    <a:lumMod val="25000"/>
                  </a:schemeClr>
                </a:solidFill>
                <a:latin typeface="ZapfHumnst BT"/>
              </a:rPr>
              <a:t>G(x)</a:t>
            </a:r>
            <a:r>
              <a:rPr lang="es-MX" sz="1800" dirty="0">
                <a:solidFill>
                  <a:schemeClr val="bg2">
                    <a:lumMod val="25000"/>
                  </a:schemeClr>
                </a:solidFill>
                <a:latin typeface="ZapfHumnst BT"/>
              </a:rPr>
              <a:t> entre la correspondiente a </a:t>
            </a:r>
            <a:r>
              <a:rPr lang="es-MX" sz="1800" b="1" dirty="0">
                <a:solidFill>
                  <a:schemeClr val="bg2">
                    <a:lumMod val="25000"/>
                  </a:schemeClr>
                </a:solidFill>
                <a:latin typeface="ZapfHumnst BT"/>
              </a:rPr>
              <a:t>M(x) * x </a:t>
            </a:r>
            <a:r>
              <a:rPr lang="es-MX" b="1" baseline="30000" dirty="0">
                <a:solidFill>
                  <a:schemeClr val="bg2">
                    <a:lumMod val="25000"/>
                  </a:schemeClr>
                </a:solidFill>
                <a:latin typeface="ZapfHumnst BT"/>
              </a:rPr>
              <a:t>r </a:t>
            </a:r>
            <a:r>
              <a:rPr lang="es-MX" sz="1800" dirty="0">
                <a:solidFill>
                  <a:schemeClr val="bg2">
                    <a:lumMod val="25000"/>
                  </a:schemeClr>
                </a:solidFill>
                <a:latin typeface="ZapfHumnst BT"/>
              </a:rPr>
              <a:t>  usando una división modulo 2.</a:t>
            </a:r>
          </a:p>
        </p:txBody>
      </p:sp>
      <p:grpSp>
        <p:nvGrpSpPr>
          <p:cNvPr id="2" name="25 Grupo"/>
          <p:cNvGrpSpPr>
            <a:grpSpLocks/>
          </p:cNvGrpSpPr>
          <p:nvPr/>
        </p:nvGrpSpPr>
        <p:grpSpPr bwMode="auto">
          <a:xfrm>
            <a:off x="1285875" y="2571750"/>
            <a:ext cx="5072063" cy="550863"/>
            <a:chOff x="1285875" y="2571750"/>
            <a:chExt cx="5072063" cy="550863"/>
          </a:xfrm>
        </p:grpSpPr>
        <p:sp>
          <p:nvSpPr>
            <p:cNvPr id="35" name="Text Box 4"/>
            <p:cNvSpPr txBox="1">
              <a:spLocks noChangeArrowheads="1"/>
            </p:cNvSpPr>
            <p:nvPr/>
          </p:nvSpPr>
          <p:spPr bwMode="auto">
            <a:xfrm>
              <a:off x="2928938" y="2614613"/>
              <a:ext cx="342900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11010110110000</a:t>
              </a:r>
            </a:p>
          </p:txBody>
        </p:sp>
        <p:sp>
          <p:nvSpPr>
            <p:cNvPr id="36" name="Text Box 4"/>
            <p:cNvSpPr txBox="1">
              <a:spLocks noChangeArrowheads="1"/>
            </p:cNvSpPr>
            <p:nvPr/>
          </p:nvSpPr>
          <p:spPr bwMode="auto">
            <a:xfrm>
              <a:off x="1285875" y="2571750"/>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10011</a:t>
              </a:r>
            </a:p>
          </p:txBody>
        </p:sp>
        <p:cxnSp>
          <p:nvCxnSpPr>
            <p:cNvPr id="39976" name="28 Conector recto"/>
            <p:cNvCxnSpPr>
              <a:cxnSpLocks noChangeShapeType="1"/>
            </p:cNvCxnSpPr>
            <p:nvPr/>
          </p:nvCxnSpPr>
          <p:spPr bwMode="auto">
            <a:xfrm rot="5400000">
              <a:off x="2536031" y="2678907"/>
              <a:ext cx="500063" cy="2857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39977" name="31 Conector recto"/>
            <p:cNvCxnSpPr>
              <a:cxnSpLocks noChangeShapeType="1"/>
            </p:cNvCxnSpPr>
            <p:nvPr/>
          </p:nvCxnSpPr>
          <p:spPr bwMode="auto">
            <a:xfrm>
              <a:off x="2928938" y="2571750"/>
              <a:ext cx="3357562"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grpSp>
        <p:nvGrpSpPr>
          <p:cNvPr id="3" name="26 Grupo"/>
          <p:cNvGrpSpPr>
            <a:grpSpLocks/>
          </p:cNvGrpSpPr>
          <p:nvPr/>
        </p:nvGrpSpPr>
        <p:grpSpPr bwMode="auto">
          <a:xfrm>
            <a:off x="2857500" y="2992438"/>
            <a:ext cx="1500188" cy="509587"/>
            <a:chOff x="2857500" y="2992438"/>
            <a:chExt cx="1500188" cy="509587"/>
          </a:xfrm>
        </p:grpSpPr>
        <p:sp>
          <p:nvSpPr>
            <p:cNvPr id="40" name="Text Box 4"/>
            <p:cNvSpPr txBox="1">
              <a:spLocks noChangeArrowheads="1"/>
            </p:cNvSpPr>
            <p:nvPr/>
          </p:nvSpPr>
          <p:spPr bwMode="auto">
            <a:xfrm>
              <a:off x="2928938" y="2992438"/>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10011</a:t>
              </a:r>
            </a:p>
          </p:txBody>
        </p:sp>
        <p:cxnSp>
          <p:nvCxnSpPr>
            <p:cNvPr id="39973" name="39 Conector recto"/>
            <p:cNvCxnSpPr>
              <a:cxnSpLocks noChangeShapeType="1"/>
            </p:cNvCxnSpPr>
            <p:nvPr/>
          </p:nvCxnSpPr>
          <p:spPr bwMode="auto">
            <a:xfrm>
              <a:off x="2857500" y="3500438"/>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2" name="Text Box 4"/>
          <p:cNvSpPr txBox="1">
            <a:spLocks noChangeArrowheads="1"/>
          </p:cNvSpPr>
          <p:nvPr/>
        </p:nvSpPr>
        <p:spPr bwMode="auto">
          <a:xfrm>
            <a:off x="3143250" y="3500438"/>
            <a:ext cx="1571625" cy="507831"/>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10011</a:t>
            </a:r>
          </a:p>
        </p:txBody>
      </p:sp>
      <p:grpSp>
        <p:nvGrpSpPr>
          <p:cNvPr id="4" name="27 Grupo"/>
          <p:cNvGrpSpPr>
            <a:grpSpLocks/>
          </p:cNvGrpSpPr>
          <p:nvPr/>
        </p:nvGrpSpPr>
        <p:grpSpPr bwMode="auto">
          <a:xfrm>
            <a:off x="3143250" y="3849688"/>
            <a:ext cx="1428750" cy="508000"/>
            <a:chOff x="3143250" y="3849688"/>
            <a:chExt cx="1428750" cy="508000"/>
          </a:xfrm>
        </p:grpSpPr>
        <p:sp>
          <p:nvSpPr>
            <p:cNvPr id="43" name="Text Box 4"/>
            <p:cNvSpPr txBox="1">
              <a:spLocks noChangeArrowheads="1"/>
            </p:cNvSpPr>
            <p:nvPr/>
          </p:nvSpPr>
          <p:spPr bwMode="auto">
            <a:xfrm>
              <a:off x="3143250" y="3849688"/>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10011</a:t>
              </a:r>
            </a:p>
          </p:txBody>
        </p:sp>
        <p:cxnSp>
          <p:nvCxnSpPr>
            <p:cNvPr id="39971" name="43 Conector recto"/>
            <p:cNvCxnSpPr>
              <a:cxnSpLocks noChangeShapeType="1"/>
            </p:cNvCxnSpPr>
            <p:nvPr/>
          </p:nvCxnSpPr>
          <p:spPr bwMode="auto">
            <a:xfrm>
              <a:off x="3143250" y="4356100"/>
              <a:ext cx="12858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5" name="Text Box 4"/>
          <p:cNvSpPr txBox="1">
            <a:spLocks noChangeArrowheads="1"/>
          </p:cNvSpPr>
          <p:nvPr/>
        </p:nvSpPr>
        <p:spPr bwMode="auto">
          <a:xfrm>
            <a:off x="3357563" y="4349750"/>
            <a:ext cx="3857625" cy="507831"/>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000010110</a:t>
            </a:r>
          </a:p>
        </p:txBody>
      </p:sp>
      <p:grpSp>
        <p:nvGrpSpPr>
          <p:cNvPr id="5" name="28 Grupo"/>
          <p:cNvGrpSpPr>
            <a:grpSpLocks/>
          </p:cNvGrpSpPr>
          <p:nvPr/>
        </p:nvGrpSpPr>
        <p:grpSpPr bwMode="auto">
          <a:xfrm>
            <a:off x="4286250" y="4635500"/>
            <a:ext cx="1428750" cy="508000"/>
            <a:chOff x="4286250" y="4635500"/>
            <a:chExt cx="1428750" cy="508000"/>
          </a:xfrm>
        </p:grpSpPr>
        <p:sp>
          <p:nvSpPr>
            <p:cNvPr id="50" name="Text Box 4"/>
            <p:cNvSpPr txBox="1">
              <a:spLocks noChangeArrowheads="1"/>
            </p:cNvSpPr>
            <p:nvPr/>
          </p:nvSpPr>
          <p:spPr bwMode="auto">
            <a:xfrm>
              <a:off x="4286250" y="4635500"/>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10011</a:t>
              </a:r>
            </a:p>
          </p:txBody>
        </p:sp>
        <p:cxnSp>
          <p:nvCxnSpPr>
            <p:cNvPr id="39969" name="50 Conector recto"/>
            <p:cNvCxnSpPr>
              <a:cxnSpLocks noChangeShapeType="1"/>
            </p:cNvCxnSpPr>
            <p:nvPr/>
          </p:nvCxnSpPr>
          <p:spPr bwMode="auto">
            <a:xfrm>
              <a:off x="4286250" y="5141913"/>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52" name="Text Box 4"/>
          <p:cNvSpPr txBox="1">
            <a:spLocks noChangeArrowheads="1"/>
          </p:cNvSpPr>
          <p:nvPr/>
        </p:nvSpPr>
        <p:spPr bwMode="auto">
          <a:xfrm>
            <a:off x="4286250" y="5114925"/>
            <a:ext cx="2214563" cy="507831"/>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0010100</a:t>
            </a:r>
          </a:p>
        </p:txBody>
      </p:sp>
      <p:grpSp>
        <p:nvGrpSpPr>
          <p:cNvPr id="6" name="29 Grupo"/>
          <p:cNvGrpSpPr>
            <a:grpSpLocks/>
          </p:cNvGrpSpPr>
          <p:nvPr/>
        </p:nvGrpSpPr>
        <p:grpSpPr bwMode="auto">
          <a:xfrm>
            <a:off x="4786313" y="5421313"/>
            <a:ext cx="1428750" cy="508000"/>
            <a:chOff x="4786313" y="5421313"/>
            <a:chExt cx="1428750" cy="508000"/>
          </a:xfrm>
        </p:grpSpPr>
        <p:sp>
          <p:nvSpPr>
            <p:cNvPr id="53" name="Text Box 4"/>
            <p:cNvSpPr txBox="1">
              <a:spLocks noChangeArrowheads="1"/>
            </p:cNvSpPr>
            <p:nvPr/>
          </p:nvSpPr>
          <p:spPr bwMode="auto">
            <a:xfrm>
              <a:off x="4786313" y="5421313"/>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10011</a:t>
              </a:r>
            </a:p>
          </p:txBody>
        </p:sp>
        <p:cxnSp>
          <p:nvCxnSpPr>
            <p:cNvPr id="39967" name="53 Conector recto"/>
            <p:cNvCxnSpPr>
              <a:cxnSpLocks noChangeShapeType="1"/>
            </p:cNvCxnSpPr>
            <p:nvPr/>
          </p:nvCxnSpPr>
          <p:spPr bwMode="auto">
            <a:xfrm>
              <a:off x="4786313" y="5927725"/>
              <a:ext cx="12858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55" name="Text Box 4"/>
          <p:cNvSpPr txBox="1">
            <a:spLocks noChangeArrowheads="1"/>
          </p:cNvSpPr>
          <p:nvPr/>
        </p:nvSpPr>
        <p:spPr bwMode="auto">
          <a:xfrm>
            <a:off x="4786313" y="5921375"/>
            <a:ext cx="1571625"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001110</a:t>
            </a:r>
          </a:p>
        </p:txBody>
      </p:sp>
      <p:grpSp>
        <p:nvGrpSpPr>
          <p:cNvPr id="7" name="30 Grupo"/>
          <p:cNvGrpSpPr>
            <a:grpSpLocks/>
          </p:cNvGrpSpPr>
          <p:nvPr/>
        </p:nvGrpSpPr>
        <p:grpSpPr bwMode="auto">
          <a:xfrm>
            <a:off x="6357938" y="6000750"/>
            <a:ext cx="2786062" cy="369888"/>
            <a:chOff x="6357938" y="6000750"/>
            <a:chExt cx="2786062" cy="369888"/>
          </a:xfrm>
        </p:grpSpPr>
        <p:sp>
          <p:nvSpPr>
            <p:cNvPr id="39964" name="56 CuadroTexto"/>
            <p:cNvSpPr txBox="1">
              <a:spLocks noChangeArrowheads="1"/>
            </p:cNvSpPr>
            <p:nvPr/>
          </p:nvSpPr>
          <p:spPr bwMode="auto">
            <a:xfrm>
              <a:off x="6715125" y="6000750"/>
              <a:ext cx="2428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800" b="1" i="1">
                  <a:solidFill>
                    <a:srgbClr val="FF0000"/>
                  </a:solidFill>
                </a:rPr>
                <a:t>CRC / FCS (Residuo)</a:t>
              </a:r>
            </a:p>
          </p:txBody>
        </p:sp>
        <p:cxnSp>
          <p:nvCxnSpPr>
            <p:cNvPr id="39965" name="58 Conector recto de flecha"/>
            <p:cNvCxnSpPr>
              <a:cxnSpLocks noChangeShapeType="1"/>
            </p:cNvCxnSpPr>
            <p:nvPr/>
          </p:nvCxnSpPr>
          <p:spPr bwMode="auto">
            <a:xfrm rot="10800000">
              <a:off x="6357938" y="6215063"/>
              <a:ext cx="35718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62" name="Text Box 4"/>
          <p:cNvSpPr txBox="1">
            <a:spLocks noChangeArrowheads="1"/>
          </p:cNvSpPr>
          <p:nvPr/>
        </p:nvSpPr>
        <p:spPr bwMode="auto">
          <a:xfrm>
            <a:off x="428625" y="5715000"/>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600" i="1">
                <a:solidFill>
                  <a:schemeClr val="bg2">
                    <a:lumMod val="25000"/>
                  </a:schemeClr>
                </a:solidFill>
                <a:cs typeface="Times New Roman" pitchFamily="18" charset="0"/>
              </a:rPr>
              <a:t>CRC (Cyclic Redundancy Check)</a:t>
            </a:r>
          </a:p>
          <a:p>
            <a:pPr algn="just">
              <a:lnSpc>
                <a:spcPct val="150000"/>
              </a:lnSpc>
            </a:pPr>
            <a:r>
              <a:rPr lang="es-MX" sz="1600" i="1">
                <a:solidFill>
                  <a:schemeClr val="bg2">
                    <a:lumMod val="25000"/>
                  </a:schemeClr>
                </a:solidFill>
                <a:cs typeface="Times New Roman" pitchFamily="18" charset="0"/>
              </a:rPr>
              <a:t>FCS (Frame Check Sequence)</a:t>
            </a:r>
          </a:p>
        </p:txBody>
      </p:sp>
      <p:grpSp>
        <p:nvGrpSpPr>
          <p:cNvPr id="8" name="31 Grupo"/>
          <p:cNvGrpSpPr>
            <a:grpSpLocks/>
          </p:cNvGrpSpPr>
          <p:nvPr/>
        </p:nvGrpSpPr>
        <p:grpSpPr bwMode="auto">
          <a:xfrm>
            <a:off x="6357938" y="2214563"/>
            <a:ext cx="2643187" cy="369887"/>
            <a:chOff x="6357938" y="2214563"/>
            <a:chExt cx="2643187" cy="369887"/>
          </a:xfrm>
        </p:grpSpPr>
        <p:sp>
          <p:nvSpPr>
            <p:cNvPr id="63" name="62 CuadroTexto"/>
            <p:cNvSpPr txBox="1"/>
            <p:nvPr/>
          </p:nvSpPr>
          <p:spPr>
            <a:xfrm>
              <a:off x="6715125" y="2214563"/>
              <a:ext cx="2286000" cy="369887"/>
            </a:xfrm>
            <a:prstGeom prst="rect">
              <a:avLst/>
            </a:prstGeom>
            <a:noFill/>
          </p:spPr>
          <p:txBody>
            <a:bodyPr>
              <a:spAutoFit/>
            </a:bodyPr>
            <a:lstStyle/>
            <a:p>
              <a:pPr>
                <a:defRPr/>
              </a:pPr>
              <a:r>
                <a:rPr lang="es-MX" sz="1800" b="1" i="1" dirty="0">
                  <a:solidFill>
                    <a:schemeClr val="bg2">
                      <a:lumMod val="25000"/>
                    </a:schemeClr>
                  </a:solidFill>
                </a:rPr>
                <a:t>Cociente ignorado</a:t>
              </a:r>
            </a:p>
          </p:txBody>
        </p:sp>
        <p:cxnSp>
          <p:nvCxnSpPr>
            <p:cNvPr id="39963" name="63 Conector recto de flecha"/>
            <p:cNvCxnSpPr>
              <a:cxnSpLocks noChangeShapeType="1"/>
            </p:cNvCxnSpPr>
            <p:nvPr/>
          </p:nvCxnSpPr>
          <p:spPr bwMode="auto">
            <a:xfrm rot="10800000">
              <a:off x="6357938" y="2428875"/>
              <a:ext cx="35718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4" name="Text Box 4"/>
          <p:cNvSpPr txBox="1">
            <a:spLocks noChangeArrowheads="1"/>
          </p:cNvSpPr>
          <p:nvPr/>
        </p:nvSpPr>
        <p:spPr bwMode="auto">
          <a:xfrm>
            <a:off x="3786188" y="2151063"/>
            <a:ext cx="285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1</a:t>
            </a:r>
          </a:p>
        </p:txBody>
      </p:sp>
      <p:sp>
        <p:nvSpPr>
          <p:cNvPr id="37" name="Text Box 4"/>
          <p:cNvSpPr txBox="1">
            <a:spLocks noChangeArrowheads="1"/>
          </p:cNvSpPr>
          <p:nvPr/>
        </p:nvSpPr>
        <p:spPr bwMode="auto">
          <a:xfrm>
            <a:off x="4000500" y="2151063"/>
            <a:ext cx="500063" cy="507831"/>
          </a:xfrm>
          <a:prstGeom prst="rect">
            <a:avLst/>
          </a:prstGeom>
          <a:noFill/>
          <a:ln w="9525">
            <a:noFill/>
            <a:miter lim="800000"/>
            <a:headEnd/>
            <a:tailEnd/>
          </a:ln>
        </p:spPr>
        <p:txBody>
          <a:bodyPr>
            <a:spAutoFit/>
          </a:bodyPr>
          <a:lstStyle/>
          <a:p>
            <a:pPr marL="265113" indent="-265113" algn="ctr" eaLnBrk="0" hangingPunct="0">
              <a:lnSpc>
                <a:spcPct val="150000"/>
              </a:lnSpc>
              <a:defRPr/>
            </a:pPr>
            <a:r>
              <a:rPr lang="es-MX" sz="1800" b="1" spc="800" dirty="0">
                <a:solidFill>
                  <a:schemeClr val="bg2">
                    <a:lumMod val="25000"/>
                  </a:schemeClr>
                </a:solidFill>
                <a:latin typeface="ZapfHumnst BT"/>
              </a:rPr>
              <a:t>1</a:t>
            </a:r>
          </a:p>
        </p:txBody>
      </p:sp>
      <p:sp>
        <p:nvSpPr>
          <p:cNvPr id="38" name="Text Box 4"/>
          <p:cNvSpPr txBox="1">
            <a:spLocks noChangeArrowheads="1"/>
          </p:cNvSpPr>
          <p:nvPr/>
        </p:nvSpPr>
        <p:spPr bwMode="auto">
          <a:xfrm>
            <a:off x="4286250" y="2143125"/>
            <a:ext cx="357188"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0</a:t>
            </a:r>
          </a:p>
        </p:txBody>
      </p:sp>
      <p:sp>
        <p:nvSpPr>
          <p:cNvPr id="41" name="Text Box 4"/>
          <p:cNvSpPr txBox="1">
            <a:spLocks noChangeArrowheads="1"/>
          </p:cNvSpPr>
          <p:nvPr/>
        </p:nvSpPr>
        <p:spPr bwMode="auto">
          <a:xfrm>
            <a:off x="4500563" y="2143125"/>
            <a:ext cx="357187"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solidFill>
                  <a:schemeClr val="bg2">
                    <a:lumMod val="25000"/>
                  </a:schemeClr>
                </a:solidFill>
                <a:latin typeface="ZapfHumnst BT"/>
              </a:rPr>
              <a:t>0</a:t>
            </a:r>
          </a:p>
        </p:txBody>
      </p:sp>
      <p:sp>
        <p:nvSpPr>
          <p:cNvPr id="44" name="Text Box 4"/>
          <p:cNvSpPr txBox="1">
            <a:spLocks noChangeArrowheads="1"/>
          </p:cNvSpPr>
          <p:nvPr/>
        </p:nvSpPr>
        <p:spPr bwMode="auto">
          <a:xfrm>
            <a:off x="4714875" y="2151063"/>
            <a:ext cx="1071563" cy="507831"/>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solidFill>
                  <a:schemeClr val="bg2">
                    <a:lumMod val="25000"/>
                  </a:schemeClr>
                </a:solidFill>
                <a:latin typeface="ZapfHumnst BT"/>
              </a:rPr>
              <a:t>0</a:t>
            </a:r>
          </a:p>
        </p:txBody>
      </p:sp>
      <p:sp>
        <p:nvSpPr>
          <p:cNvPr id="46" name="Text Box 4"/>
          <p:cNvSpPr txBox="1">
            <a:spLocks noChangeArrowheads="1"/>
          </p:cNvSpPr>
          <p:nvPr/>
        </p:nvSpPr>
        <p:spPr bwMode="auto">
          <a:xfrm>
            <a:off x="4929188" y="2151063"/>
            <a:ext cx="1071562" cy="507831"/>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solidFill>
                  <a:schemeClr val="bg2">
                    <a:lumMod val="25000"/>
                  </a:schemeClr>
                </a:solidFill>
                <a:latin typeface="ZapfHumnst BT"/>
              </a:rPr>
              <a:t>0</a:t>
            </a:r>
          </a:p>
        </p:txBody>
      </p:sp>
      <p:sp>
        <p:nvSpPr>
          <p:cNvPr id="47" name="Text Box 4"/>
          <p:cNvSpPr txBox="1">
            <a:spLocks noChangeArrowheads="1"/>
          </p:cNvSpPr>
          <p:nvPr/>
        </p:nvSpPr>
        <p:spPr bwMode="auto">
          <a:xfrm>
            <a:off x="5143500" y="2151063"/>
            <a:ext cx="1071563" cy="507831"/>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solidFill>
                  <a:schemeClr val="bg2">
                    <a:lumMod val="25000"/>
                  </a:schemeClr>
                </a:solidFill>
                <a:latin typeface="ZapfHumnst BT"/>
              </a:rPr>
              <a:t>1</a:t>
            </a:r>
          </a:p>
        </p:txBody>
      </p:sp>
      <p:sp>
        <p:nvSpPr>
          <p:cNvPr id="48" name="Text Box 4"/>
          <p:cNvSpPr txBox="1">
            <a:spLocks noChangeArrowheads="1"/>
          </p:cNvSpPr>
          <p:nvPr/>
        </p:nvSpPr>
        <p:spPr bwMode="auto">
          <a:xfrm>
            <a:off x="5357813" y="2151063"/>
            <a:ext cx="1071562" cy="507831"/>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solidFill>
                  <a:schemeClr val="bg2">
                    <a:lumMod val="25000"/>
                  </a:schemeClr>
                </a:solidFill>
                <a:latin typeface="ZapfHumnst BT"/>
              </a:rPr>
              <a:t>0</a:t>
            </a:r>
          </a:p>
        </p:txBody>
      </p:sp>
      <p:sp>
        <p:nvSpPr>
          <p:cNvPr id="49" name="Text Box 4"/>
          <p:cNvSpPr txBox="1">
            <a:spLocks noChangeArrowheads="1"/>
          </p:cNvSpPr>
          <p:nvPr/>
        </p:nvSpPr>
        <p:spPr bwMode="auto">
          <a:xfrm>
            <a:off x="5572125" y="2151063"/>
            <a:ext cx="1071563" cy="507831"/>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solidFill>
                  <a:schemeClr val="bg2">
                    <a:lumMod val="25000"/>
                  </a:schemeClr>
                </a:solidFill>
                <a:latin typeface="ZapfHumnst BT"/>
              </a:rPr>
              <a:t>1</a:t>
            </a:r>
          </a:p>
        </p:txBody>
      </p:sp>
      <p:sp>
        <p:nvSpPr>
          <p:cNvPr id="51" name="Text Box 4"/>
          <p:cNvSpPr txBox="1">
            <a:spLocks noChangeArrowheads="1"/>
          </p:cNvSpPr>
          <p:nvPr/>
        </p:nvSpPr>
        <p:spPr bwMode="auto">
          <a:xfrm>
            <a:off x="5786438" y="2151063"/>
            <a:ext cx="1071562" cy="507831"/>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solidFill>
                  <a:schemeClr val="bg2">
                    <a:lumMod val="25000"/>
                  </a:schemeClr>
                </a:solidFill>
                <a:latin typeface="ZapfHumnst BT"/>
              </a:rPr>
              <a:t>0</a:t>
            </a:r>
          </a:p>
        </p:txBody>
      </p:sp>
    </p:spTree>
    <p:extLst>
      <p:ext uri="{BB962C8B-B14F-4D97-AF65-F5344CB8AC3E}">
        <p14:creationId xmlns:p14="http://schemas.microsoft.com/office/powerpoint/2010/main" val="859216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in)">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1000" fill="hold"/>
                                        <p:tgtEl>
                                          <p:spTgt spid="34"/>
                                        </p:tgtEl>
                                        <p:attrNameLst>
                                          <p:attrName>ppt_w</p:attrName>
                                        </p:attrNameLst>
                                      </p:cBhvr>
                                      <p:tavLst>
                                        <p:tav tm="0">
                                          <p:val>
                                            <p:fltVal val="0"/>
                                          </p:val>
                                        </p:tav>
                                        <p:tav tm="100000">
                                          <p:val>
                                            <p:strVal val="#ppt_w"/>
                                          </p:val>
                                        </p:tav>
                                      </p:tavLst>
                                    </p:anim>
                                    <p:anim calcmode="lin" valueType="num">
                                      <p:cBhvr>
                                        <p:cTn id="26" dur="1000" fill="hold"/>
                                        <p:tgtEl>
                                          <p:spTgt spid="34"/>
                                        </p:tgtEl>
                                        <p:attrNameLst>
                                          <p:attrName>ppt_h</p:attrName>
                                        </p:attrNameLst>
                                      </p:cBhvr>
                                      <p:tavLst>
                                        <p:tav tm="0">
                                          <p:val>
                                            <p:fltVal val="0"/>
                                          </p:val>
                                        </p:tav>
                                        <p:tav tm="100000">
                                          <p:val>
                                            <p:strVal val="#ppt_h"/>
                                          </p:val>
                                        </p:tav>
                                      </p:tavLst>
                                    </p:anim>
                                    <p:anim calcmode="lin" valueType="num">
                                      <p:cBhvr>
                                        <p:cTn id="27"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1000" fill="hold"/>
                                        <p:tgtEl>
                                          <p:spTgt spid="42"/>
                                        </p:tgtEl>
                                        <p:attrNameLst>
                                          <p:attrName>ppt_w</p:attrName>
                                        </p:attrNameLst>
                                      </p:cBhvr>
                                      <p:tavLst>
                                        <p:tav tm="0">
                                          <p:val>
                                            <p:fltVal val="0"/>
                                          </p:val>
                                        </p:tav>
                                        <p:tav tm="100000">
                                          <p:val>
                                            <p:strVal val="#ppt_w"/>
                                          </p:val>
                                        </p:tav>
                                      </p:tavLst>
                                    </p:anim>
                                    <p:anim calcmode="lin" valueType="num">
                                      <p:cBhvr>
                                        <p:cTn id="34" dur="1000" fill="hold"/>
                                        <p:tgtEl>
                                          <p:spTgt spid="42"/>
                                        </p:tgtEl>
                                        <p:attrNameLst>
                                          <p:attrName>ppt_h</p:attrName>
                                        </p:attrNameLst>
                                      </p:cBhvr>
                                      <p:tavLst>
                                        <p:tav tm="0">
                                          <p:val>
                                            <p:fltVal val="0"/>
                                          </p:val>
                                        </p:tav>
                                        <p:tav tm="100000">
                                          <p:val>
                                            <p:strVal val="#ppt_h"/>
                                          </p:val>
                                        </p:tav>
                                      </p:tavLst>
                                    </p:anim>
                                    <p:anim calcmode="lin" valueType="num">
                                      <p:cBhvr>
                                        <p:cTn id="35"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1000" fill="hold"/>
                                        <p:tgtEl>
                                          <p:spTgt spid="37"/>
                                        </p:tgtEl>
                                        <p:attrNameLst>
                                          <p:attrName>ppt_w</p:attrName>
                                        </p:attrNameLst>
                                      </p:cBhvr>
                                      <p:tavLst>
                                        <p:tav tm="0">
                                          <p:val>
                                            <p:fltVal val="0"/>
                                          </p:val>
                                        </p:tav>
                                        <p:tav tm="100000">
                                          <p:val>
                                            <p:strVal val="#ppt_w"/>
                                          </p:val>
                                        </p:tav>
                                      </p:tavLst>
                                    </p:anim>
                                    <p:anim calcmode="lin" valueType="num">
                                      <p:cBhvr>
                                        <p:cTn id="42" dur="1000" fill="hold"/>
                                        <p:tgtEl>
                                          <p:spTgt spid="37"/>
                                        </p:tgtEl>
                                        <p:attrNameLst>
                                          <p:attrName>ppt_h</p:attrName>
                                        </p:attrNameLst>
                                      </p:cBhvr>
                                      <p:tavLst>
                                        <p:tav tm="0">
                                          <p:val>
                                            <p:fltVal val="0"/>
                                          </p:val>
                                        </p:tav>
                                        <p:tav tm="100000">
                                          <p:val>
                                            <p:strVal val="#ppt_h"/>
                                          </p:val>
                                        </p:tav>
                                      </p:tavLst>
                                    </p:anim>
                                    <p:anim calcmode="lin" valueType="num">
                                      <p:cBhvr>
                                        <p:cTn id="43"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ox(in)">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1000" fill="hold"/>
                                        <p:tgtEl>
                                          <p:spTgt spid="45"/>
                                        </p:tgtEl>
                                        <p:attrNameLst>
                                          <p:attrName>ppt_w</p:attrName>
                                        </p:attrNameLst>
                                      </p:cBhvr>
                                      <p:tavLst>
                                        <p:tav tm="0">
                                          <p:val>
                                            <p:fltVal val="0"/>
                                          </p:val>
                                        </p:tav>
                                        <p:tav tm="100000">
                                          <p:val>
                                            <p:strVal val="#ppt_w"/>
                                          </p:val>
                                        </p:tav>
                                      </p:tavLst>
                                    </p:anim>
                                    <p:anim calcmode="lin" valueType="num">
                                      <p:cBhvr>
                                        <p:cTn id="55" dur="1000" fill="hold"/>
                                        <p:tgtEl>
                                          <p:spTgt spid="45"/>
                                        </p:tgtEl>
                                        <p:attrNameLst>
                                          <p:attrName>ppt_h</p:attrName>
                                        </p:attrNameLst>
                                      </p:cBhvr>
                                      <p:tavLst>
                                        <p:tav tm="0">
                                          <p:val>
                                            <p:fltVal val="0"/>
                                          </p:val>
                                        </p:tav>
                                        <p:tav tm="100000">
                                          <p:val>
                                            <p:strVal val="#ppt_h"/>
                                          </p:val>
                                        </p:tav>
                                      </p:tavLst>
                                    </p:anim>
                                    <p:anim calcmode="lin" valueType="num">
                                      <p:cBhvr>
                                        <p:cTn id="56" dur="1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p:cTn id="62" dur="1000" fill="hold"/>
                                        <p:tgtEl>
                                          <p:spTgt spid="38"/>
                                        </p:tgtEl>
                                        <p:attrNameLst>
                                          <p:attrName>ppt_w</p:attrName>
                                        </p:attrNameLst>
                                      </p:cBhvr>
                                      <p:tavLst>
                                        <p:tav tm="0">
                                          <p:val>
                                            <p:fltVal val="0"/>
                                          </p:val>
                                        </p:tav>
                                        <p:tav tm="100000">
                                          <p:val>
                                            <p:strVal val="#ppt_w"/>
                                          </p:val>
                                        </p:tav>
                                      </p:tavLst>
                                    </p:anim>
                                    <p:anim calcmode="lin" valueType="num">
                                      <p:cBhvr>
                                        <p:cTn id="63" dur="1000" fill="hold"/>
                                        <p:tgtEl>
                                          <p:spTgt spid="38"/>
                                        </p:tgtEl>
                                        <p:attrNameLst>
                                          <p:attrName>ppt_h</p:attrName>
                                        </p:attrNameLst>
                                      </p:cBhvr>
                                      <p:tavLst>
                                        <p:tav tm="0">
                                          <p:val>
                                            <p:fltVal val="0"/>
                                          </p:val>
                                        </p:tav>
                                        <p:tav tm="100000">
                                          <p:val>
                                            <p:strVal val="#ppt_h"/>
                                          </p:val>
                                        </p:tav>
                                      </p:tavLst>
                                    </p:anim>
                                    <p:anim calcmode="lin" valueType="num">
                                      <p:cBhvr>
                                        <p:cTn id="64" dur="1000" fill="hold"/>
                                        <p:tgtEl>
                                          <p:spTgt spid="38"/>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 calcmode="lin" valueType="num">
                                      <p:cBhvr>
                                        <p:cTn id="70" dur="1000" fill="hold"/>
                                        <p:tgtEl>
                                          <p:spTgt spid="41"/>
                                        </p:tgtEl>
                                        <p:attrNameLst>
                                          <p:attrName>ppt_w</p:attrName>
                                        </p:attrNameLst>
                                      </p:cBhvr>
                                      <p:tavLst>
                                        <p:tav tm="0">
                                          <p:val>
                                            <p:fltVal val="0"/>
                                          </p:val>
                                        </p:tav>
                                        <p:tav tm="100000">
                                          <p:val>
                                            <p:strVal val="#ppt_w"/>
                                          </p:val>
                                        </p:tav>
                                      </p:tavLst>
                                    </p:anim>
                                    <p:anim calcmode="lin" valueType="num">
                                      <p:cBhvr>
                                        <p:cTn id="71" dur="1000" fill="hold"/>
                                        <p:tgtEl>
                                          <p:spTgt spid="41"/>
                                        </p:tgtEl>
                                        <p:attrNameLst>
                                          <p:attrName>ppt_h</p:attrName>
                                        </p:attrNameLst>
                                      </p:cBhvr>
                                      <p:tavLst>
                                        <p:tav tm="0">
                                          <p:val>
                                            <p:fltVal val="0"/>
                                          </p:val>
                                        </p:tav>
                                        <p:tav tm="100000">
                                          <p:val>
                                            <p:strVal val="#ppt_h"/>
                                          </p:val>
                                        </p:tav>
                                      </p:tavLst>
                                    </p:anim>
                                    <p:anim calcmode="lin" valueType="num">
                                      <p:cBhvr>
                                        <p:cTn id="72"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anim calcmode="lin" valueType="num">
                                      <p:cBhvr>
                                        <p:cTn id="78" dur="1000" fill="hold"/>
                                        <p:tgtEl>
                                          <p:spTgt spid="44"/>
                                        </p:tgtEl>
                                        <p:attrNameLst>
                                          <p:attrName>ppt_w</p:attrName>
                                        </p:attrNameLst>
                                      </p:cBhvr>
                                      <p:tavLst>
                                        <p:tav tm="0">
                                          <p:val>
                                            <p:fltVal val="0"/>
                                          </p:val>
                                        </p:tav>
                                        <p:tav tm="100000">
                                          <p:val>
                                            <p:strVal val="#ppt_w"/>
                                          </p:val>
                                        </p:tav>
                                      </p:tavLst>
                                    </p:anim>
                                    <p:anim calcmode="lin" valueType="num">
                                      <p:cBhvr>
                                        <p:cTn id="79" dur="1000" fill="hold"/>
                                        <p:tgtEl>
                                          <p:spTgt spid="44"/>
                                        </p:tgtEl>
                                        <p:attrNameLst>
                                          <p:attrName>ppt_h</p:attrName>
                                        </p:attrNameLst>
                                      </p:cBhvr>
                                      <p:tavLst>
                                        <p:tav tm="0">
                                          <p:val>
                                            <p:fltVal val="0"/>
                                          </p:val>
                                        </p:tav>
                                        <p:tav tm="100000">
                                          <p:val>
                                            <p:strVal val="#ppt_h"/>
                                          </p:val>
                                        </p:tav>
                                      </p:tavLst>
                                    </p:anim>
                                    <p:anim calcmode="lin" valueType="num">
                                      <p:cBhvr>
                                        <p:cTn id="80"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5"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 calcmode="lin" valueType="num">
                                      <p:cBhvr>
                                        <p:cTn id="86" dur="1000" fill="hold"/>
                                        <p:tgtEl>
                                          <p:spTgt spid="46"/>
                                        </p:tgtEl>
                                        <p:attrNameLst>
                                          <p:attrName>ppt_w</p:attrName>
                                        </p:attrNameLst>
                                      </p:cBhvr>
                                      <p:tavLst>
                                        <p:tav tm="0">
                                          <p:val>
                                            <p:fltVal val="0"/>
                                          </p:val>
                                        </p:tav>
                                        <p:tav tm="100000">
                                          <p:val>
                                            <p:strVal val="#ppt_w"/>
                                          </p:val>
                                        </p:tav>
                                      </p:tavLst>
                                    </p:anim>
                                    <p:anim calcmode="lin" valueType="num">
                                      <p:cBhvr>
                                        <p:cTn id="87" dur="1000" fill="hold"/>
                                        <p:tgtEl>
                                          <p:spTgt spid="46"/>
                                        </p:tgtEl>
                                        <p:attrNameLst>
                                          <p:attrName>ppt_h</p:attrName>
                                        </p:attrNameLst>
                                      </p:cBhvr>
                                      <p:tavLst>
                                        <p:tav tm="0">
                                          <p:val>
                                            <p:fltVal val="0"/>
                                          </p:val>
                                        </p:tav>
                                        <p:tav tm="100000">
                                          <p:val>
                                            <p:strVal val="#ppt_h"/>
                                          </p:val>
                                        </p:tav>
                                      </p:tavLst>
                                    </p:anim>
                                    <p:anim calcmode="lin" valueType="num">
                                      <p:cBhvr>
                                        <p:cTn id="88"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box(in)">
                                      <p:cBhvr>
                                        <p:cTn id="94" dur="500"/>
                                        <p:tgtEl>
                                          <p:spTgt spid="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5"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1000" fill="hold"/>
                                        <p:tgtEl>
                                          <p:spTgt spid="47"/>
                                        </p:tgtEl>
                                        <p:attrNameLst>
                                          <p:attrName>ppt_w</p:attrName>
                                        </p:attrNameLst>
                                      </p:cBhvr>
                                      <p:tavLst>
                                        <p:tav tm="0">
                                          <p:val>
                                            <p:fltVal val="0"/>
                                          </p:val>
                                        </p:tav>
                                        <p:tav tm="100000">
                                          <p:val>
                                            <p:strVal val="#ppt_w"/>
                                          </p:val>
                                        </p:tav>
                                      </p:tavLst>
                                    </p:anim>
                                    <p:anim calcmode="lin" valueType="num">
                                      <p:cBhvr>
                                        <p:cTn id="100" dur="1000" fill="hold"/>
                                        <p:tgtEl>
                                          <p:spTgt spid="47"/>
                                        </p:tgtEl>
                                        <p:attrNameLst>
                                          <p:attrName>ppt_h</p:attrName>
                                        </p:attrNameLst>
                                      </p:cBhvr>
                                      <p:tavLst>
                                        <p:tav tm="0">
                                          <p:val>
                                            <p:fltVal val="0"/>
                                          </p:val>
                                        </p:tav>
                                        <p:tav tm="100000">
                                          <p:val>
                                            <p:strVal val="#ppt_h"/>
                                          </p:val>
                                        </p:tav>
                                      </p:tavLst>
                                    </p:anim>
                                    <p:anim calcmode="lin" valueType="num">
                                      <p:cBhvr>
                                        <p:cTn id="101"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102" dur="1000" fill="hold"/>
                                        <p:tgtEl>
                                          <p:spTgt spid="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5" presetClass="entr" presetSubtype="0" fill="hold" grpId="0" nodeType="click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p:cTn id="107" dur="1000" fill="hold"/>
                                        <p:tgtEl>
                                          <p:spTgt spid="52"/>
                                        </p:tgtEl>
                                        <p:attrNameLst>
                                          <p:attrName>ppt_w</p:attrName>
                                        </p:attrNameLst>
                                      </p:cBhvr>
                                      <p:tavLst>
                                        <p:tav tm="0">
                                          <p:val>
                                            <p:fltVal val="0"/>
                                          </p:val>
                                        </p:tav>
                                        <p:tav tm="100000">
                                          <p:val>
                                            <p:strVal val="#ppt_w"/>
                                          </p:val>
                                        </p:tav>
                                      </p:tavLst>
                                    </p:anim>
                                    <p:anim calcmode="lin" valueType="num">
                                      <p:cBhvr>
                                        <p:cTn id="108" dur="1000" fill="hold"/>
                                        <p:tgtEl>
                                          <p:spTgt spid="52"/>
                                        </p:tgtEl>
                                        <p:attrNameLst>
                                          <p:attrName>ppt_h</p:attrName>
                                        </p:attrNameLst>
                                      </p:cBhvr>
                                      <p:tavLst>
                                        <p:tav tm="0">
                                          <p:val>
                                            <p:fltVal val="0"/>
                                          </p:val>
                                        </p:tav>
                                        <p:tav tm="100000">
                                          <p:val>
                                            <p:strVal val="#ppt_h"/>
                                          </p:val>
                                        </p:tav>
                                      </p:tavLst>
                                    </p:anim>
                                    <p:anim calcmode="lin" valueType="num">
                                      <p:cBhvr>
                                        <p:cTn id="109"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110"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5"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p:cTn id="115" dur="1000" fill="hold"/>
                                        <p:tgtEl>
                                          <p:spTgt spid="48"/>
                                        </p:tgtEl>
                                        <p:attrNameLst>
                                          <p:attrName>ppt_w</p:attrName>
                                        </p:attrNameLst>
                                      </p:cBhvr>
                                      <p:tavLst>
                                        <p:tav tm="0">
                                          <p:val>
                                            <p:fltVal val="0"/>
                                          </p:val>
                                        </p:tav>
                                        <p:tav tm="100000">
                                          <p:val>
                                            <p:strVal val="#ppt_w"/>
                                          </p:val>
                                        </p:tav>
                                      </p:tavLst>
                                    </p:anim>
                                    <p:anim calcmode="lin" valueType="num">
                                      <p:cBhvr>
                                        <p:cTn id="116" dur="1000" fill="hold"/>
                                        <p:tgtEl>
                                          <p:spTgt spid="48"/>
                                        </p:tgtEl>
                                        <p:attrNameLst>
                                          <p:attrName>ppt_h</p:attrName>
                                        </p:attrNameLst>
                                      </p:cBhvr>
                                      <p:tavLst>
                                        <p:tav tm="0">
                                          <p:val>
                                            <p:fltVal val="0"/>
                                          </p:val>
                                        </p:tav>
                                        <p:tav tm="100000">
                                          <p:val>
                                            <p:strVal val="#ppt_h"/>
                                          </p:val>
                                        </p:tav>
                                      </p:tavLst>
                                    </p:anim>
                                    <p:anim calcmode="lin" valueType="num">
                                      <p:cBhvr>
                                        <p:cTn id="117" dur="1000" fill="hold"/>
                                        <p:tgtEl>
                                          <p:spTgt spid="48"/>
                                        </p:tgtEl>
                                        <p:attrNameLst>
                                          <p:attrName>ppt_x</p:attrName>
                                        </p:attrNameLst>
                                      </p:cBhvr>
                                      <p:tavLst>
                                        <p:tav tm="0" fmla="#ppt_x+(cos(-2*pi*(1-$))*-#ppt_x-sin(-2*pi*(1-$))*(1-#ppt_y))*(1-$)">
                                          <p:val>
                                            <p:fltVal val="0"/>
                                          </p:val>
                                        </p:tav>
                                        <p:tav tm="100000">
                                          <p:val>
                                            <p:fltVal val="1"/>
                                          </p:val>
                                        </p:tav>
                                      </p:tavLst>
                                    </p:anim>
                                    <p:anim calcmode="lin" valueType="num">
                                      <p:cBhvr>
                                        <p:cTn id="118" dur="1000" fill="hold"/>
                                        <p:tgtEl>
                                          <p:spTgt spid="4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16" fill="hold" nodeType="clickEffect">
                                  <p:stCondLst>
                                    <p:cond delay="0"/>
                                  </p:stCondLst>
                                  <p:childTnLst>
                                    <p:set>
                                      <p:cBhvr>
                                        <p:cTn id="122" dur="1" fill="hold">
                                          <p:stCondLst>
                                            <p:cond delay="0"/>
                                          </p:stCondLst>
                                        </p:cTn>
                                        <p:tgtEl>
                                          <p:spTgt spid="6"/>
                                        </p:tgtEl>
                                        <p:attrNameLst>
                                          <p:attrName>style.visibility</p:attrName>
                                        </p:attrNameLst>
                                      </p:cBhvr>
                                      <p:to>
                                        <p:strVal val="visible"/>
                                      </p:to>
                                    </p:set>
                                    <p:animEffect transition="in" filter="box(in)">
                                      <p:cBhvr>
                                        <p:cTn id="123" dur="500"/>
                                        <p:tgtEl>
                                          <p:spTgt spid="6"/>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5" presetClass="entr" presetSubtype="0" fill="hold" grpId="0" nodeType="clickEffect">
                                  <p:stCondLst>
                                    <p:cond delay="0"/>
                                  </p:stCondLst>
                                  <p:childTnLst>
                                    <p:set>
                                      <p:cBhvr>
                                        <p:cTn id="127" dur="1" fill="hold">
                                          <p:stCondLst>
                                            <p:cond delay="0"/>
                                          </p:stCondLst>
                                        </p:cTn>
                                        <p:tgtEl>
                                          <p:spTgt spid="49"/>
                                        </p:tgtEl>
                                        <p:attrNameLst>
                                          <p:attrName>style.visibility</p:attrName>
                                        </p:attrNameLst>
                                      </p:cBhvr>
                                      <p:to>
                                        <p:strVal val="visible"/>
                                      </p:to>
                                    </p:set>
                                    <p:anim calcmode="lin" valueType="num">
                                      <p:cBhvr>
                                        <p:cTn id="128" dur="1000" fill="hold"/>
                                        <p:tgtEl>
                                          <p:spTgt spid="49"/>
                                        </p:tgtEl>
                                        <p:attrNameLst>
                                          <p:attrName>ppt_w</p:attrName>
                                        </p:attrNameLst>
                                      </p:cBhvr>
                                      <p:tavLst>
                                        <p:tav tm="0">
                                          <p:val>
                                            <p:fltVal val="0"/>
                                          </p:val>
                                        </p:tav>
                                        <p:tav tm="100000">
                                          <p:val>
                                            <p:strVal val="#ppt_w"/>
                                          </p:val>
                                        </p:tav>
                                      </p:tavLst>
                                    </p:anim>
                                    <p:anim calcmode="lin" valueType="num">
                                      <p:cBhvr>
                                        <p:cTn id="129" dur="1000" fill="hold"/>
                                        <p:tgtEl>
                                          <p:spTgt spid="49"/>
                                        </p:tgtEl>
                                        <p:attrNameLst>
                                          <p:attrName>ppt_h</p:attrName>
                                        </p:attrNameLst>
                                      </p:cBhvr>
                                      <p:tavLst>
                                        <p:tav tm="0">
                                          <p:val>
                                            <p:fltVal val="0"/>
                                          </p:val>
                                        </p:tav>
                                        <p:tav tm="100000">
                                          <p:val>
                                            <p:strVal val="#ppt_h"/>
                                          </p:val>
                                        </p:tav>
                                      </p:tavLst>
                                    </p:anim>
                                    <p:anim calcmode="lin" valueType="num">
                                      <p:cBhvr>
                                        <p:cTn id="130" dur="1000" fill="hold"/>
                                        <p:tgtEl>
                                          <p:spTgt spid="49"/>
                                        </p:tgtEl>
                                        <p:attrNameLst>
                                          <p:attrName>ppt_x</p:attrName>
                                        </p:attrNameLst>
                                      </p:cBhvr>
                                      <p:tavLst>
                                        <p:tav tm="0" fmla="#ppt_x+(cos(-2*pi*(1-$))*-#ppt_x-sin(-2*pi*(1-$))*(1-#ppt_y))*(1-$)">
                                          <p:val>
                                            <p:fltVal val="0"/>
                                          </p:val>
                                        </p:tav>
                                        <p:tav tm="100000">
                                          <p:val>
                                            <p:fltVal val="1"/>
                                          </p:val>
                                        </p:tav>
                                      </p:tavLst>
                                    </p:anim>
                                    <p:anim calcmode="lin" valueType="num">
                                      <p:cBhvr>
                                        <p:cTn id="131" dur="1000" fill="hold"/>
                                        <p:tgtEl>
                                          <p:spTgt spid="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5" presetClass="entr" presetSubtype="0" fill="hold" grpId="0" nodeType="clickEffect">
                                  <p:stCondLst>
                                    <p:cond delay="0"/>
                                  </p:stCondLst>
                                  <p:childTnLst>
                                    <p:set>
                                      <p:cBhvr>
                                        <p:cTn id="135" dur="1" fill="hold">
                                          <p:stCondLst>
                                            <p:cond delay="0"/>
                                          </p:stCondLst>
                                        </p:cTn>
                                        <p:tgtEl>
                                          <p:spTgt spid="55"/>
                                        </p:tgtEl>
                                        <p:attrNameLst>
                                          <p:attrName>style.visibility</p:attrName>
                                        </p:attrNameLst>
                                      </p:cBhvr>
                                      <p:to>
                                        <p:strVal val="visible"/>
                                      </p:to>
                                    </p:set>
                                    <p:anim calcmode="lin" valueType="num">
                                      <p:cBhvr>
                                        <p:cTn id="136" dur="1000" fill="hold"/>
                                        <p:tgtEl>
                                          <p:spTgt spid="55"/>
                                        </p:tgtEl>
                                        <p:attrNameLst>
                                          <p:attrName>ppt_w</p:attrName>
                                        </p:attrNameLst>
                                      </p:cBhvr>
                                      <p:tavLst>
                                        <p:tav tm="0">
                                          <p:val>
                                            <p:fltVal val="0"/>
                                          </p:val>
                                        </p:tav>
                                        <p:tav tm="100000">
                                          <p:val>
                                            <p:strVal val="#ppt_w"/>
                                          </p:val>
                                        </p:tav>
                                      </p:tavLst>
                                    </p:anim>
                                    <p:anim calcmode="lin" valueType="num">
                                      <p:cBhvr>
                                        <p:cTn id="137" dur="1000" fill="hold"/>
                                        <p:tgtEl>
                                          <p:spTgt spid="55"/>
                                        </p:tgtEl>
                                        <p:attrNameLst>
                                          <p:attrName>ppt_h</p:attrName>
                                        </p:attrNameLst>
                                      </p:cBhvr>
                                      <p:tavLst>
                                        <p:tav tm="0">
                                          <p:val>
                                            <p:fltVal val="0"/>
                                          </p:val>
                                        </p:tav>
                                        <p:tav tm="100000">
                                          <p:val>
                                            <p:strVal val="#ppt_h"/>
                                          </p:val>
                                        </p:tav>
                                      </p:tavLst>
                                    </p:anim>
                                    <p:anim calcmode="lin" valueType="num">
                                      <p:cBhvr>
                                        <p:cTn id="138" dur="1000" fill="hold"/>
                                        <p:tgtEl>
                                          <p:spTgt spid="55"/>
                                        </p:tgtEl>
                                        <p:attrNameLst>
                                          <p:attrName>ppt_x</p:attrName>
                                        </p:attrNameLst>
                                      </p:cBhvr>
                                      <p:tavLst>
                                        <p:tav tm="0" fmla="#ppt_x+(cos(-2*pi*(1-$))*-#ppt_x-sin(-2*pi*(1-$))*(1-#ppt_y))*(1-$)">
                                          <p:val>
                                            <p:fltVal val="0"/>
                                          </p:val>
                                        </p:tav>
                                        <p:tav tm="100000">
                                          <p:val>
                                            <p:fltVal val="1"/>
                                          </p:val>
                                        </p:tav>
                                      </p:tavLst>
                                    </p:anim>
                                    <p:anim calcmode="lin" valueType="num">
                                      <p:cBhvr>
                                        <p:cTn id="139" dur="1000" fill="hold"/>
                                        <p:tgtEl>
                                          <p:spTgt spid="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5" presetClass="entr" presetSubtype="0" fill="hold" grpId="0" nodeType="clickEffect">
                                  <p:stCondLst>
                                    <p:cond delay="0"/>
                                  </p:stCondLst>
                                  <p:childTnLst>
                                    <p:set>
                                      <p:cBhvr>
                                        <p:cTn id="143" dur="1" fill="hold">
                                          <p:stCondLst>
                                            <p:cond delay="0"/>
                                          </p:stCondLst>
                                        </p:cTn>
                                        <p:tgtEl>
                                          <p:spTgt spid="51"/>
                                        </p:tgtEl>
                                        <p:attrNameLst>
                                          <p:attrName>style.visibility</p:attrName>
                                        </p:attrNameLst>
                                      </p:cBhvr>
                                      <p:to>
                                        <p:strVal val="visible"/>
                                      </p:to>
                                    </p:set>
                                    <p:anim calcmode="lin" valueType="num">
                                      <p:cBhvr>
                                        <p:cTn id="144" dur="1000" fill="hold"/>
                                        <p:tgtEl>
                                          <p:spTgt spid="51"/>
                                        </p:tgtEl>
                                        <p:attrNameLst>
                                          <p:attrName>ppt_w</p:attrName>
                                        </p:attrNameLst>
                                      </p:cBhvr>
                                      <p:tavLst>
                                        <p:tav tm="0">
                                          <p:val>
                                            <p:fltVal val="0"/>
                                          </p:val>
                                        </p:tav>
                                        <p:tav tm="100000">
                                          <p:val>
                                            <p:strVal val="#ppt_w"/>
                                          </p:val>
                                        </p:tav>
                                      </p:tavLst>
                                    </p:anim>
                                    <p:anim calcmode="lin" valueType="num">
                                      <p:cBhvr>
                                        <p:cTn id="145" dur="1000" fill="hold"/>
                                        <p:tgtEl>
                                          <p:spTgt spid="51"/>
                                        </p:tgtEl>
                                        <p:attrNameLst>
                                          <p:attrName>ppt_h</p:attrName>
                                        </p:attrNameLst>
                                      </p:cBhvr>
                                      <p:tavLst>
                                        <p:tav tm="0">
                                          <p:val>
                                            <p:fltVal val="0"/>
                                          </p:val>
                                        </p:tav>
                                        <p:tav tm="100000">
                                          <p:val>
                                            <p:strVal val="#ppt_h"/>
                                          </p:val>
                                        </p:tav>
                                      </p:tavLst>
                                    </p:anim>
                                    <p:anim calcmode="lin" valueType="num">
                                      <p:cBhvr>
                                        <p:cTn id="146"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147"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4" presetClass="entr" presetSubtype="16" fill="hold" nodeType="clickEffect">
                                  <p:stCondLst>
                                    <p:cond delay="0"/>
                                  </p:stCondLst>
                                  <p:childTnLst>
                                    <p:set>
                                      <p:cBhvr>
                                        <p:cTn id="151" dur="1" fill="hold">
                                          <p:stCondLst>
                                            <p:cond delay="0"/>
                                          </p:stCondLst>
                                        </p:cTn>
                                        <p:tgtEl>
                                          <p:spTgt spid="7"/>
                                        </p:tgtEl>
                                        <p:attrNameLst>
                                          <p:attrName>style.visibility</p:attrName>
                                        </p:attrNameLst>
                                      </p:cBhvr>
                                      <p:to>
                                        <p:strVal val="visible"/>
                                      </p:to>
                                    </p:set>
                                    <p:animEffect transition="in" filter="box(in)">
                                      <p:cBhvr>
                                        <p:cTn id="152" dur="500"/>
                                        <p:tgtEl>
                                          <p:spTgt spid="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5" presetClass="entr" presetSubtype="0" fill="hold" grpId="0" nodeType="clickEffect">
                                  <p:stCondLst>
                                    <p:cond delay="0"/>
                                  </p:stCondLst>
                                  <p:childTnLst>
                                    <p:set>
                                      <p:cBhvr>
                                        <p:cTn id="156" dur="1" fill="hold">
                                          <p:stCondLst>
                                            <p:cond delay="0"/>
                                          </p:stCondLst>
                                        </p:cTn>
                                        <p:tgtEl>
                                          <p:spTgt spid="62"/>
                                        </p:tgtEl>
                                        <p:attrNameLst>
                                          <p:attrName>style.visibility</p:attrName>
                                        </p:attrNameLst>
                                      </p:cBhvr>
                                      <p:to>
                                        <p:strVal val="visible"/>
                                      </p:to>
                                    </p:set>
                                    <p:anim calcmode="lin" valueType="num">
                                      <p:cBhvr>
                                        <p:cTn id="157" dur="1000" fill="hold"/>
                                        <p:tgtEl>
                                          <p:spTgt spid="62"/>
                                        </p:tgtEl>
                                        <p:attrNameLst>
                                          <p:attrName>ppt_w</p:attrName>
                                        </p:attrNameLst>
                                      </p:cBhvr>
                                      <p:tavLst>
                                        <p:tav tm="0">
                                          <p:val>
                                            <p:fltVal val="0"/>
                                          </p:val>
                                        </p:tav>
                                        <p:tav tm="100000">
                                          <p:val>
                                            <p:strVal val="#ppt_w"/>
                                          </p:val>
                                        </p:tav>
                                      </p:tavLst>
                                    </p:anim>
                                    <p:anim calcmode="lin" valueType="num">
                                      <p:cBhvr>
                                        <p:cTn id="158" dur="1000" fill="hold"/>
                                        <p:tgtEl>
                                          <p:spTgt spid="62"/>
                                        </p:tgtEl>
                                        <p:attrNameLst>
                                          <p:attrName>ppt_h</p:attrName>
                                        </p:attrNameLst>
                                      </p:cBhvr>
                                      <p:tavLst>
                                        <p:tav tm="0">
                                          <p:val>
                                            <p:fltVal val="0"/>
                                          </p:val>
                                        </p:tav>
                                        <p:tav tm="100000">
                                          <p:val>
                                            <p:strVal val="#ppt_h"/>
                                          </p:val>
                                        </p:tav>
                                      </p:tavLst>
                                    </p:anim>
                                    <p:anim calcmode="lin" valueType="num">
                                      <p:cBhvr>
                                        <p:cTn id="159" dur="1000" fill="hold"/>
                                        <p:tgtEl>
                                          <p:spTgt spid="62"/>
                                        </p:tgtEl>
                                        <p:attrNameLst>
                                          <p:attrName>ppt_x</p:attrName>
                                        </p:attrNameLst>
                                      </p:cBhvr>
                                      <p:tavLst>
                                        <p:tav tm="0" fmla="#ppt_x+(cos(-2*pi*(1-$))*-#ppt_x-sin(-2*pi*(1-$))*(1-#ppt_y))*(1-$)">
                                          <p:val>
                                            <p:fltVal val="0"/>
                                          </p:val>
                                        </p:tav>
                                        <p:tav tm="100000">
                                          <p:val>
                                            <p:fltVal val="1"/>
                                          </p:val>
                                        </p:tav>
                                      </p:tavLst>
                                    </p:anim>
                                    <p:anim calcmode="lin" valueType="num">
                                      <p:cBhvr>
                                        <p:cTn id="160" dur="1000" fill="hold"/>
                                        <p:tgtEl>
                                          <p:spTgt spid="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8"/>
                                        </p:tgtEl>
                                        <p:attrNameLst>
                                          <p:attrName>style.visibility</p:attrName>
                                        </p:attrNameLst>
                                      </p:cBhvr>
                                      <p:to>
                                        <p:strVal val="visible"/>
                                      </p:to>
                                    </p:set>
                                    <p:animEffect transition="in" filter="box(in)">
                                      <p:cBhvr>
                                        <p:cTn id="1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42" grpId="0" autoUpdateAnimBg="0"/>
      <p:bldP spid="45" grpId="0" autoUpdateAnimBg="0"/>
      <p:bldP spid="52" grpId="0" autoUpdateAnimBg="0"/>
      <p:bldP spid="55" grpId="0" autoUpdateAnimBg="0"/>
      <p:bldP spid="62" grpId="0" autoUpdateAnimBg="0"/>
      <p:bldP spid="34" grpId="0" autoUpdateAnimBg="0"/>
      <p:bldP spid="37" grpId="0" autoUpdateAnimBg="0"/>
      <p:bldP spid="38" grpId="0" autoUpdateAnimBg="0"/>
      <p:bldP spid="41" grpId="0" autoUpdateAnimBg="0"/>
      <p:bldP spid="44" grpId="0" autoUpdateAnimBg="0"/>
      <p:bldP spid="46" grpId="0" autoUpdateAnimBg="0"/>
      <p:bldP spid="47" grpId="0" autoUpdateAnimBg="0"/>
      <p:bldP spid="48" grpId="0" autoUpdateAnimBg="0"/>
      <p:bldP spid="49" grpId="0" autoUpdateAnimBg="0"/>
      <p:bldP spid="5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6" name="Text Box 4"/>
          <p:cNvSpPr txBox="1">
            <a:spLocks noChangeArrowheads="1"/>
          </p:cNvSpPr>
          <p:nvPr/>
        </p:nvSpPr>
        <p:spPr bwMode="auto">
          <a:xfrm>
            <a:off x="642938" y="1143000"/>
            <a:ext cx="285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asíncrona</a:t>
            </a:r>
          </a:p>
        </p:txBody>
      </p:sp>
      <p:sp>
        <p:nvSpPr>
          <p:cNvPr id="7" name="Text Box 4"/>
          <p:cNvSpPr txBox="1">
            <a:spLocks noChangeArrowheads="1"/>
          </p:cNvSpPr>
          <p:nvPr/>
        </p:nvSpPr>
        <p:spPr bwMode="auto">
          <a:xfrm>
            <a:off x="928688" y="2000250"/>
            <a:ext cx="72866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Se denomina así debido a que la </a:t>
            </a:r>
            <a:r>
              <a:rPr lang="es-MX" sz="1800" b="1" dirty="0">
                <a:solidFill>
                  <a:schemeClr val="accent5">
                    <a:lumMod val="75000"/>
                  </a:schemeClr>
                </a:solidFill>
                <a:latin typeface="ZapfHumnst BT"/>
              </a:rPr>
              <a:t>temporización de la señal no es importante.</a:t>
            </a:r>
          </a:p>
        </p:txBody>
      </p:sp>
      <p:sp>
        <p:nvSpPr>
          <p:cNvPr id="11" name="Text Box 4"/>
          <p:cNvSpPr txBox="1">
            <a:spLocks noChangeArrowheads="1"/>
          </p:cNvSpPr>
          <p:nvPr/>
        </p:nvSpPr>
        <p:spPr bwMode="auto">
          <a:xfrm>
            <a:off x="928688" y="2921000"/>
            <a:ext cx="73580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En lugar de ella, la información se recibe y se traduce usando  </a:t>
            </a:r>
            <a:r>
              <a:rPr lang="es-MX" sz="1800" b="1" dirty="0">
                <a:solidFill>
                  <a:schemeClr val="accent5">
                    <a:lumMod val="75000"/>
                  </a:schemeClr>
                </a:solidFill>
                <a:latin typeface="ZapfHumnst BT"/>
              </a:rPr>
              <a:t>patrones</a:t>
            </a:r>
            <a:r>
              <a:rPr lang="es-MX" sz="1800" dirty="0">
                <a:solidFill>
                  <a:schemeClr val="bg2">
                    <a:lumMod val="25000"/>
                  </a:schemeClr>
                </a:solidFill>
                <a:latin typeface="ZapfHumnst BT"/>
              </a:rPr>
              <a:t> acordados.</a:t>
            </a:r>
          </a:p>
        </p:txBody>
      </p:sp>
      <p:sp>
        <p:nvSpPr>
          <p:cNvPr id="8" name="Text Box 4"/>
          <p:cNvSpPr txBox="1">
            <a:spLocks noChangeArrowheads="1"/>
          </p:cNvSpPr>
          <p:nvPr/>
        </p:nvSpPr>
        <p:spPr bwMode="auto">
          <a:xfrm>
            <a:off x="928688" y="3786188"/>
            <a:ext cx="57864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a:solidFill>
                  <a:schemeClr val="bg2">
                    <a:lumMod val="25000"/>
                  </a:schemeClr>
                </a:solidFill>
                <a:latin typeface="ZapfHumnst BT"/>
              </a:rPr>
              <a:t>Siempre que sigan estos patrones, el dispositivo de recepción puede recuperar la información sin tener en cuenta el ritmo al que llega.</a:t>
            </a:r>
          </a:p>
        </p:txBody>
      </p:sp>
      <p:pic>
        <p:nvPicPr>
          <p:cNvPr id="12295" name="11 Imagen" descr="neg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3714750"/>
            <a:ext cx="205105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393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1" grpId="0" autoUpdateAnimBg="0"/>
      <p:bldP spid="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grpSp>
        <p:nvGrpSpPr>
          <p:cNvPr id="2" name="16 Grupo"/>
          <p:cNvGrpSpPr>
            <a:grpSpLocks/>
          </p:cNvGrpSpPr>
          <p:nvPr/>
        </p:nvGrpSpPr>
        <p:grpSpPr bwMode="auto">
          <a:xfrm>
            <a:off x="4477046" y="2857500"/>
            <a:ext cx="3071813" cy="508000"/>
            <a:chOff x="4572000" y="2857500"/>
            <a:chExt cx="3071813" cy="508000"/>
          </a:xfrm>
        </p:grpSpPr>
        <p:sp>
          <p:nvSpPr>
            <p:cNvPr id="55" name="Text Box 4"/>
            <p:cNvSpPr txBox="1">
              <a:spLocks noChangeArrowheads="1"/>
            </p:cNvSpPr>
            <p:nvPr/>
          </p:nvSpPr>
          <p:spPr bwMode="auto">
            <a:xfrm>
              <a:off x="4572000" y="2857500"/>
              <a:ext cx="114300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1110</a:t>
              </a:r>
            </a:p>
          </p:txBody>
        </p:sp>
        <p:sp>
          <p:nvSpPr>
            <p:cNvPr id="40987" name="56 CuadroTexto"/>
            <p:cNvSpPr txBox="1">
              <a:spLocks noChangeArrowheads="1"/>
            </p:cNvSpPr>
            <p:nvPr/>
          </p:nvSpPr>
          <p:spPr bwMode="auto">
            <a:xfrm>
              <a:off x="6000750" y="2928938"/>
              <a:ext cx="1643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600" b="1" i="1" dirty="0">
                  <a:solidFill>
                    <a:srgbClr val="FF0000"/>
                  </a:solidFill>
                </a:rPr>
                <a:t>CRC (Residuo)</a:t>
              </a:r>
            </a:p>
          </p:txBody>
        </p:sp>
        <p:cxnSp>
          <p:nvCxnSpPr>
            <p:cNvPr id="40988" name="58 Conector recto de flecha"/>
            <p:cNvCxnSpPr>
              <a:cxnSpLocks noChangeShapeType="1"/>
            </p:cNvCxnSpPr>
            <p:nvPr/>
          </p:nvCxnSpPr>
          <p:spPr bwMode="auto">
            <a:xfrm rot="10800000">
              <a:off x="5643563" y="3122613"/>
              <a:ext cx="35718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3" name="Text Box 4"/>
          <p:cNvSpPr txBox="1">
            <a:spLocks noChangeArrowheads="1"/>
          </p:cNvSpPr>
          <p:nvPr/>
        </p:nvSpPr>
        <p:spPr bwMode="auto">
          <a:xfrm>
            <a:off x="714375" y="1231900"/>
            <a:ext cx="7786688"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Reste el residuo a la cadena de bits correspondiente a </a:t>
            </a:r>
            <a:r>
              <a:rPr lang="es-MX" sz="1800" b="1" dirty="0">
                <a:solidFill>
                  <a:schemeClr val="bg2">
                    <a:lumMod val="25000"/>
                  </a:schemeClr>
                </a:solidFill>
                <a:latin typeface="ZapfHumnst BT"/>
              </a:rPr>
              <a:t>M(x) * x </a:t>
            </a:r>
            <a:r>
              <a:rPr lang="es-MX" b="1" baseline="30000" dirty="0">
                <a:solidFill>
                  <a:schemeClr val="bg2">
                    <a:lumMod val="25000"/>
                  </a:schemeClr>
                </a:solidFill>
                <a:latin typeface="ZapfHumnst BT"/>
              </a:rPr>
              <a:t>r</a:t>
            </a:r>
            <a:r>
              <a:rPr lang="es-MX" sz="1800" dirty="0">
                <a:solidFill>
                  <a:schemeClr val="bg2">
                    <a:lumMod val="25000"/>
                  </a:schemeClr>
                </a:solidFill>
                <a:latin typeface="ZapfHumnst BT"/>
              </a:rPr>
              <a:t> usando una resta módulo 2. </a:t>
            </a:r>
          </a:p>
        </p:txBody>
      </p:sp>
      <p:sp>
        <p:nvSpPr>
          <p:cNvPr id="50185" name="26 CuadroTexto"/>
          <p:cNvSpPr txBox="1">
            <a:spLocks noChangeArrowheads="1"/>
          </p:cNvSpPr>
          <p:nvPr/>
        </p:nvSpPr>
        <p:spPr bwMode="auto">
          <a:xfrm>
            <a:off x="1928813" y="2714625"/>
            <a:ext cx="428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b="1">
                <a:latin typeface="Arial" pitchFamily="34" charset="0"/>
                <a:cs typeface="Arial" pitchFamily="34" charset="0"/>
              </a:rPr>
              <a:t>-</a:t>
            </a:r>
          </a:p>
        </p:txBody>
      </p:sp>
      <p:grpSp>
        <p:nvGrpSpPr>
          <p:cNvPr id="3" name="15 Grupo"/>
          <p:cNvGrpSpPr>
            <a:grpSpLocks/>
          </p:cNvGrpSpPr>
          <p:nvPr/>
        </p:nvGrpSpPr>
        <p:grpSpPr bwMode="auto">
          <a:xfrm>
            <a:off x="2286000" y="2286000"/>
            <a:ext cx="5072063" cy="642938"/>
            <a:chOff x="2286000" y="2286000"/>
            <a:chExt cx="5072082" cy="643155"/>
          </a:xfrm>
        </p:grpSpPr>
        <p:sp>
          <p:nvSpPr>
            <p:cNvPr id="35" name="Text Box 4"/>
            <p:cNvSpPr txBox="1">
              <a:spLocks noChangeArrowheads="1"/>
            </p:cNvSpPr>
            <p:nvPr/>
          </p:nvSpPr>
          <p:spPr bwMode="auto">
            <a:xfrm>
              <a:off x="2286000" y="2420984"/>
              <a:ext cx="3429013" cy="508171"/>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11010110110000</a:t>
              </a:r>
            </a:p>
          </p:txBody>
        </p:sp>
        <p:sp>
          <p:nvSpPr>
            <p:cNvPr id="40984" name="Text Box 4"/>
            <p:cNvSpPr txBox="1">
              <a:spLocks noChangeArrowheads="1"/>
            </p:cNvSpPr>
            <p:nvPr/>
          </p:nvSpPr>
          <p:spPr bwMode="auto">
            <a:xfrm>
              <a:off x="6000750" y="2286000"/>
              <a:ext cx="1357332" cy="58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i="1" dirty="0">
                  <a:solidFill>
                    <a:srgbClr val="FF0000"/>
                  </a:solidFill>
                  <a:cs typeface="Times New Roman" pitchFamily="18" charset="0"/>
                </a:rPr>
                <a:t>M(x)* x </a:t>
              </a:r>
              <a:r>
                <a:rPr lang="es-MX" b="1" i="1" baseline="30000" dirty="0">
                  <a:solidFill>
                    <a:srgbClr val="FF0000"/>
                  </a:solidFill>
                  <a:cs typeface="Times New Roman" pitchFamily="18" charset="0"/>
                </a:rPr>
                <a:t>r</a:t>
              </a:r>
              <a:endParaRPr lang="es-MX" sz="1800" i="1" dirty="0">
                <a:solidFill>
                  <a:srgbClr val="FF0000"/>
                </a:solidFill>
                <a:cs typeface="Times New Roman" pitchFamily="18" charset="0"/>
              </a:endParaRPr>
            </a:p>
          </p:txBody>
        </p:sp>
        <p:cxnSp>
          <p:nvCxnSpPr>
            <p:cNvPr id="40985" name="28 Conector recto de flecha"/>
            <p:cNvCxnSpPr>
              <a:cxnSpLocks noChangeShapeType="1"/>
            </p:cNvCxnSpPr>
            <p:nvPr/>
          </p:nvCxnSpPr>
          <p:spPr bwMode="auto">
            <a:xfrm rot="10800000">
              <a:off x="5643563" y="2713038"/>
              <a:ext cx="35718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4" name="17 Grupo"/>
          <p:cNvGrpSpPr>
            <a:grpSpLocks/>
          </p:cNvGrpSpPr>
          <p:nvPr/>
        </p:nvGrpSpPr>
        <p:grpSpPr bwMode="auto">
          <a:xfrm>
            <a:off x="2214563" y="3421063"/>
            <a:ext cx="4429125" cy="465137"/>
            <a:chOff x="2214563" y="3421063"/>
            <a:chExt cx="4429125" cy="465137"/>
          </a:xfrm>
        </p:grpSpPr>
        <p:cxnSp>
          <p:nvCxnSpPr>
            <p:cNvPr id="40979" name="24 Conector recto"/>
            <p:cNvCxnSpPr>
              <a:cxnSpLocks noChangeShapeType="1"/>
            </p:cNvCxnSpPr>
            <p:nvPr/>
          </p:nvCxnSpPr>
          <p:spPr bwMode="auto">
            <a:xfrm>
              <a:off x="2214563" y="3429000"/>
              <a:ext cx="3429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 name="Text Box 4"/>
            <p:cNvSpPr txBox="1">
              <a:spLocks noChangeArrowheads="1"/>
            </p:cNvSpPr>
            <p:nvPr/>
          </p:nvSpPr>
          <p:spPr bwMode="auto">
            <a:xfrm>
              <a:off x="2286000" y="3429000"/>
              <a:ext cx="3429000"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11010110111110</a:t>
              </a:r>
            </a:p>
          </p:txBody>
        </p:sp>
        <p:sp>
          <p:nvSpPr>
            <p:cNvPr id="40981" name="Text Box 4"/>
            <p:cNvSpPr txBox="1">
              <a:spLocks noChangeArrowheads="1"/>
            </p:cNvSpPr>
            <p:nvPr/>
          </p:nvSpPr>
          <p:spPr bwMode="auto">
            <a:xfrm>
              <a:off x="6000750" y="3421063"/>
              <a:ext cx="6429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i="1" dirty="0">
                  <a:solidFill>
                    <a:srgbClr val="FF0000"/>
                  </a:solidFill>
                  <a:cs typeface="Times New Roman" pitchFamily="18" charset="0"/>
                </a:rPr>
                <a:t>T(x)</a:t>
              </a:r>
              <a:endParaRPr lang="es-MX" sz="1800" i="1" dirty="0">
                <a:solidFill>
                  <a:srgbClr val="FF0000"/>
                </a:solidFill>
                <a:cs typeface="Times New Roman" pitchFamily="18" charset="0"/>
              </a:endParaRPr>
            </a:p>
          </p:txBody>
        </p:sp>
        <p:cxnSp>
          <p:nvCxnSpPr>
            <p:cNvPr id="40982" name="30 Conector recto de flecha"/>
            <p:cNvCxnSpPr>
              <a:cxnSpLocks noChangeShapeType="1"/>
            </p:cNvCxnSpPr>
            <p:nvPr/>
          </p:nvCxnSpPr>
          <p:spPr bwMode="auto">
            <a:xfrm rot="10800000">
              <a:off x="5643563" y="3706813"/>
              <a:ext cx="35718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2" name="Text Box 4"/>
          <p:cNvSpPr txBox="1">
            <a:spLocks noChangeArrowheads="1"/>
          </p:cNvSpPr>
          <p:nvPr/>
        </p:nvSpPr>
        <p:spPr bwMode="auto">
          <a:xfrm>
            <a:off x="642938" y="4129088"/>
            <a:ext cx="77866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El resultado es la trama con </a:t>
            </a:r>
            <a:r>
              <a:rPr lang="es-MX" sz="1800" b="1" dirty="0">
                <a:solidFill>
                  <a:schemeClr val="accent6">
                    <a:lumMod val="75000"/>
                  </a:schemeClr>
                </a:solidFill>
                <a:latin typeface="ZapfHumnst BT"/>
              </a:rPr>
              <a:t>suma de verificación (CRC)</a:t>
            </a:r>
            <a:r>
              <a:rPr lang="es-MX" sz="1800" dirty="0">
                <a:solidFill>
                  <a:schemeClr val="accent6">
                    <a:lumMod val="75000"/>
                  </a:schemeClr>
                </a:solidFill>
                <a:latin typeface="ZapfHumnst BT"/>
              </a:rPr>
              <a:t> </a:t>
            </a:r>
            <a:r>
              <a:rPr lang="es-MX" sz="1800" dirty="0">
                <a:solidFill>
                  <a:schemeClr val="bg2">
                    <a:lumMod val="25000"/>
                  </a:schemeClr>
                </a:solidFill>
                <a:latin typeface="ZapfHumnst BT"/>
              </a:rPr>
              <a:t>que va a transmitirse, llamado polinomio</a:t>
            </a:r>
            <a:r>
              <a:rPr lang="es-MX" sz="1800" b="1" dirty="0">
                <a:solidFill>
                  <a:schemeClr val="bg2">
                    <a:lumMod val="25000"/>
                  </a:schemeClr>
                </a:solidFill>
                <a:latin typeface="ZapfHumnst BT"/>
              </a:rPr>
              <a:t> T(x)</a:t>
            </a:r>
            <a:r>
              <a:rPr lang="es-MX" sz="1800" dirty="0">
                <a:solidFill>
                  <a:schemeClr val="bg2">
                    <a:lumMod val="25000"/>
                  </a:schemeClr>
                </a:solidFill>
                <a:latin typeface="ZapfHumnst BT"/>
              </a:rPr>
              <a:t>.</a:t>
            </a:r>
          </a:p>
        </p:txBody>
      </p:sp>
      <p:grpSp>
        <p:nvGrpSpPr>
          <p:cNvPr id="5" name="18 Grupo"/>
          <p:cNvGrpSpPr>
            <a:grpSpLocks/>
          </p:cNvGrpSpPr>
          <p:nvPr/>
        </p:nvGrpSpPr>
        <p:grpSpPr bwMode="auto">
          <a:xfrm>
            <a:off x="2286000" y="4857750"/>
            <a:ext cx="3214688" cy="2143125"/>
            <a:chOff x="2286000" y="2643182"/>
            <a:chExt cx="3214694" cy="2143140"/>
          </a:xfrm>
        </p:grpSpPr>
        <p:sp>
          <p:nvSpPr>
            <p:cNvPr id="20" name="Text Box 4"/>
            <p:cNvSpPr txBox="1">
              <a:spLocks noChangeArrowheads="1"/>
            </p:cNvSpPr>
            <p:nvPr/>
          </p:nvSpPr>
          <p:spPr bwMode="auto">
            <a:xfrm>
              <a:off x="2286000" y="3008310"/>
              <a:ext cx="3214694" cy="508004"/>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dirty="0">
                  <a:solidFill>
                    <a:srgbClr val="FF0000"/>
                  </a:solidFill>
                  <a:latin typeface="ZapfHumnst BT"/>
                </a:rPr>
                <a:t>T(x) </a:t>
              </a:r>
              <a:r>
                <a:rPr lang="es-MX" sz="1800" b="1" dirty="0">
                  <a:latin typeface="ZapfHumnst BT"/>
                </a:rPr>
                <a:t>: </a:t>
              </a:r>
              <a:r>
                <a:rPr lang="es-MX" sz="1800" b="1" spc="800" dirty="0">
                  <a:latin typeface="ZapfHumnst BT"/>
                </a:rPr>
                <a:t>1101011011</a:t>
              </a:r>
            </a:p>
          </p:txBody>
        </p:sp>
        <p:sp>
          <p:nvSpPr>
            <p:cNvPr id="40977" name="20 CuadroTexto"/>
            <p:cNvSpPr txBox="1">
              <a:spLocks noChangeArrowheads="1"/>
            </p:cNvSpPr>
            <p:nvPr/>
          </p:nvSpPr>
          <p:spPr bwMode="auto">
            <a:xfrm>
              <a:off x="3786182" y="3805223"/>
              <a:ext cx="785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800" b="1" i="1" dirty="0">
                  <a:solidFill>
                    <a:srgbClr val="FF0000"/>
                  </a:solidFill>
                  <a:latin typeface="ZapfHumnst BT"/>
                </a:rPr>
                <a:t>M(x)</a:t>
              </a:r>
            </a:p>
          </p:txBody>
        </p:sp>
        <p:sp>
          <p:nvSpPr>
            <p:cNvPr id="22" name="21 Abrir llave"/>
            <p:cNvSpPr/>
            <p:nvPr/>
          </p:nvSpPr>
          <p:spPr bwMode="auto">
            <a:xfrm>
              <a:off x="4000493" y="2643182"/>
              <a:ext cx="214314" cy="2143140"/>
            </a:xfrm>
            <a:prstGeom prst="leftBrace">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p>
          </p:txBody>
        </p:sp>
      </p:grpSp>
      <p:grpSp>
        <p:nvGrpSpPr>
          <p:cNvPr id="6" name="23 Grupo"/>
          <p:cNvGrpSpPr>
            <a:grpSpLocks/>
          </p:cNvGrpSpPr>
          <p:nvPr/>
        </p:nvGrpSpPr>
        <p:grpSpPr bwMode="auto">
          <a:xfrm>
            <a:off x="5286375" y="5214938"/>
            <a:ext cx="1285875" cy="1174750"/>
            <a:chOff x="5286380" y="3000372"/>
            <a:chExt cx="1285884" cy="1174182"/>
          </a:xfrm>
        </p:grpSpPr>
        <p:sp>
          <p:nvSpPr>
            <p:cNvPr id="40973" name="24 CuadroTexto"/>
            <p:cNvSpPr txBox="1">
              <a:spLocks noChangeArrowheads="1"/>
            </p:cNvSpPr>
            <p:nvPr/>
          </p:nvSpPr>
          <p:spPr bwMode="auto">
            <a:xfrm>
              <a:off x="5500694" y="3805222"/>
              <a:ext cx="714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800" b="1" dirty="0">
                  <a:solidFill>
                    <a:srgbClr val="FF0000"/>
                  </a:solidFill>
                  <a:latin typeface="ZapfHumnst BT"/>
                </a:rPr>
                <a:t>CRC</a:t>
              </a:r>
            </a:p>
          </p:txBody>
        </p:sp>
        <p:sp>
          <p:nvSpPr>
            <p:cNvPr id="26" name="25 Abrir llave"/>
            <p:cNvSpPr/>
            <p:nvPr/>
          </p:nvSpPr>
          <p:spPr bwMode="auto">
            <a:xfrm>
              <a:off x="5715021" y="3286124"/>
              <a:ext cx="214314" cy="857256"/>
            </a:xfrm>
            <a:prstGeom prst="leftBrace">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a:lstStyle/>
            <a:p>
              <a:pPr eaLnBrk="0" hangingPunct="0">
                <a:defRPr/>
              </a:pPr>
              <a:endParaRPr lang="es-MX"/>
            </a:p>
          </p:txBody>
        </p:sp>
        <p:sp>
          <p:nvSpPr>
            <p:cNvPr id="29" name="Text Box 4"/>
            <p:cNvSpPr txBox="1">
              <a:spLocks noChangeArrowheads="1"/>
            </p:cNvSpPr>
            <p:nvPr/>
          </p:nvSpPr>
          <p:spPr bwMode="auto">
            <a:xfrm>
              <a:off x="5286380" y="3000372"/>
              <a:ext cx="1285884" cy="507754"/>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1110</a:t>
              </a:r>
            </a:p>
          </p:txBody>
        </p:sp>
      </p:grpSp>
      <p:sp>
        <p:nvSpPr>
          <p:cNvPr id="31" name="30 Rectángulo"/>
          <p:cNvSpPr>
            <a:spLocks noChangeArrowheads="1"/>
          </p:cNvSpPr>
          <p:nvPr/>
        </p:nvSpPr>
        <p:spPr bwMode="auto">
          <a:xfrm>
            <a:off x="1500188" y="2214563"/>
            <a:ext cx="6000750" cy="17859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s-MX"/>
          </a:p>
        </p:txBody>
      </p:sp>
      <p:sp>
        <p:nvSpPr>
          <p:cNvPr id="33" name="32 Rectángulo"/>
          <p:cNvSpPr>
            <a:spLocks noChangeArrowheads="1"/>
          </p:cNvSpPr>
          <p:nvPr/>
        </p:nvSpPr>
        <p:spPr bwMode="auto">
          <a:xfrm>
            <a:off x="2214563" y="5214938"/>
            <a:ext cx="4357687" cy="12858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s-MX"/>
          </a:p>
        </p:txBody>
      </p:sp>
    </p:spTree>
    <p:extLst>
      <p:ext uri="{BB962C8B-B14F-4D97-AF65-F5344CB8AC3E}">
        <p14:creationId xmlns:p14="http://schemas.microsoft.com/office/powerpoint/2010/main" val="2474081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ox(in)">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in)">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0185"/>
                                        </p:tgtEl>
                                        <p:attrNameLst>
                                          <p:attrName>style.visibility</p:attrName>
                                        </p:attrNameLst>
                                      </p:cBhvr>
                                      <p:to>
                                        <p:strVal val="visible"/>
                                      </p:to>
                                    </p:set>
                                    <p:animEffect transition="in" filter="box(in)">
                                      <p:cBhvr>
                                        <p:cTn id="28" dur="500"/>
                                        <p:tgtEl>
                                          <p:spTgt spid="5018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in)">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1000" fill="hold"/>
                                        <p:tgtEl>
                                          <p:spTgt spid="32"/>
                                        </p:tgtEl>
                                        <p:attrNameLst>
                                          <p:attrName>ppt_w</p:attrName>
                                        </p:attrNameLst>
                                      </p:cBhvr>
                                      <p:tavLst>
                                        <p:tav tm="0">
                                          <p:val>
                                            <p:fltVal val="0"/>
                                          </p:val>
                                        </p:tav>
                                        <p:tav tm="100000">
                                          <p:val>
                                            <p:strVal val="#ppt_w"/>
                                          </p:val>
                                        </p:tav>
                                      </p:tavLst>
                                    </p:anim>
                                    <p:anim calcmode="lin" valueType="num">
                                      <p:cBhvr>
                                        <p:cTn id="39" dur="1000" fill="hold"/>
                                        <p:tgtEl>
                                          <p:spTgt spid="32"/>
                                        </p:tgtEl>
                                        <p:attrNameLst>
                                          <p:attrName>ppt_h</p:attrName>
                                        </p:attrNameLst>
                                      </p:cBhvr>
                                      <p:tavLst>
                                        <p:tav tm="0">
                                          <p:val>
                                            <p:fltVal val="0"/>
                                          </p:val>
                                        </p:tav>
                                        <p:tav tm="100000">
                                          <p:val>
                                            <p:strVal val="#ppt_h"/>
                                          </p:val>
                                        </p:tav>
                                      </p:tavLst>
                                    </p:anim>
                                    <p:anim calcmode="lin" valueType="num">
                                      <p:cBhvr>
                                        <p:cTn id="40"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ox(in)">
                                      <p:cBhvr>
                                        <p:cTn id="46" dur="500"/>
                                        <p:tgtEl>
                                          <p:spTgt spid="3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ox(in)">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ox(in)">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50185" grpId="0"/>
      <p:bldP spid="32" grpId="0" autoUpdateAnimBg="0"/>
      <p:bldP spid="31"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16" name="Text Box 4"/>
          <p:cNvSpPr txBox="1">
            <a:spLocks noChangeArrowheads="1"/>
          </p:cNvSpPr>
          <p:nvPr/>
        </p:nvSpPr>
        <p:spPr bwMode="auto">
          <a:xfrm>
            <a:off x="533400" y="1281534"/>
            <a:ext cx="8181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Cuando el receptor recibe la </a:t>
            </a:r>
            <a:r>
              <a:rPr lang="es-MX" sz="1800" b="1" dirty="0">
                <a:solidFill>
                  <a:schemeClr val="bg2">
                    <a:lumMod val="25000"/>
                  </a:schemeClr>
                </a:solidFill>
                <a:latin typeface="ZapfHumnst BT"/>
              </a:rPr>
              <a:t>trama con suma de verificación T(x)</a:t>
            </a:r>
            <a:r>
              <a:rPr lang="es-MX" sz="1800" dirty="0">
                <a:solidFill>
                  <a:schemeClr val="bg2">
                    <a:lumMod val="25000"/>
                  </a:schemeClr>
                </a:solidFill>
                <a:latin typeface="ZapfHumnst BT"/>
              </a:rPr>
              <a:t>, intenta dividirla entre </a:t>
            </a:r>
            <a:r>
              <a:rPr lang="es-MX" sz="1800" b="1" dirty="0">
                <a:solidFill>
                  <a:schemeClr val="bg2">
                    <a:lumMod val="25000"/>
                  </a:schemeClr>
                </a:solidFill>
                <a:latin typeface="ZapfHumnst BT"/>
              </a:rPr>
              <a:t>G(x)</a:t>
            </a:r>
            <a:r>
              <a:rPr lang="es-MX" sz="1800" dirty="0">
                <a:solidFill>
                  <a:schemeClr val="bg2">
                    <a:lumMod val="25000"/>
                  </a:schemeClr>
                </a:solidFill>
                <a:latin typeface="ZapfHumnst BT"/>
              </a:rPr>
              <a:t>. </a:t>
            </a:r>
            <a:r>
              <a:rPr lang="es-MX" sz="1800" b="1" dirty="0">
                <a:solidFill>
                  <a:schemeClr val="accent6">
                    <a:lumMod val="75000"/>
                  </a:schemeClr>
                </a:solidFill>
                <a:latin typeface="ZapfHumnst BT"/>
              </a:rPr>
              <a:t>Si el residuo es cero, no hay errores de transmisión.</a:t>
            </a:r>
          </a:p>
        </p:txBody>
      </p:sp>
      <p:grpSp>
        <p:nvGrpSpPr>
          <p:cNvPr id="2" name="53 Grupo"/>
          <p:cNvGrpSpPr>
            <a:grpSpLocks/>
          </p:cNvGrpSpPr>
          <p:nvPr/>
        </p:nvGrpSpPr>
        <p:grpSpPr bwMode="auto">
          <a:xfrm>
            <a:off x="3286125" y="2765425"/>
            <a:ext cx="4643438" cy="500063"/>
            <a:chOff x="3286125" y="2765425"/>
            <a:chExt cx="4643438" cy="500063"/>
          </a:xfrm>
        </p:grpSpPr>
        <p:cxnSp>
          <p:nvCxnSpPr>
            <p:cNvPr id="42022" name="28 Conector recto"/>
            <p:cNvCxnSpPr>
              <a:cxnSpLocks noChangeShapeType="1"/>
            </p:cNvCxnSpPr>
            <p:nvPr/>
          </p:nvCxnSpPr>
          <p:spPr bwMode="auto">
            <a:xfrm rot="5400000">
              <a:off x="3178968" y="2872582"/>
              <a:ext cx="500063" cy="2857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nvGrpSpPr>
            <p:cNvPr id="42023" name="51 Grupo"/>
            <p:cNvGrpSpPr>
              <a:grpSpLocks/>
            </p:cNvGrpSpPr>
            <p:nvPr/>
          </p:nvGrpSpPr>
          <p:grpSpPr bwMode="auto">
            <a:xfrm>
              <a:off x="3571875" y="2765425"/>
              <a:ext cx="4357688" cy="500063"/>
              <a:chOff x="3571875" y="2765425"/>
              <a:chExt cx="4357688" cy="500063"/>
            </a:xfrm>
          </p:grpSpPr>
          <p:sp>
            <p:nvSpPr>
              <p:cNvPr id="27" name="Text Box 4"/>
              <p:cNvSpPr txBox="1">
                <a:spLocks noChangeArrowheads="1"/>
              </p:cNvSpPr>
              <p:nvPr/>
            </p:nvSpPr>
            <p:spPr bwMode="auto">
              <a:xfrm>
                <a:off x="3571875" y="2809875"/>
                <a:ext cx="3429000" cy="455613"/>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11010110111110</a:t>
                </a:r>
              </a:p>
            </p:txBody>
          </p:sp>
          <p:sp>
            <p:nvSpPr>
              <p:cNvPr id="42025" name="Text Box 4"/>
              <p:cNvSpPr txBox="1">
                <a:spLocks noChangeArrowheads="1"/>
              </p:cNvSpPr>
              <p:nvPr/>
            </p:nvSpPr>
            <p:spPr bwMode="auto">
              <a:xfrm>
                <a:off x="7286625" y="2801938"/>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i="1" dirty="0">
                    <a:solidFill>
                      <a:srgbClr val="FF0000"/>
                    </a:solidFill>
                    <a:cs typeface="Times New Roman" pitchFamily="18" charset="0"/>
                  </a:rPr>
                  <a:t>T(x)</a:t>
                </a:r>
                <a:endParaRPr lang="es-MX" sz="1800" i="1" dirty="0">
                  <a:solidFill>
                    <a:srgbClr val="FF0000"/>
                  </a:solidFill>
                  <a:cs typeface="Times New Roman" pitchFamily="18" charset="0"/>
                </a:endParaRPr>
              </a:p>
            </p:txBody>
          </p:sp>
          <p:cxnSp>
            <p:nvCxnSpPr>
              <p:cNvPr id="42026" name="30 Conector recto de flecha"/>
              <p:cNvCxnSpPr>
                <a:cxnSpLocks noChangeShapeType="1"/>
              </p:cNvCxnSpPr>
              <p:nvPr/>
            </p:nvCxnSpPr>
            <p:spPr bwMode="auto">
              <a:xfrm rot="10800000">
                <a:off x="6929438" y="3087688"/>
                <a:ext cx="35718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27" name="31 Conector recto"/>
              <p:cNvCxnSpPr>
                <a:cxnSpLocks noChangeShapeType="1"/>
              </p:cNvCxnSpPr>
              <p:nvPr/>
            </p:nvCxnSpPr>
            <p:spPr bwMode="auto">
              <a:xfrm>
                <a:off x="3571875" y="2765425"/>
                <a:ext cx="3357563"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grpSp>
      <p:grpSp>
        <p:nvGrpSpPr>
          <p:cNvPr id="4" name="48 Grupo"/>
          <p:cNvGrpSpPr>
            <a:grpSpLocks/>
          </p:cNvGrpSpPr>
          <p:nvPr/>
        </p:nvGrpSpPr>
        <p:grpSpPr bwMode="auto">
          <a:xfrm>
            <a:off x="857250" y="2828925"/>
            <a:ext cx="2428875" cy="508000"/>
            <a:chOff x="857250" y="2828925"/>
            <a:chExt cx="2428875" cy="508000"/>
          </a:xfrm>
        </p:grpSpPr>
        <p:sp>
          <p:nvSpPr>
            <p:cNvPr id="17" name="Text Box 4"/>
            <p:cNvSpPr txBox="1">
              <a:spLocks noChangeArrowheads="1"/>
            </p:cNvSpPr>
            <p:nvPr/>
          </p:nvSpPr>
          <p:spPr bwMode="auto">
            <a:xfrm>
              <a:off x="1857375" y="2828925"/>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sp>
          <p:nvSpPr>
            <p:cNvPr id="42020" name="Text Box 4"/>
            <p:cNvSpPr txBox="1">
              <a:spLocks noChangeArrowheads="1"/>
            </p:cNvSpPr>
            <p:nvPr/>
          </p:nvSpPr>
          <p:spPr bwMode="auto">
            <a:xfrm>
              <a:off x="857250" y="2830513"/>
              <a:ext cx="642938"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i="1" dirty="0">
                  <a:solidFill>
                    <a:srgbClr val="FF0000"/>
                  </a:solidFill>
                  <a:cs typeface="Times New Roman" pitchFamily="18" charset="0"/>
                </a:rPr>
                <a:t>G(x)</a:t>
              </a:r>
              <a:endParaRPr lang="es-MX" sz="1800" i="1" dirty="0">
                <a:solidFill>
                  <a:srgbClr val="FF0000"/>
                </a:solidFill>
                <a:cs typeface="Times New Roman" pitchFamily="18" charset="0"/>
              </a:endParaRPr>
            </a:p>
          </p:txBody>
        </p:sp>
        <p:cxnSp>
          <p:nvCxnSpPr>
            <p:cNvPr id="42021" name="21 Conector recto de flecha"/>
            <p:cNvCxnSpPr>
              <a:cxnSpLocks noChangeShapeType="1"/>
            </p:cNvCxnSpPr>
            <p:nvPr/>
          </p:nvCxnSpPr>
          <p:spPr bwMode="auto">
            <a:xfrm flipV="1">
              <a:off x="1500188" y="3082925"/>
              <a:ext cx="3571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5" name="55 Grupo"/>
          <p:cNvGrpSpPr>
            <a:grpSpLocks/>
          </p:cNvGrpSpPr>
          <p:nvPr/>
        </p:nvGrpSpPr>
        <p:grpSpPr bwMode="auto">
          <a:xfrm>
            <a:off x="3500438" y="3214688"/>
            <a:ext cx="1500187" cy="509587"/>
            <a:chOff x="3500431" y="3214686"/>
            <a:chExt cx="1500187" cy="509587"/>
          </a:xfrm>
        </p:grpSpPr>
        <p:sp>
          <p:nvSpPr>
            <p:cNvPr id="34" name="Text Box 4"/>
            <p:cNvSpPr txBox="1">
              <a:spLocks noChangeArrowheads="1"/>
            </p:cNvSpPr>
            <p:nvPr/>
          </p:nvSpPr>
          <p:spPr bwMode="auto">
            <a:xfrm>
              <a:off x="3571868" y="3214686"/>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2018" name="39 Conector recto"/>
            <p:cNvCxnSpPr>
              <a:cxnSpLocks noChangeShapeType="1"/>
            </p:cNvCxnSpPr>
            <p:nvPr/>
          </p:nvCxnSpPr>
          <p:spPr bwMode="auto">
            <a:xfrm>
              <a:off x="3500431" y="3722686"/>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7" name="Text Box 4"/>
          <p:cNvSpPr txBox="1">
            <a:spLocks noChangeArrowheads="1"/>
          </p:cNvSpPr>
          <p:nvPr/>
        </p:nvSpPr>
        <p:spPr bwMode="auto">
          <a:xfrm>
            <a:off x="3786188" y="3694113"/>
            <a:ext cx="1571625"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grpSp>
        <p:nvGrpSpPr>
          <p:cNvPr id="6" name="56 Grupo"/>
          <p:cNvGrpSpPr>
            <a:grpSpLocks/>
          </p:cNvGrpSpPr>
          <p:nvPr/>
        </p:nvGrpSpPr>
        <p:grpSpPr bwMode="auto">
          <a:xfrm>
            <a:off x="3786188" y="4043363"/>
            <a:ext cx="1428750" cy="508000"/>
            <a:chOff x="3786188" y="4043363"/>
            <a:chExt cx="1428750" cy="508000"/>
          </a:xfrm>
        </p:grpSpPr>
        <p:sp>
          <p:nvSpPr>
            <p:cNvPr id="38" name="Text Box 4"/>
            <p:cNvSpPr txBox="1">
              <a:spLocks noChangeArrowheads="1"/>
            </p:cNvSpPr>
            <p:nvPr/>
          </p:nvSpPr>
          <p:spPr bwMode="auto">
            <a:xfrm>
              <a:off x="3786188" y="4043363"/>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2016" name="38 Conector recto"/>
            <p:cNvCxnSpPr>
              <a:cxnSpLocks noChangeShapeType="1"/>
            </p:cNvCxnSpPr>
            <p:nvPr/>
          </p:nvCxnSpPr>
          <p:spPr bwMode="auto">
            <a:xfrm>
              <a:off x="3786188" y="4549775"/>
              <a:ext cx="12858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7" name="61 Grupo"/>
          <p:cNvGrpSpPr>
            <a:grpSpLocks/>
          </p:cNvGrpSpPr>
          <p:nvPr/>
        </p:nvGrpSpPr>
        <p:grpSpPr bwMode="auto">
          <a:xfrm>
            <a:off x="4929188" y="4829175"/>
            <a:ext cx="1428750" cy="508000"/>
            <a:chOff x="4929188" y="4829175"/>
            <a:chExt cx="1428750" cy="508000"/>
          </a:xfrm>
        </p:grpSpPr>
        <p:sp>
          <p:nvSpPr>
            <p:cNvPr id="40" name="Text Box 4"/>
            <p:cNvSpPr txBox="1">
              <a:spLocks noChangeArrowheads="1"/>
            </p:cNvSpPr>
            <p:nvPr/>
          </p:nvSpPr>
          <p:spPr bwMode="auto">
            <a:xfrm>
              <a:off x="4929188" y="4829175"/>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2014" name="40 Conector recto"/>
            <p:cNvCxnSpPr>
              <a:cxnSpLocks noChangeShapeType="1"/>
            </p:cNvCxnSpPr>
            <p:nvPr/>
          </p:nvCxnSpPr>
          <p:spPr bwMode="auto">
            <a:xfrm>
              <a:off x="4929188" y="5335588"/>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7" name="Text Box 4"/>
          <p:cNvSpPr txBox="1">
            <a:spLocks noChangeArrowheads="1"/>
          </p:cNvSpPr>
          <p:nvPr/>
        </p:nvSpPr>
        <p:spPr bwMode="auto">
          <a:xfrm>
            <a:off x="4000500" y="4543425"/>
            <a:ext cx="2571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000010111</a:t>
            </a:r>
          </a:p>
        </p:txBody>
      </p:sp>
      <p:sp>
        <p:nvSpPr>
          <p:cNvPr id="50" name="Text Box 4"/>
          <p:cNvSpPr txBox="1">
            <a:spLocks noChangeArrowheads="1"/>
          </p:cNvSpPr>
          <p:nvPr/>
        </p:nvSpPr>
        <p:spPr bwMode="auto">
          <a:xfrm>
            <a:off x="4929188" y="5308600"/>
            <a:ext cx="2214562"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0010011</a:t>
            </a:r>
          </a:p>
        </p:txBody>
      </p:sp>
      <p:grpSp>
        <p:nvGrpSpPr>
          <p:cNvPr id="8" name="63 Grupo"/>
          <p:cNvGrpSpPr>
            <a:grpSpLocks/>
          </p:cNvGrpSpPr>
          <p:nvPr/>
        </p:nvGrpSpPr>
        <p:grpSpPr bwMode="auto">
          <a:xfrm>
            <a:off x="5357813" y="5707063"/>
            <a:ext cx="1643062" cy="508000"/>
            <a:chOff x="3286116" y="5707082"/>
            <a:chExt cx="1643080" cy="508000"/>
          </a:xfrm>
        </p:grpSpPr>
        <p:sp>
          <p:nvSpPr>
            <p:cNvPr id="51" name="Text Box 4"/>
            <p:cNvSpPr txBox="1">
              <a:spLocks noChangeArrowheads="1"/>
            </p:cNvSpPr>
            <p:nvPr/>
          </p:nvSpPr>
          <p:spPr bwMode="auto">
            <a:xfrm>
              <a:off x="3286116" y="5707082"/>
              <a:ext cx="164308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100110</a:t>
              </a:r>
            </a:p>
          </p:txBody>
        </p:sp>
        <p:cxnSp>
          <p:nvCxnSpPr>
            <p:cNvPr id="42012" name="51 Conector recto"/>
            <p:cNvCxnSpPr>
              <a:cxnSpLocks noChangeShapeType="1"/>
            </p:cNvCxnSpPr>
            <p:nvPr/>
          </p:nvCxnSpPr>
          <p:spPr bwMode="auto">
            <a:xfrm>
              <a:off x="3286116" y="6213494"/>
              <a:ext cx="157163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53" name="Text Box 4"/>
          <p:cNvSpPr txBox="1">
            <a:spLocks noChangeArrowheads="1"/>
          </p:cNvSpPr>
          <p:nvPr/>
        </p:nvSpPr>
        <p:spPr bwMode="auto">
          <a:xfrm>
            <a:off x="5429250" y="6257925"/>
            <a:ext cx="1571625"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000000</a:t>
            </a:r>
          </a:p>
        </p:txBody>
      </p:sp>
      <p:grpSp>
        <p:nvGrpSpPr>
          <p:cNvPr id="9" name="54 Grupo"/>
          <p:cNvGrpSpPr>
            <a:grpSpLocks/>
          </p:cNvGrpSpPr>
          <p:nvPr/>
        </p:nvGrpSpPr>
        <p:grpSpPr bwMode="auto">
          <a:xfrm>
            <a:off x="7000875" y="6194425"/>
            <a:ext cx="1500188" cy="369888"/>
            <a:chOff x="7000875" y="6194425"/>
            <a:chExt cx="1500188" cy="369888"/>
          </a:xfrm>
        </p:grpSpPr>
        <p:sp>
          <p:nvSpPr>
            <p:cNvPr id="42009" name="53 CuadroTexto"/>
            <p:cNvSpPr txBox="1">
              <a:spLocks noChangeArrowheads="1"/>
            </p:cNvSpPr>
            <p:nvPr/>
          </p:nvSpPr>
          <p:spPr bwMode="auto">
            <a:xfrm>
              <a:off x="7358063" y="61944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800" b="1" i="1" dirty="0">
                  <a:solidFill>
                    <a:srgbClr val="FF0000"/>
                  </a:solidFill>
                </a:rPr>
                <a:t>Residuo</a:t>
              </a:r>
            </a:p>
          </p:txBody>
        </p:sp>
        <p:cxnSp>
          <p:nvCxnSpPr>
            <p:cNvPr id="42010" name="55 Conector recto de flecha"/>
            <p:cNvCxnSpPr>
              <a:cxnSpLocks noChangeShapeType="1"/>
            </p:cNvCxnSpPr>
            <p:nvPr/>
          </p:nvCxnSpPr>
          <p:spPr bwMode="auto">
            <a:xfrm rot="10800000">
              <a:off x="7000875" y="6408738"/>
              <a:ext cx="357188"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1" name="Text Box 4"/>
          <p:cNvSpPr txBox="1">
            <a:spLocks noChangeArrowheads="1"/>
          </p:cNvSpPr>
          <p:nvPr/>
        </p:nvSpPr>
        <p:spPr bwMode="auto">
          <a:xfrm>
            <a:off x="4429125" y="2293938"/>
            <a:ext cx="285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a:t>
            </a:r>
          </a:p>
        </p:txBody>
      </p:sp>
      <p:sp>
        <p:nvSpPr>
          <p:cNvPr id="32" name="Text Box 4"/>
          <p:cNvSpPr txBox="1">
            <a:spLocks noChangeArrowheads="1"/>
          </p:cNvSpPr>
          <p:nvPr/>
        </p:nvSpPr>
        <p:spPr bwMode="auto">
          <a:xfrm>
            <a:off x="4643438" y="2293938"/>
            <a:ext cx="500062" cy="457200"/>
          </a:xfrm>
          <a:prstGeom prst="rect">
            <a:avLst/>
          </a:prstGeom>
          <a:noFill/>
          <a:ln w="9525">
            <a:noFill/>
            <a:miter lim="800000"/>
            <a:headEnd/>
            <a:tailEnd/>
          </a:ln>
        </p:spPr>
        <p:txBody>
          <a:bodyPr>
            <a:spAutoFit/>
          </a:bodyPr>
          <a:lstStyle/>
          <a:p>
            <a:pPr marL="265113" indent="-265113" algn="ctr" eaLnBrk="0" hangingPunct="0">
              <a:lnSpc>
                <a:spcPct val="150000"/>
              </a:lnSpc>
              <a:defRPr/>
            </a:pPr>
            <a:r>
              <a:rPr lang="es-MX" sz="1800" b="1" spc="800" dirty="0">
                <a:latin typeface="ZapfHumnst BT"/>
              </a:rPr>
              <a:t>1</a:t>
            </a:r>
          </a:p>
        </p:txBody>
      </p:sp>
      <p:sp>
        <p:nvSpPr>
          <p:cNvPr id="33" name="Text Box 4"/>
          <p:cNvSpPr txBox="1">
            <a:spLocks noChangeArrowheads="1"/>
          </p:cNvSpPr>
          <p:nvPr/>
        </p:nvSpPr>
        <p:spPr bwMode="auto">
          <a:xfrm>
            <a:off x="4929188" y="2286000"/>
            <a:ext cx="357187"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a:t>
            </a:r>
          </a:p>
        </p:txBody>
      </p:sp>
      <p:sp>
        <p:nvSpPr>
          <p:cNvPr id="35" name="Text Box 4"/>
          <p:cNvSpPr txBox="1">
            <a:spLocks noChangeArrowheads="1"/>
          </p:cNvSpPr>
          <p:nvPr/>
        </p:nvSpPr>
        <p:spPr bwMode="auto">
          <a:xfrm>
            <a:off x="5143500" y="2286000"/>
            <a:ext cx="357188"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a:t>
            </a:r>
          </a:p>
        </p:txBody>
      </p:sp>
      <p:sp>
        <p:nvSpPr>
          <p:cNvPr id="36" name="Text Box 4"/>
          <p:cNvSpPr txBox="1">
            <a:spLocks noChangeArrowheads="1"/>
          </p:cNvSpPr>
          <p:nvPr/>
        </p:nvSpPr>
        <p:spPr bwMode="auto">
          <a:xfrm>
            <a:off x="5357813" y="2293938"/>
            <a:ext cx="1071562"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0</a:t>
            </a:r>
          </a:p>
        </p:txBody>
      </p:sp>
      <p:sp>
        <p:nvSpPr>
          <p:cNvPr id="39" name="Text Box 4"/>
          <p:cNvSpPr txBox="1">
            <a:spLocks noChangeArrowheads="1"/>
          </p:cNvSpPr>
          <p:nvPr/>
        </p:nvSpPr>
        <p:spPr bwMode="auto">
          <a:xfrm>
            <a:off x="5572125" y="2293938"/>
            <a:ext cx="1071563"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0</a:t>
            </a:r>
          </a:p>
        </p:txBody>
      </p:sp>
      <p:sp>
        <p:nvSpPr>
          <p:cNvPr id="41" name="Text Box 4"/>
          <p:cNvSpPr txBox="1">
            <a:spLocks noChangeArrowheads="1"/>
          </p:cNvSpPr>
          <p:nvPr/>
        </p:nvSpPr>
        <p:spPr bwMode="auto">
          <a:xfrm>
            <a:off x="5786438" y="2293938"/>
            <a:ext cx="1071562"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1</a:t>
            </a:r>
          </a:p>
        </p:txBody>
      </p:sp>
      <p:sp>
        <p:nvSpPr>
          <p:cNvPr id="43" name="Text Box 4"/>
          <p:cNvSpPr txBox="1">
            <a:spLocks noChangeArrowheads="1"/>
          </p:cNvSpPr>
          <p:nvPr/>
        </p:nvSpPr>
        <p:spPr bwMode="auto">
          <a:xfrm>
            <a:off x="6000750" y="2293938"/>
            <a:ext cx="1071563"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0</a:t>
            </a:r>
          </a:p>
        </p:txBody>
      </p:sp>
      <p:sp>
        <p:nvSpPr>
          <p:cNvPr id="45" name="Text Box 4"/>
          <p:cNvSpPr txBox="1">
            <a:spLocks noChangeArrowheads="1"/>
          </p:cNvSpPr>
          <p:nvPr/>
        </p:nvSpPr>
        <p:spPr bwMode="auto">
          <a:xfrm>
            <a:off x="6215063" y="2293938"/>
            <a:ext cx="1071562"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1</a:t>
            </a:r>
          </a:p>
        </p:txBody>
      </p:sp>
      <p:sp>
        <p:nvSpPr>
          <p:cNvPr id="46" name="Text Box 4"/>
          <p:cNvSpPr txBox="1">
            <a:spLocks noChangeArrowheads="1"/>
          </p:cNvSpPr>
          <p:nvPr/>
        </p:nvSpPr>
        <p:spPr bwMode="auto">
          <a:xfrm>
            <a:off x="6429375" y="2293938"/>
            <a:ext cx="1071563"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0</a:t>
            </a:r>
          </a:p>
        </p:txBody>
      </p:sp>
    </p:spTree>
    <p:extLst>
      <p:ext uri="{BB962C8B-B14F-4D97-AF65-F5344CB8AC3E}">
        <p14:creationId xmlns:p14="http://schemas.microsoft.com/office/powerpoint/2010/main" val="2361818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 calcmode="lin" valueType="num">
                                      <p:cBhvr>
                                        <p:cTn id="32"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1000" fill="hold"/>
                                        <p:tgtEl>
                                          <p:spTgt spid="37"/>
                                        </p:tgtEl>
                                        <p:attrNameLst>
                                          <p:attrName>ppt_w</p:attrName>
                                        </p:attrNameLst>
                                      </p:cBhvr>
                                      <p:tavLst>
                                        <p:tav tm="0">
                                          <p:val>
                                            <p:fltVal val="0"/>
                                          </p:val>
                                        </p:tav>
                                        <p:tav tm="100000">
                                          <p:val>
                                            <p:strVal val="#ppt_w"/>
                                          </p:val>
                                        </p:tav>
                                      </p:tavLst>
                                    </p:anim>
                                    <p:anim calcmode="lin" valueType="num">
                                      <p:cBhvr>
                                        <p:cTn id="39" dur="1000" fill="hold"/>
                                        <p:tgtEl>
                                          <p:spTgt spid="37"/>
                                        </p:tgtEl>
                                        <p:attrNameLst>
                                          <p:attrName>ppt_h</p:attrName>
                                        </p:attrNameLst>
                                      </p:cBhvr>
                                      <p:tavLst>
                                        <p:tav tm="0">
                                          <p:val>
                                            <p:fltVal val="0"/>
                                          </p:val>
                                        </p:tav>
                                        <p:tav tm="100000">
                                          <p:val>
                                            <p:strVal val="#ppt_h"/>
                                          </p:val>
                                        </p:tav>
                                      </p:tavLst>
                                    </p:anim>
                                    <p:anim calcmode="lin" valueType="num">
                                      <p:cBhvr>
                                        <p:cTn id="40"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ox(in)">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 calcmode="lin" valueType="num">
                                      <p:cBhvr>
                                        <p:cTn id="53"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p:cTn id="59" dur="1000" fill="hold"/>
                                        <p:tgtEl>
                                          <p:spTgt spid="47"/>
                                        </p:tgtEl>
                                        <p:attrNameLst>
                                          <p:attrName>ppt_w</p:attrName>
                                        </p:attrNameLst>
                                      </p:cBhvr>
                                      <p:tavLst>
                                        <p:tav tm="0">
                                          <p:val>
                                            <p:fltVal val="0"/>
                                          </p:val>
                                        </p:tav>
                                        <p:tav tm="100000">
                                          <p:val>
                                            <p:strVal val="#ppt_w"/>
                                          </p:val>
                                        </p:tav>
                                      </p:tavLst>
                                    </p:anim>
                                    <p:anim calcmode="lin" valueType="num">
                                      <p:cBhvr>
                                        <p:cTn id="60" dur="1000" fill="hold"/>
                                        <p:tgtEl>
                                          <p:spTgt spid="47"/>
                                        </p:tgtEl>
                                        <p:attrNameLst>
                                          <p:attrName>ppt_h</p:attrName>
                                        </p:attrNameLst>
                                      </p:cBhvr>
                                      <p:tavLst>
                                        <p:tav tm="0">
                                          <p:val>
                                            <p:fltVal val="0"/>
                                          </p:val>
                                        </p:tav>
                                        <p:tav tm="100000">
                                          <p:val>
                                            <p:strVal val="#ppt_h"/>
                                          </p:val>
                                        </p:tav>
                                      </p:tavLst>
                                    </p:anim>
                                    <p:anim calcmode="lin" valueType="num">
                                      <p:cBhvr>
                                        <p:cTn id="61"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1000" fill="hold"/>
                                        <p:tgtEl>
                                          <p:spTgt spid="33"/>
                                        </p:tgtEl>
                                        <p:attrNameLst>
                                          <p:attrName>ppt_w</p:attrName>
                                        </p:attrNameLst>
                                      </p:cBhvr>
                                      <p:tavLst>
                                        <p:tav tm="0">
                                          <p:val>
                                            <p:fltVal val="0"/>
                                          </p:val>
                                        </p:tav>
                                        <p:tav tm="100000">
                                          <p:val>
                                            <p:strVal val="#ppt_w"/>
                                          </p:val>
                                        </p:tav>
                                      </p:tavLst>
                                    </p:anim>
                                    <p:anim calcmode="lin" valueType="num">
                                      <p:cBhvr>
                                        <p:cTn id="68" dur="1000" fill="hold"/>
                                        <p:tgtEl>
                                          <p:spTgt spid="33"/>
                                        </p:tgtEl>
                                        <p:attrNameLst>
                                          <p:attrName>ppt_h</p:attrName>
                                        </p:attrNameLst>
                                      </p:cBhvr>
                                      <p:tavLst>
                                        <p:tav tm="0">
                                          <p:val>
                                            <p:fltVal val="0"/>
                                          </p:val>
                                        </p:tav>
                                        <p:tav tm="100000">
                                          <p:val>
                                            <p:strVal val="#ppt_h"/>
                                          </p:val>
                                        </p:tav>
                                      </p:tavLst>
                                    </p:anim>
                                    <p:anim calcmode="lin" valueType="num">
                                      <p:cBhvr>
                                        <p:cTn id="69"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1000" fill="hold"/>
                                        <p:tgtEl>
                                          <p:spTgt spid="35"/>
                                        </p:tgtEl>
                                        <p:attrNameLst>
                                          <p:attrName>ppt_w</p:attrName>
                                        </p:attrNameLst>
                                      </p:cBhvr>
                                      <p:tavLst>
                                        <p:tav tm="0">
                                          <p:val>
                                            <p:fltVal val="0"/>
                                          </p:val>
                                        </p:tav>
                                        <p:tav tm="100000">
                                          <p:val>
                                            <p:strVal val="#ppt_w"/>
                                          </p:val>
                                        </p:tav>
                                      </p:tavLst>
                                    </p:anim>
                                    <p:anim calcmode="lin" valueType="num">
                                      <p:cBhvr>
                                        <p:cTn id="76" dur="1000" fill="hold"/>
                                        <p:tgtEl>
                                          <p:spTgt spid="35"/>
                                        </p:tgtEl>
                                        <p:attrNameLst>
                                          <p:attrName>ppt_h</p:attrName>
                                        </p:attrNameLst>
                                      </p:cBhvr>
                                      <p:tavLst>
                                        <p:tav tm="0">
                                          <p:val>
                                            <p:fltVal val="0"/>
                                          </p:val>
                                        </p:tav>
                                        <p:tav tm="100000">
                                          <p:val>
                                            <p:strVal val="#ppt_h"/>
                                          </p:val>
                                        </p:tav>
                                      </p:tavLst>
                                    </p:anim>
                                    <p:anim calcmode="lin" valueType="num">
                                      <p:cBhvr>
                                        <p:cTn id="77"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5"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p:cTn id="83" dur="1000" fill="hold"/>
                                        <p:tgtEl>
                                          <p:spTgt spid="36"/>
                                        </p:tgtEl>
                                        <p:attrNameLst>
                                          <p:attrName>ppt_w</p:attrName>
                                        </p:attrNameLst>
                                      </p:cBhvr>
                                      <p:tavLst>
                                        <p:tav tm="0">
                                          <p:val>
                                            <p:fltVal val="0"/>
                                          </p:val>
                                        </p:tav>
                                        <p:tav tm="100000">
                                          <p:val>
                                            <p:strVal val="#ppt_w"/>
                                          </p:val>
                                        </p:tav>
                                      </p:tavLst>
                                    </p:anim>
                                    <p:anim calcmode="lin" valueType="num">
                                      <p:cBhvr>
                                        <p:cTn id="84" dur="1000" fill="hold"/>
                                        <p:tgtEl>
                                          <p:spTgt spid="36"/>
                                        </p:tgtEl>
                                        <p:attrNameLst>
                                          <p:attrName>ppt_h</p:attrName>
                                        </p:attrNameLst>
                                      </p:cBhvr>
                                      <p:tavLst>
                                        <p:tav tm="0">
                                          <p:val>
                                            <p:fltVal val="0"/>
                                          </p:val>
                                        </p:tav>
                                        <p:tav tm="100000">
                                          <p:val>
                                            <p:strVal val="#ppt_h"/>
                                          </p:val>
                                        </p:tav>
                                      </p:tavLst>
                                    </p:anim>
                                    <p:anim calcmode="lin" valueType="num">
                                      <p:cBhvr>
                                        <p:cTn id="85"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5"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p:cTn id="91" dur="1000" fill="hold"/>
                                        <p:tgtEl>
                                          <p:spTgt spid="39"/>
                                        </p:tgtEl>
                                        <p:attrNameLst>
                                          <p:attrName>ppt_w</p:attrName>
                                        </p:attrNameLst>
                                      </p:cBhvr>
                                      <p:tavLst>
                                        <p:tav tm="0">
                                          <p:val>
                                            <p:fltVal val="0"/>
                                          </p:val>
                                        </p:tav>
                                        <p:tav tm="100000">
                                          <p:val>
                                            <p:strVal val="#ppt_w"/>
                                          </p:val>
                                        </p:tav>
                                      </p:tavLst>
                                    </p:anim>
                                    <p:anim calcmode="lin" valueType="num">
                                      <p:cBhvr>
                                        <p:cTn id="92" dur="1000" fill="hold"/>
                                        <p:tgtEl>
                                          <p:spTgt spid="39"/>
                                        </p:tgtEl>
                                        <p:attrNameLst>
                                          <p:attrName>ppt_h</p:attrName>
                                        </p:attrNameLst>
                                      </p:cBhvr>
                                      <p:tavLst>
                                        <p:tav tm="0">
                                          <p:val>
                                            <p:fltVal val="0"/>
                                          </p:val>
                                        </p:tav>
                                        <p:tav tm="100000">
                                          <p:val>
                                            <p:strVal val="#ppt_h"/>
                                          </p:val>
                                        </p:tav>
                                      </p:tavLst>
                                    </p:anim>
                                    <p:anim calcmode="lin" valueType="num">
                                      <p:cBhvr>
                                        <p:cTn id="93"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16" fill="hold" nodeType="click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box(in)">
                                      <p:cBhvr>
                                        <p:cTn id="99" dur="500"/>
                                        <p:tgtEl>
                                          <p:spTgt spid="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5" presetClass="entr" presetSubtype="0"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p:cTn id="104" dur="1000" fill="hold"/>
                                        <p:tgtEl>
                                          <p:spTgt spid="41"/>
                                        </p:tgtEl>
                                        <p:attrNameLst>
                                          <p:attrName>ppt_w</p:attrName>
                                        </p:attrNameLst>
                                      </p:cBhvr>
                                      <p:tavLst>
                                        <p:tav tm="0">
                                          <p:val>
                                            <p:fltVal val="0"/>
                                          </p:val>
                                        </p:tav>
                                        <p:tav tm="100000">
                                          <p:val>
                                            <p:strVal val="#ppt_w"/>
                                          </p:val>
                                        </p:tav>
                                      </p:tavLst>
                                    </p:anim>
                                    <p:anim calcmode="lin" valueType="num">
                                      <p:cBhvr>
                                        <p:cTn id="105" dur="1000" fill="hold"/>
                                        <p:tgtEl>
                                          <p:spTgt spid="41"/>
                                        </p:tgtEl>
                                        <p:attrNameLst>
                                          <p:attrName>ppt_h</p:attrName>
                                        </p:attrNameLst>
                                      </p:cBhvr>
                                      <p:tavLst>
                                        <p:tav tm="0">
                                          <p:val>
                                            <p:fltVal val="0"/>
                                          </p:val>
                                        </p:tav>
                                        <p:tav tm="100000">
                                          <p:val>
                                            <p:strVal val="#ppt_h"/>
                                          </p:val>
                                        </p:tav>
                                      </p:tavLst>
                                    </p:anim>
                                    <p:anim calcmode="lin" valueType="num">
                                      <p:cBhvr>
                                        <p:cTn id="106"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107"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5" presetClass="entr" presetSubtype="0" fill="hold" grpId="0" nodeType="click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 calcmode="lin" valueType="num">
                                      <p:cBhvr>
                                        <p:cTn id="114" dur="1000" fill="hold"/>
                                        <p:tgtEl>
                                          <p:spTgt spid="50"/>
                                        </p:tgtEl>
                                        <p:attrNameLst>
                                          <p:attrName>ppt_x</p:attrName>
                                        </p:attrNameLst>
                                      </p:cBhvr>
                                      <p:tavLst>
                                        <p:tav tm="0" fmla="#ppt_x+(cos(-2*pi*(1-$))*-#ppt_x-sin(-2*pi*(1-$))*(1-#ppt_y))*(1-$)">
                                          <p:val>
                                            <p:fltVal val="0"/>
                                          </p:val>
                                        </p:tav>
                                        <p:tav tm="100000">
                                          <p:val>
                                            <p:fltVal val="1"/>
                                          </p:val>
                                        </p:tav>
                                      </p:tavLst>
                                    </p:anim>
                                    <p:anim calcmode="lin" valueType="num">
                                      <p:cBhvr>
                                        <p:cTn id="115" dur="1000" fill="hold"/>
                                        <p:tgtEl>
                                          <p:spTgt spid="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5" presetClass="entr" presetSubtype="0" fill="hold" grpId="0" nodeType="clickEffect">
                                  <p:stCondLst>
                                    <p:cond delay="0"/>
                                  </p:stCondLst>
                                  <p:childTnLst>
                                    <p:set>
                                      <p:cBhvr>
                                        <p:cTn id="119" dur="1" fill="hold">
                                          <p:stCondLst>
                                            <p:cond delay="0"/>
                                          </p:stCondLst>
                                        </p:cTn>
                                        <p:tgtEl>
                                          <p:spTgt spid="43"/>
                                        </p:tgtEl>
                                        <p:attrNameLst>
                                          <p:attrName>style.visibility</p:attrName>
                                        </p:attrNameLst>
                                      </p:cBhvr>
                                      <p:to>
                                        <p:strVal val="visible"/>
                                      </p:to>
                                    </p:set>
                                    <p:anim calcmode="lin" valueType="num">
                                      <p:cBhvr>
                                        <p:cTn id="120" dur="1000" fill="hold"/>
                                        <p:tgtEl>
                                          <p:spTgt spid="43"/>
                                        </p:tgtEl>
                                        <p:attrNameLst>
                                          <p:attrName>ppt_w</p:attrName>
                                        </p:attrNameLst>
                                      </p:cBhvr>
                                      <p:tavLst>
                                        <p:tav tm="0">
                                          <p:val>
                                            <p:fltVal val="0"/>
                                          </p:val>
                                        </p:tav>
                                        <p:tav tm="100000">
                                          <p:val>
                                            <p:strVal val="#ppt_w"/>
                                          </p:val>
                                        </p:tav>
                                      </p:tavLst>
                                    </p:anim>
                                    <p:anim calcmode="lin" valueType="num">
                                      <p:cBhvr>
                                        <p:cTn id="121" dur="1000" fill="hold"/>
                                        <p:tgtEl>
                                          <p:spTgt spid="43"/>
                                        </p:tgtEl>
                                        <p:attrNameLst>
                                          <p:attrName>ppt_h</p:attrName>
                                        </p:attrNameLst>
                                      </p:cBhvr>
                                      <p:tavLst>
                                        <p:tav tm="0">
                                          <p:val>
                                            <p:fltVal val="0"/>
                                          </p:val>
                                        </p:tav>
                                        <p:tav tm="100000">
                                          <p:val>
                                            <p:strVal val="#ppt_h"/>
                                          </p:val>
                                        </p:tav>
                                      </p:tavLst>
                                    </p:anim>
                                    <p:anim calcmode="lin" valueType="num">
                                      <p:cBhvr>
                                        <p:cTn id="122"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123" dur="1000" fill="hold"/>
                                        <p:tgtEl>
                                          <p:spTgt spid="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5"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 calcmode="lin" valueType="num">
                                      <p:cBhvr>
                                        <p:cTn id="128" dur="1000" fill="hold"/>
                                        <p:tgtEl>
                                          <p:spTgt spid="45"/>
                                        </p:tgtEl>
                                        <p:attrNameLst>
                                          <p:attrName>ppt_w</p:attrName>
                                        </p:attrNameLst>
                                      </p:cBhvr>
                                      <p:tavLst>
                                        <p:tav tm="0">
                                          <p:val>
                                            <p:fltVal val="0"/>
                                          </p:val>
                                        </p:tav>
                                        <p:tav tm="100000">
                                          <p:val>
                                            <p:strVal val="#ppt_w"/>
                                          </p:val>
                                        </p:tav>
                                      </p:tavLst>
                                    </p:anim>
                                    <p:anim calcmode="lin" valueType="num">
                                      <p:cBhvr>
                                        <p:cTn id="129" dur="1000" fill="hold"/>
                                        <p:tgtEl>
                                          <p:spTgt spid="45"/>
                                        </p:tgtEl>
                                        <p:attrNameLst>
                                          <p:attrName>ppt_h</p:attrName>
                                        </p:attrNameLst>
                                      </p:cBhvr>
                                      <p:tavLst>
                                        <p:tav tm="0">
                                          <p:val>
                                            <p:fltVal val="0"/>
                                          </p:val>
                                        </p:tav>
                                        <p:tav tm="100000">
                                          <p:val>
                                            <p:strVal val="#ppt_h"/>
                                          </p:val>
                                        </p:tav>
                                      </p:tavLst>
                                    </p:anim>
                                    <p:anim calcmode="lin" valueType="num">
                                      <p:cBhvr>
                                        <p:cTn id="130" dur="1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131" dur="1000" fill="hold"/>
                                        <p:tgtEl>
                                          <p:spTgt spid="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4" presetClass="entr" presetSubtype="16" fill="hold" nodeType="clickEffect">
                                  <p:stCondLst>
                                    <p:cond delay="0"/>
                                  </p:stCondLst>
                                  <p:childTnLst>
                                    <p:set>
                                      <p:cBhvr>
                                        <p:cTn id="135" dur="1" fill="hold">
                                          <p:stCondLst>
                                            <p:cond delay="0"/>
                                          </p:stCondLst>
                                        </p:cTn>
                                        <p:tgtEl>
                                          <p:spTgt spid="8"/>
                                        </p:tgtEl>
                                        <p:attrNameLst>
                                          <p:attrName>style.visibility</p:attrName>
                                        </p:attrNameLst>
                                      </p:cBhvr>
                                      <p:to>
                                        <p:strVal val="visible"/>
                                      </p:to>
                                    </p:set>
                                    <p:animEffect transition="in" filter="box(in)">
                                      <p:cBhvr>
                                        <p:cTn id="136" dur="500"/>
                                        <p:tgtEl>
                                          <p:spTgt spid="8"/>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5" presetClass="entr" presetSubtype="0" fill="hold" grpId="0" nodeType="clickEffect">
                                  <p:stCondLst>
                                    <p:cond delay="0"/>
                                  </p:stCondLst>
                                  <p:childTnLst>
                                    <p:set>
                                      <p:cBhvr>
                                        <p:cTn id="140" dur="1" fill="hold">
                                          <p:stCondLst>
                                            <p:cond delay="0"/>
                                          </p:stCondLst>
                                        </p:cTn>
                                        <p:tgtEl>
                                          <p:spTgt spid="53"/>
                                        </p:tgtEl>
                                        <p:attrNameLst>
                                          <p:attrName>style.visibility</p:attrName>
                                        </p:attrNameLst>
                                      </p:cBhvr>
                                      <p:to>
                                        <p:strVal val="visible"/>
                                      </p:to>
                                    </p:set>
                                    <p:anim calcmode="lin" valueType="num">
                                      <p:cBhvr>
                                        <p:cTn id="141" dur="1000" fill="hold"/>
                                        <p:tgtEl>
                                          <p:spTgt spid="53"/>
                                        </p:tgtEl>
                                        <p:attrNameLst>
                                          <p:attrName>ppt_w</p:attrName>
                                        </p:attrNameLst>
                                      </p:cBhvr>
                                      <p:tavLst>
                                        <p:tav tm="0">
                                          <p:val>
                                            <p:fltVal val="0"/>
                                          </p:val>
                                        </p:tav>
                                        <p:tav tm="100000">
                                          <p:val>
                                            <p:strVal val="#ppt_w"/>
                                          </p:val>
                                        </p:tav>
                                      </p:tavLst>
                                    </p:anim>
                                    <p:anim calcmode="lin" valueType="num">
                                      <p:cBhvr>
                                        <p:cTn id="142" dur="1000" fill="hold"/>
                                        <p:tgtEl>
                                          <p:spTgt spid="53"/>
                                        </p:tgtEl>
                                        <p:attrNameLst>
                                          <p:attrName>ppt_h</p:attrName>
                                        </p:attrNameLst>
                                      </p:cBhvr>
                                      <p:tavLst>
                                        <p:tav tm="0">
                                          <p:val>
                                            <p:fltVal val="0"/>
                                          </p:val>
                                        </p:tav>
                                        <p:tav tm="100000">
                                          <p:val>
                                            <p:strVal val="#ppt_h"/>
                                          </p:val>
                                        </p:tav>
                                      </p:tavLst>
                                    </p:anim>
                                    <p:anim calcmode="lin" valueType="num">
                                      <p:cBhvr>
                                        <p:cTn id="143" dur="1000" fill="hold"/>
                                        <p:tgtEl>
                                          <p:spTgt spid="53"/>
                                        </p:tgtEl>
                                        <p:attrNameLst>
                                          <p:attrName>ppt_x</p:attrName>
                                        </p:attrNameLst>
                                      </p:cBhvr>
                                      <p:tavLst>
                                        <p:tav tm="0" fmla="#ppt_x+(cos(-2*pi*(1-$))*-#ppt_x-sin(-2*pi*(1-$))*(1-#ppt_y))*(1-$)">
                                          <p:val>
                                            <p:fltVal val="0"/>
                                          </p:val>
                                        </p:tav>
                                        <p:tav tm="100000">
                                          <p:val>
                                            <p:fltVal val="1"/>
                                          </p:val>
                                        </p:tav>
                                      </p:tavLst>
                                    </p:anim>
                                    <p:anim calcmode="lin" valueType="num">
                                      <p:cBhvr>
                                        <p:cTn id="144" dur="1000" fill="hold"/>
                                        <p:tgtEl>
                                          <p:spTgt spid="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5" presetClass="entr" presetSubtype="0" fill="hold" grpId="0" nodeType="clickEffect">
                                  <p:stCondLst>
                                    <p:cond delay="0"/>
                                  </p:stCondLst>
                                  <p:childTnLst>
                                    <p:set>
                                      <p:cBhvr>
                                        <p:cTn id="148" dur="1" fill="hold">
                                          <p:stCondLst>
                                            <p:cond delay="0"/>
                                          </p:stCondLst>
                                        </p:cTn>
                                        <p:tgtEl>
                                          <p:spTgt spid="46"/>
                                        </p:tgtEl>
                                        <p:attrNameLst>
                                          <p:attrName>style.visibility</p:attrName>
                                        </p:attrNameLst>
                                      </p:cBhvr>
                                      <p:to>
                                        <p:strVal val="visible"/>
                                      </p:to>
                                    </p:set>
                                    <p:anim calcmode="lin" valueType="num">
                                      <p:cBhvr>
                                        <p:cTn id="149" dur="1000" fill="hold"/>
                                        <p:tgtEl>
                                          <p:spTgt spid="46"/>
                                        </p:tgtEl>
                                        <p:attrNameLst>
                                          <p:attrName>ppt_w</p:attrName>
                                        </p:attrNameLst>
                                      </p:cBhvr>
                                      <p:tavLst>
                                        <p:tav tm="0">
                                          <p:val>
                                            <p:fltVal val="0"/>
                                          </p:val>
                                        </p:tav>
                                        <p:tav tm="100000">
                                          <p:val>
                                            <p:strVal val="#ppt_w"/>
                                          </p:val>
                                        </p:tav>
                                      </p:tavLst>
                                    </p:anim>
                                    <p:anim calcmode="lin" valueType="num">
                                      <p:cBhvr>
                                        <p:cTn id="150" dur="1000" fill="hold"/>
                                        <p:tgtEl>
                                          <p:spTgt spid="46"/>
                                        </p:tgtEl>
                                        <p:attrNameLst>
                                          <p:attrName>ppt_h</p:attrName>
                                        </p:attrNameLst>
                                      </p:cBhvr>
                                      <p:tavLst>
                                        <p:tav tm="0">
                                          <p:val>
                                            <p:fltVal val="0"/>
                                          </p:val>
                                        </p:tav>
                                        <p:tav tm="100000">
                                          <p:val>
                                            <p:strVal val="#ppt_h"/>
                                          </p:val>
                                        </p:tav>
                                      </p:tavLst>
                                    </p:anim>
                                    <p:anim calcmode="lin" valueType="num">
                                      <p:cBhvr>
                                        <p:cTn id="151"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152" dur="1000" fill="hold"/>
                                        <p:tgtEl>
                                          <p:spTgt spid="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4" presetClass="entr" presetSubtype="16" fill="hold" nodeType="clickEffect">
                                  <p:stCondLst>
                                    <p:cond delay="0"/>
                                  </p:stCondLst>
                                  <p:childTnLst>
                                    <p:set>
                                      <p:cBhvr>
                                        <p:cTn id="156" dur="1" fill="hold">
                                          <p:stCondLst>
                                            <p:cond delay="0"/>
                                          </p:stCondLst>
                                        </p:cTn>
                                        <p:tgtEl>
                                          <p:spTgt spid="9"/>
                                        </p:tgtEl>
                                        <p:attrNameLst>
                                          <p:attrName>style.visibility</p:attrName>
                                        </p:attrNameLst>
                                      </p:cBhvr>
                                      <p:to>
                                        <p:strVal val="visible"/>
                                      </p:to>
                                    </p:set>
                                    <p:animEffect transition="in" filter="box(in)">
                                      <p:cBhvr>
                                        <p:cTn id="1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37" grpId="0" autoUpdateAnimBg="0"/>
      <p:bldP spid="47" grpId="0" autoUpdateAnimBg="0"/>
      <p:bldP spid="50" grpId="0" autoUpdateAnimBg="0"/>
      <p:bldP spid="53" grpId="0" autoUpdateAnimBg="0"/>
      <p:bldP spid="31" grpId="0" autoUpdateAnimBg="0"/>
      <p:bldP spid="32" grpId="0" autoUpdateAnimBg="0"/>
      <p:bldP spid="33" grpId="0" autoUpdateAnimBg="0"/>
      <p:bldP spid="35" grpId="0" autoUpdateAnimBg="0"/>
      <p:bldP spid="36" grpId="0" autoUpdateAnimBg="0"/>
      <p:bldP spid="39" grpId="0" autoUpdateAnimBg="0"/>
      <p:bldP spid="41" grpId="0" autoUpdateAnimBg="0"/>
      <p:bldP spid="43" grpId="0" autoUpdateAnimBg="0"/>
      <p:bldP spid="45" grpId="0" autoUpdateAnimBg="0"/>
      <p:bldP spid="4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33400" y="304800"/>
            <a:ext cx="8181975" cy="58420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200" b="1"/>
              <a:t>Comprobación de redundancia cíclica (CRC)</a:t>
            </a:r>
            <a:endParaRPr lang="es-MX" sz="3600" b="1"/>
          </a:p>
        </p:txBody>
      </p:sp>
      <p:sp>
        <p:nvSpPr>
          <p:cNvPr id="16" name="Text Box 4"/>
          <p:cNvSpPr txBox="1">
            <a:spLocks noChangeArrowheads="1"/>
          </p:cNvSpPr>
          <p:nvPr/>
        </p:nvSpPr>
        <p:spPr bwMode="auto">
          <a:xfrm>
            <a:off x="642938" y="1143000"/>
            <a:ext cx="6500812"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b="1" dirty="0">
                <a:solidFill>
                  <a:schemeClr val="accent6">
                    <a:lumMod val="75000"/>
                  </a:schemeClr>
                </a:solidFill>
                <a:latin typeface="ZapfHumnst BT"/>
              </a:rPr>
              <a:t>Si hay un residuo, ha habido un error de transmisión</a:t>
            </a:r>
          </a:p>
        </p:txBody>
      </p:sp>
      <p:grpSp>
        <p:nvGrpSpPr>
          <p:cNvPr id="2" name="32 Grupo"/>
          <p:cNvGrpSpPr>
            <a:grpSpLocks/>
          </p:cNvGrpSpPr>
          <p:nvPr/>
        </p:nvGrpSpPr>
        <p:grpSpPr bwMode="auto">
          <a:xfrm>
            <a:off x="3000375" y="2143125"/>
            <a:ext cx="4643438" cy="500063"/>
            <a:chOff x="3000375" y="2143125"/>
            <a:chExt cx="4643438" cy="500063"/>
          </a:xfrm>
        </p:grpSpPr>
        <p:sp>
          <p:nvSpPr>
            <p:cNvPr id="27" name="Text Box 4"/>
            <p:cNvSpPr txBox="1">
              <a:spLocks noChangeArrowheads="1"/>
            </p:cNvSpPr>
            <p:nvPr/>
          </p:nvSpPr>
          <p:spPr bwMode="auto">
            <a:xfrm>
              <a:off x="3286125" y="2185988"/>
              <a:ext cx="3429000" cy="456535"/>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1101011</a:t>
              </a:r>
              <a:r>
                <a:rPr lang="es-MX" sz="1800" b="1" spc="800" dirty="0">
                  <a:solidFill>
                    <a:srgbClr val="FF0000"/>
                  </a:solidFill>
                  <a:latin typeface="ZapfHumnst BT"/>
                </a:rPr>
                <a:t>1</a:t>
              </a:r>
              <a:r>
                <a:rPr lang="es-MX" sz="1800" b="1" spc="800" dirty="0">
                  <a:latin typeface="ZapfHumnst BT"/>
                </a:rPr>
                <a:t>11111</a:t>
              </a:r>
              <a:r>
                <a:rPr lang="es-MX" sz="1800" b="1" spc="800" dirty="0">
                  <a:solidFill>
                    <a:srgbClr val="FF0000"/>
                  </a:solidFill>
                  <a:latin typeface="ZapfHumnst BT"/>
                </a:rPr>
                <a:t>1</a:t>
              </a:r>
            </a:p>
          </p:txBody>
        </p:sp>
        <p:sp>
          <p:nvSpPr>
            <p:cNvPr id="43052" name="Text Box 4"/>
            <p:cNvSpPr txBox="1">
              <a:spLocks noChangeArrowheads="1"/>
            </p:cNvSpPr>
            <p:nvPr/>
          </p:nvSpPr>
          <p:spPr bwMode="auto">
            <a:xfrm>
              <a:off x="7000875" y="2179638"/>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i="1" dirty="0">
                  <a:solidFill>
                    <a:srgbClr val="FF0000"/>
                  </a:solidFill>
                  <a:cs typeface="Times New Roman" pitchFamily="18" charset="0"/>
                </a:rPr>
                <a:t>T(x)</a:t>
              </a:r>
              <a:endParaRPr lang="es-MX" sz="1800" i="1" dirty="0">
                <a:solidFill>
                  <a:srgbClr val="FF0000"/>
                </a:solidFill>
                <a:cs typeface="Times New Roman" pitchFamily="18" charset="0"/>
              </a:endParaRPr>
            </a:p>
          </p:txBody>
        </p:sp>
        <p:cxnSp>
          <p:nvCxnSpPr>
            <p:cNvPr id="43053" name="30 Conector recto de flecha"/>
            <p:cNvCxnSpPr>
              <a:cxnSpLocks noChangeShapeType="1"/>
            </p:cNvCxnSpPr>
            <p:nvPr/>
          </p:nvCxnSpPr>
          <p:spPr bwMode="auto">
            <a:xfrm rot="10800000">
              <a:off x="6643688" y="2463800"/>
              <a:ext cx="35718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54" name="28 Conector recto"/>
            <p:cNvCxnSpPr>
              <a:cxnSpLocks noChangeShapeType="1"/>
            </p:cNvCxnSpPr>
            <p:nvPr/>
          </p:nvCxnSpPr>
          <p:spPr bwMode="auto">
            <a:xfrm rot="5400000">
              <a:off x="2893218" y="2250282"/>
              <a:ext cx="500063" cy="2857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43055" name="31 Conector recto"/>
            <p:cNvCxnSpPr>
              <a:cxnSpLocks noChangeShapeType="1"/>
            </p:cNvCxnSpPr>
            <p:nvPr/>
          </p:nvCxnSpPr>
          <p:spPr bwMode="auto">
            <a:xfrm>
              <a:off x="3286125" y="2143125"/>
              <a:ext cx="3357563"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grpSp>
        <p:nvGrpSpPr>
          <p:cNvPr id="3" name="31 Grupo"/>
          <p:cNvGrpSpPr>
            <a:grpSpLocks/>
          </p:cNvGrpSpPr>
          <p:nvPr/>
        </p:nvGrpSpPr>
        <p:grpSpPr bwMode="auto">
          <a:xfrm>
            <a:off x="571500" y="2206625"/>
            <a:ext cx="2428875" cy="508000"/>
            <a:chOff x="571500" y="2206625"/>
            <a:chExt cx="2428875" cy="508000"/>
          </a:xfrm>
        </p:grpSpPr>
        <p:sp>
          <p:nvSpPr>
            <p:cNvPr id="17" name="Text Box 4"/>
            <p:cNvSpPr txBox="1">
              <a:spLocks noChangeArrowheads="1"/>
            </p:cNvSpPr>
            <p:nvPr/>
          </p:nvSpPr>
          <p:spPr bwMode="auto">
            <a:xfrm>
              <a:off x="1571625" y="2206625"/>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sp>
          <p:nvSpPr>
            <p:cNvPr id="43049" name="Text Box 4"/>
            <p:cNvSpPr txBox="1">
              <a:spLocks noChangeArrowheads="1"/>
            </p:cNvSpPr>
            <p:nvPr/>
          </p:nvSpPr>
          <p:spPr bwMode="auto">
            <a:xfrm>
              <a:off x="571500" y="2206625"/>
              <a:ext cx="642938"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b="1" i="1" dirty="0">
                  <a:solidFill>
                    <a:srgbClr val="FF0000"/>
                  </a:solidFill>
                  <a:cs typeface="Times New Roman" pitchFamily="18" charset="0"/>
                </a:rPr>
                <a:t>G(x)</a:t>
              </a:r>
              <a:endParaRPr lang="es-MX" sz="1800" i="1" dirty="0">
                <a:solidFill>
                  <a:srgbClr val="FF0000"/>
                </a:solidFill>
                <a:cs typeface="Times New Roman" pitchFamily="18" charset="0"/>
              </a:endParaRPr>
            </a:p>
          </p:txBody>
        </p:sp>
        <p:cxnSp>
          <p:nvCxnSpPr>
            <p:cNvPr id="43050" name="21 Conector recto de flecha"/>
            <p:cNvCxnSpPr>
              <a:cxnSpLocks noChangeShapeType="1"/>
            </p:cNvCxnSpPr>
            <p:nvPr/>
          </p:nvCxnSpPr>
          <p:spPr bwMode="auto">
            <a:xfrm flipV="1">
              <a:off x="1214438" y="2460625"/>
              <a:ext cx="3571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4" name="34 Grupo"/>
          <p:cNvGrpSpPr>
            <a:grpSpLocks/>
          </p:cNvGrpSpPr>
          <p:nvPr/>
        </p:nvGrpSpPr>
        <p:grpSpPr bwMode="auto">
          <a:xfrm>
            <a:off x="3214688" y="2563813"/>
            <a:ext cx="1500187" cy="509587"/>
            <a:chOff x="3214688" y="2563813"/>
            <a:chExt cx="1500187" cy="509587"/>
          </a:xfrm>
        </p:grpSpPr>
        <p:sp>
          <p:nvSpPr>
            <p:cNvPr id="34" name="Text Box 4"/>
            <p:cNvSpPr txBox="1">
              <a:spLocks noChangeArrowheads="1"/>
            </p:cNvSpPr>
            <p:nvPr/>
          </p:nvSpPr>
          <p:spPr bwMode="auto">
            <a:xfrm>
              <a:off x="3286125" y="2563813"/>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3047" name="39 Conector recto"/>
            <p:cNvCxnSpPr>
              <a:cxnSpLocks noChangeShapeType="1"/>
            </p:cNvCxnSpPr>
            <p:nvPr/>
          </p:nvCxnSpPr>
          <p:spPr bwMode="auto">
            <a:xfrm>
              <a:off x="3214688" y="3071813"/>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7" name="Text Box 4"/>
          <p:cNvSpPr txBox="1">
            <a:spLocks noChangeArrowheads="1"/>
          </p:cNvSpPr>
          <p:nvPr/>
        </p:nvSpPr>
        <p:spPr bwMode="auto">
          <a:xfrm>
            <a:off x="3500438" y="3071813"/>
            <a:ext cx="1571625"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grpSp>
        <p:nvGrpSpPr>
          <p:cNvPr id="5" name="35 Grupo"/>
          <p:cNvGrpSpPr>
            <a:grpSpLocks/>
          </p:cNvGrpSpPr>
          <p:nvPr/>
        </p:nvGrpSpPr>
        <p:grpSpPr bwMode="auto">
          <a:xfrm>
            <a:off x="3500438" y="3421063"/>
            <a:ext cx="1428750" cy="508000"/>
            <a:chOff x="3500438" y="3421063"/>
            <a:chExt cx="1428750" cy="508000"/>
          </a:xfrm>
        </p:grpSpPr>
        <p:sp>
          <p:nvSpPr>
            <p:cNvPr id="38" name="Text Box 4"/>
            <p:cNvSpPr txBox="1">
              <a:spLocks noChangeArrowheads="1"/>
            </p:cNvSpPr>
            <p:nvPr/>
          </p:nvSpPr>
          <p:spPr bwMode="auto">
            <a:xfrm>
              <a:off x="3500438" y="3421063"/>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3045" name="38 Conector recto"/>
            <p:cNvCxnSpPr>
              <a:cxnSpLocks noChangeShapeType="1"/>
            </p:cNvCxnSpPr>
            <p:nvPr/>
          </p:nvCxnSpPr>
          <p:spPr bwMode="auto">
            <a:xfrm>
              <a:off x="3500438" y="3927475"/>
              <a:ext cx="12858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6" name="40 Grupo"/>
          <p:cNvGrpSpPr>
            <a:grpSpLocks/>
          </p:cNvGrpSpPr>
          <p:nvPr/>
        </p:nvGrpSpPr>
        <p:grpSpPr bwMode="auto">
          <a:xfrm>
            <a:off x="4857750" y="4992688"/>
            <a:ext cx="1643063" cy="508000"/>
            <a:chOff x="4857750" y="4992688"/>
            <a:chExt cx="1643063" cy="508000"/>
          </a:xfrm>
        </p:grpSpPr>
        <p:sp>
          <p:nvSpPr>
            <p:cNvPr id="42" name="Text Box 4"/>
            <p:cNvSpPr txBox="1">
              <a:spLocks noChangeArrowheads="1"/>
            </p:cNvSpPr>
            <p:nvPr/>
          </p:nvSpPr>
          <p:spPr bwMode="auto">
            <a:xfrm>
              <a:off x="4857750" y="4992688"/>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3043" name="42 Conector recto"/>
            <p:cNvCxnSpPr>
              <a:cxnSpLocks noChangeShapeType="1"/>
            </p:cNvCxnSpPr>
            <p:nvPr/>
          </p:nvCxnSpPr>
          <p:spPr bwMode="auto">
            <a:xfrm>
              <a:off x="4929188" y="5449888"/>
              <a:ext cx="1571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7" name="Text Box 4"/>
          <p:cNvSpPr txBox="1">
            <a:spLocks noChangeArrowheads="1"/>
          </p:cNvSpPr>
          <p:nvPr/>
        </p:nvSpPr>
        <p:spPr bwMode="auto">
          <a:xfrm>
            <a:off x="3714750" y="3921125"/>
            <a:ext cx="2571750"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000011111</a:t>
            </a:r>
          </a:p>
        </p:txBody>
      </p:sp>
      <p:grpSp>
        <p:nvGrpSpPr>
          <p:cNvPr id="7" name="38 Grupo"/>
          <p:cNvGrpSpPr>
            <a:grpSpLocks/>
          </p:cNvGrpSpPr>
          <p:nvPr/>
        </p:nvGrpSpPr>
        <p:grpSpPr bwMode="auto">
          <a:xfrm>
            <a:off x="4643438" y="4206875"/>
            <a:ext cx="1428750" cy="508000"/>
            <a:chOff x="4643438" y="4206875"/>
            <a:chExt cx="1428750" cy="508000"/>
          </a:xfrm>
        </p:grpSpPr>
        <p:sp>
          <p:nvSpPr>
            <p:cNvPr id="40" name="Text Box 4"/>
            <p:cNvSpPr txBox="1">
              <a:spLocks noChangeArrowheads="1"/>
            </p:cNvSpPr>
            <p:nvPr/>
          </p:nvSpPr>
          <p:spPr bwMode="auto">
            <a:xfrm>
              <a:off x="4643438" y="4206875"/>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3040" name="40 Conector recto"/>
            <p:cNvCxnSpPr>
              <a:cxnSpLocks noChangeShapeType="1"/>
            </p:cNvCxnSpPr>
            <p:nvPr/>
          </p:nvCxnSpPr>
          <p:spPr bwMode="auto">
            <a:xfrm>
              <a:off x="4643438" y="4713288"/>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41" name="48 Conector recto"/>
            <p:cNvCxnSpPr>
              <a:cxnSpLocks noChangeShapeType="1"/>
            </p:cNvCxnSpPr>
            <p:nvPr/>
          </p:nvCxnSpPr>
          <p:spPr bwMode="auto">
            <a:xfrm>
              <a:off x="4643438" y="4713288"/>
              <a:ext cx="1285875"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50" name="Text Box 4"/>
          <p:cNvSpPr txBox="1">
            <a:spLocks noChangeArrowheads="1"/>
          </p:cNvSpPr>
          <p:nvPr/>
        </p:nvSpPr>
        <p:spPr bwMode="auto">
          <a:xfrm>
            <a:off x="4643438" y="4686300"/>
            <a:ext cx="1785937"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011001</a:t>
            </a:r>
          </a:p>
        </p:txBody>
      </p:sp>
      <p:sp>
        <p:nvSpPr>
          <p:cNvPr id="53" name="Text Box 4"/>
          <p:cNvSpPr txBox="1">
            <a:spLocks noChangeArrowheads="1"/>
          </p:cNvSpPr>
          <p:nvPr/>
        </p:nvSpPr>
        <p:spPr bwMode="auto">
          <a:xfrm>
            <a:off x="4857750" y="5421313"/>
            <a:ext cx="1571625"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010101</a:t>
            </a:r>
          </a:p>
        </p:txBody>
      </p:sp>
      <p:grpSp>
        <p:nvGrpSpPr>
          <p:cNvPr id="8" name="44 Grupo"/>
          <p:cNvGrpSpPr>
            <a:grpSpLocks/>
          </p:cNvGrpSpPr>
          <p:nvPr/>
        </p:nvGrpSpPr>
        <p:grpSpPr bwMode="auto">
          <a:xfrm>
            <a:off x="6572250" y="6202363"/>
            <a:ext cx="1500188" cy="369887"/>
            <a:chOff x="6572250" y="6202363"/>
            <a:chExt cx="1500188" cy="369887"/>
          </a:xfrm>
        </p:grpSpPr>
        <p:sp>
          <p:nvSpPr>
            <p:cNvPr id="43037" name="53 CuadroTexto"/>
            <p:cNvSpPr txBox="1">
              <a:spLocks noChangeArrowheads="1"/>
            </p:cNvSpPr>
            <p:nvPr/>
          </p:nvSpPr>
          <p:spPr bwMode="auto">
            <a:xfrm>
              <a:off x="6929438" y="620236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sz="1800" b="1" i="1" dirty="0">
                  <a:solidFill>
                    <a:srgbClr val="FF0000"/>
                  </a:solidFill>
                </a:rPr>
                <a:t>Residuo</a:t>
              </a:r>
            </a:p>
          </p:txBody>
        </p:sp>
        <p:cxnSp>
          <p:nvCxnSpPr>
            <p:cNvPr id="43038" name="55 Conector recto de flecha"/>
            <p:cNvCxnSpPr>
              <a:cxnSpLocks noChangeShapeType="1"/>
            </p:cNvCxnSpPr>
            <p:nvPr/>
          </p:nvCxnSpPr>
          <p:spPr bwMode="auto">
            <a:xfrm rot="10800000">
              <a:off x="6572250" y="6416675"/>
              <a:ext cx="3571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9" name="42 Grupo"/>
          <p:cNvGrpSpPr>
            <a:grpSpLocks/>
          </p:cNvGrpSpPr>
          <p:nvPr/>
        </p:nvGrpSpPr>
        <p:grpSpPr bwMode="auto">
          <a:xfrm>
            <a:off x="4929188" y="5727700"/>
            <a:ext cx="1571625" cy="508000"/>
            <a:chOff x="4929188" y="5727700"/>
            <a:chExt cx="1571625" cy="508000"/>
          </a:xfrm>
        </p:grpSpPr>
        <p:sp>
          <p:nvSpPr>
            <p:cNvPr id="67" name="Text Box 4"/>
            <p:cNvSpPr txBox="1">
              <a:spLocks noChangeArrowheads="1"/>
            </p:cNvSpPr>
            <p:nvPr/>
          </p:nvSpPr>
          <p:spPr bwMode="auto">
            <a:xfrm>
              <a:off x="5072063" y="5727700"/>
              <a:ext cx="1428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10011</a:t>
              </a:r>
            </a:p>
          </p:txBody>
        </p:sp>
        <p:cxnSp>
          <p:nvCxnSpPr>
            <p:cNvPr id="43036" name="67 Conector recto"/>
            <p:cNvCxnSpPr>
              <a:cxnSpLocks noChangeShapeType="1"/>
            </p:cNvCxnSpPr>
            <p:nvPr/>
          </p:nvCxnSpPr>
          <p:spPr bwMode="auto">
            <a:xfrm>
              <a:off x="4929188" y="6215063"/>
              <a:ext cx="1571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69" name="Text Box 4"/>
          <p:cNvSpPr txBox="1">
            <a:spLocks noChangeArrowheads="1"/>
          </p:cNvSpPr>
          <p:nvPr/>
        </p:nvSpPr>
        <p:spPr bwMode="auto">
          <a:xfrm>
            <a:off x="5072063" y="6135688"/>
            <a:ext cx="1571625" cy="4572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001101</a:t>
            </a:r>
          </a:p>
        </p:txBody>
      </p:sp>
      <p:sp>
        <p:nvSpPr>
          <p:cNvPr id="58" name="Text Box 4"/>
          <p:cNvSpPr txBox="1">
            <a:spLocks noChangeArrowheads="1"/>
          </p:cNvSpPr>
          <p:nvPr/>
        </p:nvSpPr>
        <p:spPr bwMode="auto">
          <a:xfrm>
            <a:off x="4143375" y="1635125"/>
            <a:ext cx="285750"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1</a:t>
            </a:r>
          </a:p>
        </p:txBody>
      </p:sp>
      <p:sp>
        <p:nvSpPr>
          <p:cNvPr id="59" name="Text Box 4"/>
          <p:cNvSpPr txBox="1">
            <a:spLocks noChangeArrowheads="1"/>
          </p:cNvSpPr>
          <p:nvPr/>
        </p:nvSpPr>
        <p:spPr bwMode="auto">
          <a:xfrm>
            <a:off x="4357688" y="1635125"/>
            <a:ext cx="500062" cy="457200"/>
          </a:xfrm>
          <a:prstGeom prst="rect">
            <a:avLst/>
          </a:prstGeom>
          <a:noFill/>
          <a:ln w="9525">
            <a:noFill/>
            <a:miter lim="800000"/>
            <a:headEnd/>
            <a:tailEnd/>
          </a:ln>
        </p:spPr>
        <p:txBody>
          <a:bodyPr>
            <a:spAutoFit/>
          </a:bodyPr>
          <a:lstStyle/>
          <a:p>
            <a:pPr marL="265113" indent="-265113" algn="ctr" eaLnBrk="0" hangingPunct="0">
              <a:lnSpc>
                <a:spcPct val="150000"/>
              </a:lnSpc>
              <a:defRPr/>
            </a:pPr>
            <a:r>
              <a:rPr lang="es-MX" sz="1800" b="1" spc="800" dirty="0">
                <a:latin typeface="ZapfHumnst BT"/>
              </a:rPr>
              <a:t>1</a:t>
            </a:r>
          </a:p>
        </p:txBody>
      </p:sp>
      <p:sp>
        <p:nvSpPr>
          <p:cNvPr id="60" name="Text Box 4"/>
          <p:cNvSpPr txBox="1">
            <a:spLocks noChangeArrowheads="1"/>
          </p:cNvSpPr>
          <p:nvPr/>
        </p:nvSpPr>
        <p:spPr bwMode="auto">
          <a:xfrm>
            <a:off x="4643438" y="1627188"/>
            <a:ext cx="357187"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a:t>
            </a:r>
          </a:p>
        </p:txBody>
      </p:sp>
      <p:sp>
        <p:nvSpPr>
          <p:cNvPr id="62" name="Text Box 4"/>
          <p:cNvSpPr txBox="1">
            <a:spLocks noChangeArrowheads="1"/>
          </p:cNvSpPr>
          <p:nvPr/>
        </p:nvSpPr>
        <p:spPr bwMode="auto">
          <a:xfrm>
            <a:off x="5072063" y="1635125"/>
            <a:ext cx="357187" cy="457200"/>
          </a:xfrm>
          <a:prstGeom prst="rect">
            <a:avLst/>
          </a:prstGeom>
          <a:noFill/>
          <a:ln w="9525">
            <a:noFill/>
            <a:miter lim="800000"/>
            <a:headEnd/>
            <a:tailEnd/>
          </a:ln>
        </p:spPr>
        <p:txBody>
          <a:bodyPr>
            <a:spAutoFit/>
          </a:bodyPr>
          <a:lstStyle/>
          <a:p>
            <a:pPr marL="265113" indent="-265113" algn="ctr" eaLnBrk="0" hangingPunct="0">
              <a:lnSpc>
                <a:spcPct val="150000"/>
              </a:lnSpc>
              <a:defRPr/>
            </a:pPr>
            <a:r>
              <a:rPr lang="es-MX" sz="1800" b="1" spc="800" dirty="0">
                <a:latin typeface="ZapfHumnst BT"/>
              </a:rPr>
              <a:t>0</a:t>
            </a:r>
          </a:p>
        </p:txBody>
      </p:sp>
      <p:sp>
        <p:nvSpPr>
          <p:cNvPr id="63" name="Text Box 4"/>
          <p:cNvSpPr txBox="1">
            <a:spLocks noChangeArrowheads="1"/>
          </p:cNvSpPr>
          <p:nvPr/>
        </p:nvSpPr>
        <p:spPr bwMode="auto">
          <a:xfrm>
            <a:off x="5286375" y="1635125"/>
            <a:ext cx="157163"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0</a:t>
            </a:r>
          </a:p>
        </p:txBody>
      </p:sp>
      <p:sp>
        <p:nvSpPr>
          <p:cNvPr id="64" name="Text Box 4"/>
          <p:cNvSpPr txBox="1">
            <a:spLocks noChangeArrowheads="1"/>
          </p:cNvSpPr>
          <p:nvPr/>
        </p:nvSpPr>
        <p:spPr bwMode="auto">
          <a:xfrm>
            <a:off x="5500688" y="1635125"/>
            <a:ext cx="785812" cy="4572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1</a:t>
            </a:r>
          </a:p>
        </p:txBody>
      </p:sp>
      <p:sp>
        <p:nvSpPr>
          <p:cNvPr id="65" name="Text Box 4"/>
          <p:cNvSpPr txBox="1">
            <a:spLocks noChangeArrowheads="1"/>
          </p:cNvSpPr>
          <p:nvPr/>
        </p:nvSpPr>
        <p:spPr bwMode="auto">
          <a:xfrm>
            <a:off x="5715000" y="1635125"/>
            <a:ext cx="785813" cy="5080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1</a:t>
            </a:r>
          </a:p>
        </p:txBody>
      </p:sp>
      <p:sp>
        <p:nvSpPr>
          <p:cNvPr id="66" name="Text Box 4"/>
          <p:cNvSpPr txBox="1">
            <a:spLocks noChangeArrowheads="1"/>
          </p:cNvSpPr>
          <p:nvPr/>
        </p:nvSpPr>
        <p:spPr bwMode="auto">
          <a:xfrm>
            <a:off x="5857875" y="1635125"/>
            <a:ext cx="500063" cy="457200"/>
          </a:xfrm>
          <a:prstGeom prst="rect">
            <a:avLst/>
          </a:prstGeom>
          <a:noFill/>
          <a:ln w="9525">
            <a:noFill/>
            <a:miter lim="800000"/>
            <a:headEnd/>
            <a:tailEnd/>
          </a:ln>
        </p:spPr>
        <p:txBody>
          <a:bodyPr>
            <a:spAutoFit/>
          </a:bodyPr>
          <a:lstStyle/>
          <a:p>
            <a:pPr marL="265113" indent="-265113" algn="ctr" eaLnBrk="0" hangingPunct="0">
              <a:lnSpc>
                <a:spcPct val="150000"/>
              </a:lnSpc>
              <a:defRPr/>
            </a:pPr>
            <a:r>
              <a:rPr lang="es-MX" sz="1800" b="1" spc="800" dirty="0">
                <a:latin typeface="ZapfHumnst BT"/>
              </a:rPr>
              <a:t>1</a:t>
            </a:r>
          </a:p>
        </p:txBody>
      </p:sp>
      <p:sp>
        <p:nvSpPr>
          <p:cNvPr id="68" name="Text Box 4"/>
          <p:cNvSpPr txBox="1">
            <a:spLocks noChangeArrowheads="1"/>
          </p:cNvSpPr>
          <p:nvPr/>
        </p:nvSpPr>
        <p:spPr bwMode="auto">
          <a:xfrm>
            <a:off x="6143625" y="1635125"/>
            <a:ext cx="357188" cy="508000"/>
          </a:xfrm>
          <a:prstGeom prst="rect">
            <a:avLst/>
          </a:prstGeom>
          <a:noFill/>
          <a:ln w="9525">
            <a:noFill/>
            <a:miter lim="800000"/>
            <a:headEnd/>
            <a:tailEnd/>
          </a:ln>
        </p:spPr>
        <p:txBody>
          <a:bodyPr>
            <a:spAutoFit/>
          </a:bodyPr>
          <a:lstStyle/>
          <a:p>
            <a:pPr marL="265113" indent="-265113" eaLnBrk="0" hangingPunct="0">
              <a:lnSpc>
                <a:spcPct val="150000"/>
              </a:lnSpc>
              <a:defRPr/>
            </a:pPr>
            <a:r>
              <a:rPr lang="es-MX" sz="1800" b="1" spc="800" dirty="0">
                <a:latin typeface="ZapfHumnst BT"/>
              </a:rPr>
              <a:t>0</a:t>
            </a:r>
          </a:p>
        </p:txBody>
      </p:sp>
      <p:sp>
        <p:nvSpPr>
          <p:cNvPr id="70" name="Text Box 4"/>
          <p:cNvSpPr txBox="1">
            <a:spLocks noChangeArrowheads="1"/>
          </p:cNvSpPr>
          <p:nvPr/>
        </p:nvSpPr>
        <p:spPr bwMode="auto">
          <a:xfrm>
            <a:off x="4857750" y="1643063"/>
            <a:ext cx="357188" cy="508000"/>
          </a:xfrm>
          <a:prstGeom prst="rect">
            <a:avLst/>
          </a:prstGeom>
          <a:noFill/>
          <a:ln w="9525">
            <a:noFill/>
            <a:miter lim="800000"/>
            <a:headEnd/>
            <a:tailEnd/>
          </a:ln>
        </p:spPr>
        <p:txBody>
          <a:bodyPr>
            <a:spAutoFit/>
          </a:bodyPr>
          <a:lstStyle/>
          <a:p>
            <a:pPr marL="265113" indent="-265113" algn="just" eaLnBrk="0" hangingPunct="0">
              <a:lnSpc>
                <a:spcPct val="150000"/>
              </a:lnSpc>
              <a:defRPr/>
            </a:pPr>
            <a:r>
              <a:rPr lang="es-MX" sz="1800" b="1" spc="800" dirty="0">
                <a:latin typeface="ZapfHumnst BT"/>
              </a:rPr>
              <a:t>0</a:t>
            </a:r>
          </a:p>
        </p:txBody>
      </p:sp>
    </p:spTree>
    <p:extLst>
      <p:ext uri="{BB962C8B-B14F-4D97-AF65-F5344CB8AC3E}">
        <p14:creationId xmlns:p14="http://schemas.microsoft.com/office/powerpoint/2010/main" val="2475881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in)">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p:cTn id="30" dur="1000" fill="hold"/>
                                        <p:tgtEl>
                                          <p:spTgt spid="58"/>
                                        </p:tgtEl>
                                        <p:attrNameLst>
                                          <p:attrName>ppt_w</p:attrName>
                                        </p:attrNameLst>
                                      </p:cBhvr>
                                      <p:tavLst>
                                        <p:tav tm="0">
                                          <p:val>
                                            <p:fltVal val="0"/>
                                          </p:val>
                                        </p:tav>
                                        <p:tav tm="100000">
                                          <p:val>
                                            <p:strVal val="#ppt_w"/>
                                          </p:val>
                                        </p:tav>
                                      </p:tavLst>
                                    </p:anim>
                                    <p:anim calcmode="lin" valueType="num">
                                      <p:cBhvr>
                                        <p:cTn id="31" dur="1000" fill="hold"/>
                                        <p:tgtEl>
                                          <p:spTgt spid="58"/>
                                        </p:tgtEl>
                                        <p:attrNameLst>
                                          <p:attrName>ppt_h</p:attrName>
                                        </p:attrNameLst>
                                      </p:cBhvr>
                                      <p:tavLst>
                                        <p:tav tm="0">
                                          <p:val>
                                            <p:fltVal val="0"/>
                                          </p:val>
                                        </p:tav>
                                        <p:tav tm="100000">
                                          <p:val>
                                            <p:strVal val="#ppt_h"/>
                                          </p:val>
                                        </p:tav>
                                      </p:tavLst>
                                    </p:anim>
                                    <p:anim calcmode="lin" valueType="num">
                                      <p:cBhvr>
                                        <p:cTn id="32" dur="1000" fill="hold"/>
                                        <p:tgtEl>
                                          <p:spTgt spid="58"/>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1000" fill="hold"/>
                                        <p:tgtEl>
                                          <p:spTgt spid="37"/>
                                        </p:tgtEl>
                                        <p:attrNameLst>
                                          <p:attrName>ppt_w</p:attrName>
                                        </p:attrNameLst>
                                      </p:cBhvr>
                                      <p:tavLst>
                                        <p:tav tm="0">
                                          <p:val>
                                            <p:fltVal val="0"/>
                                          </p:val>
                                        </p:tav>
                                        <p:tav tm="100000">
                                          <p:val>
                                            <p:strVal val="#ppt_w"/>
                                          </p:val>
                                        </p:tav>
                                      </p:tavLst>
                                    </p:anim>
                                    <p:anim calcmode="lin" valueType="num">
                                      <p:cBhvr>
                                        <p:cTn id="39" dur="1000" fill="hold"/>
                                        <p:tgtEl>
                                          <p:spTgt spid="37"/>
                                        </p:tgtEl>
                                        <p:attrNameLst>
                                          <p:attrName>ppt_h</p:attrName>
                                        </p:attrNameLst>
                                      </p:cBhvr>
                                      <p:tavLst>
                                        <p:tav tm="0">
                                          <p:val>
                                            <p:fltVal val="0"/>
                                          </p:val>
                                        </p:tav>
                                        <p:tav tm="100000">
                                          <p:val>
                                            <p:strVal val="#ppt_h"/>
                                          </p:val>
                                        </p:tav>
                                      </p:tavLst>
                                    </p:anim>
                                    <p:anim calcmode="lin" valueType="num">
                                      <p:cBhvr>
                                        <p:cTn id="40"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p:cTn id="46" dur="1000" fill="hold"/>
                                        <p:tgtEl>
                                          <p:spTgt spid="59"/>
                                        </p:tgtEl>
                                        <p:attrNameLst>
                                          <p:attrName>ppt_w</p:attrName>
                                        </p:attrNameLst>
                                      </p:cBhvr>
                                      <p:tavLst>
                                        <p:tav tm="0">
                                          <p:val>
                                            <p:fltVal val="0"/>
                                          </p:val>
                                        </p:tav>
                                        <p:tav tm="100000">
                                          <p:val>
                                            <p:strVal val="#ppt_w"/>
                                          </p:val>
                                        </p:tav>
                                      </p:tavLst>
                                    </p:anim>
                                    <p:anim calcmode="lin" valueType="num">
                                      <p:cBhvr>
                                        <p:cTn id="47" dur="1000" fill="hold"/>
                                        <p:tgtEl>
                                          <p:spTgt spid="59"/>
                                        </p:tgtEl>
                                        <p:attrNameLst>
                                          <p:attrName>ppt_h</p:attrName>
                                        </p:attrNameLst>
                                      </p:cBhvr>
                                      <p:tavLst>
                                        <p:tav tm="0">
                                          <p:val>
                                            <p:fltVal val="0"/>
                                          </p:val>
                                        </p:tav>
                                        <p:tav tm="100000">
                                          <p:val>
                                            <p:strVal val="#ppt_h"/>
                                          </p:val>
                                        </p:tav>
                                      </p:tavLst>
                                    </p:anim>
                                    <p:anim calcmode="lin" valueType="num">
                                      <p:cBhvr>
                                        <p:cTn id="48"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ox(in)">
                                      <p:cBhvr>
                                        <p:cTn id="54" dur="500"/>
                                        <p:tgtEl>
                                          <p:spTgt spid="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p:cTn id="59" dur="1000" fill="hold"/>
                                        <p:tgtEl>
                                          <p:spTgt spid="47"/>
                                        </p:tgtEl>
                                        <p:attrNameLst>
                                          <p:attrName>ppt_w</p:attrName>
                                        </p:attrNameLst>
                                      </p:cBhvr>
                                      <p:tavLst>
                                        <p:tav tm="0">
                                          <p:val>
                                            <p:fltVal val="0"/>
                                          </p:val>
                                        </p:tav>
                                        <p:tav tm="100000">
                                          <p:val>
                                            <p:strVal val="#ppt_w"/>
                                          </p:val>
                                        </p:tav>
                                      </p:tavLst>
                                    </p:anim>
                                    <p:anim calcmode="lin" valueType="num">
                                      <p:cBhvr>
                                        <p:cTn id="60" dur="1000" fill="hold"/>
                                        <p:tgtEl>
                                          <p:spTgt spid="47"/>
                                        </p:tgtEl>
                                        <p:attrNameLst>
                                          <p:attrName>ppt_h</p:attrName>
                                        </p:attrNameLst>
                                      </p:cBhvr>
                                      <p:tavLst>
                                        <p:tav tm="0">
                                          <p:val>
                                            <p:fltVal val="0"/>
                                          </p:val>
                                        </p:tav>
                                        <p:tav tm="100000">
                                          <p:val>
                                            <p:strVal val="#ppt_h"/>
                                          </p:val>
                                        </p:tav>
                                      </p:tavLst>
                                    </p:anim>
                                    <p:anim calcmode="lin" valueType="num">
                                      <p:cBhvr>
                                        <p:cTn id="61"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p:cTn id="67" dur="1000" fill="hold"/>
                                        <p:tgtEl>
                                          <p:spTgt spid="60"/>
                                        </p:tgtEl>
                                        <p:attrNameLst>
                                          <p:attrName>ppt_w</p:attrName>
                                        </p:attrNameLst>
                                      </p:cBhvr>
                                      <p:tavLst>
                                        <p:tav tm="0">
                                          <p:val>
                                            <p:fltVal val="0"/>
                                          </p:val>
                                        </p:tav>
                                        <p:tav tm="100000">
                                          <p:val>
                                            <p:strVal val="#ppt_w"/>
                                          </p:val>
                                        </p:tav>
                                      </p:tavLst>
                                    </p:anim>
                                    <p:anim calcmode="lin" valueType="num">
                                      <p:cBhvr>
                                        <p:cTn id="68" dur="1000" fill="hold"/>
                                        <p:tgtEl>
                                          <p:spTgt spid="60"/>
                                        </p:tgtEl>
                                        <p:attrNameLst>
                                          <p:attrName>ppt_h</p:attrName>
                                        </p:attrNameLst>
                                      </p:cBhvr>
                                      <p:tavLst>
                                        <p:tav tm="0">
                                          <p:val>
                                            <p:fltVal val="0"/>
                                          </p:val>
                                        </p:tav>
                                        <p:tav tm="100000">
                                          <p:val>
                                            <p:strVal val="#ppt_h"/>
                                          </p:val>
                                        </p:tav>
                                      </p:tavLst>
                                    </p:anim>
                                    <p:anim calcmode="lin" valueType="num">
                                      <p:cBhvr>
                                        <p:cTn id="69" dur="1000" fill="hold"/>
                                        <p:tgtEl>
                                          <p:spTgt spid="60"/>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p:cTn id="75" dur="1000" fill="hold"/>
                                        <p:tgtEl>
                                          <p:spTgt spid="70"/>
                                        </p:tgtEl>
                                        <p:attrNameLst>
                                          <p:attrName>ppt_w</p:attrName>
                                        </p:attrNameLst>
                                      </p:cBhvr>
                                      <p:tavLst>
                                        <p:tav tm="0">
                                          <p:val>
                                            <p:fltVal val="0"/>
                                          </p:val>
                                        </p:tav>
                                        <p:tav tm="100000">
                                          <p:val>
                                            <p:strVal val="#ppt_w"/>
                                          </p:val>
                                        </p:tav>
                                      </p:tavLst>
                                    </p:anim>
                                    <p:anim calcmode="lin" valueType="num">
                                      <p:cBhvr>
                                        <p:cTn id="76" dur="1000" fill="hold"/>
                                        <p:tgtEl>
                                          <p:spTgt spid="70"/>
                                        </p:tgtEl>
                                        <p:attrNameLst>
                                          <p:attrName>ppt_h</p:attrName>
                                        </p:attrNameLst>
                                      </p:cBhvr>
                                      <p:tavLst>
                                        <p:tav tm="0">
                                          <p:val>
                                            <p:fltVal val="0"/>
                                          </p:val>
                                        </p:tav>
                                        <p:tav tm="100000">
                                          <p:val>
                                            <p:strVal val="#ppt_h"/>
                                          </p:val>
                                        </p:tav>
                                      </p:tavLst>
                                    </p:anim>
                                    <p:anim calcmode="lin" valueType="num">
                                      <p:cBhvr>
                                        <p:cTn id="77" dur="1000" fill="hold"/>
                                        <p:tgtEl>
                                          <p:spTgt spid="70"/>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5" presetClass="entr" presetSubtype="0" fill="hold" grpId="0" nodeType="clickEffect">
                                  <p:stCondLst>
                                    <p:cond delay="0"/>
                                  </p:stCondLst>
                                  <p:childTnLst>
                                    <p:set>
                                      <p:cBhvr>
                                        <p:cTn id="82" dur="1" fill="hold">
                                          <p:stCondLst>
                                            <p:cond delay="0"/>
                                          </p:stCondLst>
                                        </p:cTn>
                                        <p:tgtEl>
                                          <p:spTgt spid="62"/>
                                        </p:tgtEl>
                                        <p:attrNameLst>
                                          <p:attrName>style.visibility</p:attrName>
                                        </p:attrNameLst>
                                      </p:cBhvr>
                                      <p:to>
                                        <p:strVal val="visible"/>
                                      </p:to>
                                    </p:set>
                                    <p:anim calcmode="lin" valueType="num">
                                      <p:cBhvr>
                                        <p:cTn id="83" dur="1000" fill="hold"/>
                                        <p:tgtEl>
                                          <p:spTgt spid="62"/>
                                        </p:tgtEl>
                                        <p:attrNameLst>
                                          <p:attrName>ppt_w</p:attrName>
                                        </p:attrNameLst>
                                      </p:cBhvr>
                                      <p:tavLst>
                                        <p:tav tm="0">
                                          <p:val>
                                            <p:fltVal val="0"/>
                                          </p:val>
                                        </p:tav>
                                        <p:tav tm="100000">
                                          <p:val>
                                            <p:strVal val="#ppt_w"/>
                                          </p:val>
                                        </p:tav>
                                      </p:tavLst>
                                    </p:anim>
                                    <p:anim calcmode="lin" valueType="num">
                                      <p:cBhvr>
                                        <p:cTn id="84" dur="1000" fill="hold"/>
                                        <p:tgtEl>
                                          <p:spTgt spid="62"/>
                                        </p:tgtEl>
                                        <p:attrNameLst>
                                          <p:attrName>ppt_h</p:attrName>
                                        </p:attrNameLst>
                                      </p:cBhvr>
                                      <p:tavLst>
                                        <p:tav tm="0">
                                          <p:val>
                                            <p:fltVal val="0"/>
                                          </p:val>
                                        </p:tav>
                                        <p:tav tm="100000">
                                          <p:val>
                                            <p:strVal val="#ppt_h"/>
                                          </p:val>
                                        </p:tav>
                                      </p:tavLst>
                                    </p:anim>
                                    <p:anim calcmode="lin" valueType="num">
                                      <p:cBhvr>
                                        <p:cTn id="85" dur="1000" fill="hold"/>
                                        <p:tgtEl>
                                          <p:spTgt spid="62"/>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5" presetClass="entr" presetSubtype="0" fill="hold" grpId="0" nodeType="clickEffect">
                                  <p:stCondLst>
                                    <p:cond delay="0"/>
                                  </p:stCondLst>
                                  <p:childTnLst>
                                    <p:set>
                                      <p:cBhvr>
                                        <p:cTn id="90" dur="1" fill="hold">
                                          <p:stCondLst>
                                            <p:cond delay="0"/>
                                          </p:stCondLst>
                                        </p:cTn>
                                        <p:tgtEl>
                                          <p:spTgt spid="63"/>
                                        </p:tgtEl>
                                        <p:attrNameLst>
                                          <p:attrName>style.visibility</p:attrName>
                                        </p:attrNameLst>
                                      </p:cBhvr>
                                      <p:to>
                                        <p:strVal val="visible"/>
                                      </p:to>
                                    </p:set>
                                    <p:anim calcmode="lin" valueType="num">
                                      <p:cBhvr>
                                        <p:cTn id="91" dur="1000" fill="hold"/>
                                        <p:tgtEl>
                                          <p:spTgt spid="63"/>
                                        </p:tgtEl>
                                        <p:attrNameLst>
                                          <p:attrName>ppt_w</p:attrName>
                                        </p:attrNameLst>
                                      </p:cBhvr>
                                      <p:tavLst>
                                        <p:tav tm="0">
                                          <p:val>
                                            <p:fltVal val="0"/>
                                          </p:val>
                                        </p:tav>
                                        <p:tav tm="100000">
                                          <p:val>
                                            <p:strVal val="#ppt_w"/>
                                          </p:val>
                                        </p:tav>
                                      </p:tavLst>
                                    </p:anim>
                                    <p:anim calcmode="lin" valueType="num">
                                      <p:cBhvr>
                                        <p:cTn id="92" dur="1000" fill="hold"/>
                                        <p:tgtEl>
                                          <p:spTgt spid="63"/>
                                        </p:tgtEl>
                                        <p:attrNameLst>
                                          <p:attrName>ppt_h</p:attrName>
                                        </p:attrNameLst>
                                      </p:cBhvr>
                                      <p:tavLst>
                                        <p:tav tm="0">
                                          <p:val>
                                            <p:fltVal val="0"/>
                                          </p:val>
                                        </p:tav>
                                        <p:tav tm="100000">
                                          <p:val>
                                            <p:strVal val="#ppt_h"/>
                                          </p:val>
                                        </p:tav>
                                      </p:tavLst>
                                    </p:anim>
                                    <p:anim calcmode="lin" valueType="num">
                                      <p:cBhvr>
                                        <p:cTn id="93" dur="1000" fill="hold"/>
                                        <p:tgtEl>
                                          <p:spTgt spid="63"/>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16" fill="hold" nodeType="click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box(in)">
                                      <p:cBhvr>
                                        <p:cTn id="99" dur="500"/>
                                        <p:tgtEl>
                                          <p:spTgt spid="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5" presetClass="entr" presetSubtype="0" fill="hold" grpId="0" nodeType="clickEffect">
                                  <p:stCondLst>
                                    <p:cond delay="0"/>
                                  </p:stCondLst>
                                  <p:childTnLst>
                                    <p:set>
                                      <p:cBhvr>
                                        <p:cTn id="103" dur="1" fill="hold">
                                          <p:stCondLst>
                                            <p:cond delay="0"/>
                                          </p:stCondLst>
                                        </p:cTn>
                                        <p:tgtEl>
                                          <p:spTgt spid="64"/>
                                        </p:tgtEl>
                                        <p:attrNameLst>
                                          <p:attrName>style.visibility</p:attrName>
                                        </p:attrNameLst>
                                      </p:cBhvr>
                                      <p:to>
                                        <p:strVal val="visible"/>
                                      </p:to>
                                    </p:set>
                                    <p:anim calcmode="lin" valueType="num">
                                      <p:cBhvr>
                                        <p:cTn id="104" dur="1000" fill="hold"/>
                                        <p:tgtEl>
                                          <p:spTgt spid="64"/>
                                        </p:tgtEl>
                                        <p:attrNameLst>
                                          <p:attrName>ppt_w</p:attrName>
                                        </p:attrNameLst>
                                      </p:cBhvr>
                                      <p:tavLst>
                                        <p:tav tm="0">
                                          <p:val>
                                            <p:fltVal val="0"/>
                                          </p:val>
                                        </p:tav>
                                        <p:tav tm="100000">
                                          <p:val>
                                            <p:strVal val="#ppt_w"/>
                                          </p:val>
                                        </p:tav>
                                      </p:tavLst>
                                    </p:anim>
                                    <p:anim calcmode="lin" valueType="num">
                                      <p:cBhvr>
                                        <p:cTn id="105" dur="1000" fill="hold"/>
                                        <p:tgtEl>
                                          <p:spTgt spid="64"/>
                                        </p:tgtEl>
                                        <p:attrNameLst>
                                          <p:attrName>ppt_h</p:attrName>
                                        </p:attrNameLst>
                                      </p:cBhvr>
                                      <p:tavLst>
                                        <p:tav tm="0">
                                          <p:val>
                                            <p:fltVal val="0"/>
                                          </p:val>
                                        </p:tav>
                                        <p:tav tm="100000">
                                          <p:val>
                                            <p:strVal val="#ppt_h"/>
                                          </p:val>
                                        </p:tav>
                                      </p:tavLst>
                                    </p:anim>
                                    <p:anim calcmode="lin" valueType="num">
                                      <p:cBhvr>
                                        <p:cTn id="106" dur="1000" fill="hold"/>
                                        <p:tgtEl>
                                          <p:spTgt spid="64"/>
                                        </p:tgtEl>
                                        <p:attrNameLst>
                                          <p:attrName>ppt_x</p:attrName>
                                        </p:attrNameLst>
                                      </p:cBhvr>
                                      <p:tavLst>
                                        <p:tav tm="0" fmla="#ppt_x+(cos(-2*pi*(1-$))*-#ppt_x-sin(-2*pi*(1-$))*(1-#ppt_y))*(1-$)">
                                          <p:val>
                                            <p:fltVal val="0"/>
                                          </p:val>
                                        </p:tav>
                                        <p:tav tm="100000">
                                          <p:val>
                                            <p:fltVal val="1"/>
                                          </p:val>
                                        </p:tav>
                                      </p:tavLst>
                                    </p:anim>
                                    <p:anim calcmode="lin" valueType="num">
                                      <p:cBhvr>
                                        <p:cTn id="107" dur="1000" fill="hold"/>
                                        <p:tgtEl>
                                          <p:spTgt spid="6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5" presetClass="entr" presetSubtype="0" fill="hold" grpId="0" nodeType="click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 calcmode="lin" valueType="num">
                                      <p:cBhvr>
                                        <p:cTn id="114" dur="1000" fill="hold"/>
                                        <p:tgtEl>
                                          <p:spTgt spid="50"/>
                                        </p:tgtEl>
                                        <p:attrNameLst>
                                          <p:attrName>ppt_x</p:attrName>
                                        </p:attrNameLst>
                                      </p:cBhvr>
                                      <p:tavLst>
                                        <p:tav tm="0" fmla="#ppt_x+(cos(-2*pi*(1-$))*-#ppt_x-sin(-2*pi*(1-$))*(1-#ppt_y))*(1-$)">
                                          <p:val>
                                            <p:fltVal val="0"/>
                                          </p:val>
                                        </p:tav>
                                        <p:tav tm="100000">
                                          <p:val>
                                            <p:fltVal val="1"/>
                                          </p:val>
                                        </p:tav>
                                      </p:tavLst>
                                    </p:anim>
                                    <p:anim calcmode="lin" valueType="num">
                                      <p:cBhvr>
                                        <p:cTn id="115" dur="1000" fill="hold"/>
                                        <p:tgtEl>
                                          <p:spTgt spid="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5" presetClass="entr" presetSubtype="0" fill="hold" grpId="0" nodeType="click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1000" fill="hold"/>
                                        <p:tgtEl>
                                          <p:spTgt spid="65"/>
                                        </p:tgtEl>
                                        <p:attrNameLst>
                                          <p:attrName>ppt_w</p:attrName>
                                        </p:attrNameLst>
                                      </p:cBhvr>
                                      <p:tavLst>
                                        <p:tav tm="0">
                                          <p:val>
                                            <p:fltVal val="0"/>
                                          </p:val>
                                        </p:tav>
                                        <p:tav tm="100000">
                                          <p:val>
                                            <p:strVal val="#ppt_w"/>
                                          </p:val>
                                        </p:tav>
                                      </p:tavLst>
                                    </p:anim>
                                    <p:anim calcmode="lin" valueType="num">
                                      <p:cBhvr>
                                        <p:cTn id="121" dur="1000" fill="hold"/>
                                        <p:tgtEl>
                                          <p:spTgt spid="65"/>
                                        </p:tgtEl>
                                        <p:attrNameLst>
                                          <p:attrName>ppt_h</p:attrName>
                                        </p:attrNameLst>
                                      </p:cBhvr>
                                      <p:tavLst>
                                        <p:tav tm="0">
                                          <p:val>
                                            <p:fltVal val="0"/>
                                          </p:val>
                                        </p:tav>
                                        <p:tav tm="100000">
                                          <p:val>
                                            <p:strVal val="#ppt_h"/>
                                          </p:val>
                                        </p:tav>
                                      </p:tavLst>
                                    </p:anim>
                                    <p:anim calcmode="lin" valueType="num">
                                      <p:cBhvr>
                                        <p:cTn id="122" dur="1000" fill="hold"/>
                                        <p:tgtEl>
                                          <p:spTgt spid="65"/>
                                        </p:tgtEl>
                                        <p:attrNameLst>
                                          <p:attrName>ppt_x</p:attrName>
                                        </p:attrNameLst>
                                      </p:cBhvr>
                                      <p:tavLst>
                                        <p:tav tm="0" fmla="#ppt_x+(cos(-2*pi*(1-$))*-#ppt_x-sin(-2*pi*(1-$))*(1-#ppt_y))*(1-$)">
                                          <p:val>
                                            <p:fltVal val="0"/>
                                          </p:val>
                                        </p:tav>
                                        <p:tav tm="100000">
                                          <p:val>
                                            <p:fltVal val="1"/>
                                          </p:val>
                                        </p:tav>
                                      </p:tavLst>
                                    </p:anim>
                                    <p:anim calcmode="lin" valueType="num">
                                      <p:cBhvr>
                                        <p:cTn id="123" dur="1000" fill="hold"/>
                                        <p:tgtEl>
                                          <p:spTgt spid="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16" fill="hold" nodeType="clickEffect">
                                  <p:stCondLst>
                                    <p:cond delay="0"/>
                                  </p:stCondLst>
                                  <p:childTnLst>
                                    <p:set>
                                      <p:cBhvr>
                                        <p:cTn id="127" dur="1" fill="hold">
                                          <p:stCondLst>
                                            <p:cond delay="0"/>
                                          </p:stCondLst>
                                        </p:cTn>
                                        <p:tgtEl>
                                          <p:spTgt spid="6"/>
                                        </p:tgtEl>
                                        <p:attrNameLst>
                                          <p:attrName>style.visibility</p:attrName>
                                        </p:attrNameLst>
                                      </p:cBhvr>
                                      <p:to>
                                        <p:strVal val="visible"/>
                                      </p:to>
                                    </p:set>
                                    <p:animEffect transition="in" filter="box(in)">
                                      <p:cBhvr>
                                        <p:cTn id="128" dur="500"/>
                                        <p:tgtEl>
                                          <p:spTgt spid="6"/>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5" presetClass="entr" presetSubtype="0" fill="hold" grpId="0" nodeType="clickEffect">
                                  <p:stCondLst>
                                    <p:cond delay="0"/>
                                  </p:stCondLst>
                                  <p:childTnLst>
                                    <p:set>
                                      <p:cBhvr>
                                        <p:cTn id="132" dur="1" fill="hold">
                                          <p:stCondLst>
                                            <p:cond delay="0"/>
                                          </p:stCondLst>
                                        </p:cTn>
                                        <p:tgtEl>
                                          <p:spTgt spid="53"/>
                                        </p:tgtEl>
                                        <p:attrNameLst>
                                          <p:attrName>style.visibility</p:attrName>
                                        </p:attrNameLst>
                                      </p:cBhvr>
                                      <p:to>
                                        <p:strVal val="visible"/>
                                      </p:to>
                                    </p:set>
                                    <p:anim calcmode="lin" valueType="num">
                                      <p:cBhvr>
                                        <p:cTn id="133" dur="1000" fill="hold"/>
                                        <p:tgtEl>
                                          <p:spTgt spid="53"/>
                                        </p:tgtEl>
                                        <p:attrNameLst>
                                          <p:attrName>ppt_w</p:attrName>
                                        </p:attrNameLst>
                                      </p:cBhvr>
                                      <p:tavLst>
                                        <p:tav tm="0">
                                          <p:val>
                                            <p:fltVal val="0"/>
                                          </p:val>
                                        </p:tav>
                                        <p:tav tm="100000">
                                          <p:val>
                                            <p:strVal val="#ppt_w"/>
                                          </p:val>
                                        </p:tav>
                                      </p:tavLst>
                                    </p:anim>
                                    <p:anim calcmode="lin" valueType="num">
                                      <p:cBhvr>
                                        <p:cTn id="134" dur="1000" fill="hold"/>
                                        <p:tgtEl>
                                          <p:spTgt spid="53"/>
                                        </p:tgtEl>
                                        <p:attrNameLst>
                                          <p:attrName>ppt_h</p:attrName>
                                        </p:attrNameLst>
                                      </p:cBhvr>
                                      <p:tavLst>
                                        <p:tav tm="0">
                                          <p:val>
                                            <p:fltVal val="0"/>
                                          </p:val>
                                        </p:tav>
                                        <p:tav tm="100000">
                                          <p:val>
                                            <p:strVal val="#ppt_h"/>
                                          </p:val>
                                        </p:tav>
                                      </p:tavLst>
                                    </p:anim>
                                    <p:anim calcmode="lin" valueType="num">
                                      <p:cBhvr>
                                        <p:cTn id="135" dur="1000" fill="hold"/>
                                        <p:tgtEl>
                                          <p:spTgt spid="53"/>
                                        </p:tgtEl>
                                        <p:attrNameLst>
                                          <p:attrName>ppt_x</p:attrName>
                                        </p:attrNameLst>
                                      </p:cBhvr>
                                      <p:tavLst>
                                        <p:tav tm="0" fmla="#ppt_x+(cos(-2*pi*(1-$))*-#ppt_x-sin(-2*pi*(1-$))*(1-#ppt_y))*(1-$)">
                                          <p:val>
                                            <p:fltVal val="0"/>
                                          </p:val>
                                        </p:tav>
                                        <p:tav tm="100000">
                                          <p:val>
                                            <p:fltVal val="1"/>
                                          </p:val>
                                        </p:tav>
                                      </p:tavLst>
                                    </p:anim>
                                    <p:anim calcmode="lin" valueType="num">
                                      <p:cBhvr>
                                        <p:cTn id="136" dur="1000" fill="hold"/>
                                        <p:tgtEl>
                                          <p:spTgt spid="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5" presetClass="entr" presetSubtype="0" fill="hold" grpId="0" nodeType="clickEffect">
                                  <p:stCondLst>
                                    <p:cond delay="0"/>
                                  </p:stCondLst>
                                  <p:childTnLst>
                                    <p:set>
                                      <p:cBhvr>
                                        <p:cTn id="140" dur="1" fill="hold">
                                          <p:stCondLst>
                                            <p:cond delay="0"/>
                                          </p:stCondLst>
                                        </p:cTn>
                                        <p:tgtEl>
                                          <p:spTgt spid="66"/>
                                        </p:tgtEl>
                                        <p:attrNameLst>
                                          <p:attrName>style.visibility</p:attrName>
                                        </p:attrNameLst>
                                      </p:cBhvr>
                                      <p:to>
                                        <p:strVal val="visible"/>
                                      </p:to>
                                    </p:set>
                                    <p:anim calcmode="lin" valueType="num">
                                      <p:cBhvr>
                                        <p:cTn id="141" dur="1000" fill="hold"/>
                                        <p:tgtEl>
                                          <p:spTgt spid="66"/>
                                        </p:tgtEl>
                                        <p:attrNameLst>
                                          <p:attrName>ppt_w</p:attrName>
                                        </p:attrNameLst>
                                      </p:cBhvr>
                                      <p:tavLst>
                                        <p:tav tm="0">
                                          <p:val>
                                            <p:fltVal val="0"/>
                                          </p:val>
                                        </p:tav>
                                        <p:tav tm="100000">
                                          <p:val>
                                            <p:strVal val="#ppt_w"/>
                                          </p:val>
                                        </p:tav>
                                      </p:tavLst>
                                    </p:anim>
                                    <p:anim calcmode="lin" valueType="num">
                                      <p:cBhvr>
                                        <p:cTn id="142" dur="1000" fill="hold"/>
                                        <p:tgtEl>
                                          <p:spTgt spid="66"/>
                                        </p:tgtEl>
                                        <p:attrNameLst>
                                          <p:attrName>ppt_h</p:attrName>
                                        </p:attrNameLst>
                                      </p:cBhvr>
                                      <p:tavLst>
                                        <p:tav tm="0">
                                          <p:val>
                                            <p:fltVal val="0"/>
                                          </p:val>
                                        </p:tav>
                                        <p:tav tm="100000">
                                          <p:val>
                                            <p:strVal val="#ppt_h"/>
                                          </p:val>
                                        </p:tav>
                                      </p:tavLst>
                                    </p:anim>
                                    <p:anim calcmode="lin" valueType="num">
                                      <p:cBhvr>
                                        <p:cTn id="143" dur="1000" fill="hold"/>
                                        <p:tgtEl>
                                          <p:spTgt spid="66"/>
                                        </p:tgtEl>
                                        <p:attrNameLst>
                                          <p:attrName>ppt_x</p:attrName>
                                        </p:attrNameLst>
                                      </p:cBhvr>
                                      <p:tavLst>
                                        <p:tav tm="0" fmla="#ppt_x+(cos(-2*pi*(1-$))*-#ppt_x-sin(-2*pi*(1-$))*(1-#ppt_y))*(1-$)">
                                          <p:val>
                                            <p:fltVal val="0"/>
                                          </p:val>
                                        </p:tav>
                                        <p:tav tm="100000">
                                          <p:val>
                                            <p:fltVal val="1"/>
                                          </p:val>
                                        </p:tav>
                                      </p:tavLst>
                                    </p:anim>
                                    <p:anim calcmode="lin" valueType="num">
                                      <p:cBhvr>
                                        <p:cTn id="144" dur="1000" fill="hold"/>
                                        <p:tgtEl>
                                          <p:spTgt spid="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4" presetClass="entr" presetSubtype="16" fill="hold" nodeType="clickEffect">
                                  <p:stCondLst>
                                    <p:cond delay="0"/>
                                  </p:stCondLst>
                                  <p:childTnLst>
                                    <p:set>
                                      <p:cBhvr>
                                        <p:cTn id="148" dur="1" fill="hold">
                                          <p:stCondLst>
                                            <p:cond delay="0"/>
                                          </p:stCondLst>
                                        </p:cTn>
                                        <p:tgtEl>
                                          <p:spTgt spid="9"/>
                                        </p:tgtEl>
                                        <p:attrNameLst>
                                          <p:attrName>style.visibility</p:attrName>
                                        </p:attrNameLst>
                                      </p:cBhvr>
                                      <p:to>
                                        <p:strVal val="visible"/>
                                      </p:to>
                                    </p:set>
                                    <p:animEffect transition="in" filter="box(in)">
                                      <p:cBhvr>
                                        <p:cTn id="149" dur="500"/>
                                        <p:tgtEl>
                                          <p:spTgt spid="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5" presetClass="entr" presetSubtype="0" fill="hold" grpId="0" nodeType="clickEffect">
                                  <p:stCondLst>
                                    <p:cond delay="0"/>
                                  </p:stCondLst>
                                  <p:childTnLst>
                                    <p:set>
                                      <p:cBhvr>
                                        <p:cTn id="153" dur="1" fill="hold">
                                          <p:stCondLst>
                                            <p:cond delay="0"/>
                                          </p:stCondLst>
                                        </p:cTn>
                                        <p:tgtEl>
                                          <p:spTgt spid="69"/>
                                        </p:tgtEl>
                                        <p:attrNameLst>
                                          <p:attrName>style.visibility</p:attrName>
                                        </p:attrNameLst>
                                      </p:cBhvr>
                                      <p:to>
                                        <p:strVal val="visible"/>
                                      </p:to>
                                    </p:set>
                                    <p:anim calcmode="lin" valueType="num">
                                      <p:cBhvr>
                                        <p:cTn id="154" dur="1000" fill="hold"/>
                                        <p:tgtEl>
                                          <p:spTgt spid="69"/>
                                        </p:tgtEl>
                                        <p:attrNameLst>
                                          <p:attrName>ppt_w</p:attrName>
                                        </p:attrNameLst>
                                      </p:cBhvr>
                                      <p:tavLst>
                                        <p:tav tm="0">
                                          <p:val>
                                            <p:fltVal val="0"/>
                                          </p:val>
                                        </p:tav>
                                        <p:tav tm="100000">
                                          <p:val>
                                            <p:strVal val="#ppt_w"/>
                                          </p:val>
                                        </p:tav>
                                      </p:tavLst>
                                    </p:anim>
                                    <p:anim calcmode="lin" valueType="num">
                                      <p:cBhvr>
                                        <p:cTn id="155" dur="1000" fill="hold"/>
                                        <p:tgtEl>
                                          <p:spTgt spid="69"/>
                                        </p:tgtEl>
                                        <p:attrNameLst>
                                          <p:attrName>ppt_h</p:attrName>
                                        </p:attrNameLst>
                                      </p:cBhvr>
                                      <p:tavLst>
                                        <p:tav tm="0">
                                          <p:val>
                                            <p:fltVal val="0"/>
                                          </p:val>
                                        </p:tav>
                                        <p:tav tm="100000">
                                          <p:val>
                                            <p:strVal val="#ppt_h"/>
                                          </p:val>
                                        </p:tav>
                                      </p:tavLst>
                                    </p:anim>
                                    <p:anim calcmode="lin" valueType="num">
                                      <p:cBhvr>
                                        <p:cTn id="156" dur="1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157" dur="1000" fill="hold"/>
                                        <p:tgtEl>
                                          <p:spTgt spid="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5" presetClass="entr" presetSubtype="0" fill="hold" grpId="0" nodeType="clickEffect">
                                  <p:stCondLst>
                                    <p:cond delay="0"/>
                                  </p:stCondLst>
                                  <p:childTnLst>
                                    <p:set>
                                      <p:cBhvr>
                                        <p:cTn id="161" dur="1" fill="hold">
                                          <p:stCondLst>
                                            <p:cond delay="0"/>
                                          </p:stCondLst>
                                        </p:cTn>
                                        <p:tgtEl>
                                          <p:spTgt spid="68"/>
                                        </p:tgtEl>
                                        <p:attrNameLst>
                                          <p:attrName>style.visibility</p:attrName>
                                        </p:attrNameLst>
                                      </p:cBhvr>
                                      <p:to>
                                        <p:strVal val="visible"/>
                                      </p:to>
                                    </p:set>
                                    <p:anim calcmode="lin" valueType="num">
                                      <p:cBhvr>
                                        <p:cTn id="162" dur="1000" fill="hold"/>
                                        <p:tgtEl>
                                          <p:spTgt spid="68"/>
                                        </p:tgtEl>
                                        <p:attrNameLst>
                                          <p:attrName>ppt_w</p:attrName>
                                        </p:attrNameLst>
                                      </p:cBhvr>
                                      <p:tavLst>
                                        <p:tav tm="0">
                                          <p:val>
                                            <p:fltVal val="0"/>
                                          </p:val>
                                        </p:tav>
                                        <p:tav tm="100000">
                                          <p:val>
                                            <p:strVal val="#ppt_w"/>
                                          </p:val>
                                        </p:tav>
                                      </p:tavLst>
                                    </p:anim>
                                    <p:anim calcmode="lin" valueType="num">
                                      <p:cBhvr>
                                        <p:cTn id="163" dur="1000" fill="hold"/>
                                        <p:tgtEl>
                                          <p:spTgt spid="68"/>
                                        </p:tgtEl>
                                        <p:attrNameLst>
                                          <p:attrName>ppt_h</p:attrName>
                                        </p:attrNameLst>
                                      </p:cBhvr>
                                      <p:tavLst>
                                        <p:tav tm="0">
                                          <p:val>
                                            <p:fltVal val="0"/>
                                          </p:val>
                                        </p:tav>
                                        <p:tav tm="100000">
                                          <p:val>
                                            <p:strVal val="#ppt_h"/>
                                          </p:val>
                                        </p:tav>
                                      </p:tavLst>
                                    </p:anim>
                                    <p:anim calcmode="lin" valueType="num">
                                      <p:cBhvr>
                                        <p:cTn id="164" dur="1000" fill="hold"/>
                                        <p:tgtEl>
                                          <p:spTgt spid="68"/>
                                        </p:tgtEl>
                                        <p:attrNameLst>
                                          <p:attrName>ppt_x</p:attrName>
                                        </p:attrNameLst>
                                      </p:cBhvr>
                                      <p:tavLst>
                                        <p:tav tm="0" fmla="#ppt_x+(cos(-2*pi*(1-$))*-#ppt_x-sin(-2*pi*(1-$))*(1-#ppt_y))*(1-$)">
                                          <p:val>
                                            <p:fltVal val="0"/>
                                          </p:val>
                                        </p:tav>
                                        <p:tav tm="100000">
                                          <p:val>
                                            <p:fltVal val="1"/>
                                          </p:val>
                                        </p:tav>
                                      </p:tavLst>
                                    </p:anim>
                                    <p:anim calcmode="lin" valueType="num">
                                      <p:cBhvr>
                                        <p:cTn id="165" dur="1000" fill="hold"/>
                                        <p:tgtEl>
                                          <p:spTgt spid="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6" fill="hold" nodeType="clickPar">
                      <p:stCondLst>
                        <p:cond delay="indefinite"/>
                      </p:stCondLst>
                      <p:childTnLst>
                        <p:par>
                          <p:cTn id="167" fill="hold" nodeType="withGroup">
                            <p:stCondLst>
                              <p:cond delay="0"/>
                            </p:stCondLst>
                            <p:childTnLst>
                              <p:par>
                                <p:cTn id="168" presetID="4" presetClass="entr" presetSubtype="16" fill="hold" nodeType="click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box(in)">
                                      <p:cBhvr>
                                        <p:cTn id="1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37" grpId="0" autoUpdateAnimBg="0"/>
      <p:bldP spid="47" grpId="0" autoUpdateAnimBg="0"/>
      <p:bldP spid="50" grpId="0" autoUpdateAnimBg="0"/>
      <p:bldP spid="53" grpId="0" autoUpdateAnimBg="0"/>
      <p:bldP spid="69" grpId="0" autoUpdateAnimBg="0"/>
      <p:bldP spid="58" grpId="0" autoUpdateAnimBg="0"/>
      <p:bldP spid="59" grpId="0" autoUpdateAnimBg="0"/>
      <p:bldP spid="60" grpId="0" autoUpdateAnimBg="0"/>
      <p:bldP spid="62" grpId="0" autoUpdateAnimBg="0"/>
      <p:bldP spid="63" grpId="0" autoUpdateAnimBg="0"/>
      <p:bldP spid="64" grpId="0" autoUpdateAnimBg="0"/>
      <p:bldP spid="65" grpId="0" autoUpdateAnimBg="0"/>
      <p:bldP spid="66" grpId="0" autoUpdateAnimBg="0"/>
      <p:bldP spid="68" grpId="0" autoUpdateAnimBg="0"/>
      <p:bldP spid="7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6" name="Text Box 4"/>
          <p:cNvSpPr txBox="1">
            <a:spLocks noChangeArrowheads="1"/>
          </p:cNvSpPr>
          <p:nvPr/>
        </p:nvSpPr>
        <p:spPr bwMode="auto">
          <a:xfrm>
            <a:off x="642938" y="1143000"/>
            <a:ext cx="285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asíncrona</a:t>
            </a:r>
          </a:p>
        </p:txBody>
      </p:sp>
      <p:sp>
        <p:nvSpPr>
          <p:cNvPr id="7" name="Text Box 4"/>
          <p:cNvSpPr txBox="1">
            <a:spLocks noChangeArrowheads="1"/>
          </p:cNvSpPr>
          <p:nvPr/>
        </p:nvSpPr>
        <p:spPr bwMode="auto">
          <a:xfrm>
            <a:off x="928688" y="1844824"/>
            <a:ext cx="72866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Los patrones  se basan en agrupar el flujo de bits en </a:t>
            </a:r>
            <a:r>
              <a:rPr lang="es-MX" sz="1800" b="1" dirty="0">
                <a:solidFill>
                  <a:schemeClr val="accent5">
                    <a:lumMod val="75000"/>
                  </a:schemeClr>
                </a:solidFill>
                <a:latin typeface="ZapfHumnst BT"/>
              </a:rPr>
              <a:t>bytes</a:t>
            </a:r>
            <a:r>
              <a:rPr lang="es-MX" sz="1800" dirty="0">
                <a:solidFill>
                  <a:schemeClr val="bg2">
                    <a:lumMod val="25000"/>
                  </a:schemeClr>
                </a:solidFill>
                <a:latin typeface="ZapfHumnst BT"/>
              </a:rPr>
              <a:t>.</a:t>
            </a:r>
            <a:endParaRPr lang="es-MX" sz="1800" b="1" dirty="0">
              <a:solidFill>
                <a:schemeClr val="bg2">
                  <a:lumMod val="25000"/>
                </a:schemeClr>
              </a:solidFill>
              <a:latin typeface="ZapfHumnst BT"/>
            </a:endParaRPr>
          </a:p>
        </p:txBody>
      </p:sp>
      <p:sp>
        <p:nvSpPr>
          <p:cNvPr id="11" name="Text Box 4"/>
          <p:cNvSpPr txBox="1">
            <a:spLocks noChangeArrowheads="1"/>
          </p:cNvSpPr>
          <p:nvPr/>
        </p:nvSpPr>
        <p:spPr bwMode="auto">
          <a:xfrm>
            <a:off x="928688" y="2416324"/>
            <a:ext cx="7358062"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Cada grupo, habitualmente de </a:t>
            </a:r>
            <a:r>
              <a:rPr lang="es-MX" sz="1800" b="1" dirty="0">
                <a:solidFill>
                  <a:schemeClr val="accent5">
                    <a:lumMod val="75000"/>
                  </a:schemeClr>
                </a:solidFill>
                <a:latin typeface="ZapfHumnst BT"/>
              </a:rPr>
              <a:t>ocho bits</a:t>
            </a:r>
            <a:r>
              <a:rPr lang="es-MX" sz="1800" dirty="0">
                <a:solidFill>
                  <a:schemeClr val="bg2">
                    <a:lumMod val="25000"/>
                  </a:schemeClr>
                </a:solidFill>
                <a:latin typeface="ZapfHumnst BT"/>
              </a:rPr>
              <a:t>, se envía a lo largo de un enlace como una unidad.</a:t>
            </a:r>
          </a:p>
        </p:txBody>
      </p:sp>
      <p:sp>
        <p:nvSpPr>
          <p:cNvPr id="9" name="Text Box 4"/>
          <p:cNvSpPr txBox="1">
            <a:spLocks noChangeArrowheads="1"/>
          </p:cNvSpPr>
          <p:nvPr/>
        </p:nvSpPr>
        <p:spPr bwMode="auto">
          <a:xfrm>
            <a:off x="1357313" y="3416449"/>
            <a:ext cx="435768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dirty="0">
                <a:solidFill>
                  <a:schemeClr val="bg2">
                    <a:lumMod val="25000"/>
                  </a:schemeClr>
                </a:solidFill>
                <a:latin typeface="ZapfHumnst BT"/>
              </a:rPr>
              <a:t>Un </a:t>
            </a:r>
            <a:r>
              <a:rPr lang="es-MX" sz="1800" b="1" dirty="0">
                <a:solidFill>
                  <a:schemeClr val="accent5">
                    <a:lumMod val="75000"/>
                  </a:schemeClr>
                </a:solidFill>
                <a:latin typeface="ZapfHumnst BT"/>
              </a:rPr>
              <a:t>bit de inicio</a:t>
            </a:r>
            <a:r>
              <a:rPr lang="es-MX" sz="1800" dirty="0">
                <a:solidFill>
                  <a:schemeClr val="accent5">
                    <a:lumMod val="75000"/>
                  </a:schemeClr>
                </a:solidFill>
                <a:latin typeface="ZapfHumnst BT"/>
              </a:rPr>
              <a:t> </a:t>
            </a:r>
            <a:r>
              <a:rPr lang="es-MX" sz="1800" dirty="0">
                <a:solidFill>
                  <a:schemeClr val="bg2">
                    <a:lumMod val="25000"/>
                  </a:schemeClr>
                </a:solidFill>
                <a:latin typeface="ZapfHumnst BT"/>
              </a:rPr>
              <a:t>(</a:t>
            </a:r>
            <a:r>
              <a:rPr lang="es-MX" sz="1800" b="1" dirty="0">
                <a:solidFill>
                  <a:srgbClr val="FF0000"/>
                </a:solidFill>
                <a:latin typeface="ZapfHumnst BT"/>
              </a:rPr>
              <a:t>cero</a:t>
            </a:r>
            <a:r>
              <a:rPr lang="es-MX" sz="1800" dirty="0">
                <a:solidFill>
                  <a:schemeClr val="bg2">
                    <a:lumMod val="25000"/>
                  </a:schemeClr>
                </a:solidFill>
                <a:latin typeface="ZapfHumnst BT"/>
              </a:rPr>
              <a:t>) al principio</a:t>
            </a:r>
          </a:p>
        </p:txBody>
      </p:sp>
      <p:sp>
        <p:nvSpPr>
          <p:cNvPr id="10" name="Text Box 4"/>
          <p:cNvSpPr txBox="1">
            <a:spLocks noChangeArrowheads="1"/>
          </p:cNvSpPr>
          <p:nvPr/>
        </p:nvSpPr>
        <p:spPr bwMode="auto">
          <a:xfrm>
            <a:off x="1357313" y="3845074"/>
            <a:ext cx="61436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dirty="0">
                <a:solidFill>
                  <a:schemeClr val="bg2">
                    <a:lumMod val="25000"/>
                  </a:schemeClr>
                </a:solidFill>
                <a:latin typeface="ZapfHumnst BT"/>
              </a:rPr>
              <a:t>Uno o más </a:t>
            </a:r>
            <a:r>
              <a:rPr lang="es-MX" sz="1800" b="1" dirty="0">
                <a:solidFill>
                  <a:schemeClr val="accent5">
                    <a:lumMod val="75000"/>
                  </a:schemeClr>
                </a:solidFill>
                <a:latin typeface="ZapfHumnst BT"/>
              </a:rPr>
              <a:t>bits de parada </a:t>
            </a:r>
            <a:r>
              <a:rPr lang="es-MX" sz="1800" dirty="0">
                <a:solidFill>
                  <a:schemeClr val="bg2">
                    <a:lumMod val="25000"/>
                  </a:schemeClr>
                </a:solidFill>
                <a:latin typeface="ZapfHumnst BT"/>
              </a:rPr>
              <a:t>(</a:t>
            </a:r>
            <a:r>
              <a:rPr lang="es-MX" sz="1800" b="1" dirty="0">
                <a:solidFill>
                  <a:srgbClr val="FF0000"/>
                </a:solidFill>
                <a:latin typeface="ZapfHumnst BT"/>
              </a:rPr>
              <a:t>unos</a:t>
            </a:r>
            <a:r>
              <a:rPr lang="es-MX" sz="1800" dirty="0">
                <a:solidFill>
                  <a:schemeClr val="bg2">
                    <a:lumMod val="25000"/>
                  </a:schemeClr>
                </a:solidFill>
                <a:latin typeface="ZapfHumnst BT"/>
              </a:rPr>
              <a:t>) al final de cada byte. </a:t>
            </a:r>
          </a:p>
        </p:txBody>
      </p:sp>
      <p:sp>
        <p:nvSpPr>
          <p:cNvPr id="13" name="Text Box 4"/>
          <p:cNvSpPr txBox="1">
            <a:spLocks noChangeArrowheads="1"/>
          </p:cNvSpPr>
          <p:nvPr/>
        </p:nvSpPr>
        <p:spPr bwMode="auto">
          <a:xfrm>
            <a:off x="1357313" y="4273699"/>
            <a:ext cx="50720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Courier New" pitchFamily="49" charset="0"/>
              <a:buChar char="o"/>
            </a:pPr>
            <a:r>
              <a:rPr lang="es-MX" sz="1800" dirty="0">
                <a:solidFill>
                  <a:schemeClr val="bg2">
                    <a:lumMod val="25000"/>
                  </a:schemeClr>
                </a:solidFill>
                <a:latin typeface="ZapfHumnst BT"/>
              </a:rPr>
              <a:t>Puede haber un </a:t>
            </a:r>
            <a:r>
              <a:rPr lang="es-MX" sz="1800" b="1" dirty="0">
                <a:solidFill>
                  <a:schemeClr val="accent5">
                    <a:lumMod val="75000"/>
                  </a:schemeClr>
                </a:solidFill>
                <a:latin typeface="ZapfHumnst BT"/>
              </a:rPr>
              <a:t>intervalo</a:t>
            </a:r>
            <a:r>
              <a:rPr lang="es-MX" sz="1800" b="1" dirty="0">
                <a:solidFill>
                  <a:schemeClr val="bg2">
                    <a:lumMod val="25000"/>
                  </a:schemeClr>
                </a:solidFill>
                <a:latin typeface="ZapfHumnst BT"/>
              </a:rPr>
              <a:t> </a:t>
            </a:r>
            <a:r>
              <a:rPr lang="es-MX" sz="1800" dirty="0">
                <a:solidFill>
                  <a:schemeClr val="bg2">
                    <a:lumMod val="25000"/>
                  </a:schemeClr>
                </a:solidFill>
                <a:latin typeface="ZapfHumnst BT"/>
              </a:rPr>
              <a:t>entre cada byte.</a:t>
            </a:r>
          </a:p>
        </p:txBody>
      </p:sp>
      <p:sp>
        <p:nvSpPr>
          <p:cNvPr id="14" name="Text Box 4"/>
          <p:cNvSpPr txBox="1">
            <a:spLocks noChangeArrowheads="1"/>
          </p:cNvSpPr>
          <p:nvPr/>
        </p:nvSpPr>
        <p:spPr bwMode="auto">
          <a:xfrm>
            <a:off x="928688" y="4902349"/>
            <a:ext cx="7358062"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Los bits de </a:t>
            </a:r>
            <a:r>
              <a:rPr lang="es-MX" sz="1800" b="1" dirty="0">
                <a:solidFill>
                  <a:schemeClr val="bg2">
                    <a:lumMod val="25000"/>
                  </a:schemeClr>
                </a:solidFill>
                <a:latin typeface="ZapfHumnst BT"/>
              </a:rPr>
              <a:t>inicio</a:t>
            </a:r>
            <a:r>
              <a:rPr lang="es-MX" sz="1800" dirty="0">
                <a:solidFill>
                  <a:schemeClr val="bg2">
                    <a:lumMod val="25000"/>
                  </a:schemeClr>
                </a:solidFill>
                <a:latin typeface="ZapfHumnst BT"/>
              </a:rPr>
              <a:t>, de </a:t>
            </a:r>
            <a:r>
              <a:rPr lang="es-MX" sz="1800" b="1" dirty="0">
                <a:solidFill>
                  <a:schemeClr val="bg2">
                    <a:lumMod val="25000"/>
                  </a:schemeClr>
                </a:solidFill>
                <a:latin typeface="ZapfHumnst BT"/>
              </a:rPr>
              <a:t>parada</a:t>
            </a:r>
            <a:r>
              <a:rPr lang="es-MX" sz="1800" dirty="0">
                <a:solidFill>
                  <a:schemeClr val="bg2">
                    <a:lumMod val="25000"/>
                  </a:schemeClr>
                </a:solidFill>
                <a:latin typeface="ZapfHumnst BT"/>
              </a:rPr>
              <a:t> y el </a:t>
            </a:r>
            <a:r>
              <a:rPr lang="es-MX" sz="1800" b="1" dirty="0">
                <a:solidFill>
                  <a:schemeClr val="bg2">
                    <a:lumMod val="25000"/>
                  </a:schemeClr>
                </a:solidFill>
                <a:latin typeface="ZapfHumnst BT"/>
              </a:rPr>
              <a:t>intervalo</a:t>
            </a:r>
            <a:r>
              <a:rPr lang="es-MX" sz="1800" dirty="0">
                <a:solidFill>
                  <a:schemeClr val="bg2">
                    <a:lumMod val="25000"/>
                  </a:schemeClr>
                </a:solidFill>
                <a:latin typeface="ZapfHumnst BT"/>
              </a:rPr>
              <a:t> alertan al receptor del comienzo y el fin de cada byte y le permiten sincronizarse con el flujo de datos.</a:t>
            </a:r>
          </a:p>
        </p:txBody>
      </p:sp>
    </p:spTree>
    <p:extLst>
      <p:ext uri="{BB962C8B-B14F-4D97-AF65-F5344CB8AC3E}">
        <p14:creationId xmlns:p14="http://schemas.microsoft.com/office/powerpoint/2010/main" val="2642432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fltVal val="0"/>
                                          </p:val>
                                        </p:tav>
                                        <p:tav tm="100000">
                                          <p:val>
                                            <p:strVal val="#ppt_w"/>
                                          </p:val>
                                        </p:tav>
                                      </p:tavLst>
                                    </p:anim>
                                    <p:anim calcmode="lin" valueType="num">
                                      <p:cBhvr>
                                        <p:cTn id="40" dur="1000" fill="hold"/>
                                        <p:tgtEl>
                                          <p:spTgt spid="10"/>
                                        </p:tgtEl>
                                        <p:attrNameLst>
                                          <p:attrName>ppt_h</p:attrName>
                                        </p:attrNameLst>
                                      </p:cBhvr>
                                      <p:tavLst>
                                        <p:tav tm="0">
                                          <p:val>
                                            <p:fltVal val="0"/>
                                          </p:val>
                                        </p:tav>
                                        <p:tav tm="100000">
                                          <p:val>
                                            <p:strVal val="#ppt_h"/>
                                          </p:val>
                                        </p:tav>
                                      </p:tavLst>
                                    </p:anim>
                                    <p:anim calcmode="lin" valueType="num">
                                      <p:cBhvr>
                                        <p:cTn id="41"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 calcmode="lin" valueType="num">
                                      <p:cBhvr>
                                        <p:cTn id="4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ppt_w</p:attrName>
                                        </p:attrNameLst>
                                      </p:cBhvr>
                                      <p:tavLst>
                                        <p:tav tm="0">
                                          <p:val>
                                            <p:fltVal val="0"/>
                                          </p:val>
                                        </p:tav>
                                        <p:tav tm="100000">
                                          <p:val>
                                            <p:strVal val="#ppt_w"/>
                                          </p:val>
                                        </p:tav>
                                      </p:tavLst>
                                    </p:anim>
                                    <p:anim calcmode="lin" valueType="num">
                                      <p:cBhvr>
                                        <p:cTn id="56" dur="1000" fill="hold"/>
                                        <p:tgtEl>
                                          <p:spTgt spid="14"/>
                                        </p:tgtEl>
                                        <p:attrNameLst>
                                          <p:attrName>ppt_h</p:attrName>
                                        </p:attrNameLst>
                                      </p:cBhvr>
                                      <p:tavLst>
                                        <p:tav tm="0">
                                          <p:val>
                                            <p:fltVal val="0"/>
                                          </p:val>
                                        </p:tav>
                                        <p:tav tm="100000">
                                          <p:val>
                                            <p:strVal val="#ppt_h"/>
                                          </p:val>
                                        </p:tav>
                                      </p:tavLst>
                                    </p:anim>
                                    <p:anim calcmode="lin" valueType="num">
                                      <p:cBhvr>
                                        <p:cTn id="5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1" grpId="0" autoUpdateAnimBg="0"/>
      <p:bldP spid="9" grpId="0" autoUpdateAnimBg="0"/>
      <p:bldP spid="10" grpId="0" autoUpdateAnimBg="0"/>
      <p:bldP spid="13" grpId="0" autoUpdateAnimBg="0"/>
      <p:bldP spid="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6" name="Text Box 4"/>
          <p:cNvSpPr txBox="1">
            <a:spLocks noChangeArrowheads="1"/>
          </p:cNvSpPr>
          <p:nvPr/>
        </p:nvSpPr>
        <p:spPr bwMode="auto">
          <a:xfrm>
            <a:off x="642938" y="1143000"/>
            <a:ext cx="28575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asíncrona</a:t>
            </a:r>
          </a:p>
        </p:txBody>
      </p:sp>
      <p:sp>
        <p:nvSpPr>
          <p:cNvPr id="7" name="Text Box 4"/>
          <p:cNvSpPr txBox="1">
            <a:spLocks noChangeArrowheads="1"/>
          </p:cNvSpPr>
          <p:nvPr/>
        </p:nvSpPr>
        <p:spPr bwMode="auto">
          <a:xfrm>
            <a:off x="928688" y="2000250"/>
            <a:ext cx="4357687"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Un</a:t>
            </a:r>
            <a:r>
              <a:rPr lang="es-MX" sz="1800" dirty="0">
                <a:latin typeface="ZapfHumnst BT"/>
              </a:rPr>
              <a:t> </a:t>
            </a:r>
            <a:r>
              <a:rPr lang="es-MX" sz="1800" b="1" dirty="0">
                <a:solidFill>
                  <a:schemeClr val="accent5">
                    <a:lumMod val="75000"/>
                  </a:schemeClr>
                </a:solidFill>
                <a:latin typeface="ZapfHumnst BT"/>
              </a:rPr>
              <a:t>bit de inicio</a:t>
            </a:r>
            <a:r>
              <a:rPr lang="es-MX" sz="1800" dirty="0">
                <a:solidFill>
                  <a:schemeClr val="accent5">
                    <a:lumMod val="75000"/>
                  </a:schemeClr>
                </a:solidFill>
                <a:latin typeface="ZapfHumnst BT"/>
              </a:rPr>
              <a:t> </a:t>
            </a:r>
            <a:r>
              <a:rPr lang="es-MX" sz="1800" dirty="0">
                <a:latin typeface="ZapfHumnst BT"/>
              </a:rPr>
              <a:t>(</a:t>
            </a:r>
            <a:r>
              <a:rPr lang="es-MX" sz="1800" b="1" dirty="0">
                <a:solidFill>
                  <a:srgbClr val="FF0000"/>
                </a:solidFill>
                <a:latin typeface="ZapfHumnst BT"/>
              </a:rPr>
              <a:t>cero</a:t>
            </a:r>
            <a:r>
              <a:rPr lang="es-MX" sz="1800" dirty="0">
                <a:latin typeface="ZapfHumnst BT"/>
              </a:rPr>
              <a:t>) </a:t>
            </a:r>
            <a:r>
              <a:rPr lang="es-MX" sz="1800" dirty="0">
                <a:solidFill>
                  <a:schemeClr val="bg2">
                    <a:lumMod val="25000"/>
                  </a:schemeClr>
                </a:solidFill>
                <a:latin typeface="ZapfHumnst BT"/>
              </a:rPr>
              <a:t>al principio</a:t>
            </a:r>
          </a:p>
        </p:txBody>
      </p:sp>
      <p:sp>
        <p:nvSpPr>
          <p:cNvPr id="10" name="Text Box 4"/>
          <p:cNvSpPr txBox="1">
            <a:spLocks noChangeArrowheads="1"/>
          </p:cNvSpPr>
          <p:nvPr/>
        </p:nvSpPr>
        <p:spPr bwMode="auto">
          <a:xfrm>
            <a:off x="928688" y="2428875"/>
            <a:ext cx="61436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Uno o más </a:t>
            </a:r>
            <a:r>
              <a:rPr lang="es-MX" sz="1800" b="1" dirty="0">
                <a:solidFill>
                  <a:schemeClr val="accent5">
                    <a:lumMod val="75000"/>
                  </a:schemeClr>
                </a:solidFill>
                <a:latin typeface="ZapfHumnst BT"/>
              </a:rPr>
              <a:t>bits de parada </a:t>
            </a:r>
            <a:r>
              <a:rPr lang="es-MX" sz="1800" dirty="0">
                <a:latin typeface="ZapfHumnst BT"/>
              </a:rPr>
              <a:t>(</a:t>
            </a:r>
            <a:r>
              <a:rPr lang="es-MX" sz="1800" b="1" dirty="0">
                <a:solidFill>
                  <a:srgbClr val="FF0000"/>
                </a:solidFill>
                <a:latin typeface="ZapfHumnst BT"/>
              </a:rPr>
              <a:t>unos</a:t>
            </a:r>
            <a:r>
              <a:rPr lang="es-MX" sz="1800" dirty="0">
                <a:latin typeface="ZapfHumnst BT"/>
              </a:rPr>
              <a:t>) </a:t>
            </a:r>
            <a:r>
              <a:rPr lang="es-MX" sz="1800" dirty="0">
                <a:solidFill>
                  <a:schemeClr val="bg2">
                    <a:lumMod val="25000"/>
                  </a:schemeClr>
                </a:solidFill>
                <a:latin typeface="ZapfHumnst BT"/>
              </a:rPr>
              <a:t>al final de cada byte. </a:t>
            </a:r>
          </a:p>
        </p:txBody>
      </p:sp>
      <p:sp>
        <p:nvSpPr>
          <p:cNvPr id="11" name="Text Box 4"/>
          <p:cNvSpPr txBox="1">
            <a:spLocks noChangeArrowheads="1"/>
          </p:cNvSpPr>
          <p:nvPr/>
        </p:nvSpPr>
        <p:spPr bwMode="auto">
          <a:xfrm>
            <a:off x="928688" y="2857500"/>
            <a:ext cx="50720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Puede haber un </a:t>
            </a:r>
            <a:r>
              <a:rPr lang="es-MX" sz="1800" b="1" dirty="0">
                <a:solidFill>
                  <a:schemeClr val="accent5">
                    <a:lumMod val="75000"/>
                  </a:schemeClr>
                </a:solidFill>
                <a:latin typeface="ZapfHumnst BT"/>
              </a:rPr>
              <a:t>intervalo</a:t>
            </a:r>
            <a:r>
              <a:rPr lang="es-MX" sz="1800" b="1" dirty="0">
                <a:solidFill>
                  <a:schemeClr val="bg2">
                    <a:lumMod val="25000"/>
                  </a:schemeClr>
                </a:solidFill>
                <a:latin typeface="ZapfHumnst BT"/>
              </a:rPr>
              <a:t> </a:t>
            </a:r>
            <a:r>
              <a:rPr lang="es-MX" sz="1800" dirty="0">
                <a:solidFill>
                  <a:schemeClr val="bg2">
                    <a:lumMod val="25000"/>
                  </a:schemeClr>
                </a:solidFill>
                <a:latin typeface="ZapfHumnst BT"/>
              </a:rPr>
              <a:t>entre cada byte.</a:t>
            </a:r>
          </a:p>
        </p:txBody>
      </p:sp>
      <p:pic>
        <p:nvPicPr>
          <p:cNvPr id="14343" name="7 Imagen" descr="Asíncron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500438"/>
            <a:ext cx="797560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500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0" grpId="0" autoUpdateAnimBg="0"/>
      <p:bldP spid="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15363" name="Text Box 4"/>
          <p:cNvSpPr txBox="1">
            <a:spLocks noChangeArrowheads="1"/>
          </p:cNvSpPr>
          <p:nvPr/>
        </p:nvSpPr>
        <p:spPr bwMode="auto">
          <a:xfrm>
            <a:off x="642938" y="1082675"/>
            <a:ext cx="28575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asíncrona</a:t>
            </a:r>
          </a:p>
        </p:txBody>
      </p:sp>
      <p:graphicFrame>
        <p:nvGraphicFramePr>
          <p:cNvPr id="5" name="4 Tabla"/>
          <p:cNvGraphicFramePr>
            <a:graphicFrameLocks noGrp="1"/>
          </p:cNvGraphicFramePr>
          <p:nvPr>
            <p:extLst>
              <p:ext uri="{D42A27DB-BD31-4B8C-83A1-F6EECF244321}">
                <p14:modId xmlns:p14="http://schemas.microsoft.com/office/powerpoint/2010/main" val="2797118139"/>
              </p:ext>
            </p:extLst>
          </p:nvPr>
        </p:nvGraphicFramePr>
        <p:xfrm>
          <a:off x="714375" y="1776413"/>
          <a:ext cx="7858125" cy="4840287"/>
        </p:xfrm>
        <a:graphic>
          <a:graphicData uri="http://schemas.openxmlformats.org/drawingml/2006/table">
            <a:tbl>
              <a:tblPr firstRow="1" bandRow="1">
                <a:tableStyleId>{5940675A-B579-460E-94D1-54222C63F5DA}</a:tableStyleId>
              </a:tblPr>
              <a:tblGrid>
                <a:gridCol w="4357688">
                  <a:extLst>
                    <a:ext uri="{9D8B030D-6E8A-4147-A177-3AD203B41FA5}">
                      <a16:colId xmlns:a16="http://schemas.microsoft.com/office/drawing/2014/main" val="20000"/>
                    </a:ext>
                  </a:extLst>
                </a:gridCol>
                <a:gridCol w="3500437">
                  <a:extLst>
                    <a:ext uri="{9D8B030D-6E8A-4147-A177-3AD203B41FA5}">
                      <a16:colId xmlns:a16="http://schemas.microsoft.com/office/drawing/2014/main" val="20001"/>
                    </a:ext>
                  </a:extLst>
                </a:gridCol>
              </a:tblGrid>
              <a:tr h="389586">
                <a:tc>
                  <a:txBody>
                    <a:bodyPr/>
                    <a:lstStyle/>
                    <a:p>
                      <a:pPr algn="ctr"/>
                      <a:r>
                        <a:rPr lang="es-MX" sz="1800" b="1" dirty="0">
                          <a:latin typeface="ZapfHumnst BT"/>
                        </a:rPr>
                        <a:t>Ventajas</a:t>
                      </a:r>
                    </a:p>
                  </a:txBody>
                  <a:tcPr marL="91439" marR="91439" marT="45726" marB="45726">
                    <a:solidFill>
                      <a:schemeClr val="bg2">
                        <a:lumMod val="40000"/>
                        <a:lumOff val="60000"/>
                      </a:schemeClr>
                    </a:solidFill>
                  </a:tcPr>
                </a:tc>
                <a:tc>
                  <a:txBody>
                    <a:bodyPr/>
                    <a:lstStyle/>
                    <a:p>
                      <a:pPr algn="ctr"/>
                      <a:r>
                        <a:rPr lang="es-MX" sz="1800" b="1" dirty="0">
                          <a:latin typeface="ZapfHumnst BT"/>
                        </a:rPr>
                        <a:t>Desventajas</a:t>
                      </a:r>
                    </a:p>
                  </a:txBody>
                  <a:tcPr marL="91439" marR="91439" marT="45726" marB="45726">
                    <a:solidFill>
                      <a:schemeClr val="bg2">
                        <a:lumMod val="40000"/>
                        <a:lumOff val="60000"/>
                      </a:schemeClr>
                    </a:solidFill>
                  </a:tcPr>
                </a:tc>
                <a:extLst>
                  <a:ext uri="{0D108BD9-81ED-4DB2-BD59-A6C34878D82A}">
                    <a16:rowId xmlns:a16="http://schemas.microsoft.com/office/drawing/2014/main" val="10000"/>
                  </a:ext>
                </a:extLst>
              </a:tr>
              <a:tr h="4450701">
                <a:tc>
                  <a:txBody>
                    <a:bodyPr/>
                    <a:lstStyle/>
                    <a:p>
                      <a:pPr>
                        <a:buFont typeface="Arial" pitchFamily="34" charset="0"/>
                        <a:buChar char="•"/>
                      </a:pPr>
                      <a:endParaRPr lang="es-MX" sz="1800" dirty="0">
                        <a:solidFill>
                          <a:schemeClr val="bg2">
                            <a:lumMod val="25000"/>
                          </a:schemeClr>
                        </a:solidFill>
                        <a:latin typeface="ZapfHumnst BT"/>
                      </a:endParaRPr>
                    </a:p>
                    <a:p>
                      <a:pPr>
                        <a:buFont typeface="Arial" pitchFamily="34" charset="0"/>
                        <a:buNone/>
                      </a:pPr>
                      <a:r>
                        <a:rPr lang="es-MX" sz="1800" dirty="0">
                          <a:solidFill>
                            <a:schemeClr val="bg2">
                              <a:lumMod val="25000"/>
                            </a:schemeClr>
                          </a:solidFill>
                          <a:latin typeface="ZapfHumnst BT"/>
                        </a:rPr>
                        <a:t>Barata y efectiva</a:t>
                      </a:r>
                    </a:p>
                    <a:p>
                      <a:pPr algn="just">
                        <a:lnSpc>
                          <a:spcPts val="3000"/>
                        </a:lnSpc>
                        <a:buFont typeface="Arial" pitchFamily="34" charset="0"/>
                        <a:buNone/>
                      </a:pPr>
                      <a:endParaRPr lang="es-MX" sz="1800" dirty="0">
                        <a:solidFill>
                          <a:schemeClr val="bg2">
                            <a:lumMod val="25000"/>
                          </a:schemeClr>
                        </a:solidFill>
                        <a:latin typeface="ZapfHumnst BT"/>
                      </a:endParaRPr>
                    </a:p>
                    <a:p>
                      <a:pPr marL="176213" indent="-176213" algn="just" defTabSz="914400" rtl="0" eaLnBrk="1" latinLnBrk="0" hangingPunct="1">
                        <a:lnSpc>
                          <a:spcPts val="3000"/>
                        </a:lnSpc>
                        <a:buFont typeface="Arial" pitchFamily="34" charset="0"/>
                        <a:buChar char="•"/>
                      </a:pPr>
                      <a:r>
                        <a:rPr lang="es-MX" sz="1800" i="0" kern="1200" baseline="0" dirty="0">
                          <a:solidFill>
                            <a:schemeClr val="bg2">
                              <a:lumMod val="25000"/>
                            </a:schemeClr>
                          </a:solidFill>
                          <a:latin typeface="ZapfHumnst BT"/>
                          <a:ea typeface="+mn-ea"/>
                          <a:cs typeface="+mn-cs"/>
                        </a:rPr>
                        <a:t>Es una elección atractiva para situaciones como las </a:t>
                      </a:r>
                      <a:r>
                        <a:rPr lang="es-MX" sz="1800" b="1" i="0" kern="1200" baseline="0" dirty="0">
                          <a:solidFill>
                            <a:srgbClr val="FF0000"/>
                          </a:solidFill>
                          <a:latin typeface="ZapfHumnst BT"/>
                          <a:ea typeface="+mn-ea"/>
                          <a:cs typeface="+mn-cs"/>
                        </a:rPr>
                        <a:t>comunicaciones de baja velocidad</a:t>
                      </a:r>
                      <a:r>
                        <a:rPr lang="es-MX" sz="1800" i="0" kern="1200" baseline="0" dirty="0">
                          <a:solidFill>
                            <a:schemeClr val="bg2">
                              <a:lumMod val="25000"/>
                            </a:schemeClr>
                          </a:solidFill>
                          <a:latin typeface="ZapfHumnst BT"/>
                          <a:ea typeface="+mn-ea"/>
                          <a:cs typeface="+mn-cs"/>
                        </a:rPr>
                        <a:t>, como la </a:t>
                      </a:r>
                      <a:r>
                        <a:rPr lang="es-MX" sz="1800" b="1" i="0" kern="1200" baseline="0" dirty="0">
                          <a:solidFill>
                            <a:schemeClr val="bg2">
                              <a:lumMod val="25000"/>
                            </a:schemeClr>
                          </a:solidFill>
                          <a:latin typeface="ZapfHumnst BT"/>
                          <a:ea typeface="+mn-ea"/>
                          <a:cs typeface="+mn-cs"/>
                        </a:rPr>
                        <a:t>conexión de un teclado a una computadora </a:t>
                      </a:r>
                      <a:r>
                        <a:rPr lang="es-MX" sz="1800" i="0" kern="1200" baseline="0" dirty="0">
                          <a:solidFill>
                            <a:schemeClr val="bg2">
                              <a:lumMod val="25000"/>
                            </a:schemeClr>
                          </a:solidFill>
                          <a:latin typeface="ZapfHumnst BT"/>
                          <a:ea typeface="+mn-ea"/>
                          <a:cs typeface="+mn-cs"/>
                        </a:rPr>
                        <a:t>(</a:t>
                      </a:r>
                      <a:r>
                        <a:rPr lang="es-MX" sz="1600" i="0" kern="1200" baseline="0" dirty="0">
                          <a:solidFill>
                            <a:schemeClr val="bg2">
                              <a:lumMod val="25000"/>
                            </a:schemeClr>
                          </a:solidFill>
                          <a:latin typeface="ZapfHumnst BT"/>
                          <a:ea typeface="+mn-ea"/>
                          <a:cs typeface="+mn-cs"/>
                        </a:rPr>
                        <a:t>Un usuario teclea solamente un carácter cada vez, lo que es extremadamente lento en términos de procesamiento de datos, y deja unos intervalos de tiempo impredecibles entre cada carácter.)</a:t>
                      </a:r>
                    </a:p>
                  </a:txBody>
                  <a:tcPr marL="91439" marR="91439" marT="45726" marB="45726"/>
                </a:tc>
                <a:tc>
                  <a:txBody>
                    <a:bodyPr/>
                    <a:lstStyle/>
                    <a:p>
                      <a:pPr>
                        <a:buFont typeface="Arial" pitchFamily="34" charset="0"/>
                        <a:buNone/>
                      </a:pPr>
                      <a:r>
                        <a:rPr lang="es-MX" sz="1800" dirty="0">
                          <a:solidFill>
                            <a:schemeClr val="bg2">
                              <a:lumMod val="25000"/>
                            </a:schemeClr>
                          </a:solidFill>
                          <a:latin typeface="ZapfHumnst BT"/>
                        </a:rPr>
                        <a:t> </a:t>
                      </a:r>
                    </a:p>
                    <a:p>
                      <a:pPr marL="265113" indent="-265113">
                        <a:lnSpc>
                          <a:spcPts val="3000"/>
                        </a:lnSpc>
                        <a:buFont typeface="Arial" pitchFamily="34" charset="0"/>
                        <a:buNone/>
                      </a:pPr>
                      <a:r>
                        <a:rPr lang="es-MX" sz="1800" dirty="0">
                          <a:solidFill>
                            <a:schemeClr val="bg2">
                              <a:lumMod val="25000"/>
                            </a:schemeClr>
                          </a:solidFill>
                          <a:latin typeface="ZapfHumnst BT"/>
                        </a:rPr>
                        <a:t>Lentitud</a:t>
                      </a:r>
                      <a:endParaRPr lang="es-MX" sz="1800" baseline="0" dirty="0">
                        <a:solidFill>
                          <a:schemeClr val="bg2">
                            <a:lumMod val="25000"/>
                          </a:schemeClr>
                        </a:solidFill>
                        <a:latin typeface="ZapfHumnst BT"/>
                      </a:endParaRPr>
                    </a:p>
                    <a:p>
                      <a:pPr>
                        <a:buFont typeface="Arial" pitchFamily="34" charset="0"/>
                        <a:buChar char="•"/>
                      </a:pPr>
                      <a:endParaRPr lang="es-MX" sz="1800" i="0" baseline="0" dirty="0">
                        <a:solidFill>
                          <a:schemeClr val="bg2">
                            <a:lumMod val="25000"/>
                          </a:schemeClr>
                        </a:solidFill>
                        <a:latin typeface="ZapfHumnst BT"/>
                      </a:endParaRPr>
                    </a:p>
                    <a:p>
                      <a:pPr marL="176213" indent="-176213" algn="just">
                        <a:lnSpc>
                          <a:spcPts val="3000"/>
                        </a:lnSpc>
                        <a:buFont typeface="Arial" pitchFamily="34" charset="0"/>
                        <a:buChar char="•"/>
                      </a:pPr>
                      <a:r>
                        <a:rPr lang="es-MX" sz="1800" i="0" baseline="0" dirty="0">
                          <a:solidFill>
                            <a:schemeClr val="bg2">
                              <a:lumMod val="25000"/>
                            </a:schemeClr>
                          </a:solidFill>
                          <a:latin typeface="ZapfHumnst BT"/>
                        </a:rPr>
                        <a:t>La adición de bits de inicio y de parada y de los intervalos de inserción dentro del flujo de bits hace que la transmisión asíncrona sea más lenta que las formas de transmisión que pueden operar sin añadir toda esta información de control.</a:t>
                      </a:r>
                      <a:endParaRPr lang="es-MX" sz="1800" i="0" dirty="0">
                        <a:solidFill>
                          <a:schemeClr val="bg2">
                            <a:lumMod val="25000"/>
                          </a:schemeClr>
                        </a:solidFill>
                        <a:latin typeface="ZapfHumnst BT"/>
                      </a:endParaRPr>
                    </a:p>
                  </a:txBody>
                  <a:tcPr marL="91439" marR="91439" marT="45726" marB="45726"/>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8884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6" name="Text Box 4"/>
          <p:cNvSpPr txBox="1">
            <a:spLocks noChangeArrowheads="1"/>
          </p:cNvSpPr>
          <p:nvPr/>
        </p:nvSpPr>
        <p:spPr bwMode="auto">
          <a:xfrm>
            <a:off x="642938" y="1000125"/>
            <a:ext cx="285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síncrona</a:t>
            </a:r>
          </a:p>
        </p:txBody>
      </p:sp>
      <p:sp>
        <p:nvSpPr>
          <p:cNvPr id="7" name="Text Box 4"/>
          <p:cNvSpPr txBox="1">
            <a:spLocks noChangeArrowheads="1"/>
          </p:cNvSpPr>
          <p:nvPr/>
        </p:nvSpPr>
        <p:spPr bwMode="auto">
          <a:xfrm>
            <a:off x="857250" y="1700808"/>
            <a:ext cx="7572375"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En la transmisión síncrona se envía un bit detrás de otro, </a:t>
            </a:r>
            <a:r>
              <a:rPr lang="es-MX" sz="1800" b="1" dirty="0">
                <a:solidFill>
                  <a:schemeClr val="accent5">
                    <a:lumMod val="75000"/>
                  </a:schemeClr>
                </a:solidFill>
                <a:latin typeface="ZapfHumnst BT"/>
              </a:rPr>
              <a:t>sin bits de inicio/parada o intervalos</a:t>
            </a:r>
            <a:r>
              <a:rPr lang="es-MX" sz="1800" dirty="0">
                <a:solidFill>
                  <a:schemeClr val="bg2">
                    <a:lumMod val="25000"/>
                  </a:schemeClr>
                </a:solidFill>
                <a:latin typeface="ZapfHumnst BT"/>
              </a:rPr>
              <a:t>. Es responsabilidad del receptor agrupar los bits.</a:t>
            </a:r>
          </a:p>
        </p:txBody>
      </p:sp>
      <p:pic>
        <p:nvPicPr>
          <p:cNvPr id="16389" name="8 Imagen" descr="sincron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938" y="4929188"/>
            <a:ext cx="8053387"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857250" y="2708920"/>
            <a:ext cx="75723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En la figura se han incluido divisiones entre los bytes, pero en realidad, estas divisiones no existen; el emisor pone los datos en la línea como una tira larga.</a:t>
            </a:r>
          </a:p>
        </p:txBody>
      </p:sp>
      <p:sp>
        <p:nvSpPr>
          <p:cNvPr id="12" name="Text Box 4"/>
          <p:cNvSpPr txBox="1">
            <a:spLocks noChangeArrowheads="1"/>
          </p:cNvSpPr>
          <p:nvPr/>
        </p:nvSpPr>
        <p:spPr bwMode="auto">
          <a:xfrm>
            <a:off x="857250" y="4005064"/>
            <a:ext cx="7572375"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El receptor cuenta los bits a medida que llegan y los agrupa en unidades de ocho bits.</a:t>
            </a:r>
          </a:p>
        </p:txBody>
      </p:sp>
    </p:spTree>
    <p:extLst>
      <p:ext uri="{BB962C8B-B14F-4D97-AF65-F5344CB8AC3E}">
        <p14:creationId xmlns:p14="http://schemas.microsoft.com/office/powerpoint/2010/main" val="469195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1" grpId="0" autoUpdateAnimBg="0"/>
      <p:bldP spid="1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6" name="Text Box 4"/>
          <p:cNvSpPr txBox="1">
            <a:spLocks noChangeArrowheads="1"/>
          </p:cNvSpPr>
          <p:nvPr/>
        </p:nvSpPr>
        <p:spPr bwMode="auto">
          <a:xfrm>
            <a:off x="642938" y="1000125"/>
            <a:ext cx="2857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síncrona</a:t>
            </a:r>
          </a:p>
        </p:txBody>
      </p:sp>
      <p:sp>
        <p:nvSpPr>
          <p:cNvPr id="7" name="Text Box 4"/>
          <p:cNvSpPr txBox="1">
            <a:spLocks noChangeArrowheads="1"/>
          </p:cNvSpPr>
          <p:nvPr/>
        </p:nvSpPr>
        <p:spPr bwMode="auto">
          <a:xfrm>
            <a:off x="857250" y="1785938"/>
            <a:ext cx="757237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b="1" dirty="0">
                <a:solidFill>
                  <a:schemeClr val="accent5">
                    <a:lumMod val="75000"/>
                  </a:schemeClr>
                </a:solidFill>
                <a:latin typeface="ZapfHumnst BT"/>
              </a:rPr>
              <a:t>Sin intervalos y bits de inicio/parada</a:t>
            </a:r>
            <a:r>
              <a:rPr lang="es-MX" sz="1800" dirty="0">
                <a:solidFill>
                  <a:schemeClr val="bg2">
                    <a:lumMod val="25000"/>
                  </a:schemeClr>
                </a:solidFill>
                <a:latin typeface="ZapfHumnst BT"/>
              </a:rPr>
              <a:t>, no hay ningún mecanismo en la comunicación para ayudar al receptor a ajustar su bit de sincronización en medio de una transmisión.</a:t>
            </a:r>
          </a:p>
        </p:txBody>
      </p:sp>
      <p:pic>
        <p:nvPicPr>
          <p:cNvPr id="17413" name="8 Imagen" descr="sincron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938" y="4857750"/>
            <a:ext cx="8053387"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857250" y="3114834"/>
            <a:ext cx="75723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b="1" dirty="0">
                <a:solidFill>
                  <a:schemeClr val="accent5">
                    <a:lumMod val="75000"/>
                  </a:schemeClr>
                </a:solidFill>
                <a:latin typeface="ZapfHumnst BT"/>
              </a:rPr>
              <a:t>La temporización se vuelve muy importante</a:t>
            </a:r>
            <a:r>
              <a:rPr lang="es-MX" sz="1800" dirty="0">
                <a:solidFill>
                  <a:schemeClr val="bg2">
                    <a:lumMod val="25000"/>
                  </a:schemeClr>
                </a:solidFill>
                <a:latin typeface="ZapfHumnst BT"/>
              </a:rPr>
              <a:t>, ya que la exactitud de la información recibida depende completamente de la habilidad del dispositivo receptor de llevar exactamente la cuenta de los bits a medida que llegan.</a:t>
            </a:r>
          </a:p>
        </p:txBody>
      </p:sp>
    </p:spTree>
    <p:extLst>
      <p:ext uri="{BB962C8B-B14F-4D97-AF65-F5344CB8AC3E}">
        <p14:creationId xmlns:p14="http://schemas.microsoft.com/office/powerpoint/2010/main" val="2539776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a:t>Técnicas de comunicación</a:t>
            </a:r>
          </a:p>
        </p:txBody>
      </p:sp>
      <p:sp>
        <p:nvSpPr>
          <p:cNvPr id="6" name="Text Box 4"/>
          <p:cNvSpPr txBox="1">
            <a:spLocks noChangeArrowheads="1"/>
          </p:cNvSpPr>
          <p:nvPr/>
        </p:nvSpPr>
        <p:spPr bwMode="auto">
          <a:xfrm>
            <a:off x="642938" y="1000125"/>
            <a:ext cx="28575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6">
                    <a:lumMod val="75000"/>
                  </a:schemeClr>
                </a:solidFill>
                <a:latin typeface="ZapfHumnst BT"/>
              </a:rPr>
              <a:t>Transmisión síncrona</a:t>
            </a:r>
          </a:p>
        </p:txBody>
      </p:sp>
      <p:graphicFrame>
        <p:nvGraphicFramePr>
          <p:cNvPr id="8" name="7 Tabla"/>
          <p:cNvGraphicFramePr>
            <a:graphicFrameLocks noGrp="1"/>
          </p:cNvGraphicFramePr>
          <p:nvPr>
            <p:extLst>
              <p:ext uri="{D42A27DB-BD31-4B8C-83A1-F6EECF244321}">
                <p14:modId xmlns:p14="http://schemas.microsoft.com/office/powerpoint/2010/main" val="3226247844"/>
              </p:ext>
            </p:extLst>
          </p:nvPr>
        </p:nvGraphicFramePr>
        <p:xfrm>
          <a:off x="1357313" y="1928813"/>
          <a:ext cx="6786562" cy="4143375"/>
        </p:xfrm>
        <a:graphic>
          <a:graphicData uri="http://schemas.openxmlformats.org/drawingml/2006/table">
            <a:tbl>
              <a:tblPr firstRow="1" bandRow="1">
                <a:tableStyleId>{5940675A-B579-460E-94D1-54222C63F5DA}</a:tableStyleId>
              </a:tblPr>
              <a:tblGrid>
                <a:gridCol w="6786562">
                  <a:extLst>
                    <a:ext uri="{9D8B030D-6E8A-4147-A177-3AD203B41FA5}">
                      <a16:colId xmlns:a16="http://schemas.microsoft.com/office/drawing/2014/main" val="20000"/>
                    </a:ext>
                  </a:extLst>
                </a:gridCol>
              </a:tblGrid>
              <a:tr h="391203">
                <a:tc>
                  <a:txBody>
                    <a:bodyPr/>
                    <a:lstStyle/>
                    <a:p>
                      <a:pPr algn="ctr"/>
                      <a:r>
                        <a:rPr lang="es-MX" sz="1800" b="1" dirty="0">
                          <a:latin typeface="ZapfHumnst BT"/>
                        </a:rPr>
                        <a:t>Ventajas</a:t>
                      </a:r>
                    </a:p>
                  </a:txBody>
                  <a:tcPr>
                    <a:solidFill>
                      <a:schemeClr val="bg2">
                        <a:lumMod val="40000"/>
                        <a:lumOff val="60000"/>
                      </a:schemeClr>
                    </a:solidFill>
                  </a:tcPr>
                </a:tc>
                <a:extLst>
                  <a:ext uri="{0D108BD9-81ED-4DB2-BD59-A6C34878D82A}">
                    <a16:rowId xmlns:a16="http://schemas.microsoft.com/office/drawing/2014/main" val="10000"/>
                  </a:ext>
                </a:extLst>
              </a:tr>
              <a:tr h="3752172">
                <a:tc>
                  <a:txBody>
                    <a:bodyPr/>
                    <a:lstStyle/>
                    <a:p>
                      <a:pPr>
                        <a:buFont typeface="Arial" pitchFamily="34" charset="0"/>
                        <a:buChar char="•"/>
                      </a:pPr>
                      <a:endParaRPr lang="es-MX" sz="1800" dirty="0">
                        <a:latin typeface="ZapfHumnst BT"/>
                      </a:endParaRPr>
                    </a:p>
                    <a:p>
                      <a:pPr>
                        <a:buFont typeface="Arial" pitchFamily="34" charset="0"/>
                        <a:buNone/>
                      </a:pPr>
                      <a:r>
                        <a:rPr lang="es-MX" sz="1800" b="1" dirty="0">
                          <a:solidFill>
                            <a:schemeClr val="bg2">
                              <a:lumMod val="25000"/>
                            </a:schemeClr>
                          </a:solidFill>
                          <a:latin typeface="ZapfHumnst BT"/>
                        </a:rPr>
                        <a:t>Velocidad</a:t>
                      </a:r>
                    </a:p>
                    <a:p>
                      <a:pPr algn="just">
                        <a:lnSpc>
                          <a:spcPts val="3000"/>
                        </a:lnSpc>
                        <a:buFont typeface="Arial" pitchFamily="34" charset="0"/>
                        <a:buNone/>
                      </a:pPr>
                      <a:endParaRPr lang="es-MX" sz="1800" dirty="0">
                        <a:solidFill>
                          <a:schemeClr val="bg2">
                            <a:lumMod val="25000"/>
                          </a:schemeClr>
                        </a:solidFill>
                        <a:latin typeface="ZapfHumnst BT"/>
                      </a:endParaRPr>
                    </a:p>
                    <a:p>
                      <a:pPr marL="265113" indent="-265113" algn="just" defTabSz="914400" rtl="0" eaLnBrk="1" latinLnBrk="0" hangingPunct="1">
                        <a:lnSpc>
                          <a:spcPts val="3000"/>
                        </a:lnSpc>
                        <a:buFont typeface="Arial" pitchFamily="34" charset="0"/>
                        <a:buChar char="•"/>
                      </a:pPr>
                      <a:r>
                        <a:rPr lang="es-MX" sz="1800" kern="1200" dirty="0">
                          <a:solidFill>
                            <a:schemeClr val="bg2">
                              <a:lumMod val="25000"/>
                            </a:schemeClr>
                          </a:solidFill>
                          <a:latin typeface="ZapfHumnst BT"/>
                          <a:ea typeface="+mn-ea"/>
                          <a:cs typeface="+mn-cs"/>
                        </a:rPr>
                        <a:t>No hay bits extra </a:t>
                      </a:r>
                    </a:p>
                    <a:p>
                      <a:pPr marL="265113" indent="-265113" algn="just">
                        <a:lnSpc>
                          <a:spcPts val="3000"/>
                        </a:lnSpc>
                        <a:buFont typeface="Arial" pitchFamily="34" charset="0"/>
                        <a:buChar char="•"/>
                      </a:pPr>
                      <a:r>
                        <a:rPr lang="es-MX" sz="1800" dirty="0">
                          <a:solidFill>
                            <a:schemeClr val="bg2">
                              <a:lumMod val="25000"/>
                            </a:schemeClr>
                          </a:solidFill>
                          <a:latin typeface="ZapfHumnst BT"/>
                        </a:rPr>
                        <a:t>No hay intervalos que introducir en el emisor, ni que eliminar en el receptor.</a:t>
                      </a:r>
                    </a:p>
                    <a:p>
                      <a:pPr marL="265113" indent="-265113" algn="just">
                        <a:lnSpc>
                          <a:spcPts val="3000"/>
                        </a:lnSpc>
                        <a:buFont typeface="Arial" pitchFamily="34" charset="0"/>
                        <a:buChar char="•"/>
                      </a:pPr>
                      <a:r>
                        <a:rPr lang="es-MX" sz="1800" dirty="0">
                          <a:solidFill>
                            <a:schemeClr val="bg2">
                              <a:lumMod val="25000"/>
                            </a:schemeClr>
                          </a:solidFill>
                          <a:latin typeface="ZapfHumnst BT"/>
                        </a:rPr>
                        <a:t>Se consigue, por extensión, transmitir menos bits a lo largo del enlace,</a:t>
                      </a:r>
                      <a:r>
                        <a:rPr lang="es-MX" sz="1800" baseline="0" dirty="0">
                          <a:solidFill>
                            <a:schemeClr val="bg2">
                              <a:lumMod val="25000"/>
                            </a:schemeClr>
                          </a:solidFill>
                          <a:latin typeface="ZapfHumnst BT"/>
                        </a:rPr>
                        <a:t> lo que hace que la transmisión síncrona sea </a:t>
                      </a:r>
                      <a:r>
                        <a:rPr lang="es-MX" sz="1800" b="1" baseline="0" dirty="0">
                          <a:solidFill>
                            <a:srgbClr val="FF0000"/>
                          </a:solidFill>
                          <a:latin typeface="ZapfHumnst BT"/>
                        </a:rPr>
                        <a:t>más rápida</a:t>
                      </a:r>
                      <a:r>
                        <a:rPr lang="es-MX" sz="1800" baseline="0" dirty="0">
                          <a:solidFill>
                            <a:schemeClr val="bg2">
                              <a:lumMod val="25000"/>
                            </a:schemeClr>
                          </a:solidFill>
                          <a:latin typeface="ZapfHumnst BT"/>
                        </a:rPr>
                        <a:t> que la transmisión asíncrona.</a:t>
                      </a:r>
                      <a:endParaRPr lang="es-MX" sz="1800" dirty="0">
                        <a:solidFill>
                          <a:schemeClr val="bg2">
                            <a:lumMod val="25000"/>
                          </a:schemeClr>
                        </a:solidFill>
                        <a:latin typeface="ZapfHumnst BT"/>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0424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2129</Words>
  <Application>Microsoft Office PowerPoint</Application>
  <PresentationFormat>Presentación en pantalla (4:3)</PresentationFormat>
  <Paragraphs>288</Paragraphs>
  <Slides>32</Slides>
  <Notes>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39" baseType="lpstr">
      <vt:lpstr>Arial</vt:lpstr>
      <vt:lpstr>Calibri</vt:lpstr>
      <vt:lpstr>Courier New</vt:lpstr>
      <vt:lpstr>Times New Roman</vt:lpstr>
      <vt:lpstr>ZapfHumnst BT</vt:lpstr>
      <vt:lpstr>Tema de Office</vt:lpstr>
      <vt:lpstr>Bitmap Image</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74</cp:revision>
  <cp:lastPrinted>2013-10-21T22:10:45Z</cp:lastPrinted>
  <dcterms:created xsi:type="dcterms:W3CDTF">2013-06-11T22:32:36Z</dcterms:created>
  <dcterms:modified xsi:type="dcterms:W3CDTF">2019-04-09T17:51:09Z</dcterms:modified>
</cp:coreProperties>
</file>