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325" r:id="rId3"/>
    <p:sldId id="349" r:id="rId4"/>
    <p:sldId id="352" r:id="rId5"/>
    <p:sldId id="353" r:id="rId6"/>
    <p:sldId id="350" r:id="rId7"/>
    <p:sldId id="354" r:id="rId8"/>
    <p:sldId id="355" r:id="rId9"/>
    <p:sldId id="356" r:id="rId10"/>
    <p:sldId id="359" r:id="rId11"/>
    <p:sldId id="357" r:id="rId12"/>
    <p:sldId id="351" r:id="rId1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50" autoAdjust="0"/>
  </p:normalViewPr>
  <p:slideViewPr>
    <p:cSldViewPr>
      <p:cViewPr varScale="1">
        <p:scale>
          <a:sx n="64" d="100"/>
          <a:sy n="64" d="100"/>
        </p:scale>
        <p:origin x="148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21/01/2019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FA8A8-0B68-42C8-B46C-FDD8B45D9C86}" type="slidenum">
              <a:rPr lang="es-ES" altLang="es-MX"/>
              <a:pPr/>
              <a:t>7</a:t>
            </a:fld>
            <a:endParaRPr lang="es-ES" altLang="es-MX"/>
          </a:p>
        </p:txBody>
      </p:sp>
      <p:sp>
        <p:nvSpPr>
          <p:cNvPr id="5939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8238" y="695325"/>
            <a:ext cx="4583112" cy="34369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878821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C37E12-7BA8-4D7D-97C4-7447F658F427}" type="slidenum">
              <a:rPr lang="es-ES" altLang="es-MX"/>
              <a:pPr/>
              <a:t>8</a:t>
            </a:fld>
            <a:endParaRPr lang="es-ES" altLang="es-MX"/>
          </a:p>
        </p:txBody>
      </p:sp>
      <p:sp>
        <p:nvSpPr>
          <p:cNvPr id="595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8238" y="695325"/>
            <a:ext cx="4583112" cy="34369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101456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27D650C-AB00-4F7E-80EF-2666D7C77918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80467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21/01/2019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21/01/2019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21/01/2019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21/01/2019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21/01/2019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21/01/2019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21/01/2019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2018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Fundamentos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376463"/>
            <a:ext cx="6400800" cy="76450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Redes Web</a:t>
            </a:r>
            <a:endParaRPr lang="es-MX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848" y="3214112"/>
            <a:ext cx="3821774" cy="28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596" y="1778496"/>
            <a:ext cx="7617844" cy="157849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firewall o servidor</a:t>
            </a:r>
            <a:r>
              <a:rPr lang="es-ES_tradnl" altLang="es-MX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de seguridad 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consta de hardware y software ubicados entre la red interna de una organización y una red externa para evitar que personas ajenas invadan las redes privadas.</a:t>
            </a:r>
          </a:p>
          <a:p>
            <a:pPr>
              <a:spcBef>
                <a:spcPct val="0"/>
              </a:spcBef>
            </a:pPr>
            <a:endParaRPr lang="es-ES_tradnl" altLang="es-MX" sz="1800" dirty="0"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4" y="3360486"/>
            <a:ext cx="7135156" cy="2654641"/>
          </a:xfrm>
          <a:prstGeom prst="rect">
            <a:avLst/>
          </a:prstGeom>
        </p:spPr>
      </p:pic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624" y="341784"/>
            <a:ext cx="7086600" cy="1143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Privadas Virtuales</a:t>
            </a:r>
            <a:b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(VPN = Virtual </a:t>
            </a:r>
            <a:r>
              <a:rPr lang="es-ES_tradnl" alt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Private</a:t>
            </a: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 Network)</a:t>
            </a:r>
            <a:endParaRPr lang="es-ES_tradnl" altLang="es-MX" sz="2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47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004" name="Rectangle 12"/>
          <p:cNvSpPr>
            <a:spLocks noChangeArrowheads="1"/>
          </p:cNvSpPr>
          <p:nvPr/>
        </p:nvSpPr>
        <p:spPr bwMode="auto">
          <a:xfrm>
            <a:off x="3200400" y="2020888"/>
            <a:ext cx="3200400" cy="2590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27" name="Rectangle 35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26" name="Rectangle 34"/>
          <p:cNvSpPr>
            <a:spLocks noChangeArrowheads="1"/>
          </p:cNvSpPr>
          <p:nvPr/>
        </p:nvSpPr>
        <p:spPr bwMode="auto">
          <a:xfrm>
            <a:off x="1295400" y="1371600"/>
            <a:ext cx="7848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6994" name="Rectangle 2"/>
          <p:cNvSpPr>
            <a:spLocks noChangeArrowheads="1"/>
          </p:cNvSpPr>
          <p:nvPr/>
        </p:nvSpPr>
        <p:spPr bwMode="auto">
          <a:xfrm>
            <a:off x="5638800" y="38496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>
                <a:solidFill>
                  <a:srgbClr val="66FFFF"/>
                </a:solidFill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3352800" y="38496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>
                <a:solidFill>
                  <a:srgbClr val="66FFFF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3352800" y="21732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>
                <a:solidFill>
                  <a:srgbClr val="66FFFF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5638800" y="21732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>
                <a:solidFill>
                  <a:srgbClr val="66FFFF"/>
                </a:solidFill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596998" name="Line 6"/>
          <p:cNvSpPr>
            <a:spLocks noChangeShapeType="1"/>
          </p:cNvSpPr>
          <p:nvPr/>
        </p:nvSpPr>
        <p:spPr bwMode="auto">
          <a:xfrm>
            <a:off x="3962400" y="247808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6999" name="Line 7"/>
          <p:cNvSpPr>
            <a:spLocks noChangeShapeType="1"/>
          </p:cNvSpPr>
          <p:nvPr/>
        </p:nvSpPr>
        <p:spPr bwMode="auto">
          <a:xfrm>
            <a:off x="3657600" y="27828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00" name="Line 8"/>
          <p:cNvSpPr>
            <a:spLocks noChangeShapeType="1"/>
          </p:cNvSpPr>
          <p:nvPr/>
        </p:nvSpPr>
        <p:spPr bwMode="auto">
          <a:xfrm>
            <a:off x="5943600" y="27828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01" name="Line 9"/>
          <p:cNvSpPr>
            <a:spLocks noChangeShapeType="1"/>
          </p:cNvSpPr>
          <p:nvPr/>
        </p:nvSpPr>
        <p:spPr bwMode="auto">
          <a:xfrm>
            <a:off x="3962400" y="415448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02" name="Text Box 10"/>
          <p:cNvSpPr txBox="1">
            <a:spLocks noChangeArrowheads="1"/>
          </p:cNvSpPr>
          <p:nvPr/>
        </p:nvSpPr>
        <p:spPr bwMode="auto">
          <a:xfrm>
            <a:off x="4038600" y="2428875"/>
            <a:ext cx="149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Intranet</a:t>
            </a:r>
          </a:p>
        </p:txBody>
      </p:sp>
      <p:sp>
        <p:nvSpPr>
          <p:cNvPr id="597005" name="Rectangle 13"/>
          <p:cNvSpPr>
            <a:spLocks noChangeArrowheads="1"/>
          </p:cNvSpPr>
          <p:nvPr/>
        </p:nvSpPr>
        <p:spPr bwMode="auto">
          <a:xfrm>
            <a:off x="1371600" y="1487488"/>
            <a:ext cx="14478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>
                <a:latin typeface="Times New Roman" panose="02020603050405020304" pitchFamily="18" charset="0"/>
              </a:rPr>
              <a:t>Clientes</a:t>
            </a:r>
            <a:endParaRPr lang="en-US" altLang="es-MX" sz="2000" i="1">
              <a:latin typeface="Times New Roman" panose="02020603050405020304" pitchFamily="18" charset="0"/>
            </a:endParaRPr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6781800" y="4611688"/>
            <a:ext cx="1600200" cy="56038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>
                <a:latin typeface="Times New Roman" panose="02020603050405020304" pitchFamily="18" charset="0"/>
              </a:rPr>
              <a:t> Vendedores</a:t>
            </a:r>
            <a:endParaRPr lang="en-US" altLang="es-MX" sz="2000" i="1">
              <a:latin typeface="Times New Roman" panose="02020603050405020304" pitchFamily="18" charset="0"/>
            </a:endParaRPr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1219200" y="4611688"/>
            <a:ext cx="1828800" cy="6731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>
                <a:latin typeface="Times New Roman" panose="02020603050405020304" pitchFamily="18" charset="0"/>
              </a:rPr>
              <a:t>Proveedores</a:t>
            </a:r>
            <a:endParaRPr lang="en-US" altLang="es-MX" sz="2000" i="1">
              <a:latin typeface="Times New Roman" panose="02020603050405020304" pitchFamily="18" charset="0"/>
            </a:endParaRPr>
          </a:p>
        </p:txBody>
      </p:sp>
      <p:sp>
        <p:nvSpPr>
          <p:cNvPr id="597008" name="Rectangle 16"/>
          <p:cNvSpPr>
            <a:spLocks noChangeArrowheads="1"/>
          </p:cNvSpPr>
          <p:nvPr/>
        </p:nvSpPr>
        <p:spPr bwMode="auto">
          <a:xfrm>
            <a:off x="6477000" y="1487488"/>
            <a:ext cx="19812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>
                <a:latin typeface="Times New Roman" panose="02020603050405020304" pitchFamily="18" charset="0"/>
              </a:rPr>
              <a:t>Distribuidores</a:t>
            </a:r>
            <a:endParaRPr lang="en-US" altLang="es-MX" sz="2000" i="1">
              <a:latin typeface="Times New Roman" panose="02020603050405020304" pitchFamily="18" charset="0"/>
            </a:endParaRPr>
          </a:p>
        </p:txBody>
      </p:sp>
      <p:sp>
        <p:nvSpPr>
          <p:cNvPr id="597009" name="Line 17"/>
          <p:cNvSpPr>
            <a:spLocks noChangeShapeType="1"/>
          </p:cNvSpPr>
          <p:nvPr/>
        </p:nvSpPr>
        <p:spPr bwMode="auto">
          <a:xfrm>
            <a:off x="2819400" y="17160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0" name="Line 18"/>
          <p:cNvSpPr>
            <a:spLocks noChangeShapeType="1"/>
          </p:cNvSpPr>
          <p:nvPr/>
        </p:nvSpPr>
        <p:spPr bwMode="auto">
          <a:xfrm>
            <a:off x="4724400" y="17160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1" name="Line 19"/>
          <p:cNvSpPr>
            <a:spLocks noChangeShapeType="1"/>
          </p:cNvSpPr>
          <p:nvPr/>
        </p:nvSpPr>
        <p:spPr bwMode="auto">
          <a:xfrm flipH="1">
            <a:off x="6400800" y="3316288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2" name="Line 20"/>
          <p:cNvSpPr>
            <a:spLocks noChangeShapeType="1"/>
          </p:cNvSpPr>
          <p:nvPr/>
        </p:nvSpPr>
        <p:spPr bwMode="auto">
          <a:xfrm flipH="1">
            <a:off x="4800600" y="4916488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3" name="Line 21"/>
          <p:cNvSpPr>
            <a:spLocks noChangeShapeType="1"/>
          </p:cNvSpPr>
          <p:nvPr/>
        </p:nvSpPr>
        <p:spPr bwMode="auto">
          <a:xfrm flipV="1">
            <a:off x="4800600" y="4611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4" name="Line 22"/>
          <p:cNvSpPr>
            <a:spLocks noChangeShapeType="1"/>
          </p:cNvSpPr>
          <p:nvPr/>
        </p:nvSpPr>
        <p:spPr bwMode="auto">
          <a:xfrm flipV="1">
            <a:off x="2057400" y="3392488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5" name="Line 23"/>
          <p:cNvSpPr>
            <a:spLocks noChangeShapeType="1"/>
          </p:cNvSpPr>
          <p:nvPr/>
        </p:nvSpPr>
        <p:spPr bwMode="auto">
          <a:xfrm>
            <a:off x="2057400" y="33924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6" name="Text Box 24"/>
          <p:cNvSpPr txBox="1">
            <a:spLocks noChangeArrowheads="1"/>
          </p:cNvSpPr>
          <p:nvPr/>
        </p:nvSpPr>
        <p:spPr bwMode="auto">
          <a:xfrm>
            <a:off x="3048000" y="1206500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17" name="Text Box 25"/>
          <p:cNvSpPr txBox="1">
            <a:spLocks noChangeArrowheads="1"/>
          </p:cNvSpPr>
          <p:nvPr/>
        </p:nvSpPr>
        <p:spPr bwMode="auto">
          <a:xfrm>
            <a:off x="4943475" y="4930775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18" name="Text Box 26"/>
          <p:cNvSpPr txBox="1">
            <a:spLocks noChangeArrowheads="1"/>
          </p:cNvSpPr>
          <p:nvPr/>
        </p:nvSpPr>
        <p:spPr bwMode="auto">
          <a:xfrm>
            <a:off x="1524000" y="2882900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19" name="Text Box 27"/>
          <p:cNvSpPr txBox="1">
            <a:spLocks noChangeArrowheads="1"/>
          </p:cNvSpPr>
          <p:nvPr/>
        </p:nvSpPr>
        <p:spPr bwMode="auto">
          <a:xfrm>
            <a:off x="6477000" y="3263900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20" name="Rectangle 28"/>
          <p:cNvSpPr>
            <a:spLocks noChangeArrowheads="1"/>
          </p:cNvSpPr>
          <p:nvPr/>
        </p:nvSpPr>
        <p:spPr bwMode="auto">
          <a:xfrm>
            <a:off x="1143000" y="954088"/>
            <a:ext cx="73914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21" name="Text Box 29"/>
          <p:cNvSpPr txBox="1">
            <a:spLocks noChangeArrowheads="1"/>
          </p:cNvSpPr>
          <p:nvPr/>
        </p:nvSpPr>
        <p:spPr bwMode="auto">
          <a:xfrm>
            <a:off x="3962400" y="381000"/>
            <a:ext cx="149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Internet</a:t>
            </a:r>
          </a:p>
        </p:txBody>
      </p:sp>
      <p:sp>
        <p:nvSpPr>
          <p:cNvPr id="597022" name="Text Box 30"/>
          <p:cNvSpPr txBox="1">
            <a:spLocks noChangeArrowheads="1"/>
          </p:cNvSpPr>
          <p:nvPr/>
        </p:nvSpPr>
        <p:spPr bwMode="auto">
          <a:xfrm>
            <a:off x="3962400" y="6172200"/>
            <a:ext cx="149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Internet</a:t>
            </a:r>
          </a:p>
        </p:txBody>
      </p:sp>
      <p:sp>
        <p:nvSpPr>
          <p:cNvPr id="597023" name="Line 31"/>
          <p:cNvSpPr>
            <a:spLocks noChangeShapeType="1"/>
          </p:cNvSpPr>
          <p:nvPr/>
        </p:nvSpPr>
        <p:spPr bwMode="auto">
          <a:xfrm flipV="1">
            <a:off x="7467600" y="202088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24" name="Line 32"/>
          <p:cNvSpPr>
            <a:spLocks noChangeShapeType="1"/>
          </p:cNvSpPr>
          <p:nvPr/>
        </p:nvSpPr>
        <p:spPr bwMode="auto">
          <a:xfrm flipH="1">
            <a:off x="3962400" y="2782888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25" name="Line 33"/>
          <p:cNvSpPr>
            <a:spLocks noChangeShapeType="1"/>
          </p:cNvSpPr>
          <p:nvPr/>
        </p:nvSpPr>
        <p:spPr bwMode="auto">
          <a:xfrm>
            <a:off x="3962400" y="2782888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5936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Internet 2</a:t>
            </a:r>
          </a:p>
        </p:txBody>
      </p:sp>
      <p:sp>
        <p:nvSpPr>
          <p:cNvPr id="2" name="Rectángulo 1"/>
          <p:cNvSpPr/>
          <p:nvPr/>
        </p:nvSpPr>
        <p:spPr>
          <a:xfrm>
            <a:off x="812439" y="1164058"/>
            <a:ext cx="772000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una </a:t>
            </a:r>
            <a:r>
              <a:rPr lang="es-MX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red privada creada en EEUU para desarrollar proyectos de investigación</a:t>
            </a:r>
            <a:r>
              <a:rPr lang="es-MX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MX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aplicaciones y tecnologías de redes avanzadas, la mayoría para transferir información a alta velocidad</a:t>
            </a:r>
            <a:r>
              <a:rPr lang="es-MX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s-MX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MX" dirty="0">
              <a:solidFill>
                <a:srgbClr val="0070C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731042"/>
            <a:ext cx="3038511" cy="212695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33440" y="5005911"/>
            <a:ext cx="48381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Algunas de las tecnologías que han desarrollado han sido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IPv6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IP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Multicast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633440" y="2669486"/>
            <a:ext cx="779717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Está red utiliza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fibra óptica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y ha sido desarrollada principalmente por universidades estadounidenses. Actualmente está formada por 212 universidades de EEUU y otras 60 compañías tecnológicas como Microsoft, Intel, AMD, 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Sun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Microsystems y Cisco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Systems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que han donado grandes cantidades de dinero para su desarrollo. </a:t>
            </a:r>
          </a:p>
        </p:txBody>
      </p:sp>
    </p:spTree>
    <p:extLst>
      <p:ext uri="{BB962C8B-B14F-4D97-AF65-F5344CB8AC3E}">
        <p14:creationId xmlns:p14="http://schemas.microsoft.com/office/powerpoint/2010/main" val="160387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844824"/>
            <a:ext cx="4392488" cy="3294366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3417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Web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187759" y="1845770"/>
            <a:ext cx="2304256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Internet</a:t>
            </a:r>
          </a:p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Intranet</a:t>
            </a:r>
            <a:endParaRPr lang="es-MX" sz="2400" dirty="0">
              <a:solidFill>
                <a:schemeClr val="accent6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 Extranet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4. Internet 2</a:t>
            </a:r>
            <a:endParaRPr lang="es-MX" sz="2400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50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166012"/>
            <a:ext cx="4118962" cy="2926631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Internet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55576" y="1310090"/>
            <a:ext cx="77768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la conexión de varios servidores alrededor de mundo que tienen como objetivo compartir información o comunicarse entre ellos, también llamada “la red de redes”.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99592" y="3284984"/>
            <a:ext cx="34741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 través de este medio es posible realizar todo tipo de transacciones y obtener información en tiempo real.</a:t>
            </a:r>
          </a:p>
        </p:txBody>
      </p:sp>
    </p:spTree>
    <p:extLst>
      <p:ext uri="{BB962C8B-B14F-4D97-AF65-F5344CB8AC3E}">
        <p14:creationId xmlns:p14="http://schemas.microsoft.com/office/powerpoint/2010/main" val="358384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501008"/>
            <a:ext cx="4916626" cy="2952328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Intranet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899592" y="1211194"/>
            <a:ext cx="7869882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una red privada que usa las tecnologías del Internet para ser utilizadas dentro de una misma organización, para distribuir información y aplicaciones a las que solo puede tener acceso un grupo controlado de usuarios.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39552" y="3123065"/>
            <a:ext cx="28083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una 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red privada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que cuenta con servidores de aplicaciones, de correo o web. </a:t>
            </a:r>
            <a:r>
              <a:rPr lang="en-US" altLang="ja-JP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 firewall la </a:t>
            </a:r>
            <a:r>
              <a:rPr lang="en-US" altLang="ja-JP" sz="20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protege</a:t>
            </a:r>
            <a:r>
              <a:rPr lang="en-US" altLang="ja-JP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contra </a:t>
            </a:r>
            <a:r>
              <a:rPr lang="en-US" altLang="ja-JP" sz="20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usuarios</a:t>
            </a:r>
            <a:r>
              <a:rPr lang="en-US" altLang="ja-JP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n-US" altLang="ja-JP" sz="20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redes</a:t>
            </a:r>
            <a:r>
              <a:rPr lang="en-US" altLang="ja-JP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no </a:t>
            </a:r>
            <a:r>
              <a:rPr lang="en-US" altLang="ja-JP" sz="20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autorizados</a:t>
            </a:r>
            <a:r>
              <a:rPr lang="en-US" altLang="ja-JP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2000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75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Intranet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857132" y="1350052"/>
            <a:ext cx="7394240" cy="30892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s-ES_tradnl" altLang="es-MX" sz="20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Usos: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Páginas de la Institución, de los departamentos o individuales.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Publicación de documentos.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 distribución de software y material de capacitación.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 calendarización de actividades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 acceso y ejecución de aplicaciones. 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 acceso a bases de datos de la organización.</a:t>
            </a:r>
            <a:endParaRPr lang="es-ES_tradnl" altLang="es-MX" sz="1800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440961"/>
            <a:ext cx="4320480" cy="20879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358012"/>
            <a:ext cx="2448272" cy="234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2996952"/>
            <a:ext cx="5048250" cy="1543050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Extranet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55576" y="1360499"/>
            <a:ext cx="792088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una red privada usada por las compañías para compartir información del negocio con sus proveedores, vendedores, socios, clientes y otros negocios.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55576" y="2492896"/>
            <a:ext cx="4932412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Aplicaciones de </a:t>
            </a:r>
            <a:r>
              <a:rPr lang="es-ES" altLang="es-MX" sz="1800" b="1" dirty="0" err="1">
                <a:solidFill>
                  <a:schemeClr val="accent5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Extranets</a:t>
            </a: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Listas de catálogos de productos.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Órdenes de procesamiento.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Comunicación entre negocios.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Automatización de las cadenas de proveedores.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Soporte técnico en línea.</a:t>
            </a:r>
            <a:endParaRPr lang="es-ES_tradnl" altLang="es-MX" sz="2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2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ChangeArrowheads="1"/>
          </p:cNvSpPr>
          <p:nvPr/>
        </p:nvSpPr>
        <p:spPr bwMode="auto">
          <a:xfrm>
            <a:off x="683568" y="260648"/>
            <a:ext cx="792088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Intranets vs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Extranets</a:t>
            </a:r>
            <a:endParaRPr lang="es-ES_tradnl" altLang="es-MX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  <a:ea typeface="+mj-ea"/>
              <a:cs typeface="+mj-cs"/>
            </a:endParaRPr>
          </a:p>
        </p:txBody>
      </p:sp>
      <p:sp>
        <p:nvSpPr>
          <p:cNvPr id="592899" name="Rectangle 3"/>
          <p:cNvSpPr>
            <a:spLocks noChangeArrowheads="1"/>
          </p:cNvSpPr>
          <p:nvPr/>
        </p:nvSpPr>
        <p:spPr bwMode="auto">
          <a:xfrm>
            <a:off x="1360190" y="1772816"/>
            <a:ext cx="6711652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s-ES" altLang="es-MX" sz="2400" b="1" dirty="0">
                <a:latin typeface="+mn-lt"/>
              </a:rPr>
              <a:t>       </a:t>
            </a:r>
            <a:r>
              <a:rPr lang="es-ES" altLang="es-MX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Intranet</a:t>
            </a:r>
            <a:r>
              <a:rPr lang="es-ES" altLang="es-MX" sz="2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  </a:t>
            </a:r>
            <a:r>
              <a:rPr lang="es-ES" altLang="es-MX" sz="28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                            </a:t>
            </a:r>
            <a:r>
              <a:rPr lang="es-ES" altLang="es-MX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Extranet</a:t>
            </a:r>
          </a:p>
          <a:p>
            <a:endParaRPr lang="es-ES" altLang="es-MX" sz="1600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*Negocio - Empleado             *Negocio – Negocio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*Red común		           *Redes distintas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*Ahorro en costos	           *Ventaja competitiva</a:t>
            </a:r>
          </a:p>
        </p:txBody>
      </p:sp>
    </p:spTree>
    <p:extLst>
      <p:ext uri="{BB962C8B-B14F-4D97-AF65-F5344CB8AC3E}">
        <p14:creationId xmlns:p14="http://schemas.microsoft.com/office/powerpoint/2010/main" val="2929804212"/>
      </p:ext>
    </p:extLst>
  </p:cSld>
  <p:clrMapOvr>
    <a:masterClrMapping/>
  </p:clrMapOvr>
  <p:transition>
    <p:spli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Rectangle 3"/>
          <p:cNvSpPr>
            <a:spLocks noChangeArrowheads="1"/>
          </p:cNvSpPr>
          <p:nvPr/>
        </p:nvSpPr>
        <p:spPr bwMode="auto">
          <a:xfrm>
            <a:off x="609600" y="1600200"/>
            <a:ext cx="7994848" cy="276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s-ES" altLang="es-MX">
              <a:latin typeface="ZapfHumnst BT" charset="0"/>
            </a:endParaRP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595358" y="1556792"/>
            <a:ext cx="7786642" cy="53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Desarrollar </a:t>
            </a:r>
            <a:r>
              <a:rPr lang="es-ES" altLang="es-MX" sz="20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WANs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privadas es caro. </a:t>
            </a:r>
            <a:endParaRPr lang="es-ES" altLang="es-MX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624" y="341784"/>
            <a:ext cx="7086600" cy="1143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Privadas Virtuales</a:t>
            </a:r>
            <a:b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(VPN = Virtual </a:t>
            </a:r>
            <a:r>
              <a:rPr lang="es-ES_tradnl" alt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Private</a:t>
            </a: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 Network)</a:t>
            </a:r>
            <a:endParaRPr lang="es-ES_tradnl" altLang="es-MX" sz="2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852" y="4293096"/>
            <a:ext cx="3348372" cy="2160240"/>
          </a:xfrm>
          <a:prstGeom prst="rect">
            <a:avLst/>
          </a:prstGeom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77102" y="2118104"/>
            <a:ext cx="8027346" cy="246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Internet provee una estructura más flexible y económica de interconectar oficinas remotas. Sin embargo,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las redes públicas no garantizan la seguridad de las comunicaciones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por lo que las </a:t>
            </a:r>
            <a:r>
              <a:rPr lang="es-ES" altLang="es-MX" sz="2000" b="1" dirty="0">
                <a:solidFill>
                  <a:srgbClr val="0070C0"/>
                </a:solidFill>
                <a:latin typeface="+mn-lt"/>
              </a:rPr>
              <a:t>redes privadas virtuales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surgieron de la necesidad de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garantizar la seguridad de las comunicaciones en las redes públicas. 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endParaRPr lang="es-ES" altLang="es-MX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13739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628800"/>
            <a:ext cx="8496944" cy="230425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Para tener aplicaciones seguras de acceso a Intranets y </a:t>
            </a:r>
            <a:r>
              <a:rPr lang="es-ES_tradnl" altLang="es-MX" sz="1800" dirty="0" err="1">
                <a:solidFill>
                  <a:schemeClr val="bg2">
                    <a:lumMod val="25000"/>
                  </a:schemeClr>
                </a:solidFill>
              </a:rPr>
              <a:t>Extranets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 se requiere de una </a:t>
            </a:r>
            <a:r>
              <a:rPr lang="es-ES_tradnl" altLang="es-MX" sz="1800" b="1" i="1" dirty="0">
                <a:solidFill>
                  <a:srgbClr val="3333FF"/>
                </a:solidFill>
              </a:rPr>
              <a:t>VPN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, que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es una conexión segura entre dos puntos de Internet 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(red pública), mediante el uso de</a:t>
            </a:r>
            <a:r>
              <a:rPr lang="es-ES_tradnl" altLang="es-MX" sz="1800" dirty="0"/>
              <a:t> </a:t>
            </a:r>
            <a:r>
              <a:rPr lang="es-ES_tradnl" altLang="es-MX" sz="1800" b="1" dirty="0">
                <a:solidFill>
                  <a:srgbClr val="3333FF"/>
                </a:solidFill>
              </a:rPr>
              <a:t>firewalls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, que previenen el acceso no autorizado a la red y la práctica conocida como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“envíos por túneles - </a:t>
            </a:r>
            <a:r>
              <a:rPr lang="es-ES_tradnl" altLang="es-MX" sz="1800" b="1" dirty="0" err="1">
                <a:solidFill>
                  <a:schemeClr val="accent6">
                    <a:lumMod val="75000"/>
                  </a:schemeClr>
                </a:solidFill>
              </a:rPr>
              <a:t>Tunneling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, donde los paquetes de datos se cifran (encriptan) y encapsulan en paquetes IP para poder viajar a través de Internet y ocultar su contenido. </a:t>
            </a:r>
          </a:p>
          <a:p>
            <a:pPr>
              <a:spcBef>
                <a:spcPct val="0"/>
              </a:spcBef>
            </a:pPr>
            <a:endParaRPr lang="es-ES_tradnl" altLang="es-MX" sz="1800" dirty="0"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949788"/>
            <a:ext cx="7135156" cy="2654641"/>
          </a:xfrm>
          <a:prstGeom prst="rect">
            <a:avLst/>
          </a:prstGeom>
        </p:spPr>
      </p:pic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624" y="341784"/>
            <a:ext cx="7086600" cy="1143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Privadas Virtuales</a:t>
            </a:r>
            <a:b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(VPN = Virtual </a:t>
            </a:r>
            <a:r>
              <a:rPr lang="es-ES_tradnl" alt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Private</a:t>
            </a: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 Network)</a:t>
            </a:r>
            <a:endParaRPr lang="es-ES_tradnl" altLang="es-MX" sz="2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78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5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</TotalTime>
  <Words>524</Words>
  <Application>Microsoft Office PowerPoint</Application>
  <PresentationFormat>Presentación en pantalla (4:3)</PresentationFormat>
  <Paragraphs>63</Paragraphs>
  <Slides>12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Dom Casual</vt:lpstr>
      <vt:lpstr>Times New Roman</vt:lpstr>
      <vt:lpstr>Wingdings</vt:lpstr>
      <vt:lpstr>ZapfHumnst BT</vt:lpstr>
      <vt:lpstr>Tema de Office</vt:lpstr>
      <vt:lpstr>TC 2018  Fundamentos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Redes Privadas Virtuales (VPN = Virtual Private Network)</vt:lpstr>
      <vt:lpstr>Redes Privadas Virtuales (VPN = Virtual Private Network)</vt:lpstr>
      <vt:lpstr>Redes Privadas Virtuales (VPN = Virtual Private Network)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138</cp:revision>
  <dcterms:created xsi:type="dcterms:W3CDTF">2013-06-11T22:32:36Z</dcterms:created>
  <dcterms:modified xsi:type="dcterms:W3CDTF">2019-01-21T20:16:32Z</dcterms:modified>
</cp:coreProperties>
</file>