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71" r:id="rId3"/>
    <p:sldId id="272" r:id="rId4"/>
    <p:sldId id="273" r:id="rId5"/>
    <p:sldId id="302" r:id="rId6"/>
    <p:sldId id="30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8" r:id="rId31"/>
    <p:sldId id="299" r:id="rId32"/>
    <p:sldId id="300" r:id="rId33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3250" autoAdjust="0"/>
  </p:normalViewPr>
  <p:slideViewPr>
    <p:cSldViewPr>
      <p:cViewPr varScale="1">
        <p:scale>
          <a:sx n="64" d="100"/>
          <a:sy n="64" d="100"/>
        </p:scale>
        <p:origin x="17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08/02/2019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395964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3204F-4641-4039-93C4-8FAD1908D595}" type="slidenum">
              <a:rPr lang="es-MX" sz="1200"/>
              <a:pPr/>
              <a:t>17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11586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D843F3-612D-499F-B480-B641E59F2745}" type="slidenum">
              <a:rPr lang="es-MX" sz="1200"/>
              <a:pPr/>
              <a:t>18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136156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ACE42D-22DB-46E5-8E09-11224D937406}" type="slidenum">
              <a:rPr lang="es-MX" sz="1200"/>
              <a:pPr/>
              <a:t>19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334866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CF72F2-1CDA-45CE-AA9C-F5D8DE367394}" type="slidenum">
              <a:rPr lang="es-MX" sz="1200"/>
              <a:pPr/>
              <a:t>21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716188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E4A9F0-7308-43FF-8CF9-EF82E97BAA29}" type="slidenum">
              <a:rPr lang="es-MX" sz="1200"/>
              <a:pPr/>
              <a:t>22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31066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7E085B-7FC0-4D30-BC15-96A96D3B10FD}" type="slidenum">
              <a:rPr lang="es-MX" sz="1200"/>
              <a:pPr/>
              <a:t>23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716912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FDFB23-8E7D-4279-8262-F35BF85E5717}" type="slidenum">
              <a:rPr lang="es-MX" sz="120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59112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91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A619EF-3AC3-430E-8E21-92DFC0FD421C}" type="slidenum">
              <a:rPr lang="es-MX" sz="1200"/>
              <a:pPr/>
              <a:t>25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288331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AC433A-2CB1-4F0C-B1AA-7B6CC1F1D8AF}" type="slidenum">
              <a:rPr lang="es-MX" sz="1200"/>
              <a:pPr/>
              <a:t>26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45153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7F9777-5E60-4430-85C3-CC8AE64B0940}" type="slidenum">
              <a:rPr lang="es-MX" sz="120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143810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E93474-3DB4-41C4-8E0A-D38E89701672}" type="slidenum">
              <a:rPr lang="es-MX" sz="1200"/>
              <a:pPr/>
              <a:t>27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66263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27BA32-D1E3-4540-BBB0-5BBBD4FEBFE1}" type="slidenum">
              <a:rPr lang="es-MX" sz="120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44063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0DD413-231F-4AC9-8686-13F53941A84A}" type="slidenum">
              <a:rPr lang="es-MX" sz="120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49114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8333AA-EDA8-4A11-AB35-B771568AB316}" type="slidenum">
              <a:rPr lang="es-MX" sz="120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59004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0737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054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829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5CEDC6-FF9E-4C4B-B8AB-ECAF7FC41997}" type="slidenum">
              <a:rPr lang="es-MX" sz="1200"/>
              <a:pPr/>
              <a:t>12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7627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BC9F65-076D-4D41-94BB-8570E2D32CAC}" type="slidenum">
              <a:rPr lang="es-MX" sz="1200"/>
              <a:pPr/>
              <a:t>13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111018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26298B-5E7C-4E78-85D0-66EA50753166}" type="slidenum">
              <a:rPr lang="es-MX" sz="120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803898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2A172D-A2AC-454B-8231-5ECE33CC273D}" type="slidenum">
              <a:rPr lang="es-MX" sz="120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9413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08/02/2019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Capa física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23" y="3760869"/>
            <a:ext cx="2609627" cy="19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señal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 para transmitir los datos a través de un medio de transmisión  físico o inalámbrico: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4714875" y="2027238"/>
            <a:ext cx="4184650" cy="4489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71500" y="2000250"/>
            <a:ext cx="4025900" cy="426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711200" y="2152650"/>
          <a:ext cx="367506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Imagen" r:id="rId3" imgW="3675063" imgH="1587500" progId="MS_ClipArt_Gallery.2">
                  <p:embed/>
                </p:oleObj>
              </mc:Choice>
              <mc:Fallback>
                <p:oleObj name="Imagen" r:id="rId3" imgW="3675063" imgH="15875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152650"/>
                        <a:ext cx="3675063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54038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2420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19675" y="3255963"/>
            <a:ext cx="3733800" cy="990600"/>
            <a:chOff x="3264" y="2112"/>
            <a:chExt cx="2352" cy="624"/>
          </a:xfrm>
        </p:grpSpPr>
        <p:grpSp>
          <p:nvGrpSpPr>
            <p:cNvPr id="9237" name="Group 10"/>
            <p:cNvGrpSpPr>
              <a:grpSpLocks/>
            </p:cNvGrpSpPr>
            <p:nvPr/>
          </p:nvGrpSpPr>
          <p:grpSpPr bwMode="auto">
            <a:xfrm>
              <a:off x="3792" y="2112"/>
              <a:ext cx="240" cy="624"/>
              <a:chOff x="3792" y="2112"/>
              <a:chExt cx="240" cy="624"/>
            </a:xfrm>
          </p:grpSpPr>
          <p:sp>
            <p:nvSpPr>
              <p:cNvPr id="9256" name="Line 11"/>
              <p:cNvSpPr>
                <a:spLocks noChangeShapeType="1"/>
              </p:cNvSpPr>
              <p:nvPr/>
            </p:nvSpPr>
            <p:spPr bwMode="auto">
              <a:xfrm flipV="1">
                <a:off x="3792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7" name="Line 12"/>
              <p:cNvSpPr>
                <a:spLocks noChangeShapeType="1"/>
              </p:cNvSpPr>
              <p:nvPr/>
            </p:nvSpPr>
            <p:spPr bwMode="auto">
              <a:xfrm>
                <a:off x="3794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8" name="Line 13"/>
              <p:cNvSpPr>
                <a:spLocks noChangeShapeType="1"/>
              </p:cNvSpPr>
              <p:nvPr/>
            </p:nvSpPr>
            <p:spPr bwMode="auto">
              <a:xfrm>
                <a:off x="4032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8" name="Group 14"/>
            <p:cNvGrpSpPr>
              <a:grpSpLocks/>
            </p:cNvGrpSpPr>
            <p:nvPr/>
          </p:nvGrpSpPr>
          <p:grpSpPr bwMode="auto">
            <a:xfrm>
              <a:off x="4848" y="2112"/>
              <a:ext cx="240" cy="624"/>
              <a:chOff x="4848" y="2112"/>
              <a:chExt cx="240" cy="624"/>
            </a:xfrm>
          </p:grpSpPr>
          <p:sp>
            <p:nvSpPr>
              <p:cNvPr id="9253" name="Line 15"/>
              <p:cNvSpPr>
                <a:spLocks noChangeShapeType="1"/>
              </p:cNvSpPr>
              <p:nvPr/>
            </p:nvSpPr>
            <p:spPr bwMode="auto">
              <a:xfrm flipV="1">
                <a:off x="4848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4" name="Line 16"/>
              <p:cNvSpPr>
                <a:spLocks noChangeShapeType="1"/>
              </p:cNvSpPr>
              <p:nvPr/>
            </p:nvSpPr>
            <p:spPr bwMode="auto">
              <a:xfrm>
                <a:off x="4850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5" name="Line 17"/>
              <p:cNvSpPr>
                <a:spLocks noChangeShapeType="1"/>
              </p:cNvSpPr>
              <p:nvPr/>
            </p:nvSpPr>
            <p:spPr bwMode="auto">
              <a:xfrm>
                <a:off x="5088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9" name="Group 18"/>
            <p:cNvGrpSpPr>
              <a:grpSpLocks/>
            </p:cNvGrpSpPr>
            <p:nvPr/>
          </p:nvGrpSpPr>
          <p:grpSpPr bwMode="auto">
            <a:xfrm>
              <a:off x="4320" y="2112"/>
              <a:ext cx="240" cy="624"/>
              <a:chOff x="4320" y="2112"/>
              <a:chExt cx="240" cy="624"/>
            </a:xfrm>
          </p:grpSpPr>
          <p:sp>
            <p:nvSpPr>
              <p:cNvPr id="9250" name="Line 19"/>
              <p:cNvSpPr>
                <a:spLocks noChangeShapeType="1"/>
              </p:cNvSpPr>
              <p:nvPr/>
            </p:nvSpPr>
            <p:spPr bwMode="auto">
              <a:xfrm flipV="1">
                <a:off x="4320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1" name="Line 20"/>
              <p:cNvSpPr>
                <a:spLocks noChangeShapeType="1"/>
              </p:cNvSpPr>
              <p:nvPr/>
            </p:nvSpPr>
            <p:spPr bwMode="auto">
              <a:xfrm>
                <a:off x="4322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2" name="Line 21"/>
              <p:cNvSpPr>
                <a:spLocks noChangeShapeType="1"/>
              </p:cNvSpPr>
              <p:nvPr/>
            </p:nvSpPr>
            <p:spPr bwMode="auto">
              <a:xfrm>
                <a:off x="4560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0" name="Group 22"/>
            <p:cNvGrpSpPr>
              <a:grpSpLocks/>
            </p:cNvGrpSpPr>
            <p:nvPr/>
          </p:nvGrpSpPr>
          <p:grpSpPr bwMode="auto">
            <a:xfrm>
              <a:off x="3264" y="2112"/>
              <a:ext cx="240" cy="624"/>
              <a:chOff x="3264" y="2112"/>
              <a:chExt cx="240" cy="624"/>
            </a:xfrm>
          </p:grpSpPr>
          <p:sp>
            <p:nvSpPr>
              <p:cNvPr id="9247" name="Line 23"/>
              <p:cNvSpPr>
                <a:spLocks noChangeShapeType="1"/>
              </p:cNvSpPr>
              <p:nvPr/>
            </p:nvSpPr>
            <p:spPr bwMode="auto">
              <a:xfrm flipV="1">
                <a:off x="3264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8" name="Line 24"/>
              <p:cNvSpPr>
                <a:spLocks noChangeShapeType="1"/>
              </p:cNvSpPr>
              <p:nvPr/>
            </p:nvSpPr>
            <p:spPr bwMode="auto">
              <a:xfrm>
                <a:off x="3266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9" name="Line 25"/>
              <p:cNvSpPr>
                <a:spLocks noChangeShapeType="1"/>
              </p:cNvSpPr>
              <p:nvPr/>
            </p:nvSpPr>
            <p:spPr bwMode="auto">
              <a:xfrm>
                <a:off x="3504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1" name="Group 26"/>
            <p:cNvGrpSpPr>
              <a:grpSpLocks/>
            </p:cNvGrpSpPr>
            <p:nvPr/>
          </p:nvGrpSpPr>
          <p:grpSpPr bwMode="auto">
            <a:xfrm>
              <a:off x="5376" y="2112"/>
              <a:ext cx="240" cy="624"/>
              <a:chOff x="5376" y="2112"/>
              <a:chExt cx="240" cy="624"/>
            </a:xfrm>
          </p:grpSpPr>
          <p:sp>
            <p:nvSpPr>
              <p:cNvPr id="9244" name="Line 27"/>
              <p:cNvSpPr>
                <a:spLocks noChangeShapeType="1"/>
              </p:cNvSpPr>
              <p:nvPr/>
            </p:nvSpPr>
            <p:spPr bwMode="auto">
              <a:xfrm flipV="1">
                <a:off x="5376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5" name="Line 28"/>
              <p:cNvSpPr>
                <a:spLocks noChangeShapeType="1"/>
              </p:cNvSpPr>
              <p:nvPr/>
            </p:nvSpPr>
            <p:spPr bwMode="auto">
              <a:xfrm>
                <a:off x="5378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6" name="Line 29"/>
              <p:cNvSpPr>
                <a:spLocks noChangeShapeType="1"/>
              </p:cNvSpPr>
              <p:nvPr/>
            </p:nvSpPr>
            <p:spPr bwMode="auto">
              <a:xfrm>
                <a:off x="5616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9242" name="Line 30"/>
            <p:cNvSpPr>
              <a:spLocks noChangeShapeType="1"/>
            </p:cNvSpPr>
            <p:nvPr/>
          </p:nvSpPr>
          <p:spPr bwMode="auto">
            <a:xfrm>
              <a:off x="4562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43" name="Line 31"/>
            <p:cNvSpPr>
              <a:spLocks noChangeShapeType="1"/>
            </p:cNvSpPr>
            <p:nvPr/>
          </p:nvSpPr>
          <p:spPr bwMode="auto">
            <a:xfrm>
              <a:off x="5090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082" name="Rectangle 32"/>
          <p:cNvSpPr>
            <a:spLocks noChangeArrowheads="1"/>
          </p:cNvSpPr>
          <p:nvPr/>
        </p:nvSpPr>
        <p:spPr bwMode="auto">
          <a:xfrm>
            <a:off x="5003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3" name="Rectangle 33"/>
          <p:cNvSpPr>
            <a:spLocks noChangeArrowheads="1"/>
          </p:cNvSpPr>
          <p:nvPr/>
        </p:nvSpPr>
        <p:spPr bwMode="auto">
          <a:xfrm>
            <a:off x="58420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4" name="Rectangle 34"/>
          <p:cNvSpPr>
            <a:spLocks noChangeArrowheads="1"/>
          </p:cNvSpPr>
          <p:nvPr/>
        </p:nvSpPr>
        <p:spPr bwMode="auto">
          <a:xfrm>
            <a:off x="66802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5" name="Rectangle 35"/>
          <p:cNvSpPr>
            <a:spLocks noChangeArrowheads="1"/>
          </p:cNvSpPr>
          <p:nvPr/>
        </p:nvSpPr>
        <p:spPr bwMode="auto">
          <a:xfrm>
            <a:off x="75184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6" name="Rectangle 36"/>
          <p:cNvSpPr>
            <a:spLocks noChangeArrowheads="1"/>
          </p:cNvSpPr>
          <p:nvPr/>
        </p:nvSpPr>
        <p:spPr bwMode="auto">
          <a:xfrm>
            <a:off x="8432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7" name="Rectangle 37"/>
          <p:cNvSpPr>
            <a:spLocks noChangeArrowheads="1"/>
          </p:cNvSpPr>
          <p:nvPr/>
        </p:nvSpPr>
        <p:spPr bwMode="auto">
          <a:xfrm>
            <a:off x="5461000" y="4230688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0          0        0         0</a:t>
            </a:r>
          </a:p>
        </p:txBody>
      </p:sp>
      <p:sp>
        <p:nvSpPr>
          <p:cNvPr id="3088" name="Rectangle 38"/>
          <p:cNvSpPr>
            <a:spLocks noChangeArrowheads="1"/>
          </p:cNvSpPr>
          <p:nvPr/>
        </p:nvSpPr>
        <p:spPr bwMode="auto">
          <a:xfrm>
            <a:off x="1250950" y="3829050"/>
            <a:ext cx="240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 Analógicas</a:t>
            </a:r>
          </a:p>
        </p:txBody>
      </p:sp>
      <p:sp>
        <p:nvSpPr>
          <p:cNvPr id="3089" name="Rectangle 39"/>
          <p:cNvSpPr>
            <a:spLocks noChangeArrowheads="1"/>
          </p:cNvSpPr>
          <p:nvPr/>
        </p:nvSpPr>
        <p:spPr bwMode="auto">
          <a:xfrm>
            <a:off x="5781675" y="2173288"/>
            <a:ext cx="208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sp>
        <p:nvSpPr>
          <p:cNvPr id="3090" name="Rectangle 41"/>
          <p:cNvSpPr>
            <a:spLocks noChangeArrowheads="1"/>
          </p:cNvSpPr>
          <p:nvPr/>
        </p:nvSpPr>
        <p:spPr bwMode="auto">
          <a:xfrm>
            <a:off x="4714875" y="4687888"/>
            <a:ext cx="42672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Toma la forma de pulsos eléctricos (on-off) separados creando cuadrados y no ondas. 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Un pulso transmitido equivale a 1.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Ausencia de pulso equivale a 0.</a:t>
            </a:r>
            <a:endParaRPr lang="es-MX" sz="1800">
              <a:latin typeface="ZapfHumnst BT"/>
            </a:endParaRPr>
          </a:p>
        </p:txBody>
      </p:sp>
      <p:sp>
        <p:nvSpPr>
          <p:cNvPr id="3091" name="54 CuadroTexto"/>
          <p:cNvSpPr txBox="1">
            <a:spLocks noChangeArrowheads="1"/>
          </p:cNvSpPr>
          <p:nvPr/>
        </p:nvSpPr>
        <p:spPr bwMode="auto">
          <a:xfrm>
            <a:off x="571500" y="4327525"/>
            <a:ext cx="392906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Toma la forma de onda continua dentro de un cierto rango de frecuencia.</a:t>
            </a:r>
            <a:endParaRPr lang="es-MX"/>
          </a:p>
        </p:txBody>
      </p:sp>
      <p:sp>
        <p:nvSpPr>
          <p:cNvPr id="42" name="54 CuadroTexto"/>
          <p:cNvSpPr txBox="1">
            <a:spLocks noChangeArrowheads="1"/>
          </p:cNvSpPr>
          <p:nvPr/>
        </p:nvSpPr>
        <p:spPr bwMode="auto">
          <a:xfrm>
            <a:off x="571500" y="5299075"/>
            <a:ext cx="3929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Teléfono, TV, radio fueron diseñados para usar este tipo de señales.</a:t>
            </a:r>
            <a:endParaRPr lang="es-MX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7382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77" grpId="0" animBg="1"/>
      <p:bldP spid="3078" grpId="0" animBg="1"/>
      <p:bldP spid="3079" grpId="0" animBg="1"/>
      <p:bldP spid="3080" grpId="0" animBg="1"/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0" grpId="0"/>
      <p:bldP spid="309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1675" y="1401763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2000">
              <a:latin typeface="ZapfHumnst BT"/>
            </a:endParaRPr>
          </a:p>
        </p:txBody>
      </p:sp>
      <p:graphicFrame>
        <p:nvGraphicFramePr>
          <p:cNvPr id="10244" name="Object 2"/>
          <p:cNvGraphicFramePr>
            <a:graphicFrameLocks/>
          </p:cNvGraphicFramePr>
          <p:nvPr/>
        </p:nvGraphicFramePr>
        <p:xfrm>
          <a:off x="298450" y="2176463"/>
          <a:ext cx="3676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4" name="Imagen" r:id="rId3" imgW="3676650" imgH="1965325" progId="MS_ClipArt_Gallery.2">
                  <p:embed/>
                </p:oleObj>
              </mc:Choice>
              <mc:Fallback>
                <p:oleObj name="Imagen" r:id="rId3" imgW="3676650" imgH="1965325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176463"/>
                        <a:ext cx="36766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219200" y="4221163"/>
            <a:ext cx="2347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Líneas de Teléfono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Cable Coaxial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Microondas</a:t>
            </a:r>
          </a:p>
        </p:txBody>
      </p:sp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74650" y="1563688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5" name="Imagen" r:id="rId5" imgW="2012950" imgH="977900" progId="MS_ClipArt_Gallery.2">
                  <p:embed/>
                </p:oleObj>
              </mc:Choice>
              <mc:Fallback>
                <p:oleObj name="Imagen" r:id="rId5" imgW="2012950" imgH="9779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563688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9600" y="1020763"/>
            <a:ext cx="155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Analógicas</a:t>
            </a:r>
          </a:p>
        </p:txBody>
      </p:sp>
      <p:graphicFrame>
        <p:nvGraphicFramePr>
          <p:cNvPr id="10248" name="Object 4"/>
          <p:cNvGraphicFramePr>
            <a:graphicFrameLocks/>
          </p:cNvGraphicFramePr>
          <p:nvPr/>
        </p:nvGraphicFramePr>
        <p:xfrm>
          <a:off x="4360863" y="5183188"/>
          <a:ext cx="19129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6" name="Imagen" r:id="rId7" imgW="1912938" imgH="1168400" progId="MS_ClipArt_Gallery.2">
                  <p:embed/>
                </p:oleObj>
              </mc:Choice>
              <mc:Fallback>
                <p:oleObj name="Imagen" r:id="rId7" imgW="1912938" imgH="11684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5183188"/>
                        <a:ext cx="19129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5"/>
          <p:cNvGraphicFramePr>
            <a:graphicFrameLocks/>
          </p:cNvGraphicFramePr>
          <p:nvPr/>
        </p:nvGraphicFramePr>
        <p:xfrm>
          <a:off x="5786438" y="1143000"/>
          <a:ext cx="2697162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7" name="Imagen" r:id="rId9" imgW="2697163" imgH="2465388" progId="MS_ClipArt_Gallery.2">
                  <p:embed/>
                </p:oleObj>
              </mc:Choice>
              <mc:Fallback>
                <p:oleObj name="Imagen" r:id="rId9" imgW="2697163" imgH="2465388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143000"/>
                        <a:ext cx="2697162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324600" y="3763963"/>
            <a:ext cx="173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Computadora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5181600" y="1906588"/>
            <a:ext cx="1828800" cy="381000"/>
            <a:chOff x="3504" y="960"/>
            <a:chExt cx="1152" cy="240"/>
          </a:xfrm>
        </p:grpSpPr>
        <p:grpSp>
          <p:nvGrpSpPr>
            <p:cNvPr id="10256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10259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1027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9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80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0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1027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6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7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1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1027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3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4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2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1026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0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1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3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102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7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8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10264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65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0257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258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0252" name="Rectangle 37"/>
          <p:cNvSpPr>
            <a:spLocks noChangeArrowheads="1"/>
          </p:cNvSpPr>
          <p:nvPr/>
        </p:nvSpPr>
        <p:spPr bwMode="auto">
          <a:xfrm>
            <a:off x="5486400" y="1249363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Digitales</a:t>
            </a:r>
          </a:p>
        </p:txBody>
      </p:sp>
      <p:sp>
        <p:nvSpPr>
          <p:cNvPr id="10253" name="Arc 38"/>
          <p:cNvSpPr>
            <a:spLocks/>
          </p:cNvSpPr>
          <p:nvPr/>
        </p:nvSpPr>
        <p:spPr bwMode="auto">
          <a:xfrm>
            <a:off x="3813175" y="3586163"/>
            <a:ext cx="1068388" cy="12954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4" name="Arc 39"/>
          <p:cNvSpPr>
            <a:spLocks/>
          </p:cNvSpPr>
          <p:nvPr/>
        </p:nvSpPr>
        <p:spPr bwMode="auto">
          <a:xfrm>
            <a:off x="5184775" y="3586163"/>
            <a:ext cx="457200" cy="1219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</a:path>
              <a:path w="21600" h="21600" stroke="0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  <a:lnTo>
                  <a:pt x="21600" y="21600"/>
                </a:lnTo>
                <a:lnTo>
                  <a:pt x="0" y="21544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5" name="Rectangle 40"/>
          <p:cNvSpPr>
            <a:spLocks noChangeArrowheads="1"/>
          </p:cNvSpPr>
          <p:nvPr/>
        </p:nvSpPr>
        <p:spPr bwMode="auto">
          <a:xfrm>
            <a:off x="6232525" y="5319713"/>
            <a:ext cx="1768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s-MX" sz="2000" b="1">
                <a:latin typeface="ZapfHumnst BT"/>
              </a:rPr>
              <a:t>MODEM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Convierte 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señales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75173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9248" y="95255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conector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51805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5365" name="25 CuadroTexto"/>
          <p:cNvSpPr txBox="1">
            <a:spLocks noChangeArrowheads="1"/>
          </p:cNvSpPr>
          <p:nvPr/>
        </p:nvSpPr>
        <p:spPr bwMode="auto">
          <a:xfrm>
            <a:off x="857250" y="2271713"/>
            <a:ext cx="75009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5366" name="16 CuadroTexto"/>
          <p:cNvSpPr txBox="1">
            <a:spLocks noChangeArrowheads="1"/>
          </p:cNvSpPr>
          <p:nvPr/>
        </p:nvSpPr>
        <p:spPr bwMode="auto">
          <a:xfrm>
            <a:off x="857250" y="3259138"/>
            <a:ext cx="39290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latin typeface="ZapfHumnst BT"/>
              </a:rPr>
              <a:t>Posee ocho "pines“ o conexiones eléctricas, que normalmente se usan como extremos de cables de </a:t>
            </a:r>
            <a:r>
              <a:rPr lang="es-MX" sz="1800" b="1">
                <a:latin typeface="ZapfHumnst BT"/>
              </a:rPr>
              <a:t>par trenzado</a:t>
            </a:r>
            <a:r>
              <a:rPr lang="es-MX" sz="1800">
                <a:latin typeface="ZapfHumnst BT"/>
              </a:rPr>
              <a:t> (cables de red </a:t>
            </a:r>
            <a:r>
              <a:rPr lang="es-MX" sz="1800" b="1">
                <a:latin typeface="ZapfHumnst BT"/>
              </a:rPr>
              <a:t>Ethernet</a:t>
            </a:r>
            <a:r>
              <a:rPr lang="es-MX" sz="1800">
                <a:latin typeface="ZapfHumnst BT"/>
              </a:rPr>
              <a:t>) de 8 pines (4 pares). </a:t>
            </a:r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7500"/>
            <a:ext cx="293846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4515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365" grpId="0"/>
      <p:bldP spid="153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143000"/>
            <a:ext cx="3214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16389" name="25 CuadroTexto"/>
          <p:cNvSpPr txBox="1">
            <a:spLocks noChangeArrowheads="1"/>
          </p:cNvSpPr>
          <p:nvPr/>
        </p:nvSpPr>
        <p:spPr bwMode="auto">
          <a:xfrm>
            <a:off x="857250" y="1928813"/>
            <a:ext cx="464343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conector más difundido globalmente para la conexión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aparatos telefónicos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convencionales, donde se suelen utilizar generalmente sólo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dos pines centrales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pic>
        <p:nvPicPr>
          <p:cNvPr id="12293" name="8 Imagen" descr="rj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000250"/>
            <a:ext cx="28003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857250" y="4143375"/>
            <a:ext cx="47148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de medidas reducidas y tiene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seis contactos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como para soportar cables de hasta esa cantidad de hilos.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046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389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928688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los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tipos de puertos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43063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Ethernet</a:t>
            </a:r>
          </a:p>
        </p:txBody>
      </p:sp>
      <p:sp>
        <p:nvSpPr>
          <p:cNvPr id="17413" name="25 CuadroTexto"/>
          <p:cNvSpPr txBox="1">
            <a:spLocks noChangeArrowheads="1"/>
          </p:cNvSpPr>
          <p:nvPr/>
        </p:nvSpPr>
        <p:spPr bwMode="auto">
          <a:xfrm>
            <a:off x="928688" y="2286000"/>
            <a:ext cx="392906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es el nombre de una tecnología de redes LAN basada en tramas de datos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). </a:t>
            </a:r>
          </a:p>
        </p:txBody>
      </p:sp>
      <p:pic>
        <p:nvPicPr>
          <p:cNvPr id="13318" name="12 Imagen" descr="puert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785938"/>
            <a:ext cx="326866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928688" y="3714750"/>
            <a:ext cx="42862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define: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características de cableado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señalización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nivel físico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formatos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trama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del nivel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enlace de datos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del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modelo OSI.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21054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41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78581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Tecnologías Ethernet</a:t>
            </a:r>
          </a:p>
        </p:txBody>
      </p:sp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71500" y="1498600"/>
            <a:ext cx="850049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57625"/>
            <a:ext cx="824071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384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4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19460" name="25 CuadroTexto"/>
          <p:cNvSpPr txBox="1">
            <a:spLocks noChangeArrowheads="1"/>
          </p:cNvSpPr>
          <p:nvPr/>
        </p:nvSpPr>
        <p:spPr bwMode="auto">
          <a:xfrm>
            <a:off x="785813" y="1785938"/>
            <a:ext cx="52149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interfaz de comunicaciones entre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computadoras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periféricos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 donde la información es transmitida bit a bit enviando o recibiendo un solo bit a la vez.</a:t>
            </a:r>
          </a:p>
        </p:txBody>
      </p:sp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785813" y="4000500"/>
            <a:ext cx="79295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muchos periféricos la interfaz USB ha reemplazado al puerto serial. Sin embargo, los puertos seriales todavía  pueden encontrarse en: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Sistemas de automatización industrial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Dispositivos de redes (routers y switches)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984076"/>
            <a:ext cx="2493370" cy="14396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36" y="1571625"/>
            <a:ext cx="2466975" cy="1857375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9826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460" grpId="0"/>
      <p:bldP spid="194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971550"/>
            <a:ext cx="2286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20484" name="11 Rectángulo"/>
          <p:cNvSpPr>
            <a:spLocks noChangeArrowheads="1"/>
          </p:cNvSpPr>
          <p:nvPr/>
        </p:nvSpPr>
        <p:spPr bwMode="auto">
          <a:xfrm>
            <a:off x="857250" y="1628800"/>
            <a:ext cx="76438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término "puerto serial" normalmente identifica el hardware conforme al estándar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63" y="3212976"/>
            <a:ext cx="1981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03639"/>
            <a:ext cx="29527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12 Rectángulo"/>
          <p:cNvSpPr>
            <a:spLocks noChangeArrowheads="1"/>
          </p:cNvSpPr>
          <p:nvPr/>
        </p:nvSpPr>
        <p:spPr bwMode="auto">
          <a:xfrm>
            <a:off x="857250" y="2484463"/>
            <a:ext cx="75723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 consiste de un conector tipo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DB-9 (9 pines).</a:t>
            </a:r>
            <a:endParaRPr lang="es-MX" sz="18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20072" y="3175400"/>
            <a:ext cx="3196388" cy="305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622425" algn="l"/>
              </a:tabLst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1.  DCD (Detecta la portadora)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2.-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RxD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(Recibe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3.-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TxD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(Transmite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4.- DTR (Terminal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5.- SG (Tierra)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6.- DSR (Equipo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7.- RTS (Solicita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8.- CTS (Disponible para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9.- RI (Indica llamada) </a:t>
            </a:r>
          </a:p>
        </p:txBody>
      </p:sp>
    </p:spTree>
    <p:extLst>
      <p:ext uri="{BB962C8B-B14F-4D97-AF65-F5344CB8AC3E}">
        <p14:creationId xmlns:p14="http://schemas.microsoft.com/office/powerpoint/2010/main" val="7971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484" grpId="0"/>
      <p:bldP spid="20489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85938"/>
            <a:ext cx="7959725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22 CuadroTexto"/>
          <p:cNvSpPr txBox="1">
            <a:spLocks noChangeArrowheads="1"/>
          </p:cNvSpPr>
          <p:nvPr/>
        </p:nvSpPr>
        <p:spPr bwMode="auto">
          <a:xfrm>
            <a:off x="500063" y="928688"/>
            <a:ext cx="80724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siguiente figura muestra la estructura de una carácter que se trasmite en forma serial:</a:t>
            </a:r>
          </a:p>
        </p:txBody>
      </p:sp>
      <p:sp>
        <p:nvSpPr>
          <p:cNvPr id="21509" name="6 CuadroTexto"/>
          <p:cNvSpPr txBox="1">
            <a:spLocks noChangeArrowheads="1"/>
          </p:cNvSpPr>
          <p:nvPr/>
        </p:nvSpPr>
        <p:spPr bwMode="auto">
          <a:xfrm>
            <a:off x="642938" y="4572000"/>
            <a:ext cx="78581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Normalmente cuando no se realiza ninguna transferencia de datos, la línea del transmisor se encuentra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estado de idle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(estado bajo).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iniciar la transmisión de datos, el transmisor coloca esta línea en alto durante determinado tiempo, lo cual se le conoce como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bit de arranque (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start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bit)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187456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571875"/>
            <a:ext cx="7959725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6 CuadroTexto"/>
          <p:cNvSpPr txBox="1">
            <a:spLocks noChangeArrowheads="1"/>
          </p:cNvSpPr>
          <p:nvPr/>
        </p:nvSpPr>
        <p:spPr bwMode="auto">
          <a:xfrm>
            <a:off x="571500" y="1000125"/>
            <a:ext cx="785812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transmisor envía un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bit de START (nivel alto)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de los datos, y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uno o dos bits de STOP (nivel bajo)</a:t>
            </a:r>
            <a:r>
              <a:rPr lang="es-MX" sz="1800" b="1" dirty="0">
                <a:solidFill>
                  <a:srgbClr val="FF0000"/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 final de estos.</a:t>
            </a:r>
          </a:p>
        </p:txBody>
      </p:sp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571500" y="2071688"/>
            <a:ext cx="785812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Después de la transmisión de los datos, le sigue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bit opcional de paridad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(indica si el número de bits transmitidos es par o impar, para detectar fallos).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249933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272139"/>
              </p:ext>
            </p:extLst>
          </p:nvPr>
        </p:nvGraphicFramePr>
        <p:xfrm>
          <a:off x="609600" y="1752600"/>
          <a:ext cx="2015854" cy="282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2015854" cy="2828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786063" y="1857375"/>
            <a:ext cx="5791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latin typeface="ZapfHumnst BT"/>
              </a:rPr>
              <a:t> la capa física del modelo </a:t>
            </a:r>
            <a:r>
              <a:rPr lang="es-MX" sz="1800" b="1" dirty="0">
                <a:latin typeface="ZapfHumnst BT"/>
              </a:rPr>
              <a:t>OSI</a:t>
            </a:r>
            <a:r>
              <a:rPr lang="es-MX" sz="1800" dirty="0">
                <a:latin typeface="ZapfHumnst BT"/>
              </a:rPr>
              <a:t>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latin typeface="ZapfHumnst BT"/>
              </a:rPr>
              <a:t> la </a:t>
            </a:r>
            <a:r>
              <a:rPr lang="es-MX" sz="1800" dirty="0" err="1">
                <a:latin typeface="ZapfHumnst BT"/>
              </a:rPr>
              <a:t>interfase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b="1" dirty="0">
                <a:latin typeface="ZapfHumnst BT"/>
              </a:rPr>
              <a:t>RS-232C</a:t>
            </a:r>
            <a:r>
              <a:rPr lang="es-MX" sz="1800" dirty="0">
                <a:latin typeface="ZapfHumnst BT"/>
              </a:rPr>
              <a:t>, la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definición</a:t>
            </a:r>
            <a:r>
              <a:rPr lang="es-MX" sz="1800" dirty="0">
                <a:latin typeface="ZapfHumnst BT"/>
              </a:rPr>
              <a:t> de este estándar,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latin typeface="ZapfHumnst BT"/>
              </a:rPr>
              <a:t> los niveles de señalización,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la forma de comunicación utilizando el puerto serial.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483394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84934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428625" y="1143000"/>
          <a:ext cx="4027488" cy="477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Bitmap Image" r:id="rId3" imgW="3533981" imgH="4191449" progId="Paint.Picture">
                  <p:embed/>
                </p:oleObj>
              </mc:Choice>
              <mc:Fallback>
                <p:oleObj name="Bitmap Image" r:id="rId3" imgW="3533981" imgH="419144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143000"/>
                        <a:ext cx="4027488" cy="477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2143125" y="3500438"/>
          <a:ext cx="549433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Bitmap Image" r:id="rId5" imgW="4562836" imgH="1543142" progId="Paint.Picture">
                  <p:embed/>
                </p:oleObj>
              </mc:Choice>
              <mc:Fallback>
                <p:oleObj name="Bitmap Image" r:id="rId5" imgW="4562836" imgH="154314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500438"/>
                        <a:ext cx="5494338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4 CuadroTexto"/>
          <p:cNvSpPr txBox="1">
            <a:spLocks noChangeArrowheads="1"/>
          </p:cNvSpPr>
          <p:nvPr/>
        </p:nvSpPr>
        <p:spPr bwMode="auto">
          <a:xfrm>
            <a:off x="4500563" y="1143000"/>
            <a:ext cx="4143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El RS-232 puede transmitir los datos en grupos de 5, 6, 7 u 8 bits, a unas velocidades determinadas (normalmente, 9600 bits por segundo o mas), aunque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lo más óptimo es la transmisión de 8 en 8 bits.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 un CHAR</a:t>
            </a:r>
          </a:p>
        </p:txBody>
      </p:sp>
    </p:spTree>
    <p:extLst>
      <p:ext uri="{BB962C8B-B14F-4D97-AF65-F5344CB8AC3E}">
        <p14:creationId xmlns:p14="http://schemas.microsoft.com/office/powerpoint/2010/main" val="33062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6 CuadroTexto"/>
          <p:cNvSpPr txBox="1">
            <a:spLocks noChangeArrowheads="1"/>
          </p:cNvSpPr>
          <p:nvPr/>
        </p:nvSpPr>
        <p:spPr bwMode="auto">
          <a:xfrm>
            <a:off x="1071563" y="1071563"/>
            <a:ext cx="27146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Información:</a:t>
            </a:r>
            <a:r>
              <a:rPr lang="es-MX" sz="2000" b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 bits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4071938"/>
            <a:ext cx="6973887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6 CuadroTexto"/>
          <p:cNvSpPr txBox="1">
            <a:spLocks noChangeArrowheads="1"/>
          </p:cNvSpPr>
          <p:nvPr/>
        </p:nvSpPr>
        <p:spPr bwMode="auto">
          <a:xfrm>
            <a:off x="2000250" y="2590800"/>
            <a:ext cx="17145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 bit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Start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1 bit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Parity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2 bits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Stop</a:t>
            </a:r>
          </a:p>
        </p:txBody>
      </p:sp>
      <p:sp>
        <p:nvSpPr>
          <p:cNvPr id="6" name="6 CuadroTexto"/>
          <p:cNvSpPr txBox="1">
            <a:spLocks noChangeArrowheads="1"/>
          </p:cNvSpPr>
          <p:nvPr/>
        </p:nvSpPr>
        <p:spPr bwMode="auto">
          <a:xfrm>
            <a:off x="1071563" y="1717675"/>
            <a:ext cx="24288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máximo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(OVH</a:t>
            </a:r>
            <a:r>
              <a:rPr lang="es-MX" sz="2000" b="1" baseline="-25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MAX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): </a:t>
            </a:r>
            <a:r>
              <a:rPr lang="es-MX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ZapfHumnst BT"/>
              </a:rPr>
              <a:t>4 bits   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929313" y="2571750"/>
            <a:ext cx="1928812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1 bit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Start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1 bit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Parity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1 bit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Stop</a:t>
            </a:r>
          </a:p>
        </p:txBody>
      </p:sp>
      <p:sp>
        <p:nvSpPr>
          <p:cNvPr id="8" name="6 CuadroTexto"/>
          <p:cNvSpPr txBox="1">
            <a:spLocks noChangeArrowheads="1"/>
          </p:cNvSpPr>
          <p:nvPr/>
        </p:nvSpPr>
        <p:spPr bwMode="auto">
          <a:xfrm>
            <a:off x="5000625" y="1714500"/>
            <a:ext cx="2857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mínimo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(OVH</a:t>
            </a:r>
            <a:r>
              <a:rPr lang="es-MX" sz="2000" b="1" baseline="-25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): </a:t>
            </a:r>
            <a:r>
              <a:rPr lang="es-MX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ZapfHumnst BT"/>
              </a:rPr>
              <a:t>3 bits  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16154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7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22 CuadroTexto"/>
          <p:cNvSpPr txBox="1">
            <a:spLocks noChangeArrowheads="1"/>
          </p:cNvSpPr>
          <p:nvPr/>
        </p:nvSpPr>
        <p:spPr bwMode="auto">
          <a:xfrm>
            <a:off x="500063" y="714375"/>
            <a:ext cx="19288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Voltaje</a:t>
            </a:r>
          </a:p>
        </p:txBody>
      </p:sp>
      <p:sp>
        <p:nvSpPr>
          <p:cNvPr id="24580" name="6 CuadroTexto"/>
          <p:cNvSpPr txBox="1">
            <a:spLocks noChangeArrowheads="1"/>
          </p:cNvSpPr>
          <p:nvPr/>
        </p:nvSpPr>
        <p:spPr bwMode="auto">
          <a:xfrm>
            <a:off x="500063" y="1477963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señales con las que trabaja el puerto serial son digitales y se representan de la siguiente forma:</a:t>
            </a:r>
          </a:p>
        </p:txBody>
      </p:sp>
      <p:grpSp>
        <p:nvGrpSpPr>
          <p:cNvPr id="2" name="24 Grupo"/>
          <p:cNvGrpSpPr>
            <a:grpSpLocks/>
          </p:cNvGrpSpPr>
          <p:nvPr/>
        </p:nvGrpSpPr>
        <p:grpSpPr bwMode="auto">
          <a:xfrm>
            <a:off x="3492500" y="2595563"/>
            <a:ext cx="5072063" cy="3786187"/>
            <a:chOff x="4071970" y="2214580"/>
            <a:chExt cx="5072030" cy="3786188"/>
          </a:xfrm>
        </p:grpSpPr>
        <p:cxnSp>
          <p:nvCxnSpPr>
            <p:cNvPr id="21511" name="8 Conector recto"/>
            <p:cNvCxnSpPr>
              <a:cxnSpLocks noChangeShapeType="1"/>
            </p:cNvCxnSpPr>
            <p:nvPr/>
          </p:nvCxnSpPr>
          <p:spPr bwMode="auto">
            <a:xfrm rot="5400000">
              <a:off x="4108483" y="4106880"/>
              <a:ext cx="3357562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2" name="9 Conector recto"/>
            <p:cNvCxnSpPr>
              <a:cxnSpLocks noChangeShapeType="1"/>
            </p:cNvCxnSpPr>
            <p:nvPr/>
          </p:nvCxnSpPr>
          <p:spPr bwMode="auto">
            <a:xfrm>
              <a:off x="5143533" y="2428893"/>
              <a:ext cx="1285875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3" name="13 Conector recto"/>
            <p:cNvCxnSpPr>
              <a:cxnSpLocks noChangeShapeType="1"/>
            </p:cNvCxnSpPr>
            <p:nvPr/>
          </p:nvCxnSpPr>
          <p:spPr bwMode="auto">
            <a:xfrm>
              <a:off x="5143533" y="5784868"/>
              <a:ext cx="1285875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4" name="14 Conector recto"/>
            <p:cNvCxnSpPr>
              <a:cxnSpLocks noChangeShapeType="1"/>
            </p:cNvCxnSpPr>
            <p:nvPr/>
          </p:nvCxnSpPr>
          <p:spPr bwMode="auto">
            <a:xfrm>
              <a:off x="5357845" y="3500455"/>
              <a:ext cx="85725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5" name="17 Conector recto"/>
            <p:cNvCxnSpPr>
              <a:cxnSpLocks noChangeShapeType="1"/>
            </p:cNvCxnSpPr>
            <p:nvPr/>
          </p:nvCxnSpPr>
          <p:spPr bwMode="auto">
            <a:xfrm>
              <a:off x="5357845" y="4570430"/>
              <a:ext cx="85725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18 Conector recto"/>
            <p:cNvCxnSpPr>
              <a:cxnSpLocks noChangeShapeType="1"/>
            </p:cNvCxnSpPr>
            <p:nvPr/>
          </p:nvCxnSpPr>
          <p:spPr bwMode="auto">
            <a:xfrm>
              <a:off x="5500720" y="4000518"/>
              <a:ext cx="642938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7" name="20 CuadroTexto"/>
            <p:cNvSpPr txBox="1">
              <a:spLocks noChangeArrowheads="1"/>
            </p:cNvSpPr>
            <p:nvPr/>
          </p:nvSpPr>
          <p:spPr bwMode="auto">
            <a:xfrm>
              <a:off x="4786345" y="3071830"/>
              <a:ext cx="785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+V</a:t>
              </a:r>
            </a:p>
          </p:txBody>
        </p:sp>
        <p:sp>
          <p:nvSpPr>
            <p:cNvPr id="21518" name="21 CuadroTexto"/>
            <p:cNvSpPr txBox="1">
              <a:spLocks noChangeArrowheads="1"/>
            </p:cNvSpPr>
            <p:nvPr/>
          </p:nvSpPr>
          <p:spPr bwMode="auto">
            <a:xfrm>
              <a:off x="4786345" y="4500580"/>
              <a:ext cx="785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 V</a:t>
              </a:r>
            </a:p>
          </p:txBody>
        </p:sp>
        <p:sp>
          <p:nvSpPr>
            <p:cNvPr id="21519" name="22 CuadroTexto"/>
            <p:cNvSpPr txBox="1">
              <a:spLocks noChangeArrowheads="1"/>
            </p:cNvSpPr>
            <p:nvPr/>
          </p:nvSpPr>
          <p:spPr bwMode="auto">
            <a:xfrm>
              <a:off x="4071970" y="2714643"/>
              <a:ext cx="7858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0’s</a:t>
              </a:r>
            </a:p>
          </p:txBody>
        </p:sp>
        <p:sp>
          <p:nvSpPr>
            <p:cNvPr id="21520" name="23 CuadroTexto"/>
            <p:cNvSpPr txBox="1">
              <a:spLocks noChangeArrowheads="1"/>
            </p:cNvSpPr>
            <p:nvPr/>
          </p:nvSpPr>
          <p:spPr bwMode="auto">
            <a:xfrm>
              <a:off x="4071970" y="5000643"/>
              <a:ext cx="7858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1’s</a:t>
              </a:r>
            </a:p>
          </p:txBody>
        </p:sp>
        <p:sp>
          <p:nvSpPr>
            <p:cNvPr id="21521" name="24 CuadroTexto"/>
            <p:cNvSpPr txBox="1">
              <a:spLocks noChangeArrowheads="1"/>
            </p:cNvSpPr>
            <p:nvPr/>
          </p:nvSpPr>
          <p:spPr bwMode="auto">
            <a:xfrm>
              <a:off x="6215095" y="3286143"/>
              <a:ext cx="7858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+3.5</a:t>
              </a:r>
            </a:p>
          </p:txBody>
        </p:sp>
        <p:sp>
          <p:nvSpPr>
            <p:cNvPr id="21522" name="25 CuadroTexto"/>
            <p:cNvSpPr txBox="1">
              <a:spLocks noChangeArrowheads="1"/>
            </p:cNvSpPr>
            <p:nvPr/>
          </p:nvSpPr>
          <p:spPr bwMode="auto">
            <a:xfrm>
              <a:off x="6143658" y="4324368"/>
              <a:ext cx="78581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-3.5</a:t>
              </a:r>
            </a:p>
          </p:txBody>
        </p:sp>
        <p:sp>
          <p:nvSpPr>
            <p:cNvPr id="21523" name="26 CuadroTexto"/>
            <p:cNvSpPr txBox="1">
              <a:spLocks noChangeArrowheads="1"/>
            </p:cNvSpPr>
            <p:nvPr/>
          </p:nvSpPr>
          <p:spPr bwMode="auto">
            <a:xfrm>
              <a:off x="6357970" y="2214580"/>
              <a:ext cx="785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+25</a:t>
              </a:r>
            </a:p>
          </p:txBody>
        </p:sp>
        <p:sp>
          <p:nvSpPr>
            <p:cNvPr id="21524" name="27 CuadroTexto"/>
            <p:cNvSpPr txBox="1">
              <a:spLocks noChangeArrowheads="1"/>
            </p:cNvSpPr>
            <p:nvPr/>
          </p:nvSpPr>
          <p:spPr bwMode="auto">
            <a:xfrm>
              <a:off x="6357970" y="5538805"/>
              <a:ext cx="785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b="1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-25</a:t>
              </a:r>
            </a:p>
          </p:txBody>
        </p:sp>
        <p:sp>
          <p:nvSpPr>
            <p:cNvPr id="21525" name="28 Cerrar llave"/>
            <p:cNvSpPr>
              <a:spLocks/>
            </p:cNvSpPr>
            <p:nvPr/>
          </p:nvSpPr>
          <p:spPr bwMode="auto">
            <a:xfrm>
              <a:off x="7072345" y="3571893"/>
              <a:ext cx="357188" cy="85725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21526" name="33 CuadroTexto"/>
            <p:cNvSpPr txBox="1">
              <a:spLocks noChangeArrowheads="1"/>
            </p:cNvSpPr>
            <p:nvPr/>
          </p:nvSpPr>
          <p:spPr bwMode="auto">
            <a:xfrm>
              <a:off x="7429533" y="3571893"/>
              <a:ext cx="1714467" cy="1374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2500"/>
                </a:lnSpc>
              </a:pPr>
              <a:r>
                <a:rPr lang="es-MX" sz="1600" b="1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Espacio de ERROR</a:t>
              </a:r>
              <a:r>
                <a:rPr lang="es-MX" sz="160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 </a:t>
              </a:r>
            </a:p>
            <a:p>
              <a:pPr eaLnBrk="1" hangingPunct="1">
                <a:lnSpc>
                  <a:spcPts val="2500"/>
                </a:lnSpc>
              </a:pPr>
              <a:r>
                <a:rPr lang="es-MX" sz="140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(No hay forma de detectar 1 o 0)</a:t>
              </a:r>
            </a:p>
          </p:txBody>
        </p:sp>
      </p:grpSp>
      <p:sp>
        <p:nvSpPr>
          <p:cNvPr id="24583" name="6 CuadroTexto"/>
          <p:cNvSpPr txBox="1">
            <a:spLocks noChangeArrowheads="1"/>
          </p:cNvSpPr>
          <p:nvPr/>
        </p:nvSpPr>
        <p:spPr bwMode="auto">
          <a:xfrm>
            <a:off x="781050" y="3713163"/>
            <a:ext cx="32861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 lógico  </a:t>
            </a:r>
            <a:r>
              <a:rPr lang="es-MX" sz="2000" b="1" dirty="0">
                <a:latin typeface="ZapfHumnst BT"/>
              </a:rPr>
              <a:t>[3.5   a  25]</a:t>
            </a:r>
          </a:p>
          <a:p>
            <a:pPr algn="just" eaLnBrk="1" hangingPunct="1"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 lógico  </a:t>
            </a:r>
            <a:r>
              <a:rPr lang="es-MX" sz="2000" b="1" dirty="0">
                <a:latin typeface="ZapfHumnst BT"/>
              </a:rPr>
              <a:t>[- 3.5   a  -25]</a:t>
            </a:r>
            <a:endParaRPr lang="es-MX" sz="1800" dirty="0"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26077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/>
      <p:bldP spid="2458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3429000"/>
            <a:ext cx="697388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6 CuadroTexto"/>
          <p:cNvSpPr txBox="1">
            <a:spLocks noChangeArrowheads="1"/>
          </p:cNvSpPr>
          <p:nvPr/>
        </p:nvSpPr>
        <p:spPr bwMode="auto">
          <a:xfrm>
            <a:off x="642938" y="1185863"/>
            <a:ext cx="38576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Bit de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Start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latin typeface="ZapfHumnst BT"/>
              </a:rPr>
              <a:t>: </a:t>
            </a:r>
            <a:r>
              <a:rPr lang="es-MX" sz="1800" dirty="0">
                <a:latin typeface="ZapfHumnst BT"/>
              </a:rPr>
              <a:t>Siempre en 0</a:t>
            </a:r>
          </a:p>
          <a:p>
            <a:pPr algn="just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Bits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Stop</a:t>
            </a:r>
            <a:r>
              <a:rPr lang="es-MX" sz="1800" b="1" dirty="0">
                <a:latin typeface="ZapfHumnst BT"/>
              </a:rPr>
              <a:t> : </a:t>
            </a:r>
            <a:r>
              <a:rPr lang="es-MX" sz="1800" dirty="0">
                <a:latin typeface="ZapfHumnst BT"/>
              </a:rPr>
              <a:t>Siempre en 1’s</a:t>
            </a:r>
          </a:p>
        </p:txBody>
      </p:sp>
      <p:sp>
        <p:nvSpPr>
          <p:cNvPr id="25605" name="Text Box 11"/>
          <p:cNvSpPr txBox="1">
            <a:spLocks noChangeArrowheads="1"/>
          </p:cNvSpPr>
          <p:nvPr/>
        </p:nvSpPr>
        <p:spPr bwMode="auto">
          <a:xfrm>
            <a:off x="3371850" y="2471738"/>
            <a:ext cx="398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/>
              <a:t>b</a:t>
            </a:r>
            <a:r>
              <a:rPr lang="es-MX" baseline="-25000"/>
              <a:t>7    </a:t>
            </a:r>
            <a:r>
              <a:rPr lang="es-MX"/>
              <a:t>b</a:t>
            </a:r>
            <a:r>
              <a:rPr lang="es-MX" baseline="-25000"/>
              <a:t>6</a:t>
            </a:r>
            <a:r>
              <a:rPr lang="es-MX"/>
              <a:t>   b</a:t>
            </a:r>
            <a:r>
              <a:rPr lang="es-MX" baseline="-25000"/>
              <a:t>5</a:t>
            </a:r>
            <a:r>
              <a:rPr lang="es-MX"/>
              <a:t>   b</a:t>
            </a:r>
            <a:r>
              <a:rPr lang="es-MX" baseline="-25000"/>
              <a:t>4</a:t>
            </a:r>
            <a:r>
              <a:rPr lang="es-MX"/>
              <a:t>   b</a:t>
            </a:r>
            <a:r>
              <a:rPr lang="es-MX" baseline="-25000"/>
              <a:t>3</a:t>
            </a:r>
            <a:r>
              <a:rPr lang="es-MX"/>
              <a:t>   b</a:t>
            </a:r>
            <a:r>
              <a:rPr lang="es-MX" baseline="-25000"/>
              <a:t>2</a:t>
            </a:r>
            <a:r>
              <a:rPr lang="es-MX"/>
              <a:t>   b</a:t>
            </a:r>
            <a:r>
              <a:rPr lang="es-MX" baseline="-25000"/>
              <a:t>1</a:t>
            </a:r>
            <a:r>
              <a:rPr lang="es-MX"/>
              <a:t>   b</a:t>
            </a:r>
            <a:r>
              <a:rPr lang="es-MX" baseline="-25000"/>
              <a:t>0</a:t>
            </a:r>
            <a:endParaRPr lang="es-MX"/>
          </a:p>
        </p:txBody>
      </p:sp>
      <p:sp>
        <p:nvSpPr>
          <p:cNvPr id="25606" name="6 CuadroTexto"/>
          <p:cNvSpPr txBox="1">
            <a:spLocks noChangeArrowheads="1"/>
          </p:cNvSpPr>
          <p:nvPr/>
        </p:nvSpPr>
        <p:spPr bwMode="auto">
          <a:xfrm>
            <a:off x="642938" y="2400300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Bits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Información</a:t>
            </a:r>
            <a:r>
              <a:rPr lang="es-MX" sz="1800" b="1" dirty="0">
                <a:latin typeface="ZapfHumnst BT"/>
              </a:rPr>
              <a:t>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321408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/>
      <p:bldP spid="256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6 CuadroTexto"/>
          <p:cNvSpPr txBox="1">
            <a:spLocks noChangeArrowheads="1"/>
          </p:cNvSpPr>
          <p:nvPr/>
        </p:nvSpPr>
        <p:spPr bwMode="auto">
          <a:xfrm>
            <a:off x="571500" y="1071563"/>
            <a:ext cx="80724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Si deseo transmitir una secuencia de bis por el puerto serial debo comenzar a transmitir por los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bits menos significativos</a:t>
            </a:r>
            <a:r>
              <a:rPr lang="es-MX" sz="1800" dirty="0">
                <a:latin typeface="ZapfHumnst BT"/>
              </a:rPr>
              <a:t>:</a:t>
            </a:r>
          </a:p>
        </p:txBody>
      </p:sp>
      <p:sp>
        <p:nvSpPr>
          <p:cNvPr id="26630" name="6 CuadroTexto"/>
          <p:cNvSpPr txBox="1">
            <a:spLocks noChangeArrowheads="1"/>
          </p:cNvSpPr>
          <p:nvPr/>
        </p:nvSpPr>
        <p:spPr bwMode="auto">
          <a:xfrm>
            <a:off x="428625" y="2286000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Bits de Información</a:t>
            </a:r>
          </a:p>
        </p:txBody>
      </p:sp>
      <p:grpSp>
        <p:nvGrpSpPr>
          <p:cNvPr id="2" name="15 Grupo"/>
          <p:cNvGrpSpPr>
            <a:grpSpLocks/>
          </p:cNvGrpSpPr>
          <p:nvPr/>
        </p:nvGrpSpPr>
        <p:grpSpPr bwMode="auto">
          <a:xfrm>
            <a:off x="1500188" y="3071813"/>
            <a:ext cx="6215062" cy="3319462"/>
            <a:chOff x="1500188" y="3214688"/>
            <a:chExt cx="6215062" cy="3319462"/>
          </a:xfrm>
        </p:grpSpPr>
        <p:sp>
          <p:nvSpPr>
            <p:cNvPr id="23558" name="14 Rectángulo"/>
            <p:cNvSpPr>
              <a:spLocks noChangeArrowheads="1"/>
            </p:cNvSpPr>
            <p:nvPr/>
          </p:nvSpPr>
          <p:spPr bwMode="auto">
            <a:xfrm>
              <a:off x="2357438" y="3214688"/>
              <a:ext cx="4000500" cy="5000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23559" name="Text Box 11"/>
            <p:cNvSpPr txBox="1">
              <a:spLocks noChangeArrowheads="1"/>
            </p:cNvSpPr>
            <p:nvPr/>
          </p:nvSpPr>
          <p:spPr bwMode="auto">
            <a:xfrm>
              <a:off x="2428875" y="3214688"/>
              <a:ext cx="3986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b="1">
                  <a:solidFill>
                    <a:srgbClr val="009900"/>
                  </a:solidFill>
                </a:rPr>
                <a:t>b</a:t>
              </a:r>
              <a:r>
                <a:rPr lang="es-MX" b="1" baseline="-25000">
                  <a:solidFill>
                    <a:srgbClr val="009900"/>
                  </a:solidFill>
                </a:rPr>
                <a:t>7    </a:t>
              </a:r>
              <a:r>
                <a:rPr lang="es-MX" b="1">
                  <a:solidFill>
                    <a:srgbClr val="009900"/>
                  </a:solidFill>
                </a:rPr>
                <a:t>b</a:t>
              </a:r>
              <a:r>
                <a:rPr lang="es-MX" b="1" baseline="-25000">
                  <a:solidFill>
                    <a:srgbClr val="009900"/>
                  </a:solidFill>
                </a:rPr>
                <a:t>6</a:t>
              </a:r>
              <a:r>
                <a:rPr lang="es-MX" b="1">
                  <a:solidFill>
                    <a:srgbClr val="009900"/>
                  </a:solidFill>
                </a:rPr>
                <a:t>   b</a:t>
              </a:r>
              <a:r>
                <a:rPr lang="es-MX" b="1" baseline="-25000">
                  <a:solidFill>
                    <a:srgbClr val="009900"/>
                  </a:solidFill>
                </a:rPr>
                <a:t>5</a:t>
              </a:r>
              <a:r>
                <a:rPr lang="es-MX" b="1">
                  <a:solidFill>
                    <a:srgbClr val="009900"/>
                  </a:solidFill>
                </a:rPr>
                <a:t>   b</a:t>
              </a:r>
              <a:r>
                <a:rPr lang="es-MX" b="1" baseline="-25000">
                  <a:solidFill>
                    <a:srgbClr val="009900"/>
                  </a:solidFill>
                </a:rPr>
                <a:t>4</a:t>
              </a:r>
              <a:r>
                <a:rPr lang="es-MX" b="1">
                  <a:solidFill>
                    <a:srgbClr val="009900"/>
                  </a:solidFill>
                </a:rPr>
                <a:t>   </a:t>
              </a:r>
              <a:r>
                <a:rPr lang="es-MX" b="1">
                  <a:solidFill>
                    <a:srgbClr val="FF0000"/>
                  </a:solidFill>
                </a:rPr>
                <a:t>b</a:t>
              </a:r>
              <a:r>
                <a:rPr lang="es-MX" b="1" baseline="-25000">
                  <a:solidFill>
                    <a:srgbClr val="FF0000"/>
                  </a:solidFill>
                </a:rPr>
                <a:t>3</a:t>
              </a:r>
              <a:r>
                <a:rPr lang="es-MX" b="1">
                  <a:solidFill>
                    <a:srgbClr val="FF0000"/>
                  </a:solidFill>
                </a:rPr>
                <a:t>   b</a:t>
              </a:r>
              <a:r>
                <a:rPr lang="es-MX" b="1" baseline="-25000">
                  <a:solidFill>
                    <a:srgbClr val="FF0000"/>
                  </a:solidFill>
                </a:rPr>
                <a:t>2</a:t>
              </a:r>
              <a:r>
                <a:rPr lang="es-MX" b="1">
                  <a:solidFill>
                    <a:srgbClr val="FF0000"/>
                  </a:solidFill>
                </a:rPr>
                <a:t>   b</a:t>
              </a:r>
              <a:r>
                <a:rPr lang="es-MX" b="1" baseline="-25000">
                  <a:solidFill>
                    <a:srgbClr val="FF0000"/>
                  </a:solidFill>
                </a:rPr>
                <a:t>1</a:t>
              </a:r>
              <a:r>
                <a:rPr lang="es-MX" b="1">
                  <a:solidFill>
                    <a:srgbClr val="FF0000"/>
                  </a:solidFill>
                </a:rPr>
                <a:t>   b</a:t>
              </a:r>
              <a:r>
                <a:rPr lang="es-MX" b="1" baseline="-25000">
                  <a:solidFill>
                    <a:srgbClr val="FF0000"/>
                  </a:solidFill>
                </a:rPr>
                <a:t>0</a:t>
              </a:r>
              <a:endParaRPr lang="es-MX" b="1">
                <a:solidFill>
                  <a:srgbClr val="FF0000"/>
                </a:solidFill>
              </a:endParaRPr>
            </a:p>
          </p:txBody>
        </p:sp>
        <p:sp>
          <p:nvSpPr>
            <p:cNvPr id="23560" name="6 CuadroTexto"/>
            <p:cNvSpPr txBox="1">
              <a:spLocks noChangeArrowheads="1"/>
            </p:cNvSpPr>
            <p:nvPr/>
          </p:nvSpPr>
          <p:spPr bwMode="auto">
            <a:xfrm>
              <a:off x="1500188" y="4329113"/>
              <a:ext cx="2428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s-MX" sz="1800" b="1">
                  <a:solidFill>
                    <a:srgbClr val="009900"/>
                  </a:solidFill>
                  <a:latin typeface="ZapfHumnst BT"/>
                </a:rPr>
                <a:t>Bit más significativo</a:t>
              </a:r>
              <a:endParaRPr lang="es-MX" sz="1800">
                <a:solidFill>
                  <a:srgbClr val="009900"/>
                </a:solidFill>
                <a:latin typeface="ZapfHumnst BT"/>
              </a:endParaRPr>
            </a:p>
          </p:txBody>
        </p:sp>
        <p:cxnSp>
          <p:nvCxnSpPr>
            <p:cNvPr id="23561" name="11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320925" y="4159250"/>
              <a:ext cx="642938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2" name="6 CuadroTexto"/>
            <p:cNvSpPr txBox="1">
              <a:spLocks noChangeArrowheads="1"/>
            </p:cNvSpPr>
            <p:nvPr/>
          </p:nvSpPr>
          <p:spPr bwMode="auto">
            <a:xfrm>
              <a:off x="4929188" y="4329113"/>
              <a:ext cx="27860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s-MX" sz="1800" b="1">
                  <a:solidFill>
                    <a:srgbClr val="FF0000"/>
                  </a:solidFill>
                  <a:latin typeface="ZapfHumnst BT"/>
                </a:rPr>
                <a:t>Bit menos significativo</a:t>
              </a:r>
              <a:endParaRPr lang="es-MX" sz="1800">
                <a:solidFill>
                  <a:srgbClr val="FF0000"/>
                </a:solidFill>
                <a:latin typeface="ZapfHumnst BT"/>
              </a:endParaRPr>
            </a:p>
          </p:txBody>
        </p:sp>
        <p:cxnSp>
          <p:nvCxnSpPr>
            <p:cNvPr id="23563" name="13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5751513" y="4157663"/>
              <a:ext cx="642937" cy="158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4" name="15 Rectángulo"/>
            <p:cNvSpPr>
              <a:spLocks noChangeArrowheads="1"/>
            </p:cNvSpPr>
            <p:nvPr/>
          </p:nvSpPr>
          <p:spPr bwMode="auto">
            <a:xfrm>
              <a:off x="2357438" y="5429250"/>
              <a:ext cx="4000500" cy="5000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23565" name="Text Box 11"/>
            <p:cNvSpPr txBox="1">
              <a:spLocks noChangeArrowheads="1"/>
            </p:cNvSpPr>
            <p:nvPr/>
          </p:nvSpPr>
          <p:spPr bwMode="auto">
            <a:xfrm>
              <a:off x="2428875" y="5429250"/>
              <a:ext cx="40005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b="1">
                  <a:solidFill>
                    <a:srgbClr val="009900"/>
                  </a:solidFill>
                </a:rPr>
                <a:t>1</a:t>
              </a:r>
              <a:r>
                <a:rPr lang="es-MX" b="1" baseline="-25000">
                  <a:solidFill>
                    <a:srgbClr val="009900"/>
                  </a:solidFill>
                </a:rPr>
                <a:t>       </a:t>
              </a:r>
              <a:r>
                <a:rPr lang="es-MX" b="1">
                  <a:solidFill>
                    <a:srgbClr val="009900"/>
                  </a:solidFill>
                </a:rPr>
                <a:t>1    0    0    </a:t>
              </a:r>
              <a:r>
                <a:rPr lang="es-MX" b="1">
                  <a:solidFill>
                    <a:srgbClr val="FF0000"/>
                  </a:solidFill>
                </a:rPr>
                <a:t>1     1     1     1</a:t>
              </a:r>
            </a:p>
          </p:txBody>
        </p:sp>
        <p:cxnSp>
          <p:nvCxnSpPr>
            <p:cNvPr id="23566" name="17 Conector recto de flecha"/>
            <p:cNvCxnSpPr>
              <a:cxnSpLocks noChangeShapeType="1"/>
            </p:cNvCxnSpPr>
            <p:nvPr/>
          </p:nvCxnSpPr>
          <p:spPr bwMode="auto">
            <a:xfrm rot="5400000">
              <a:off x="5787232" y="5001419"/>
              <a:ext cx="571500" cy="158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7" name="20 Conector recto de flecha"/>
            <p:cNvCxnSpPr>
              <a:cxnSpLocks noChangeShapeType="1"/>
            </p:cNvCxnSpPr>
            <p:nvPr/>
          </p:nvCxnSpPr>
          <p:spPr bwMode="auto">
            <a:xfrm rot="5400000">
              <a:off x="2356644" y="5071269"/>
              <a:ext cx="571500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8" name="Text Box 11"/>
            <p:cNvSpPr txBox="1">
              <a:spLocks noChangeArrowheads="1"/>
            </p:cNvSpPr>
            <p:nvPr/>
          </p:nvSpPr>
          <p:spPr bwMode="auto">
            <a:xfrm>
              <a:off x="2428875" y="6072188"/>
              <a:ext cx="39862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b="1"/>
                <a:t>2</a:t>
              </a:r>
              <a:r>
                <a:rPr lang="es-MX" b="1" baseline="30000"/>
                <a:t>7</a:t>
              </a:r>
              <a:r>
                <a:rPr lang="es-MX" b="1" baseline="-25000"/>
                <a:t>    </a:t>
              </a:r>
              <a:r>
                <a:rPr lang="es-MX" b="1"/>
                <a:t>2</a:t>
              </a:r>
              <a:r>
                <a:rPr lang="es-MX" b="1" baseline="30000"/>
                <a:t>6</a:t>
              </a:r>
              <a:r>
                <a:rPr lang="es-MX" b="1"/>
                <a:t>   2</a:t>
              </a:r>
              <a:r>
                <a:rPr lang="es-MX" b="1" baseline="30000"/>
                <a:t>5</a:t>
              </a:r>
              <a:r>
                <a:rPr lang="es-MX" b="1"/>
                <a:t>   2</a:t>
              </a:r>
              <a:r>
                <a:rPr lang="es-MX" b="1" baseline="30000"/>
                <a:t>4</a:t>
              </a:r>
              <a:r>
                <a:rPr lang="es-MX" b="1"/>
                <a:t>   2</a:t>
              </a:r>
              <a:r>
                <a:rPr lang="es-MX" b="1" baseline="30000"/>
                <a:t>3</a:t>
              </a:r>
              <a:r>
                <a:rPr lang="es-MX" b="1"/>
                <a:t>   2</a:t>
              </a:r>
              <a:r>
                <a:rPr lang="es-MX" b="1" baseline="30000"/>
                <a:t>2</a:t>
              </a:r>
              <a:r>
                <a:rPr lang="es-MX" b="1"/>
                <a:t>   2</a:t>
              </a:r>
              <a:r>
                <a:rPr lang="es-MX" b="1" baseline="30000"/>
                <a:t>1</a:t>
              </a:r>
              <a:r>
                <a:rPr lang="es-MX" b="1"/>
                <a:t>   2</a:t>
              </a:r>
              <a:r>
                <a:rPr lang="es-MX" b="1" baseline="30000"/>
                <a:t>0</a:t>
              </a: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23157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 CuadroTexto"/>
          <p:cNvSpPr txBox="1">
            <a:spLocks noChangeArrowheads="1"/>
          </p:cNvSpPr>
          <p:nvPr/>
        </p:nvSpPr>
        <p:spPr bwMode="auto">
          <a:xfrm>
            <a:off x="571500" y="1071563"/>
            <a:ext cx="80724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Ejemplo: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Si deseo transmitir la siguiente secuencia de bits, con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paridad impar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debo comenzar por el bit menos significativo.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929063"/>
            <a:ext cx="858202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89 Grupo"/>
          <p:cNvGrpSpPr>
            <a:grpSpLocks/>
          </p:cNvGrpSpPr>
          <p:nvPr/>
        </p:nvGrpSpPr>
        <p:grpSpPr bwMode="auto">
          <a:xfrm>
            <a:off x="2143125" y="4143375"/>
            <a:ext cx="714375" cy="1890713"/>
            <a:chOff x="2143125" y="4143375"/>
            <a:chExt cx="714375" cy="1890713"/>
          </a:xfrm>
        </p:grpSpPr>
        <p:cxnSp>
          <p:nvCxnSpPr>
            <p:cNvPr id="24641" name="2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1785144" y="4715669"/>
              <a:ext cx="1143000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42" name="27 Conector recto"/>
            <p:cNvCxnSpPr>
              <a:cxnSpLocks noChangeShapeType="1"/>
            </p:cNvCxnSpPr>
            <p:nvPr/>
          </p:nvCxnSpPr>
          <p:spPr bwMode="auto">
            <a:xfrm rot="10800000">
              <a:off x="2357438" y="4143375"/>
              <a:ext cx="214312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43" name="50 CuadroTexto"/>
            <p:cNvSpPr txBox="1">
              <a:spLocks noChangeArrowheads="1"/>
            </p:cNvSpPr>
            <p:nvPr/>
          </p:nvSpPr>
          <p:spPr bwMode="auto">
            <a:xfrm>
              <a:off x="2143125" y="5572125"/>
              <a:ext cx="7143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rgbClr val="FF0000"/>
                  </a:solidFill>
                  <a:latin typeface="ZapfHumnst BT"/>
                </a:rPr>
                <a:t>Start bit</a:t>
              </a:r>
            </a:p>
          </p:txBody>
        </p:sp>
        <p:cxnSp>
          <p:nvCxnSpPr>
            <p:cNvPr id="24644" name="5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320925" y="5465763"/>
              <a:ext cx="2159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81 Grupo"/>
          <p:cNvGrpSpPr>
            <a:grpSpLocks/>
          </p:cNvGrpSpPr>
          <p:nvPr/>
        </p:nvGrpSpPr>
        <p:grpSpPr bwMode="auto">
          <a:xfrm>
            <a:off x="1785938" y="5286375"/>
            <a:ext cx="571500" cy="541338"/>
            <a:chOff x="1785938" y="5286375"/>
            <a:chExt cx="571500" cy="541338"/>
          </a:xfrm>
        </p:grpSpPr>
        <p:cxnSp>
          <p:nvCxnSpPr>
            <p:cNvPr id="24638" name="22 Conector recto"/>
            <p:cNvCxnSpPr>
              <a:cxnSpLocks noChangeShapeType="1"/>
            </p:cNvCxnSpPr>
            <p:nvPr/>
          </p:nvCxnSpPr>
          <p:spPr bwMode="auto">
            <a:xfrm>
              <a:off x="1785938" y="5286375"/>
              <a:ext cx="571500" cy="1588"/>
            </a:xfrm>
            <a:prstGeom prst="line">
              <a:avLst/>
            </a:prstGeom>
            <a:noFill/>
            <a:ln w="5080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9" name="23 CuadroTexto"/>
            <p:cNvSpPr txBox="1">
              <a:spLocks noChangeArrowheads="1"/>
            </p:cNvSpPr>
            <p:nvPr/>
          </p:nvSpPr>
          <p:spPr bwMode="auto">
            <a:xfrm>
              <a:off x="1785938" y="5549900"/>
              <a:ext cx="5715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 b="1">
                  <a:solidFill>
                    <a:srgbClr val="7030A0"/>
                  </a:solidFill>
                  <a:latin typeface="ZapfHumnst BT"/>
                </a:rPr>
                <a:t>Idle</a:t>
              </a:r>
            </a:p>
          </p:txBody>
        </p:sp>
        <p:cxnSp>
          <p:nvCxnSpPr>
            <p:cNvPr id="24640" name="5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891507" y="5464969"/>
              <a:ext cx="2159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91 Grupo"/>
          <p:cNvGrpSpPr>
            <a:grpSpLocks/>
          </p:cNvGrpSpPr>
          <p:nvPr/>
        </p:nvGrpSpPr>
        <p:grpSpPr bwMode="auto">
          <a:xfrm>
            <a:off x="3929063" y="5284788"/>
            <a:ext cx="714375" cy="787400"/>
            <a:chOff x="3929063" y="5284788"/>
            <a:chExt cx="714375" cy="787400"/>
          </a:xfrm>
        </p:grpSpPr>
        <p:cxnSp>
          <p:nvCxnSpPr>
            <p:cNvPr id="24635" name="45 Conector recto"/>
            <p:cNvCxnSpPr>
              <a:cxnSpLocks noChangeShapeType="1"/>
            </p:cNvCxnSpPr>
            <p:nvPr/>
          </p:nvCxnSpPr>
          <p:spPr bwMode="auto">
            <a:xfrm rot="10800000">
              <a:off x="4286250" y="5284788"/>
              <a:ext cx="285750" cy="1587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6" name="46 CuadroTexto"/>
            <p:cNvSpPr txBox="1">
              <a:spLocks noChangeArrowheads="1"/>
            </p:cNvSpPr>
            <p:nvPr/>
          </p:nvSpPr>
          <p:spPr bwMode="auto">
            <a:xfrm>
              <a:off x="3929063" y="5610225"/>
              <a:ext cx="7143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rgbClr val="009900"/>
                  </a:solidFill>
                  <a:latin typeface="ZapfHumnst BT"/>
                </a:rPr>
                <a:t>Parity bit</a:t>
              </a:r>
            </a:p>
          </p:txBody>
        </p:sp>
        <p:cxnSp>
          <p:nvCxnSpPr>
            <p:cNvPr id="24637" name="55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49738" y="5465763"/>
              <a:ext cx="2159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92 Grupo"/>
          <p:cNvGrpSpPr>
            <a:grpSpLocks/>
          </p:cNvGrpSpPr>
          <p:nvPr/>
        </p:nvGrpSpPr>
        <p:grpSpPr bwMode="auto">
          <a:xfrm>
            <a:off x="4429125" y="5286375"/>
            <a:ext cx="714375" cy="785813"/>
            <a:chOff x="4429125" y="5286375"/>
            <a:chExt cx="714375" cy="785813"/>
          </a:xfrm>
        </p:grpSpPr>
        <p:cxnSp>
          <p:nvCxnSpPr>
            <p:cNvPr id="24632" name="47 Conector recto"/>
            <p:cNvCxnSpPr>
              <a:cxnSpLocks noChangeShapeType="1"/>
            </p:cNvCxnSpPr>
            <p:nvPr/>
          </p:nvCxnSpPr>
          <p:spPr bwMode="auto">
            <a:xfrm rot="10800000">
              <a:off x="4500563" y="5286375"/>
              <a:ext cx="428625" cy="1588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3" name="57 CuadroTexto"/>
            <p:cNvSpPr txBox="1">
              <a:spLocks noChangeArrowheads="1"/>
            </p:cNvSpPr>
            <p:nvPr/>
          </p:nvSpPr>
          <p:spPr bwMode="auto">
            <a:xfrm>
              <a:off x="4429125" y="5610225"/>
              <a:ext cx="7143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chemeClr val="accent2"/>
                  </a:solidFill>
                  <a:latin typeface="ZapfHumnst BT"/>
                </a:rPr>
                <a:t>Stop bits</a:t>
              </a:r>
            </a:p>
          </p:txBody>
        </p:sp>
        <p:cxnSp>
          <p:nvCxnSpPr>
            <p:cNvPr id="24634" name="58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607719" y="5464969"/>
              <a:ext cx="2159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94 Grupo"/>
          <p:cNvGrpSpPr>
            <a:grpSpLocks/>
          </p:cNvGrpSpPr>
          <p:nvPr/>
        </p:nvGrpSpPr>
        <p:grpSpPr bwMode="auto">
          <a:xfrm>
            <a:off x="4786313" y="4143375"/>
            <a:ext cx="714375" cy="1928813"/>
            <a:chOff x="4786313" y="4143375"/>
            <a:chExt cx="714375" cy="1928813"/>
          </a:xfrm>
        </p:grpSpPr>
        <p:cxnSp>
          <p:nvCxnSpPr>
            <p:cNvPr id="24628" name="48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358482" y="4715669"/>
              <a:ext cx="1143000" cy="1587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9" name="49 Conector recto"/>
            <p:cNvCxnSpPr>
              <a:cxnSpLocks noChangeShapeType="1"/>
            </p:cNvCxnSpPr>
            <p:nvPr/>
          </p:nvCxnSpPr>
          <p:spPr bwMode="auto">
            <a:xfrm rot="10800000">
              <a:off x="4930775" y="4143375"/>
              <a:ext cx="214313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0" name="59 CuadroTexto"/>
            <p:cNvSpPr txBox="1">
              <a:spLocks noChangeArrowheads="1"/>
            </p:cNvSpPr>
            <p:nvPr/>
          </p:nvSpPr>
          <p:spPr bwMode="auto">
            <a:xfrm>
              <a:off x="4786313" y="5610225"/>
              <a:ext cx="7143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rgbClr val="FF0000"/>
                  </a:solidFill>
                  <a:latin typeface="ZapfHumnst BT"/>
                </a:rPr>
                <a:t>Start bit</a:t>
              </a:r>
            </a:p>
          </p:txBody>
        </p:sp>
        <p:cxnSp>
          <p:nvCxnSpPr>
            <p:cNvPr id="24631" name="60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964907" y="5464969"/>
              <a:ext cx="2159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90 Grupo"/>
          <p:cNvGrpSpPr>
            <a:grpSpLocks/>
          </p:cNvGrpSpPr>
          <p:nvPr/>
        </p:nvGrpSpPr>
        <p:grpSpPr bwMode="auto">
          <a:xfrm>
            <a:off x="2570163" y="4143375"/>
            <a:ext cx="1716087" cy="1962150"/>
            <a:chOff x="2570163" y="4143375"/>
            <a:chExt cx="1716087" cy="1962150"/>
          </a:xfrm>
        </p:grpSpPr>
        <p:cxnSp>
          <p:nvCxnSpPr>
            <p:cNvPr id="24620" name="3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1999457" y="4715669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1" name="35 Conector recto"/>
            <p:cNvCxnSpPr>
              <a:cxnSpLocks noChangeShapeType="1"/>
            </p:cNvCxnSpPr>
            <p:nvPr/>
          </p:nvCxnSpPr>
          <p:spPr bwMode="auto">
            <a:xfrm rot="10800000">
              <a:off x="2571750" y="5284788"/>
              <a:ext cx="85725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40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856707" y="4715669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3" name="41 Conector recto"/>
            <p:cNvCxnSpPr>
              <a:cxnSpLocks noChangeShapeType="1"/>
            </p:cNvCxnSpPr>
            <p:nvPr/>
          </p:nvCxnSpPr>
          <p:spPr bwMode="auto">
            <a:xfrm rot="10800000">
              <a:off x="3429000" y="4143375"/>
              <a:ext cx="428625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4" name="4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285332" y="4714081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5" name="44 Conector recto"/>
            <p:cNvCxnSpPr>
              <a:cxnSpLocks noChangeShapeType="1"/>
            </p:cNvCxnSpPr>
            <p:nvPr/>
          </p:nvCxnSpPr>
          <p:spPr bwMode="auto">
            <a:xfrm rot="10800000">
              <a:off x="3857625" y="5284788"/>
              <a:ext cx="428625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6" name="61 Abrir llave"/>
            <p:cNvSpPr>
              <a:spLocks/>
            </p:cNvSpPr>
            <p:nvPr/>
          </p:nvSpPr>
          <p:spPr bwMode="auto">
            <a:xfrm rot="-5400000">
              <a:off x="3321844" y="4750594"/>
              <a:ext cx="214313" cy="1571625"/>
            </a:xfrm>
            <a:prstGeom prst="leftBrace">
              <a:avLst>
                <a:gd name="adj1" fmla="val 8318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24627" name="62 CuadroTexto"/>
            <p:cNvSpPr txBox="1">
              <a:spLocks noChangeArrowheads="1"/>
            </p:cNvSpPr>
            <p:nvPr/>
          </p:nvSpPr>
          <p:spPr bwMode="auto">
            <a:xfrm>
              <a:off x="3143250" y="5643563"/>
              <a:ext cx="7143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latin typeface="ZapfHumnst BT"/>
                </a:rPr>
                <a:t>Data</a:t>
              </a:r>
            </a:p>
            <a:p>
              <a:pPr algn="ctr" eaLnBrk="1" hangingPunct="1"/>
              <a:r>
                <a:rPr lang="es-MX" sz="1200" b="1">
                  <a:latin typeface="ZapfHumnst BT"/>
                </a:rPr>
                <a:t>bits</a:t>
              </a:r>
            </a:p>
          </p:txBody>
        </p:sp>
      </p:grpSp>
      <p:grpSp>
        <p:nvGrpSpPr>
          <p:cNvPr id="8" name="96 Grupo"/>
          <p:cNvGrpSpPr>
            <a:grpSpLocks/>
          </p:cNvGrpSpPr>
          <p:nvPr/>
        </p:nvGrpSpPr>
        <p:grpSpPr bwMode="auto">
          <a:xfrm>
            <a:off x="5143500" y="4143375"/>
            <a:ext cx="1714500" cy="1144588"/>
            <a:chOff x="5143500" y="4143375"/>
            <a:chExt cx="1714500" cy="1144588"/>
          </a:xfrm>
        </p:grpSpPr>
        <p:cxnSp>
          <p:nvCxnSpPr>
            <p:cNvPr id="24606" name="65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72794" y="4714081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7" name="66 Conector recto"/>
            <p:cNvCxnSpPr>
              <a:cxnSpLocks noChangeShapeType="1"/>
            </p:cNvCxnSpPr>
            <p:nvPr/>
          </p:nvCxnSpPr>
          <p:spPr bwMode="auto">
            <a:xfrm rot="10800000">
              <a:off x="5143500" y="5284788"/>
              <a:ext cx="214313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8" name="67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785519" y="4714081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9" name="68 Conector recto"/>
            <p:cNvCxnSpPr>
              <a:cxnSpLocks noChangeShapeType="1"/>
            </p:cNvCxnSpPr>
            <p:nvPr/>
          </p:nvCxnSpPr>
          <p:spPr bwMode="auto">
            <a:xfrm rot="10800000">
              <a:off x="5357813" y="4143375"/>
              <a:ext cx="214312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0" name="6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99832" y="4714081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1" name="70 Conector recto"/>
            <p:cNvCxnSpPr>
              <a:cxnSpLocks noChangeShapeType="1"/>
            </p:cNvCxnSpPr>
            <p:nvPr/>
          </p:nvCxnSpPr>
          <p:spPr bwMode="auto">
            <a:xfrm rot="10800000">
              <a:off x="5572125" y="5286375"/>
              <a:ext cx="428625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2" name="71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430044" y="4714081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3" name="72 Conector recto"/>
            <p:cNvCxnSpPr>
              <a:cxnSpLocks noChangeShapeType="1"/>
            </p:cNvCxnSpPr>
            <p:nvPr/>
          </p:nvCxnSpPr>
          <p:spPr bwMode="auto">
            <a:xfrm rot="10800000">
              <a:off x="6002338" y="4143375"/>
              <a:ext cx="214312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4" name="7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644357" y="4714081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5" name="74 Conector recto"/>
            <p:cNvCxnSpPr>
              <a:cxnSpLocks noChangeShapeType="1"/>
            </p:cNvCxnSpPr>
            <p:nvPr/>
          </p:nvCxnSpPr>
          <p:spPr bwMode="auto">
            <a:xfrm rot="10800000">
              <a:off x="6215063" y="5284788"/>
              <a:ext cx="214312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6" name="75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857082" y="4714081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7" name="76 Conector recto"/>
            <p:cNvCxnSpPr>
              <a:cxnSpLocks noChangeShapeType="1"/>
            </p:cNvCxnSpPr>
            <p:nvPr/>
          </p:nvCxnSpPr>
          <p:spPr bwMode="auto">
            <a:xfrm rot="10800000">
              <a:off x="6429375" y="4143375"/>
              <a:ext cx="21431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8" name="77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071394" y="4714081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9" name="78 Conector recto"/>
            <p:cNvCxnSpPr>
              <a:cxnSpLocks noChangeShapeType="1"/>
            </p:cNvCxnSpPr>
            <p:nvPr/>
          </p:nvCxnSpPr>
          <p:spPr bwMode="auto">
            <a:xfrm rot="10800000">
              <a:off x="6643688" y="5286375"/>
              <a:ext cx="214312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97 Grupo"/>
          <p:cNvGrpSpPr>
            <a:grpSpLocks/>
          </p:cNvGrpSpPr>
          <p:nvPr/>
        </p:nvGrpSpPr>
        <p:grpSpPr bwMode="auto">
          <a:xfrm>
            <a:off x="6643688" y="4143375"/>
            <a:ext cx="714375" cy="2000250"/>
            <a:chOff x="6643688" y="4143375"/>
            <a:chExt cx="714375" cy="2000250"/>
          </a:xfrm>
        </p:grpSpPr>
        <p:cxnSp>
          <p:nvCxnSpPr>
            <p:cNvPr id="24602" name="80 Conector recto"/>
            <p:cNvCxnSpPr>
              <a:cxnSpLocks noChangeShapeType="1"/>
            </p:cNvCxnSpPr>
            <p:nvPr/>
          </p:nvCxnSpPr>
          <p:spPr bwMode="auto">
            <a:xfrm rot="10800000">
              <a:off x="6858000" y="4143375"/>
              <a:ext cx="285750" cy="1588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3" name="8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285707" y="4714081"/>
              <a:ext cx="1143000" cy="1587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4" name="83 CuadroTexto"/>
            <p:cNvSpPr txBox="1">
              <a:spLocks noChangeArrowheads="1"/>
            </p:cNvSpPr>
            <p:nvPr/>
          </p:nvSpPr>
          <p:spPr bwMode="auto">
            <a:xfrm>
              <a:off x="6643688" y="5681663"/>
              <a:ext cx="7143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rgbClr val="009900"/>
                  </a:solidFill>
                  <a:latin typeface="ZapfHumnst BT"/>
                </a:rPr>
                <a:t>Parity bit</a:t>
              </a:r>
            </a:p>
          </p:txBody>
        </p:sp>
        <p:cxnSp>
          <p:nvCxnSpPr>
            <p:cNvPr id="24605" name="8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6892925" y="5537200"/>
              <a:ext cx="2159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99 Grupo"/>
          <p:cNvGrpSpPr>
            <a:grpSpLocks/>
          </p:cNvGrpSpPr>
          <p:nvPr/>
        </p:nvGrpSpPr>
        <p:grpSpPr bwMode="auto">
          <a:xfrm>
            <a:off x="7072313" y="4144963"/>
            <a:ext cx="714375" cy="1998662"/>
            <a:chOff x="7072313" y="4144963"/>
            <a:chExt cx="714375" cy="1998662"/>
          </a:xfrm>
        </p:grpSpPr>
        <p:cxnSp>
          <p:nvCxnSpPr>
            <p:cNvPr id="24598" name="85 Conector recto"/>
            <p:cNvCxnSpPr>
              <a:cxnSpLocks noChangeShapeType="1"/>
            </p:cNvCxnSpPr>
            <p:nvPr/>
          </p:nvCxnSpPr>
          <p:spPr bwMode="auto">
            <a:xfrm rot="10800000">
              <a:off x="7143750" y="5286375"/>
              <a:ext cx="428625" cy="1588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9" name="86 CuadroTexto"/>
            <p:cNvSpPr txBox="1">
              <a:spLocks noChangeArrowheads="1"/>
            </p:cNvSpPr>
            <p:nvPr/>
          </p:nvSpPr>
          <p:spPr bwMode="auto">
            <a:xfrm>
              <a:off x="7072313" y="5681663"/>
              <a:ext cx="7143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chemeClr val="accent2"/>
                  </a:solidFill>
                  <a:latin typeface="ZapfHumnst BT"/>
                </a:rPr>
                <a:t>Stop bits</a:t>
              </a:r>
            </a:p>
          </p:txBody>
        </p:sp>
        <p:cxnSp>
          <p:nvCxnSpPr>
            <p:cNvPr id="24600" name="8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7250907" y="5536406"/>
              <a:ext cx="2159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1" name="88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571457" y="4715669"/>
              <a:ext cx="1143000" cy="1587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79 Grupo"/>
          <p:cNvGrpSpPr>
            <a:grpSpLocks/>
          </p:cNvGrpSpPr>
          <p:nvPr/>
        </p:nvGrpSpPr>
        <p:grpSpPr bwMode="auto">
          <a:xfrm>
            <a:off x="500063" y="1928813"/>
            <a:ext cx="8215312" cy="1714500"/>
            <a:chOff x="500063" y="1928813"/>
            <a:chExt cx="8215312" cy="1714500"/>
          </a:xfrm>
        </p:grpSpPr>
        <p:sp>
          <p:nvSpPr>
            <p:cNvPr id="24591" name="15 Rectángulo"/>
            <p:cNvSpPr>
              <a:spLocks noChangeArrowheads="1"/>
            </p:cNvSpPr>
            <p:nvPr/>
          </p:nvSpPr>
          <p:spPr bwMode="auto">
            <a:xfrm>
              <a:off x="500063" y="3143250"/>
              <a:ext cx="4000500" cy="5000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24592" name="Text Box 11"/>
            <p:cNvSpPr txBox="1">
              <a:spLocks noChangeArrowheads="1"/>
            </p:cNvSpPr>
            <p:nvPr/>
          </p:nvSpPr>
          <p:spPr bwMode="auto">
            <a:xfrm>
              <a:off x="642938" y="3143250"/>
              <a:ext cx="40005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b="1"/>
                <a:t>1</a:t>
              </a:r>
              <a:r>
                <a:rPr lang="es-MX" b="1" baseline="-25000"/>
                <a:t>       </a:t>
              </a:r>
              <a:r>
                <a:rPr lang="es-MX" b="1"/>
                <a:t>1    0    0    1     1     1     1</a:t>
              </a:r>
            </a:p>
          </p:txBody>
        </p:sp>
        <p:sp>
          <p:nvSpPr>
            <p:cNvPr id="24593" name="63 Rectángulo"/>
            <p:cNvSpPr>
              <a:spLocks noChangeArrowheads="1"/>
            </p:cNvSpPr>
            <p:nvPr/>
          </p:nvSpPr>
          <p:spPr bwMode="auto">
            <a:xfrm>
              <a:off x="4572000" y="3143250"/>
              <a:ext cx="4000500" cy="5000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24594" name="Text Box 11"/>
            <p:cNvSpPr txBox="1">
              <a:spLocks noChangeArrowheads="1"/>
            </p:cNvSpPr>
            <p:nvPr/>
          </p:nvSpPr>
          <p:spPr bwMode="auto">
            <a:xfrm>
              <a:off x="4714875" y="3143250"/>
              <a:ext cx="40005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b="1"/>
                <a:t>1</a:t>
              </a:r>
              <a:r>
                <a:rPr lang="es-MX" b="1" baseline="-25000"/>
                <a:t>       </a:t>
              </a:r>
              <a:r>
                <a:rPr lang="es-MX" b="1"/>
                <a:t>0    1    0    1     1     0     1</a:t>
              </a:r>
            </a:p>
          </p:txBody>
        </p:sp>
        <p:cxnSp>
          <p:nvCxnSpPr>
            <p:cNvPr id="24595" name="93 Conector recto de flecha"/>
            <p:cNvCxnSpPr>
              <a:cxnSpLocks noChangeShapeType="1"/>
            </p:cNvCxnSpPr>
            <p:nvPr/>
          </p:nvCxnSpPr>
          <p:spPr bwMode="auto">
            <a:xfrm rot="10800000" flipV="1">
              <a:off x="4286249" y="2428874"/>
              <a:ext cx="2571753" cy="64293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95 Conector recto de flecha"/>
            <p:cNvCxnSpPr>
              <a:cxnSpLocks noChangeShapeType="1"/>
            </p:cNvCxnSpPr>
            <p:nvPr/>
          </p:nvCxnSpPr>
          <p:spPr bwMode="auto">
            <a:xfrm>
              <a:off x="6858000" y="2428875"/>
              <a:ext cx="1500188" cy="642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7" name="98 CuadroTexto"/>
            <p:cNvSpPr txBox="1">
              <a:spLocks noChangeArrowheads="1"/>
            </p:cNvSpPr>
            <p:nvPr/>
          </p:nvSpPr>
          <p:spPr bwMode="auto">
            <a:xfrm>
              <a:off x="5929313" y="1928813"/>
              <a:ext cx="177641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400" b="1">
                  <a:solidFill>
                    <a:srgbClr val="002060"/>
                  </a:solidFill>
                  <a:latin typeface="ZapfHumnst BT"/>
                </a:rPr>
                <a:t>Bits menos significativos</a:t>
              </a:r>
            </a:p>
          </p:txBody>
        </p:sp>
      </p:grpSp>
      <p:sp>
        <p:nvSpPr>
          <p:cNvPr id="6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29071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 CuadroTexto"/>
          <p:cNvSpPr txBox="1">
            <a:spLocks noChangeArrowheads="1"/>
          </p:cNvSpPr>
          <p:nvPr/>
        </p:nvSpPr>
        <p:spPr bwMode="auto">
          <a:xfrm>
            <a:off x="571500" y="857250"/>
            <a:ext cx="19288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Bit de paridad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0" name="6 CuadroTexto"/>
          <p:cNvSpPr txBox="1">
            <a:spLocks noChangeArrowheads="1"/>
          </p:cNvSpPr>
          <p:nvPr/>
        </p:nvSpPr>
        <p:spPr bwMode="auto">
          <a:xfrm>
            <a:off x="571500" y="1376363"/>
            <a:ext cx="8072438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bit de control que nos sirve para detectar errores.</a:t>
            </a:r>
          </a:p>
          <a:p>
            <a:pPr lvl="1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Encendido (1) </a:t>
            </a:r>
          </a:p>
          <a:p>
            <a:pPr lvl="1"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Apagado (0)</a:t>
            </a:r>
          </a:p>
        </p:txBody>
      </p:sp>
      <p:sp>
        <p:nvSpPr>
          <p:cNvPr id="82" name="81 Rectángulo"/>
          <p:cNvSpPr>
            <a:spLocks noChangeArrowheads="1"/>
          </p:cNvSpPr>
          <p:nvPr/>
        </p:nvSpPr>
        <p:spPr bwMode="auto">
          <a:xfrm>
            <a:off x="571500" y="3643313"/>
            <a:ext cx="4000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/>
          </a:p>
        </p:txBody>
      </p:sp>
      <p:sp>
        <p:nvSpPr>
          <p:cNvPr id="90" name="Text Box 11"/>
          <p:cNvSpPr txBox="1">
            <a:spLocks noChangeArrowheads="1"/>
          </p:cNvSpPr>
          <p:nvPr/>
        </p:nvSpPr>
        <p:spPr bwMode="auto">
          <a:xfrm>
            <a:off x="714375" y="3643313"/>
            <a:ext cx="400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b="1"/>
              <a:t>1</a:t>
            </a:r>
            <a:r>
              <a:rPr lang="es-MX" b="1" baseline="-25000"/>
              <a:t>       </a:t>
            </a:r>
            <a:r>
              <a:rPr lang="es-MX" b="1"/>
              <a:t>1    0    0    1     1     1     1</a:t>
            </a:r>
          </a:p>
        </p:txBody>
      </p:sp>
      <p:sp>
        <p:nvSpPr>
          <p:cNvPr id="120" name="119 Rectángulo"/>
          <p:cNvSpPr>
            <a:spLocks noChangeArrowheads="1"/>
          </p:cNvSpPr>
          <p:nvPr/>
        </p:nvSpPr>
        <p:spPr bwMode="auto">
          <a:xfrm>
            <a:off x="4643438" y="3643313"/>
            <a:ext cx="4000500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/>
          </a:p>
        </p:txBody>
      </p:sp>
      <p:sp>
        <p:nvSpPr>
          <p:cNvPr id="121" name="Text Box 11"/>
          <p:cNvSpPr txBox="1">
            <a:spLocks noChangeArrowheads="1"/>
          </p:cNvSpPr>
          <p:nvPr/>
        </p:nvSpPr>
        <p:spPr bwMode="auto">
          <a:xfrm>
            <a:off x="4786313" y="3643313"/>
            <a:ext cx="400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b="1"/>
              <a:t>1</a:t>
            </a:r>
            <a:r>
              <a:rPr lang="es-MX" b="1" baseline="-25000"/>
              <a:t>       </a:t>
            </a:r>
            <a:r>
              <a:rPr lang="es-MX" b="1"/>
              <a:t>0    1    0    1     1     0     1</a:t>
            </a:r>
          </a:p>
        </p:txBody>
      </p:sp>
      <p:pic>
        <p:nvPicPr>
          <p:cNvPr id="256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4429125"/>
            <a:ext cx="8582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59 Grupo"/>
          <p:cNvGrpSpPr>
            <a:grpSpLocks/>
          </p:cNvGrpSpPr>
          <p:nvPr/>
        </p:nvGrpSpPr>
        <p:grpSpPr bwMode="auto">
          <a:xfrm>
            <a:off x="1857375" y="4643438"/>
            <a:ext cx="3357563" cy="1962150"/>
            <a:chOff x="1857703" y="4643438"/>
            <a:chExt cx="3357407" cy="1961849"/>
          </a:xfrm>
        </p:grpSpPr>
        <p:cxnSp>
          <p:nvCxnSpPr>
            <p:cNvPr id="25640" name="91 Conector recto"/>
            <p:cNvCxnSpPr>
              <a:cxnSpLocks noChangeShapeType="1"/>
            </p:cNvCxnSpPr>
            <p:nvPr/>
          </p:nvCxnSpPr>
          <p:spPr bwMode="auto">
            <a:xfrm>
              <a:off x="1857703" y="5786438"/>
              <a:ext cx="571474" cy="1588"/>
            </a:xfrm>
            <a:prstGeom prst="line">
              <a:avLst/>
            </a:prstGeom>
            <a:noFill/>
            <a:ln w="5080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1" name="92 CuadroTexto"/>
            <p:cNvSpPr txBox="1">
              <a:spLocks noChangeArrowheads="1"/>
            </p:cNvSpPr>
            <p:nvPr/>
          </p:nvSpPr>
          <p:spPr bwMode="auto">
            <a:xfrm>
              <a:off x="1857703" y="6050163"/>
              <a:ext cx="571474" cy="276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200" b="1">
                  <a:solidFill>
                    <a:srgbClr val="7030A0"/>
                  </a:solidFill>
                  <a:latin typeface="ZapfHumnst BT"/>
                </a:rPr>
                <a:t>Idle</a:t>
              </a:r>
            </a:p>
          </p:txBody>
        </p:sp>
        <p:cxnSp>
          <p:nvCxnSpPr>
            <p:cNvPr id="25642" name="9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1856882" y="5214938"/>
              <a:ext cx="1143000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3" name="96 Conector recto"/>
            <p:cNvCxnSpPr>
              <a:cxnSpLocks noChangeShapeType="1"/>
            </p:cNvCxnSpPr>
            <p:nvPr/>
          </p:nvCxnSpPr>
          <p:spPr bwMode="auto">
            <a:xfrm rot="10800000">
              <a:off x="2429176" y="4643438"/>
              <a:ext cx="214303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4" name="97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071185" y="5214938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5" name="99 Conector recto"/>
            <p:cNvCxnSpPr>
              <a:cxnSpLocks noChangeShapeType="1"/>
            </p:cNvCxnSpPr>
            <p:nvPr/>
          </p:nvCxnSpPr>
          <p:spPr bwMode="auto">
            <a:xfrm rot="10800000">
              <a:off x="2643479" y="5784850"/>
              <a:ext cx="85721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6" name="100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928395" y="5214938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7" name="101 Conector recto"/>
            <p:cNvCxnSpPr>
              <a:cxnSpLocks noChangeShapeType="1"/>
            </p:cNvCxnSpPr>
            <p:nvPr/>
          </p:nvCxnSpPr>
          <p:spPr bwMode="auto">
            <a:xfrm rot="10800000">
              <a:off x="3500689" y="4643438"/>
              <a:ext cx="428605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8" name="10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357000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9" name="103 Conector recto"/>
            <p:cNvCxnSpPr>
              <a:cxnSpLocks noChangeShapeType="1"/>
            </p:cNvCxnSpPr>
            <p:nvPr/>
          </p:nvCxnSpPr>
          <p:spPr bwMode="auto">
            <a:xfrm rot="10800000">
              <a:off x="3929294" y="5784850"/>
              <a:ext cx="428605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0" name="104 Conector recto"/>
            <p:cNvCxnSpPr>
              <a:cxnSpLocks noChangeShapeType="1"/>
            </p:cNvCxnSpPr>
            <p:nvPr/>
          </p:nvCxnSpPr>
          <p:spPr bwMode="auto">
            <a:xfrm rot="10800000">
              <a:off x="4357901" y="5784850"/>
              <a:ext cx="285736" cy="1588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1" name="105 CuadroTexto"/>
            <p:cNvSpPr txBox="1">
              <a:spLocks noChangeArrowheads="1"/>
            </p:cNvSpPr>
            <p:nvPr/>
          </p:nvSpPr>
          <p:spPr bwMode="auto">
            <a:xfrm>
              <a:off x="4000728" y="6110589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rgbClr val="009900"/>
                  </a:solidFill>
                  <a:latin typeface="ZapfHumnst BT"/>
                </a:rPr>
                <a:t>Parity bit</a:t>
              </a:r>
            </a:p>
          </p:txBody>
        </p:sp>
        <p:cxnSp>
          <p:nvCxnSpPr>
            <p:cNvPr id="25652" name="106 Conector recto"/>
            <p:cNvCxnSpPr>
              <a:cxnSpLocks noChangeShapeType="1"/>
            </p:cNvCxnSpPr>
            <p:nvPr/>
          </p:nvCxnSpPr>
          <p:spPr bwMode="auto">
            <a:xfrm rot="10800000">
              <a:off x="4572202" y="5786438"/>
              <a:ext cx="428605" cy="1588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3" name="109 CuadroTexto"/>
            <p:cNvSpPr txBox="1">
              <a:spLocks noChangeArrowheads="1"/>
            </p:cNvSpPr>
            <p:nvPr/>
          </p:nvSpPr>
          <p:spPr bwMode="auto">
            <a:xfrm>
              <a:off x="2214874" y="6072188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rgbClr val="FF0000"/>
                  </a:solidFill>
                  <a:latin typeface="ZapfHumnst BT"/>
                </a:rPr>
                <a:t>Start bit</a:t>
              </a:r>
            </a:p>
          </p:txBody>
        </p:sp>
        <p:cxnSp>
          <p:nvCxnSpPr>
            <p:cNvPr id="25654" name="110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393454" y="5965032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5" name="111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964055" y="5965032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6" name="1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322177" y="5965032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7" name="113 CuadroTexto"/>
            <p:cNvSpPr txBox="1">
              <a:spLocks noChangeArrowheads="1"/>
            </p:cNvSpPr>
            <p:nvPr/>
          </p:nvSpPr>
          <p:spPr bwMode="auto">
            <a:xfrm>
              <a:off x="4500768" y="6110589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chemeClr val="accent2"/>
                  </a:solidFill>
                  <a:latin typeface="ZapfHumnst BT"/>
                </a:rPr>
                <a:t>Stop bits</a:t>
              </a:r>
            </a:p>
          </p:txBody>
        </p:sp>
        <p:cxnSp>
          <p:nvCxnSpPr>
            <p:cNvPr id="25658" name="11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679348" y="5965032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9" name="117 Abrir llave"/>
            <p:cNvSpPr>
              <a:spLocks/>
            </p:cNvSpPr>
            <p:nvPr/>
          </p:nvSpPr>
          <p:spPr bwMode="auto">
            <a:xfrm rot="-5400000">
              <a:off x="3393533" y="5250693"/>
              <a:ext cx="214313" cy="1571552"/>
            </a:xfrm>
            <a:prstGeom prst="leftBrace">
              <a:avLst>
                <a:gd name="adj1" fmla="val 8317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25660" name="118 CuadroTexto"/>
            <p:cNvSpPr txBox="1">
              <a:spLocks noChangeArrowheads="1"/>
            </p:cNvSpPr>
            <p:nvPr/>
          </p:nvSpPr>
          <p:spPr bwMode="auto">
            <a:xfrm>
              <a:off x="3214952" y="6143625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latin typeface="ZapfHumnst BT"/>
                </a:rPr>
                <a:t>Data</a:t>
              </a:r>
            </a:p>
            <a:p>
              <a:pPr algn="ctr" eaLnBrk="1" hangingPunct="1"/>
              <a:r>
                <a:rPr lang="es-MX" sz="1200" b="1">
                  <a:latin typeface="ZapfHumnst BT"/>
                </a:rPr>
                <a:t>bits</a:t>
              </a:r>
            </a:p>
          </p:txBody>
        </p:sp>
      </p:grpSp>
      <p:grpSp>
        <p:nvGrpSpPr>
          <p:cNvPr id="3" name="60 Grupo"/>
          <p:cNvGrpSpPr>
            <a:grpSpLocks/>
          </p:cNvGrpSpPr>
          <p:nvPr/>
        </p:nvGrpSpPr>
        <p:grpSpPr bwMode="auto">
          <a:xfrm>
            <a:off x="4857750" y="4643438"/>
            <a:ext cx="3000375" cy="2000250"/>
            <a:chOff x="4857939" y="4643438"/>
            <a:chExt cx="3000236" cy="2000250"/>
          </a:xfrm>
        </p:grpSpPr>
        <p:cxnSp>
          <p:nvCxnSpPr>
            <p:cNvPr id="25614" name="107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430101" y="5214938"/>
              <a:ext cx="1143000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108 Conector recto"/>
            <p:cNvCxnSpPr>
              <a:cxnSpLocks noChangeShapeType="1"/>
            </p:cNvCxnSpPr>
            <p:nvPr/>
          </p:nvCxnSpPr>
          <p:spPr bwMode="auto">
            <a:xfrm rot="10800000">
              <a:off x="5002395" y="4643438"/>
              <a:ext cx="214303" cy="1588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6" name="115 CuadroTexto"/>
            <p:cNvSpPr txBox="1">
              <a:spLocks noChangeArrowheads="1"/>
            </p:cNvSpPr>
            <p:nvPr/>
          </p:nvSpPr>
          <p:spPr bwMode="auto">
            <a:xfrm>
              <a:off x="4857939" y="6110589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rgbClr val="FF0000"/>
                  </a:solidFill>
                  <a:latin typeface="ZapfHumnst BT"/>
                </a:rPr>
                <a:t>Start bit</a:t>
              </a:r>
            </a:p>
          </p:txBody>
        </p:sp>
        <p:cxnSp>
          <p:nvCxnSpPr>
            <p:cNvPr id="25617" name="116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5036519" y="5965032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8" name="121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644404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122 Conector recto"/>
            <p:cNvCxnSpPr>
              <a:cxnSpLocks noChangeShapeType="1"/>
            </p:cNvCxnSpPr>
            <p:nvPr/>
          </p:nvCxnSpPr>
          <p:spPr bwMode="auto">
            <a:xfrm rot="10800000">
              <a:off x="5215110" y="5784849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12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857118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1" name="124 Conector recto"/>
            <p:cNvCxnSpPr>
              <a:cxnSpLocks noChangeShapeType="1"/>
            </p:cNvCxnSpPr>
            <p:nvPr/>
          </p:nvCxnSpPr>
          <p:spPr bwMode="auto">
            <a:xfrm rot="10800000">
              <a:off x="5429412" y="4643438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125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071421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3" name="126 Conector recto"/>
            <p:cNvCxnSpPr>
              <a:cxnSpLocks noChangeShapeType="1"/>
            </p:cNvCxnSpPr>
            <p:nvPr/>
          </p:nvCxnSpPr>
          <p:spPr bwMode="auto">
            <a:xfrm rot="10800000">
              <a:off x="5643715" y="5786438"/>
              <a:ext cx="428605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4" name="127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501614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5" name="128 Conector recto"/>
            <p:cNvCxnSpPr>
              <a:cxnSpLocks noChangeShapeType="1"/>
            </p:cNvCxnSpPr>
            <p:nvPr/>
          </p:nvCxnSpPr>
          <p:spPr bwMode="auto">
            <a:xfrm rot="10800000">
              <a:off x="6073908" y="4643438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6" name="12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715917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7" name="130 Conector recto"/>
            <p:cNvCxnSpPr>
              <a:cxnSpLocks noChangeShapeType="1"/>
            </p:cNvCxnSpPr>
            <p:nvPr/>
          </p:nvCxnSpPr>
          <p:spPr bwMode="auto">
            <a:xfrm rot="10800000">
              <a:off x="6286623" y="5784849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8" name="131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928631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9" name="132 Conector recto"/>
            <p:cNvCxnSpPr>
              <a:cxnSpLocks noChangeShapeType="1"/>
            </p:cNvCxnSpPr>
            <p:nvPr/>
          </p:nvCxnSpPr>
          <p:spPr bwMode="auto">
            <a:xfrm rot="10800000">
              <a:off x="6500925" y="4643439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0" name="133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142934" y="5214145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1" name="134 Conector recto"/>
            <p:cNvCxnSpPr>
              <a:cxnSpLocks noChangeShapeType="1"/>
            </p:cNvCxnSpPr>
            <p:nvPr/>
          </p:nvCxnSpPr>
          <p:spPr bwMode="auto">
            <a:xfrm rot="10800000">
              <a:off x="6715229" y="5786438"/>
              <a:ext cx="214303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2" name="135 Conector recto"/>
            <p:cNvCxnSpPr>
              <a:cxnSpLocks noChangeShapeType="1"/>
            </p:cNvCxnSpPr>
            <p:nvPr/>
          </p:nvCxnSpPr>
          <p:spPr bwMode="auto">
            <a:xfrm rot="10800000">
              <a:off x="6929531" y="4643438"/>
              <a:ext cx="285736" cy="1588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3" name="136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357236" y="5214144"/>
              <a:ext cx="1143000" cy="1588"/>
            </a:xfrm>
            <a:prstGeom prst="lin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4" name="137 CuadroTexto"/>
            <p:cNvSpPr txBox="1">
              <a:spLocks noChangeArrowheads="1"/>
            </p:cNvSpPr>
            <p:nvPr/>
          </p:nvSpPr>
          <p:spPr bwMode="auto">
            <a:xfrm>
              <a:off x="6715228" y="6182026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rgbClr val="009900"/>
                  </a:solidFill>
                  <a:latin typeface="ZapfHumnst BT"/>
                </a:rPr>
                <a:t>Parity bit</a:t>
              </a:r>
            </a:p>
          </p:txBody>
        </p:sp>
        <p:cxnSp>
          <p:nvCxnSpPr>
            <p:cNvPr id="25635" name="138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6964449" y="6036469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6" name="139 Conector recto"/>
            <p:cNvCxnSpPr>
              <a:cxnSpLocks noChangeShapeType="1"/>
            </p:cNvCxnSpPr>
            <p:nvPr/>
          </p:nvCxnSpPr>
          <p:spPr bwMode="auto">
            <a:xfrm rot="10800000">
              <a:off x="7215267" y="5786438"/>
              <a:ext cx="428605" cy="1588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7" name="140 CuadroTexto"/>
            <p:cNvSpPr txBox="1">
              <a:spLocks noChangeArrowheads="1"/>
            </p:cNvSpPr>
            <p:nvPr/>
          </p:nvSpPr>
          <p:spPr bwMode="auto">
            <a:xfrm>
              <a:off x="7143833" y="6182026"/>
              <a:ext cx="714342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200" b="1">
                  <a:solidFill>
                    <a:schemeClr val="accent2"/>
                  </a:solidFill>
                  <a:latin typeface="ZapfHumnst BT"/>
                </a:rPr>
                <a:t>Stop bits</a:t>
              </a:r>
            </a:p>
          </p:txBody>
        </p:sp>
        <p:cxnSp>
          <p:nvCxnSpPr>
            <p:cNvPr id="25638" name="141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7322414" y="6036469"/>
              <a:ext cx="215107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9" name="1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642973" y="5214938"/>
              <a:ext cx="1143000" cy="1588"/>
            </a:xfrm>
            <a:prstGeom prst="line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4" name="6 CuadroTexto"/>
          <p:cNvSpPr txBox="1">
            <a:spLocks noChangeArrowheads="1"/>
          </p:cNvSpPr>
          <p:nvPr/>
        </p:nvSpPr>
        <p:spPr bwMode="auto">
          <a:xfrm>
            <a:off x="571500" y="2728913"/>
            <a:ext cx="37861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la suma de 1’s da par (6) y la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paridad es impar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el bit de paridad se </a:t>
            </a:r>
            <a:r>
              <a:rPr lang="es-MX" sz="1400" b="1" dirty="0">
                <a:solidFill>
                  <a:srgbClr val="009900"/>
                </a:solidFill>
                <a:latin typeface="ZapfHumnst BT"/>
              </a:rPr>
              <a:t>enciende (1)</a:t>
            </a:r>
          </a:p>
        </p:txBody>
      </p:sp>
      <p:sp>
        <p:nvSpPr>
          <p:cNvPr id="145" name="6 CuadroTexto"/>
          <p:cNvSpPr txBox="1">
            <a:spLocks noChangeArrowheads="1"/>
          </p:cNvSpPr>
          <p:nvPr/>
        </p:nvSpPr>
        <p:spPr bwMode="auto">
          <a:xfrm>
            <a:off x="4786313" y="2786063"/>
            <a:ext cx="38576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la suma de 1’s da impar (5) y la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paridad es impar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el bit de paridad se </a:t>
            </a:r>
            <a:r>
              <a:rPr lang="es-MX" sz="1400" b="1" dirty="0">
                <a:solidFill>
                  <a:srgbClr val="009900"/>
                </a:solidFill>
                <a:latin typeface="ZapfHumnst BT"/>
              </a:rPr>
              <a:t>apaga (0)</a:t>
            </a: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</p:spTree>
    <p:extLst>
      <p:ext uri="{BB962C8B-B14F-4D97-AF65-F5344CB8AC3E}">
        <p14:creationId xmlns:p14="http://schemas.microsoft.com/office/powerpoint/2010/main" val="260262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0" grpId="0"/>
      <p:bldP spid="82" grpId="0" animBg="1"/>
      <p:bldP spid="90" grpId="0"/>
      <p:bldP spid="120" grpId="0" animBg="1"/>
      <p:bldP spid="121" grpId="0"/>
      <p:bldP spid="144" grpId="0"/>
      <p:bldP spid="1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6 CuadroTexto"/>
          <p:cNvSpPr txBox="1">
            <a:spLocks noChangeArrowheads="1"/>
          </p:cNvSpPr>
          <p:nvPr/>
        </p:nvSpPr>
        <p:spPr bwMode="auto">
          <a:xfrm>
            <a:off x="571500" y="928688"/>
            <a:ext cx="32861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Capacitancia</a:t>
            </a:r>
          </a:p>
        </p:txBody>
      </p:sp>
      <p:sp>
        <p:nvSpPr>
          <p:cNvPr id="30724" name="6 CuadroTexto"/>
          <p:cNvSpPr txBox="1">
            <a:spLocks noChangeArrowheads="1"/>
          </p:cNvSpPr>
          <p:nvPr/>
        </p:nvSpPr>
        <p:spPr bwMode="auto">
          <a:xfrm>
            <a:off x="857250" y="1563688"/>
            <a:ext cx="771525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ningún osciloscopio se pueden representar los pulsos totalmente cuadrados.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pSp>
        <p:nvGrpSpPr>
          <p:cNvPr id="2" name="33 Grupo"/>
          <p:cNvGrpSpPr>
            <a:grpSpLocks/>
          </p:cNvGrpSpPr>
          <p:nvPr/>
        </p:nvGrpSpPr>
        <p:grpSpPr bwMode="auto">
          <a:xfrm>
            <a:off x="3643313" y="2278063"/>
            <a:ext cx="1716087" cy="573087"/>
            <a:chOff x="3643306" y="2278227"/>
            <a:chExt cx="1715306" cy="572298"/>
          </a:xfrm>
        </p:grpSpPr>
        <p:cxnSp>
          <p:nvCxnSpPr>
            <p:cNvPr id="26639" name="8 Conector recto"/>
            <p:cNvCxnSpPr>
              <a:cxnSpLocks noChangeShapeType="1"/>
            </p:cNvCxnSpPr>
            <p:nvPr/>
          </p:nvCxnSpPr>
          <p:spPr bwMode="auto">
            <a:xfrm>
              <a:off x="3644100" y="2278227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0" name="9 Conector recto"/>
            <p:cNvCxnSpPr>
              <a:cxnSpLocks noChangeShapeType="1"/>
            </p:cNvCxnSpPr>
            <p:nvPr/>
          </p:nvCxnSpPr>
          <p:spPr bwMode="auto">
            <a:xfrm rot="5400000">
              <a:off x="3358348" y="2563979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1" name="12 Conector recto"/>
            <p:cNvCxnSpPr>
              <a:cxnSpLocks noChangeShapeType="1"/>
            </p:cNvCxnSpPr>
            <p:nvPr/>
          </p:nvCxnSpPr>
          <p:spPr bwMode="auto">
            <a:xfrm rot="5400000">
              <a:off x="3929058" y="2563185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2" name="13 Conector recto"/>
            <p:cNvCxnSpPr>
              <a:cxnSpLocks noChangeShapeType="1"/>
            </p:cNvCxnSpPr>
            <p:nvPr/>
          </p:nvCxnSpPr>
          <p:spPr bwMode="auto">
            <a:xfrm>
              <a:off x="4215604" y="2848143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14 Conector recto"/>
            <p:cNvCxnSpPr>
              <a:cxnSpLocks noChangeShapeType="1"/>
            </p:cNvCxnSpPr>
            <p:nvPr/>
          </p:nvCxnSpPr>
          <p:spPr bwMode="auto">
            <a:xfrm>
              <a:off x="4787108" y="2278227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4" name="15 Conector recto"/>
            <p:cNvCxnSpPr>
              <a:cxnSpLocks noChangeShapeType="1"/>
            </p:cNvCxnSpPr>
            <p:nvPr/>
          </p:nvCxnSpPr>
          <p:spPr bwMode="auto">
            <a:xfrm rot="5400000">
              <a:off x="4501356" y="2563979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5" name="16 Conector recto"/>
            <p:cNvCxnSpPr>
              <a:cxnSpLocks noChangeShapeType="1"/>
            </p:cNvCxnSpPr>
            <p:nvPr/>
          </p:nvCxnSpPr>
          <p:spPr bwMode="auto">
            <a:xfrm rot="5400000">
              <a:off x="5072066" y="2563185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26" name="17 CuadroTexto"/>
          <p:cNvSpPr txBox="1">
            <a:spLocks noChangeArrowheads="1"/>
          </p:cNvSpPr>
          <p:nvPr/>
        </p:nvSpPr>
        <p:spPr bwMode="auto">
          <a:xfrm>
            <a:off x="857250" y="3076575"/>
            <a:ext cx="750093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pulso tiene una inclinación que se llama capacitancia (Tiempo de carga y descarga del pulso)</a:t>
            </a:r>
            <a:endParaRPr lang="es-MX" sz="1800" b="1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pSp>
        <p:nvGrpSpPr>
          <p:cNvPr id="3" name="32 Grupo"/>
          <p:cNvGrpSpPr>
            <a:grpSpLocks/>
          </p:cNvGrpSpPr>
          <p:nvPr/>
        </p:nvGrpSpPr>
        <p:grpSpPr bwMode="auto">
          <a:xfrm>
            <a:off x="3357563" y="4211638"/>
            <a:ext cx="2214562" cy="860425"/>
            <a:chOff x="3071802" y="3704966"/>
            <a:chExt cx="2214578" cy="860865"/>
          </a:xfrm>
        </p:grpSpPr>
        <p:cxnSp>
          <p:nvCxnSpPr>
            <p:cNvPr id="26633" name="18 Conector recto"/>
            <p:cNvCxnSpPr>
              <a:cxnSpLocks noChangeShapeType="1"/>
            </p:cNvCxnSpPr>
            <p:nvPr/>
          </p:nvCxnSpPr>
          <p:spPr bwMode="auto">
            <a:xfrm>
              <a:off x="3643306" y="3706987"/>
              <a:ext cx="107157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4" name="19 Conector recto"/>
            <p:cNvCxnSpPr>
              <a:cxnSpLocks noChangeShapeType="1"/>
            </p:cNvCxnSpPr>
            <p:nvPr/>
          </p:nvCxnSpPr>
          <p:spPr bwMode="auto">
            <a:xfrm rot="5400000">
              <a:off x="3215472" y="4135615"/>
              <a:ext cx="856462" cy="7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26 Conector recto"/>
            <p:cNvCxnSpPr>
              <a:cxnSpLocks noChangeShapeType="1"/>
            </p:cNvCxnSpPr>
            <p:nvPr/>
          </p:nvCxnSpPr>
          <p:spPr bwMode="auto">
            <a:xfrm rot="5400000">
              <a:off x="4286248" y="4134821"/>
              <a:ext cx="856462" cy="7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28 Forma libre"/>
            <p:cNvSpPr/>
            <p:nvPr/>
          </p:nvSpPr>
          <p:spPr bwMode="auto">
            <a:xfrm>
              <a:off x="3648068" y="3704966"/>
              <a:ext cx="1081096" cy="849746"/>
            </a:xfrm>
            <a:custGeom>
              <a:avLst/>
              <a:gdLst>
                <a:gd name="connsiteX0" fmla="*/ 0 w 1080655"/>
                <a:gd name="connsiteY0" fmla="*/ 822036 h 849745"/>
                <a:gd name="connsiteX1" fmla="*/ 498764 w 1080655"/>
                <a:gd name="connsiteY1" fmla="*/ 4618 h 849745"/>
                <a:gd name="connsiteX2" fmla="*/ 1080655 w 1080655"/>
                <a:gd name="connsiteY2" fmla="*/ 849745 h 849745"/>
                <a:gd name="connsiteX3" fmla="*/ 1080655 w 1080655"/>
                <a:gd name="connsiteY3" fmla="*/ 849745 h 849745"/>
                <a:gd name="connsiteX4" fmla="*/ 1080655 w 1080655"/>
                <a:gd name="connsiteY4" fmla="*/ 849745 h 849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655" h="849745">
                  <a:moveTo>
                    <a:pt x="0" y="822036"/>
                  </a:moveTo>
                  <a:cubicBezTo>
                    <a:pt x="159327" y="411018"/>
                    <a:pt x="318655" y="0"/>
                    <a:pt x="498764" y="4618"/>
                  </a:cubicBezTo>
                  <a:cubicBezTo>
                    <a:pt x="678873" y="9236"/>
                    <a:pt x="1080655" y="849745"/>
                    <a:pt x="1080655" y="849745"/>
                  </a:cubicBezTo>
                  <a:lnTo>
                    <a:pt x="1080655" y="849745"/>
                  </a:lnTo>
                  <a:lnTo>
                    <a:pt x="1080655" y="849745"/>
                  </a:lnTo>
                </a:path>
              </a:pathLst>
            </a:custGeom>
            <a:solidFill>
              <a:schemeClr val="accent2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accent2"/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cxnSp>
          <p:nvCxnSpPr>
            <p:cNvPr id="26637" name="29 Conector recto"/>
            <p:cNvCxnSpPr>
              <a:cxnSpLocks noChangeShapeType="1"/>
            </p:cNvCxnSpPr>
            <p:nvPr/>
          </p:nvCxnSpPr>
          <p:spPr bwMode="auto">
            <a:xfrm>
              <a:off x="4714876" y="4562655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8" name="30 Conector recto"/>
            <p:cNvCxnSpPr>
              <a:cxnSpLocks noChangeShapeType="1"/>
            </p:cNvCxnSpPr>
            <p:nvPr/>
          </p:nvCxnSpPr>
          <p:spPr bwMode="auto">
            <a:xfrm>
              <a:off x="3071802" y="4564243"/>
              <a:ext cx="57150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28" name="31 CuadroTexto"/>
          <p:cNvSpPr txBox="1">
            <a:spLocks noChangeArrowheads="1"/>
          </p:cNvSpPr>
          <p:nvPr/>
        </p:nvSpPr>
        <p:spPr bwMode="auto">
          <a:xfrm>
            <a:off x="857250" y="5349875"/>
            <a:ext cx="457200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Todos los cables tienen esta desventaja.</a:t>
            </a:r>
            <a:endParaRPr lang="es-MX" sz="1800" b="1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Niveles de señalización</a:t>
            </a:r>
          </a:p>
        </p:txBody>
      </p:sp>
    </p:spTree>
    <p:extLst>
      <p:ext uri="{BB962C8B-B14F-4D97-AF65-F5344CB8AC3E}">
        <p14:creationId xmlns:p14="http://schemas.microsoft.com/office/powerpoint/2010/main" val="41213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4" grpId="0"/>
      <p:bldP spid="30726" grpId="0"/>
      <p:bldP spid="307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928813"/>
            <a:ext cx="62484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6 CuadroTexto"/>
          <p:cNvSpPr txBox="1">
            <a:spLocks noChangeArrowheads="1"/>
          </p:cNvSpPr>
          <p:nvPr/>
        </p:nvSpPr>
        <p:spPr bwMode="auto">
          <a:xfrm>
            <a:off x="571500" y="1414463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valor máximo permitido de capacitancia debe ser </a:t>
            </a:r>
            <a:r>
              <a:rPr lang="es-MX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ZapfHumnst BT"/>
              </a:rPr>
              <a:t>menor o igual al 4% del tiempo de duración de un bit.</a:t>
            </a:r>
          </a:p>
        </p:txBody>
      </p:sp>
      <p:sp>
        <p:nvSpPr>
          <p:cNvPr id="31750" name="23 CuadroTexto"/>
          <p:cNvSpPr txBox="1">
            <a:spLocks noChangeArrowheads="1"/>
          </p:cNvSpPr>
          <p:nvPr/>
        </p:nvSpPr>
        <p:spPr bwMode="auto">
          <a:xfrm>
            <a:off x="5072063" y="5143500"/>
            <a:ext cx="3929062" cy="9826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4400">
                <a:latin typeface="ZapfHumnst BT"/>
              </a:rPr>
              <a:t>t</a:t>
            </a:r>
            <a:r>
              <a:rPr lang="es-MX" sz="1800">
                <a:latin typeface="ZapfHumnst BT"/>
              </a:rPr>
              <a:t> capacitancia máxima  = 4% </a:t>
            </a:r>
            <a:r>
              <a:rPr lang="es-MX" sz="4400">
                <a:latin typeface="ZapfHumnst BT"/>
              </a:rPr>
              <a:t>t</a:t>
            </a:r>
            <a:r>
              <a:rPr lang="es-MX" sz="1800">
                <a:latin typeface="ZapfHumnst BT"/>
              </a:rPr>
              <a:t> bit</a:t>
            </a:r>
            <a:endParaRPr lang="es-MX" sz="1800" b="1"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928688"/>
            <a:ext cx="32861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Capacitancia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Niveles de señalización</a:t>
            </a:r>
          </a:p>
        </p:txBody>
      </p:sp>
    </p:spTree>
    <p:extLst>
      <p:ext uri="{BB962C8B-B14F-4D97-AF65-F5344CB8AC3E}">
        <p14:creationId xmlns:p14="http://schemas.microsoft.com/office/powerpoint/2010/main" val="8177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840" y="2025583"/>
            <a:ext cx="5174307" cy="396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6 CuadroTexto"/>
          <p:cNvSpPr txBox="1">
            <a:spLocks noChangeArrowheads="1"/>
          </p:cNvSpPr>
          <p:nvPr/>
        </p:nvSpPr>
        <p:spPr bwMode="auto">
          <a:xfrm>
            <a:off x="571500" y="857250"/>
            <a:ext cx="46434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Tiempo de duración de un bit</a:t>
            </a:r>
          </a:p>
        </p:txBody>
      </p:sp>
      <p:sp>
        <p:nvSpPr>
          <p:cNvPr id="32773" name="6 CuadroTexto"/>
          <p:cNvSpPr txBox="1">
            <a:spLocks noChangeArrowheads="1"/>
          </p:cNvSpPr>
          <p:nvPr/>
        </p:nvSpPr>
        <p:spPr bwMode="auto">
          <a:xfrm>
            <a:off x="571500" y="1492250"/>
            <a:ext cx="8001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3363"/>
              </a:lnSpc>
            </a:pPr>
            <a:r>
              <a:rPr lang="es-MX" sz="1800">
                <a:latin typeface="ZapfHumnst BT"/>
              </a:rPr>
              <a:t>El tiempo de duración de un bit ( </a:t>
            </a:r>
            <a:r>
              <a:rPr lang="es-MX" sz="2800">
                <a:latin typeface="ZapfHumnst BT"/>
              </a:rPr>
              <a:t>t</a:t>
            </a:r>
            <a:r>
              <a:rPr lang="es-MX" sz="1800">
                <a:latin typeface="ZapfHumnst BT"/>
              </a:rPr>
              <a:t> bit ) es igual al inverso de la velocidad de transferencia ( </a:t>
            </a:r>
            <a:r>
              <a:rPr lang="es-MX" sz="2800">
                <a:latin typeface="ZapfHumnst BT"/>
              </a:rPr>
              <a:t>B</a:t>
            </a:r>
            <a:r>
              <a:rPr lang="es-MX" sz="1800">
                <a:latin typeface="ZapfHumnst BT"/>
              </a:rPr>
              <a:t> tx ).</a:t>
            </a:r>
            <a:endParaRPr lang="es-MX" sz="1800" b="1">
              <a:latin typeface="ZapfHumnst BT"/>
            </a:endParaRPr>
          </a:p>
        </p:txBody>
      </p:sp>
      <p:grpSp>
        <p:nvGrpSpPr>
          <p:cNvPr id="2" name="11 Grupo"/>
          <p:cNvGrpSpPr>
            <a:grpSpLocks/>
          </p:cNvGrpSpPr>
          <p:nvPr/>
        </p:nvGrpSpPr>
        <p:grpSpPr bwMode="auto">
          <a:xfrm>
            <a:off x="785813" y="2617788"/>
            <a:ext cx="1785937" cy="1417637"/>
            <a:chOff x="642910" y="2617808"/>
            <a:chExt cx="1785950" cy="1417552"/>
          </a:xfrm>
        </p:grpSpPr>
        <p:sp>
          <p:nvSpPr>
            <p:cNvPr id="28680" name="5 CuadroTexto"/>
            <p:cNvSpPr txBox="1">
              <a:spLocks noChangeArrowheads="1"/>
            </p:cNvSpPr>
            <p:nvPr/>
          </p:nvSpPr>
          <p:spPr bwMode="auto">
            <a:xfrm>
              <a:off x="642910" y="2714620"/>
              <a:ext cx="107157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s-MX" sz="4400">
                  <a:latin typeface="ZapfHumnst BT"/>
                </a:rPr>
                <a:t>t</a:t>
              </a:r>
              <a:r>
                <a:rPr lang="es-MX" sz="1800">
                  <a:latin typeface="ZapfHumnst BT"/>
                </a:rPr>
                <a:t> bit  =</a:t>
              </a:r>
              <a:endParaRPr lang="es-MX" sz="1800" b="1">
                <a:latin typeface="ZapfHumnst BT"/>
              </a:endParaRPr>
            </a:p>
          </p:txBody>
        </p:sp>
        <p:sp>
          <p:nvSpPr>
            <p:cNvPr id="28681" name="7 CuadroTexto"/>
            <p:cNvSpPr txBox="1">
              <a:spLocks noChangeArrowheads="1"/>
            </p:cNvSpPr>
            <p:nvPr/>
          </p:nvSpPr>
          <p:spPr bwMode="auto">
            <a:xfrm>
              <a:off x="1714480" y="2617808"/>
              <a:ext cx="500066" cy="739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s-MX" sz="3200">
                  <a:latin typeface="ZapfHumnst BT"/>
                </a:rPr>
                <a:t>1</a:t>
              </a:r>
            </a:p>
          </p:txBody>
        </p:sp>
        <p:cxnSp>
          <p:nvCxnSpPr>
            <p:cNvPr id="28682" name="9 Conector recto"/>
            <p:cNvCxnSpPr>
              <a:cxnSpLocks noChangeShapeType="1"/>
            </p:cNvCxnSpPr>
            <p:nvPr/>
          </p:nvCxnSpPr>
          <p:spPr bwMode="auto">
            <a:xfrm>
              <a:off x="1571604" y="3357562"/>
              <a:ext cx="857256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3" name="10 CuadroTexto"/>
            <p:cNvSpPr txBox="1">
              <a:spLocks noChangeArrowheads="1"/>
            </p:cNvSpPr>
            <p:nvPr/>
          </p:nvSpPr>
          <p:spPr bwMode="auto">
            <a:xfrm>
              <a:off x="1571604" y="3214686"/>
              <a:ext cx="857256" cy="820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s-MX" sz="3600">
                  <a:latin typeface="ZapfHumnst BT"/>
                </a:rPr>
                <a:t>B</a:t>
              </a:r>
              <a:r>
                <a:rPr lang="es-MX" sz="1800">
                  <a:latin typeface="ZapfHumnst BT"/>
                </a:rPr>
                <a:t> tx</a:t>
              </a:r>
              <a:endParaRPr lang="es-MX" sz="1800" b="1">
                <a:latin typeface="ZapfHumnst BT"/>
              </a:endParaRPr>
            </a:p>
          </p:txBody>
        </p:sp>
      </p:grpSp>
      <p:sp>
        <p:nvSpPr>
          <p:cNvPr id="32775" name="12 CuadroTexto"/>
          <p:cNvSpPr txBox="1">
            <a:spLocks noChangeArrowheads="1"/>
          </p:cNvSpPr>
          <p:nvPr/>
        </p:nvSpPr>
        <p:spPr bwMode="auto">
          <a:xfrm>
            <a:off x="321468" y="5229200"/>
            <a:ext cx="4178524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3363"/>
              </a:lnSpc>
            </a:pPr>
            <a:r>
              <a:rPr lang="es-MX" sz="1800" dirty="0">
                <a:latin typeface="ZapfHumnst BT"/>
              </a:rPr>
              <a:t>Si hablamos de :</a:t>
            </a:r>
          </a:p>
          <a:p>
            <a:pPr algn="just" eaLnBrk="1" hangingPunct="1">
              <a:lnSpc>
                <a:spcPts val="3363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ZapfHumnst BT"/>
              </a:rPr>
              <a:t>  Información:</a:t>
            </a:r>
            <a:r>
              <a:rPr lang="es-MX" sz="1600" dirty="0">
                <a:latin typeface="ZapfHumnst BT"/>
              </a:rPr>
              <a:t> 1 kb = 2</a:t>
            </a:r>
            <a:r>
              <a:rPr lang="es-MX" sz="1600" baseline="30000" dirty="0">
                <a:latin typeface="ZapfHumnst BT"/>
              </a:rPr>
              <a:t>10</a:t>
            </a:r>
            <a:r>
              <a:rPr lang="es-MX" sz="1600" dirty="0">
                <a:latin typeface="ZapfHumnst BT"/>
              </a:rPr>
              <a:t> bits = 1024 bits</a:t>
            </a:r>
          </a:p>
          <a:p>
            <a:pPr algn="just" eaLnBrk="1" hangingPunct="1">
              <a:lnSpc>
                <a:spcPts val="3363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ZapfHumnst BT"/>
              </a:rPr>
              <a:t>Velocidad: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latin typeface="ZapfHumnst BT"/>
              </a:rPr>
              <a:t>1kb = 10</a:t>
            </a:r>
            <a:r>
              <a:rPr lang="es-MX" sz="1600" baseline="30000" dirty="0">
                <a:latin typeface="ZapfHumnst BT"/>
              </a:rPr>
              <a:t>3</a:t>
            </a:r>
            <a:r>
              <a:rPr lang="es-MX" sz="1600" dirty="0">
                <a:latin typeface="ZapfHumnst BT"/>
              </a:rPr>
              <a:t> bits = 1000 bits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Niveles de señalización</a:t>
            </a:r>
          </a:p>
        </p:txBody>
      </p:sp>
    </p:spTree>
    <p:extLst>
      <p:ext uri="{BB962C8B-B14F-4D97-AF65-F5344CB8AC3E}">
        <p14:creationId xmlns:p14="http://schemas.microsoft.com/office/powerpoint/2010/main" val="264109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3" grpId="0"/>
      <p:bldP spid="327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67733" y="1096701"/>
            <a:ext cx="6572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 responsable de establecer, mantener y terminar los enlaces físicos.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63688" y="2132856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63688" y="3677494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63688" y="4671269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63688" y="5763469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121000" y="2632919"/>
            <a:ext cx="5214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(Inalámbrica,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621188" y="3633044"/>
            <a:ext cx="2571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978500" y="4556969"/>
            <a:ext cx="2143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906938" y="5557094"/>
            <a:ext cx="12144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algn="just">
              <a:lnSpc>
                <a:spcPct val="150000"/>
              </a:lnSpc>
            </a:pPr>
            <a:r>
              <a:rPr lang="es-MX" sz="18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  <a:endParaRPr lang="es-MX" sz="1600" b="1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0653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6 CuadroTexto"/>
          <p:cNvSpPr txBox="1">
            <a:spLocks noChangeArrowheads="1"/>
          </p:cNvSpPr>
          <p:nvPr/>
        </p:nvSpPr>
        <p:spPr bwMode="auto">
          <a:xfrm>
            <a:off x="460375" y="1122675"/>
            <a:ext cx="80724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enviar datos por el puerto serial es necesario que a cada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a enviar se le agreguen algunos bits 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Suponga que para intercambiar datos entre dos computadoras se ha decidido utilizar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8 bits de información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máximo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posible y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paridad par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Muestra como se vería en el osciloscopio la secuencia completa de bits cuando se envían secuencialmente los caracteres 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 M 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el puerto serial</a:t>
            </a:r>
          </a:p>
        </p:txBody>
      </p:sp>
      <p:sp>
        <p:nvSpPr>
          <p:cNvPr id="60" name="6 CuadroTexto"/>
          <p:cNvSpPr txBox="1">
            <a:spLocks noChangeArrowheads="1"/>
          </p:cNvSpPr>
          <p:nvPr/>
        </p:nvSpPr>
        <p:spPr bwMode="auto">
          <a:xfrm>
            <a:off x="323850" y="4427538"/>
            <a:ext cx="31432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  F</a:t>
            </a:r>
            <a:r>
              <a:rPr lang="es-MX" sz="1600">
                <a:latin typeface="ZapfHumnst BT"/>
              </a:rPr>
              <a:t>  =        46       =  0100   0110  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484563"/>
            <a:ext cx="525938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6 CuadroTexto"/>
          <p:cNvSpPr txBox="1">
            <a:spLocks noChangeArrowheads="1"/>
          </p:cNvSpPr>
          <p:nvPr/>
        </p:nvSpPr>
        <p:spPr bwMode="auto">
          <a:xfrm>
            <a:off x="538163" y="3941763"/>
            <a:ext cx="1571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  Hexadecimal</a:t>
            </a:r>
            <a:endParaRPr lang="es-MX" sz="1600">
              <a:latin typeface="ZapfHumnst BT"/>
            </a:endParaRPr>
          </a:p>
        </p:txBody>
      </p:sp>
      <p:sp>
        <p:nvSpPr>
          <p:cNvPr id="63" name="6 CuadroTexto"/>
          <p:cNvSpPr txBox="1">
            <a:spLocks noChangeArrowheads="1"/>
          </p:cNvSpPr>
          <p:nvPr/>
        </p:nvSpPr>
        <p:spPr bwMode="auto">
          <a:xfrm>
            <a:off x="2181225" y="3941763"/>
            <a:ext cx="9286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Binario</a:t>
            </a:r>
            <a:endParaRPr lang="es-MX" sz="1600">
              <a:latin typeface="ZapfHumnst BT"/>
            </a:endParaRP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434975" y="4843463"/>
            <a:ext cx="3071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M</a:t>
            </a:r>
            <a:r>
              <a:rPr lang="es-MX" sz="1600">
                <a:latin typeface="ZapfHumnst BT"/>
              </a:rPr>
              <a:t>  =       4D       =  0100   1101</a:t>
            </a:r>
          </a:p>
        </p:txBody>
      </p:sp>
      <p:sp>
        <p:nvSpPr>
          <p:cNvPr id="10" name="6 CuadroTexto"/>
          <p:cNvSpPr txBox="1">
            <a:spLocks noChangeArrowheads="1"/>
          </p:cNvSpPr>
          <p:nvPr/>
        </p:nvSpPr>
        <p:spPr bwMode="auto">
          <a:xfrm>
            <a:off x="460375" y="5272088"/>
            <a:ext cx="3143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s</a:t>
            </a:r>
            <a:r>
              <a:rPr lang="es-MX" sz="1600">
                <a:latin typeface="ZapfHumnst BT"/>
              </a:rPr>
              <a:t>  =        73       =  0111   0011  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</p:spTree>
    <p:extLst>
      <p:ext uri="{BB962C8B-B14F-4D97-AF65-F5344CB8AC3E}">
        <p14:creationId xmlns:p14="http://schemas.microsoft.com/office/powerpoint/2010/main" val="19183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60" grpId="0"/>
      <p:bldP spid="62" grpId="0"/>
      <p:bldP spid="63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928938"/>
            <a:ext cx="858202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1 CuadroTexto"/>
          <p:cNvSpPr txBox="1">
            <a:spLocks noChangeArrowheads="1"/>
          </p:cNvSpPr>
          <p:nvPr/>
        </p:nvSpPr>
        <p:spPr bwMode="auto">
          <a:xfrm>
            <a:off x="611188" y="519113"/>
            <a:ext cx="453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Ejercicio. “Estándar RS232”</a:t>
            </a:r>
            <a:endParaRPr lang="es-MX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6 CuadroTexto"/>
          <p:cNvSpPr txBox="1">
            <a:spLocks noChangeArrowheads="1"/>
          </p:cNvSpPr>
          <p:nvPr/>
        </p:nvSpPr>
        <p:spPr bwMode="auto">
          <a:xfrm>
            <a:off x="747713" y="4954588"/>
            <a:ext cx="80724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8 bits de información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Overhead máximo : 4 bits (Start, Parity, 2 Stops)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Paridad par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Enviar </a:t>
            </a:r>
            <a:r>
              <a:rPr lang="es-MX" sz="1600" b="1">
                <a:latin typeface="ZapfHumnst BT"/>
              </a:rPr>
              <a:t>FMs</a:t>
            </a:r>
            <a:r>
              <a:rPr lang="es-MX" sz="1600">
                <a:latin typeface="ZapfHumnst BT"/>
              </a:rPr>
              <a:t> -&gt; Código ASCII</a:t>
            </a:r>
          </a:p>
        </p:txBody>
      </p:sp>
      <p:sp>
        <p:nvSpPr>
          <p:cNvPr id="5" name="6 CuadroTexto"/>
          <p:cNvSpPr txBox="1">
            <a:spLocks noChangeArrowheads="1"/>
          </p:cNvSpPr>
          <p:nvPr/>
        </p:nvSpPr>
        <p:spPr bwMode="auto">
          <a:xfrm>
            <a:off x="5395913" y="1466850"/>
            <a:ext cx="3143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  F</a:t>
            </a:r>
            <a:r>
              <a:rPr lang="es-MX" sz="1600">
                <a:latin typeface="ZapfHumnst BT"/>
              </a:rPr>
              <a:t>  =        46       =  0100   0110  </a:t>
            </a:r>
          </a:p>
        </p:txBody>
      </p:sp>
      <p:sp>
        <p:nvSpPr>
          <p:cNvPr id="6" name="6 CuadroTexto"/>
          <p:cNvSpPr txBox="1">
            <a:spLocks noChangeArrowheads="1"/>
          </p:cNvSpPr>
          <p:nvPr/>
        </p:nvSpPr>
        <p:spPr bwMode="auto">
          <a:xfrm>
            <a:off x="5610225" y="981075"/>
            <a:ext cx="1571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  Hexadecimal</a:t>
            </a:r>
            <a:endParaRPr lang="es-MX" sz="1600"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7253288" y="981075"/>
            <a:ext cx="928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Binario</a:t>
            </a:r>
            <a:endParaRPr lang="es-MX" sz="1600">
              <a:latin typeface="ZapfHumnst BT"/>
            </a:endParaRPr>
          </a:p>
        </p:txBody>
      </p:sp>
      <p:sp>
        <p:nvSpPr>
          <p:cNvPr id="8" name="6 CuadroTexto"/>
          <p:cNvSpPr txBox="1">
            <a:spLocks noChangeArrowheads="1"/>
          </p:cNvSpPr>
          <p:nvPr/>
        </p:nvSpPr>
        <p:spPr bwMode="auto">
          <a:xfrm>
            <a:off x="5508625" y="1881188"/>
            <a:ext cx="3071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M</a:t>
            </a:r>
            <a:r>
              <a:rPr lang="es-MX" sz="1600">
                <a:latin typeface="ZapfHumnst BT"/>
              </a:rPr>
              <a:t>  =       4D       =  0100   1101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532438" y="2309813"/>
            <a:ext cx="3143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>
                <a:latin typeface="ZapfHumnst BT"/>
              </a:rPr>
              <a:t>s</a:t>
            </a:r>
            <a:r>
              <a:rPr lang="es-MX" sz="1600">
                <a:latin typeface="ZapfHumnst BT"/>
              </a:rPr>
              <a:t>  =        73       =  0111   0011  </a:t>
            </a:r>
          </a:p>
        </p:txBody>
      </p:sp>
    </p:spTree>
    <p:extLst>
      <p:ext uri="{BB962C8B-B14F-4D97-AF65-F5344CB8AC3E}">
        <p14:creationId xmlns:p14="http://schemas.microsoft.com/office/powerpoint/2010/main" val="268471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175576"/>
              </p:ext>
            </p:extLst>
          </p:nvPr>
        </p:nvGraphicFramePr>
        <p:xfrm>
          <a:off x="1071563" y="1659607"/>
          <a:ext cx="7221537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Bitmap Image" r:id="rId3" imgW="5257235" imgH="2809756" progId="Paint.Picture">
                  <p:embed/>
                </p:oleObj>
              </mc:Choice>
              <mc:Fallback>
                <p:oleObj name="Bitmap Image" r:id="rId3" imgW="5257235" imgH="280975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659607"/>
                        <a:ext cx="7221537" cy="385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7504" y="269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Código ASCII</a:t>
            </a:r>
          </a:p>
        </p:txBody>
      </p:sp>
    </p:spTree>
    <p:extLst>
      <p:ext uri="{BB962C8B-B14F-4D97-AF65-F5344CB8AC3E}">
        <p14:creationId xmlns:p14="http://schemas.microsoft.com/office/powerpoint/2010/main" val="312460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143125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96768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medio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714500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357438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81158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454525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357688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0460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59632" y="1011491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0359" y="1653334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9637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46498" y="47667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16227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1565"/>
              </p:ext>
            </p:extLst>
          </p:nvPr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68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508071" y="1876704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62" y="1063253"/>
            <a:ext cx="8248401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608484" y="4562760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639283" y="5199583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500062" y="3395726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4474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6216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85813" y="1700213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85813" y="926108"/>
            <a:ext cx="62865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71500" y="357187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286125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442912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71500" y="5262563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85813" y="2571750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1875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" grpId="0"/>
      <p:bldP spid="14341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2155</Words>
  <Application>Microsoft Office PowerPoint</Application>
  <PresentationFormat>Presentación en pantalla (4:3)</PresentationFormat>
  <Paragraphs>318</Paragraphs>
  <Slides>32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43" baseType="lpstr">
      <vt:lpstr>Arial</vt:lpstr>
      <vt:lpstr>Calibri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Bitmap Image</vt:lpstr>
      <vt:lpstr>Imagen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77</cp:revision>
  <cp:lastPrinted>2019-01-31T20:11:06Z</cp:lastPrinted>
  <dcterms:created xsi:type="dcterms:W3CDTF">2013-06-11T22:32:36Z</dcterms:created>
  <dcterms:modified xsi:type="dcterms:W3CDTF">2019-02-08T18:13:21Z</dcterms:modified>
</cp:coreProperties>
</file>