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313" r:id="rId13"/>
    <p:sldId id="295" r:id="rId14"/>
    <p:sldId id="296" r:id="rId15"/>
    <p:sldId id="309" r:id="rId16"/>
    <p:sldId id="312" r:id="rId17"/>
    <p:sldId id="297" r:id="rId18"/>
    <p:sldId id="298" r:id="rId19"/>
    <p:sldId id="299" r:id="rId20"/>
    <p:sldId id="314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2998" autoAdjust="0"/>
  </p:normalViewPr>
  <p:slideViewPr>
    <p:cSldViewPr>
      <p:cViewPr varScale="1">
        <p:scale>
          <a:sx n="64" d="100"/>
          <a:sy n="64" d="100"/>
        </p:scale>
        <p:origin x="173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26/02/2019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20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009825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327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6D19A3-30B4-4D03-9512-B801C45E2276}" type="slidenum">
              <a:rPr lang="es-MX" altLang="es-MX" sz="1200" smtClean="0"/>
              <a:pPr/>
              <a:t>21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4202013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B16D40-0D67-4EC3-8E60-D17527C8232C}" type="slidenum">
              <a:rPr lang="es-MX" altLang="es-MX" sz="1200" smtClean="0"/>
              <a:pPr/>
              <a:t>22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955271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B67731-4868-4256-8581-4C046793C9A6}" type="slidenum">
              <a:rPr lang="es-MX" altLang="es-MX" sz="1200" smtClean="0"/>
              <a:pPr/>
              <a:t>23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556226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CDD0ED-03AC-4348-8003-A725B839526C}" type="slidenum">
              <a:rPr lang="es-MX" altLang="es-MX" sz="1200" smtClean="0"/>
              <a:pPr/>
              <a:t>24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801837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5C5BA8-75B8-423F-BC0D-7B0E884EAFF6}" type="slidenum">
              <a:rPr lang="es-MX" altLang="es-MX" sz="1200" smtClean="0"/>
              <a:pPr/>
              <a:t>25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592987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557FC7-757D-41BB-8F31-5F1C067E16D9}" type="slidenum">
              <a:rPr lang="es-MX" altLang="es-MX" sz="1200" smtClean="0"/>
              <a:pPr/>
              <a:t>26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954041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641E17-5FC0-4054-9913-03A659003F3A}" type="slidenum">
              <a:rPr lang="es-MX" altLang="es-MX" sz="1200" smtClean="0"/>
              <a:pPr/>
              <a:t>27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316842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8D1725-8391-4A1C-8315-81E864F79295}" type="slidenum">
              <a:rPr lang="es-MX" altLang="es-MX" sz="1200" smtClean="0"/>
              <a:pPr/>
              <a:t>28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599605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B54E1F-7445-4B2D-9201-7F8C6F145607}" type="slidenum">
              <a:rPr lang="es-MX" altLang="es-MX" sz="1200" smtClean="0"/>
              <a:pPr/>
              <a:t>29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13697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E85E45-6F50-4F99-9BCB-E2A0EDA84CCF}" type="slidenum">
              <a:rPr lang="es-MX" altLang="es-MX" sz="1200" smtClean="0"/>
              <a:pPr/>
              <a:t>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533102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2463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5495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11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52434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MX" altLang="es-MX" b="0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12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49064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16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945177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883865-B5BE-41C1-8BB6-8B6E13F3A620}" type="slidenum">
              <a:rPr lang="es-MX" altLang="es-MX" sz="1200" smtClean="0"/>
              <a:pPr/>
              <a:t>17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438800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A96650-9490-4BE0-8944-1B0693827EFB}" type="slidenum">
              <a:rPr lang="es-MX" altLang="es-MX" sz="1200" smtClean="0"/>
              <a:pPr/>
              <a:t>18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4400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26/02/2019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26/02/2019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26/02/2019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26/02/2019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26/02/2019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26/02/2019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26/02/2019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26/02/2019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26/02/2019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26/02/2019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26/02/2019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26/02/2019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60438"/>
            <a:ext cx="6400800" cy="198864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Técnicas de modulación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s-ES_tradnl" sz="1900" i="1" kern="0" dirty="0">
                <a:solidFill>
                  <a:schemeClr val="accent4">
                    <a:lumMod val="50000"/>
                  </a:schemeClr>
                </a:solidFill>
              </a:rPr>
              <a:t>Datos digitales – señales analógicas</a:t>
            </a:r>
            <a:endParaRPr lang="es-ES" sz="1900" i="1" kern="0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MX" sz="1400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015069"/>
            <a:ext cx="3303866" cy="222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126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1268" name="7 CuadroTexto"/>
          <p:cNvSpPr txBox="1">
            <a:spLocks noChangeArrowheads="1"/>
          </p:cNvSpPr>
          <p:nvPr/>
        </p:nvSpPr>
        <p:spPr bwMode="auto">
          <a:xfrm>
            <a:off x="500063" y="1143000"/>
            <a:ext cx="74295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ASK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  <p:sp>
        <p:nvSpPr>
          <p:cNvPr id="11269" name="11 CuadroTexto"/>
          <p:cNvSpPr txBox="1">
            <a:spLocks noChangeArrowheads="1"/>
          </p:cNvSpPr>
          <p:nvPr/>
        </p:nvSpPr>
        <p:spPr bwMode="auto">
          <a:xfrm>
            <a:off x="714375" y="1796802"/>
            <a:ext cx="7858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ASK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los dos valores binarios se representan mediante dos amplitudes diferentes de la portadora. La señal transmitida para cada intervalo correspondiente a la duración de un bit es:</a:t>
            </a:r>
          </a:p>
        </p:txBody>
      </p:sp>
      <p:sp>
        <p:nvSpPr>
          <p:cNvPr id="11270" name="13 CuadroTexto"/>
          <p:cNvSpPr txBox="1">
            <a:spLocks noChangeArrowheads="1"/>
          </p:cNvSpPr>
          <p:nvPr/>
        </p:nvSpPr>
        <p:spPr bwMode="auto">
          <a:xfrm>
            <a:off x="2928938" y="3127375"/>
            <a:ext cx="4000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A </a:t>
            </a:r>
            <a:r>
              <a:rPr lang="es-MX" altLang="es-MX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0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  </a:t>
            </a:r>
            <a:r>
              <a:rPr lang="es-MX" altLang="es-MX" sz="2000" b="1" dirty="0" err="1">
                <a:cs typeface="Times New Roman" pitchFamily="18" charset="0"/>
              </a:rPr>
              <a:t>Sen</a:t>
            </a:r>
            <a:r>
              <a:rPr lang="es-MX" altLang="es-MX" sz="2000" b="1" dirty="0">
                <a:cs typeface="Times New Roman" pitchFamily="18" charset="0"/>
              </a:rPr>
              <a:t> (2</a:t>
            </a:r>
            <a:r>
              <a:rPr lang="el-GR" altLang="es-MX" sz="2000" b="1" dirty="0">
                <a:cs typeface="Times New Roman" pitchFamily="18" charset="0"/>
              </a:rPr>
              <a:t>π</a:t>
            </a:r>
            <a:r>
              <a:rPr lang="es-MX" altLang="es-MX" sz="2000" b="1" dirty="0">
                <a:cs typeface="Times New Roman" pitchFamily="18" charset="0"/>
              </a:rPr>
              <a:t> f t + Ø )       0 binario</a:t>
            </a:r>
          </a:p>
          <a:p>
            <a:pPr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A </a:t>
            </a:r>
            <a:r>
              <a:rPr lang="es-MX" altLang="es-MX" sz="20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s-MX" altLang="es-MX" sz="2000" b="1" dirty="0">
                <a:cs typeface="Times New Roman" pitchFamily="18" charset="0"/>
              </a:rPr>
              <a:t>  </a:t>
            </a:r>
            <a:r>
              <a:rPr lang="es-MX" altLang="es-MX" sz="2000" b="1" dirty="0" err="1">
                <a:cs typeface="Times New Roman" pitchFamily="18" charset="0"/>
              </a:rPr>
              <a:t>Sen</a:t>
            </a:r>
            <a:r>
              <a:rPr lang="es-MX" altLang="es-MX" sz="2000" b="1" dirty="0">
                <a:cs typeface="Times New Roman" pitchFamily="18" charset="0"/>
              </a:rPr>
              <a:t> (2</a:t>
            </a:r>
            <a:r>
              <a:rPr lang="el-GR" altLang="es-MX" sz="2000" b="1" dirty="0">
                <a:cs typeface="Times New Roman" pitchFamily="18" charset="0"/>
              </a:rPr>
              <a:t>π</a:t>
            </a:r>
            <a:r>
              <a:rPr lang="es-MX" altLang="es-MX" sz="2000" b="1" dirty="0">
                <a:cs typeface="Times New Roman" pitchFamily="18" charset="0"/>
              </a:rPr>
              <a:t> f t + Ø )       1 binario</a:t>
            </a:r>
          </a:p>
        </p:txBody>
      </p:sp>
      <p:sp>
        <p:nvSpPr>
          <p:cNvPr id="11271" name="7 CuadroTexto"/>
          <p:cNvSpPr txBox="1">
            <a:spLocks noChangeArrowheads="1"/>
          </p:cNvSpPr>
          <p:nvPr/>
        </p:nvSpPr>
        <p:spPr bwMode="auto">
          <a:xfrm>
            <a:off x="1785938" y="3341688"/>
            <a:ext cx="1000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>
                <a:latin typeface="ZapfHumnst BT"/>
              </a:rPr>
              <a:t> </a:t>
            </a:r>
            <a:r>
              <a:rPr lang="es-MX" altLang="es-MX" sz="2000" b="1">
                <a:cs typeface="Times New Roman" pitchFamily="18" charset="0"/>
              </a:rPr>
              <a:t>s (t) =</a:t>
            </a:r>
            <a:endParaRPr lang="es-MX" altLang="es-MX" sz="2000">
              <a:cs typeface="Times New Roman" pitchFamily="18" charset="0"/>
            </a:endParaRPr>
          </a:p>
        </p:txBody>
      </p:sp>
      <p:sp>
        <p:nvSpPr>
          <p:cNvPr id="11272" name="15 Abrir llave"/>
          <p:cNvSpPr>
            <a:spLocks/>
          </p:cNvSpPr>
          <p:nvPr/>
        </p:nvSpPr>
        <p:spPr bwMode="auto">
          <a:xfrm>
            <a:off x="2714625" y="3270250"/>
            <a:ext cx="214313" cy="785813"/>
          </a:xfrm>
          <a:prstGeom prst="leftBrace">
            <a:avLst>
              <a:gd name="adj1" fmla="val 8335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1273" name="13 CuadroTexto"/>
          <p:cNvSpPr txBox="1">
            <a:spLocks noChangeArrowheads="1"/>
          </p:cNvSpPr>
          <p:nvPr/>
        </p:nvSpPr>
        <p:spPr bwMode="auto">
          <a:xfrm>
            <a:off x="1000125" y="4338638"/>
            <a:ext cx="235743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b="1">
                <a:cs typeface="Times New Roman" pitchFamily="18" charset="0"/>
              </a:rPr>
              <a:t>A</a:t>
            </a:r>
            <a:r>
              <a:rPr lang="es-MX" altLang="es-MX" sz="2800" b="1">
                <a:cs typeface="Times New Roman" pitchFamily="18" charset="0"/>
              </a:rPr>
              <a:t> </a:t>
            </a:r>
            <a:r>
              <a:rPr lang="es-MX" altLang="es-MX" sz="2800" b="1" baseline="-25000">
                <a:cs typeface="Times New Roman" pitchFamily="18" charset="0"/>
              </a:rPr>
              <a:t>0</a:t>
            </a:r>
            <a:r>
              <a:rPr lang="es-MX" altLang="es-MX" sz="2000" b="1">
                <a:cs typeface="Times New Roman" pitchFamily="18" charset="0"/>
              </a:rPr>
              <a:t>    </a:t>
            </a:r>
            <a:r>
              <a:rPr lang="es-MX" altLang="es-MX" sz="1800">
                <a:latin typeface="ZapfHumnst BT"/>
                <a:cs typeface="Times New Roman" pitchFamily="18" charset="0"/>
              </a:rPr>
              <a:t>Amplitud bit 0</a:t>
            </a:r>
          </a:p>
        </p:txBody>
      </p:sp>
      <p:sp>
        <p:nvSpPr>
          <p:cNvPr id="11274" name="13 CuadroTexto"/>
          <p:cNvSpPr txBox="1">
            <a:spLocks noChangeArrowheads="1"/>
          </p:cNvSpPr>
          <p:nvPr/>
        </p:nvSpPr>
        <p:spPr bwMode="auto">
          <a:xfrm>
            <a:off x="1000125" y="4983163"/>
            <a:ext cx="257175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b="1">
                <a:cs typeface="Times New Roman" pitchFamily="18" charset="0"/>
              </a:rPr>
              <a:t>A </a:t>
            </a:r>
            <a:r>
              <a:rPr lang="es-MX" altLang="es-MX" b="1" baseline="-25000">
                <a:cs typeface="Times New Roman" pitchFamily="18" charset="0"/>
              </a:rPr>
              <a:t>1</a:t>
            </a:r>
            <a:r>
              <a:rPr lang="es-MX" altLang="es-MX" sz="2000" b="1">
                <a:cs typeface="Times New Roman" pitchFamily="18" charset="0"/>
              </a:rPr>
              <a:t>     </a:t>
            </a:r>
            <a:r>
              <a:rPr lang="es-MX" altLang="es-MX" sz="1800">
                <a:latin typeface="ZapfHumnst BT"/>
                <a:cs typeface="Times New Roman" pitchFamily="18" charset="0"/>
              </a:rPr>
              <a:t>Amplitud bit 1</a:t>
            </a:r>
            <a:endParaRPr lang="es-MX" altLang="es-MX" sz="1800" b="1">
              <a:cs typeface="Times New Roman" pitchFamily="18" charset="0"/>
            </a:endParaRPr>
          </a:p>
        </p:txBody>
      </p:sp>
      <p:sp>
        <p:nvSpPr>
          <p:cNvPr id="11275" name="13 CuadroTexto"/>
          <p:cNvSpPr txBox="1">
            <a:spLocks noChangeArrowheads="1"/>
          </p:cNvSpPr>
          <p:nvPr/>
        </p:nvSpPr>
        <p:spPr bwMode="auto">
          <a:xfrm>
            <a:off x="4357688" y="5643563"/>
            <a:ext cx="4143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b="1">
                <a:cs typeface="Times New Roman" pitchFamily="18" charset="0"/>
              </a:rPr>
              <a:t>Ø</a:t>
            </a:r>
            <a:r>
              <a:rPr lang="es-MX" altLang="es-MX" sz="2000" b="1">
                <a:cs typeface="Times New Roman" pitchFamily="18" charset="0"/>
              </a:rPr>
              <a:t>   </a:t>
            </a:r>
            <a:r>
              <a:rPr lang="es-MX" altLang="es-MX" sz="1800">
                <a:latin typeface="ZapfHumnst BT"/>
                <a:cs typeface="Times New Roman" pitchFamily="18" charset="0"/>
              </a:rPr>
              <a:t>Ángulo positivo (+)  o negativo ( - )</a:t>
            </a:r>
            <a:r>
              <a:rPr lang="es-MX" altLang="es-MX" sz="1800" b="1">
                <a:cs typeface="Times New Roman" pitchFamily="18" charset="0"/>
              </a:rPr>
              <a:t> </a:t>
            </a:r>
          </a:p>
        </p:txBody>
      </p:sp>
      <p:sp>
        <p:nvSpPr>
          <p:cNvPr id="11276" name="13 CuadroTexto"/>
          <p:cNvSpPr txBox="1">
            <a:spLocks noChangeArrowheads="1"/>
          </p:cNvSpPr>
          <p:nvPr/>
        </p:nvSpPr>
        <p:spPr bwMode="auto">
          <a:xfrm>
            <a:off x="4357688" y="4408488"/>
            <a:ext cx="2357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b="1">
                <a:cs typeface="Times New Roman" pitchFamily="18" charset="0"/>
              </a:rPr>
              <a:t>f</a:t>
            </a:r>
            <a:r>
              <a:rPr lang="es-MX" altLang="es-MX" sz="2000" b="1">
                <a:cs typeface="Times New Roman" pitchFamily="18" charset="0"/>
              </a:rPr>
              <a:t>     </a:t>
            </a:r>
            <a:r>
              <a:rPr lang="es-MX" altLang="es-MX" sz="1800">
                <a:latin typeface="ZapfHumnst BT"/>
                <a:cs typeface="Times New Roman" pitchFamily="18" charset="0"/>
              </a:rPr>
              <a:t>Frecuencia</a:t>
            </a:r>
            <a:r>
              <a:rPr lang="es-MX" altLang="es-MX" sz="1800" b="1">
                <a:cs typeface="Times New Roman" pitchFamily="18" charset="0"/>
              </a:rPr>
              <a:t> </a:t>
            </a:r>
          </a:p>
        </p:txBody>
      </p:sp>
      <p:sp>
        <p:nvSpPr>
          <p:cNvPr id="11277" name="13 CuadroTexto"/>
          <p:cNvSpPr txBox="1">
            <a:spLocks noChangeArrowheads="1"/>
          </p:cNvSpPr>
          <p:nvPr/>
        </p:nvSpPr>
        <p:spPr bwMode="auto">
          <a:xfrm>
            <a:off x="4357688" y="5000625"/>
            <a:ext cx="1571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b="1">
                <a:cs typeface="Times New Roman" pitchFamily="18" charset="0"/>
              </a:rPr>
              <a:t>t</a:t>
            </a:r>
            <a:r>
              <a:rPr lang="es-MX" altLang="es-MX" sz="2000" b="1">
                <a:cs typeface="Times New Roman" pitchFamily="18" charset="0"/>
              </a:rPr>
              <a:t>     </a:t>
            </a:r>
            <a:r>
              <a:rPr lang="es-MX" altLang="es-MX" sz="1800">
                <a:latin typeface="ZapfHumnst BT"/>
                <a:cs typeface="Times New Roman" pitchFamily="18" charset="0"/>
              </a:rPr>
              <a:t>Tiempo</a:t>
            </a:r>
            <a:r>
              <a:rPr lang="es-MX" altLang="es-MX" sz="1800" b="1"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734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2292" name="7 CuadroTexto"/>
          <p:cNvSpPr txBox="1">
            <a:spLocks noChangeArrowheads="1"/>
          </p:cNvSpPr>
          <p:nvPr/>
        </p:nvSpPr>
        <p:spPr bwMode="auto">
          <a:xfrm>
            <a:off x="571500" y="1143000"/>
            <a:ext cx="7429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ASK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  <p:sp>
        <p:nvSpPr>
          <p:cNvPr id="12293" name="13 CuadroTexto"/>
          <p:cNvSpPr txBox="1">
            <a:spLocks noChangeArrowheads="1"/>
          </p:cNvSpPr>
          <p:nvPr/>
        </p:nvSpPr>
        <p:spPr bwMode="auto">
          <a:xfrm>
            <a:off x="2714625" y="1857375"/>
            <a:ext cx="4000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A </a:t>
            </a:r>
            <a:r>
              <a:rPr lang="es-MX" altLang="es-MX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0</a:t>
            </a:r>
            <a:r>
              <a:rPr lang="es-MX" altLang="es-MX" sz="2000" b="1" dirty="0">
                <a:cs typeface="Times New Roman" pitchFamily="18" charset="0"/>
              </a:rPr>
              <a:t>  </a:t>
            </a:r>
            <a:r>
              <a:rPr lang="es-MX" altLang="es-MX" sz="2000" b="1" dirty="0" err="1">
                <a:cs typeface="Times New Roman" pitchFamily="18" charset="0"/>
              </a:rPr>
              <a:t>Sen</a:t>
            </a:r>
            <a:r>
              <a:rPr lang="es-MX" altLang="es-MX" sz="2000" b="1" dirty="0">
                <a:cs typeface="Times New Roman" pitchFamily="18" charset="0"/>
              </a:rPr>
              <a:t> (2</a:t>
            </a:r>
            <a:r>
              <a:rPr lang="el-GR" altLang="es-MX" sz="2000" b="1" dirty="0">
                <a:cs typeface="Times New Roman" pitchFamily="18" charset="0"/>
              </a:rPr>
              <a:t>π</a:t>
            </a:r>
            <a:r>
              <a:rPr lang="es-MX" altLang="es-MX" sz="2000" b="1" dirty="0">
                <a:cs typeface="Times New Roman" pitchFamily="18" charset="0"/>
              </a:rPr>
              <a:t> f t + Ø )       0 binario</a:t>
            </a:r>
          </a:p>
          <a:p>
            <a:pPr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A </a:t>
            </a:r>
            <a:r>
              <a:rPr lang="es-MX" altLang="es-MX" sz="20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s-MX" altLang="es-MX" sz="2000" b="1" dirty="0">
                <a:cs typeface="Times New Roman" pitchFamily="18" charset="0"/>
              </a:rPr>
              <a:t>  </a:t>
            </a:r>
            <a:r>
              <a:rPr lang="es-MX" altLang="es-MX" sz="2000" b="1" dirty="0" err="1">
                <a:cs typeface="Times New Roman" pitchFamily="18" charset="0"/>
              </a:rPr>
              <a:t>Sen</a:t>
            </a:r>
            <a:r>
              <a:rPr lang="es-MX" altLang="es-MX" sz="2000" b="1" dirty="0">
                <a:cs typeface="Times New Roman" pitchFamily="18" charset="0"/>
              </a:rPr>
              <a:t> (2</a:t>
            </a:r>
            <a:r>
              <a:rPr lang="el-GR" altLang="es-MX" sz="2000" b="1" dirty="0">
                <a:cs typeface="Times New Roman" pitchFamily="18" charset="0"/>
              </a:rPr>
              <a:t>π</a:t>
            </a:r>
            <a:r>
              <a:rPr lang="es-MX" altLang="es-MX" sz="2000" b="1" dirty="0">
                <a:cs typeface="Times New Roman" pitchFamily="18" charset="0"/>
              </a:rPr>
              <a:t> f t + Ø )       1 binario</a:t>
            </a:r>
          </a:p>
        </p:txBody>
      </p:sp>
      <p:sp>
        <p:nvSpPr>
          <p:cNvPr id="12294" name="7 CuadroTexto"/>
          <p:cNvSpPr txBox="1">
            <a:spLocks noChangeArrowheads="1"/>
          </p:cNvSpPr>
          <p:nvPr/>
        </p:nvSpPr>
        <p:spPr bwMode="auto">
          <a:xfrm>
            <a:off x="1571625" y="2071688"/>
            <a:ext cx="1000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1600" b="1">
                <a:latin typeface="ZapfHumnst BT"/>
              </a:rPr>
              <a:t> </a:t>
            </a:r>
            <a:r>
              <a:rPr lang="es-MX" altLang="es-MX" sz="2000" b="1">
                <a:cs typeface="Times New Roman" pitchFamily="18" charset="0"/>
              </a:rPr>
              <a:t>s (t) =</a:t>
            </a:r>
            <a:endParaRPr lang="es-MX" altLang="es-MX" sz="2000">
              <a:cs typeface="Times New Roman" pitchFamily="18" charset="0"/>
            </a:endParaRPr>
          </a:p>
        </p:txBody>
      </p:sp>
      <p:sp>
        <p:nvSpPr>
          <p:cNvPr id="12295" name="15 Abrir llave"/>
          <p:cNvSpPr>
            <a:spLocks/>
          </p:cNvSpPr>
          <p:nvPr/>
        </p:nvSpPr>
        <p:spPr bwMode="auto">
          <a:xfrm>
            <a:off x="2500313" y="2000250"/>
            <a:ext cx="214312" cy="785813"/>
          </a:xfrm>
          <a:prstGeom prst="leftBrace">
            <a:avLst>
              <a:gd name="adj1" fmla="val 8335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pic>
        <p:nvPicPr>
          <p:cNvPr id="1229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4643438"/>
            <a:ext cx="3001963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429125"/>
            <a:ext cx="5737225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7 CuadroTexto"/>
          <p:cNvSpPr txBox="1">
            <a:spLocks noChangeArrowheads="1"/>
          </p:cNvSpPr>
          <p:nvPr/>
        </p:nvSpPr>
        <p:spPr bwMode="auto">
          <a:xfrm>
            <a:off x="1643063" y="3071813"/>
            <a:ext cx="1714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600" b="1" dirty="0">
                <a:latin typeface="ZapfHumnst BT"/>
              </a:rPr>
              <a:t>ASK &lt;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A </a:t>
            </a:r>
            <a:r>
              <a:rPr lang="es-MX" altLang="es-MX" sz="16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0</a:t>
            </a:r>
            <a:r>
              <a:rPr lang="es-MX" altLang="es-MX" sz="1600" b="1" baseline="-250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s-MX" altLang="es-MX" sz="1600" b="1" dirty="0">
                <a:latin typeface="ZapfHumnst BT"/>
              </a:rPr>
              <a:t>,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A </a:t>
            </a:r>
            <a:r>
              <a:rPr lang="es-MX" altLang="es-MX" sz="16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s-MX" altLang="es-MX" sz="1600" b="1" baseline="-250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s-MX" altLang="es-MX" sz="1600" b="1" dirty="0">
                <a:latin typeface="ZapfHumnst BT"/>
              </a:rPr>
              <a:t>&gt;</a:t>
            </a:r>
            <a:endParaRPr lang="es-MX" altLang="es-MX" sz="2000" dirty="0">
              <a:cs typeface="Times New Roman" pitchFamily="18" charset="0"/>
            </a:endParaRPr>
          </a:p>
        </p:txBody>
      </p:sp>
      <p:sp>
        <p:nvSpPr>
          <p:cNvPr id="12299" name="7 CuadroTexto"/>
          <p:cNvSpPr txBox="1">
            <a:spLocks noChangeArrowheads="1"/>
          </p:cNvSpPr>
          <p:nvPr/>
        </p:nvSpPr>
        <p:spPr bwMode="auto">
          <a:xfrm>
            <a:off x="1643063" y="3643313"/>
            <a:ext cx="1857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600" b="1" dirty="0">
                <a:latin typeface="ZapfHumnst BT"/>
              </a:rPr>
              <a:t>ASK &lt;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1/3</a:t>
            </a:r>
            <a:r>
              <a:rPr lang="es-MX" altLang="es-MX" sz="1600" b="1" baseline="-250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s-MX" altLang="es-MX" sz="1600" b="1" dirty="0">
                <a:latin typeface="ZapfHumnst BT"/>
              </a:rPr>
              <a:t>,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2/3 </a:t>
            </a:r>
            <a:r>
              <a:rPr lang="es-MX" altLang="es-MX" sz="1600" b="1" dirty="0">
                <a:latin typeface="ZapfHumnst BT"/>
              </a:rPr>
              <a:t>&gt;</a:t>
            </a:r>
            <a:endParaRPr lang="es-MX" altLang="es-MX" sz="2000" dirty="0">
              <a:cs typeface="Times New Roman" pitchFamily="18" charset="0"/>
            </a:endParaRPr>
          </a:p>
        </p:txBody>
      </p:sp>
      <p:sp>
        <p:nvSpPr>
          <p:cNvPr id="12300" name="13 CuadroTexto"/>
          <p:cNvSpPr txBox="1">
            <a:spLocks noChangeArrowheads="1"/>
          </p:cNvSpPr>
          <p:nvPr/>
        </p:nvSpPr>
        <p:spPr bwMode="auto">
          <a:xfrm>
            <a:off x="4643438" y="3071813"/>
            <a:ext cx="23574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A </a:t>
            </a:r>
            <a:r>
              <a:rPr lang="es-MX" altLang="es-MX" sz="18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0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    </a:t>
            </a:r>
            <a:r>
              <a:rPr lang="es-MX" altLang="es-MX" sz="1600" dirty="0">
                <a:latin typeface="ZapfHumnst BT"/>
                <a:cs typeface="Times New Roman" pitchFamily="18" charset="0"/>
              </a:rPr>
              <a:t>Amplitud bit 0</a:t>
            </a:r>
          </a:p>
        </p:txBody>
      </p:sp>
      <p:sp>
        <p:nvSpPr>
          <p:cNvPr id="12301" name="13 CuadroTexto"/>
          <p:cNvSpPr txBox="1">
            <a:spLocks noChangeArrowheads="1"/>
          </p:cNvSpPr>
          <p:nvPr/>
        </p:nvSpPr>
        <p:spPr bwMode="auto">
          <a:xfrm>
            <a:off x="4643438" y="3643313"/>
            <a:ext cx="257175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A </a:t>
            </a:r>
            <a:r>
              <a:rPr lang="es-MX" altLang="es-MX" sz="18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    </a:t>
            </a:r>
            <a:r>
              <a:rPr lang="es-MX" altLang="es-MX" sz="1600" dirty="0">
                <a:latin typeface="ZapfHumnst BT"/>
                <a:cs typeface="Times New Roman" pitchFamily="18" charset="0"/>
              </a:rPr>
              <a:t>Amplitud bit 1</a:t>
            </a:r>
            <a:endParaRPr lang="es-MX" altLang="es-MX" sz="16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74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D538022F-2E0E-4B15-86AE-8F4270AE1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300" y="5104220"/>
            <a:ext cx="2070247" cy="169590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52" y="2182405"/>
            <a:ext cx="3839814" cy="2105899"/>
          </a:xfrm>
          <a:prstGeom prst="rect">
            <a:avLst/>
          </a:prstGeom>
        </p:spPr>
      </p:pic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2292" name="7 CuadroTexto"/>
          <p:cNvSpPr txBox="1">
            <a:spLocks noChangeArrowheads="1"/>
          </p:cNvSpPr>
          <p:nvPr/>
        </p:nvSpPr>
        <p:spPr bwMode="auto">
          <a:xfrm>
            <a:off x="571500" y="1203812"/>
            <a:ext cx="74295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21097" y="2389411"/>
            <a:ext cx="428295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Radio comercial AM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(Amplitud modulada). </a:t>
            </a: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611560" y="5487615"/>
            <a:ext cx="23762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Desventaja: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611560" y="1901392"/>
            <a:ext cx="7858125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635450" y="5965317"/>
            <a:ext cx="3893587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Muy sensible a las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interferencias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721097" y="2841697"/>
            <a:ext cx="413893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transmitir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sobre fibra óptica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donde una onda luminosa de amplitud alta representa el valor binario 1 y un nivel bajo representa el valor 0.</a:t>
            </a: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702332" y="4288304"/>
            <a:ext cx="7830107" cy="105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transmisión de código Morse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radiofrecuencia </a:t>
            </a:r>
            <a:r>
              <a:rPr lang="es-MX" alt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forma más simple y común de ASK funciona como un interruptor que apaga/enciende la portadora, de tal forma que la presencia de portadora indica un 1 binario y su ausencia un 0). </a:t>
            </a:r>
            <a:r>
              <a:rPr lang="es-MX" alt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0598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316" name="7 CuadroTexto"/>
          <p:cNvSpPr txBox="1">
            <a:spLocks noChangeArrowheads="1"/>
          </p:cNvSpPr>
          <p:nvPr/>
        </p:nvSpPr>
        <p:spPr bwMode="auto">
          <a:xfrm>
            <a:off x="500063" y="1071563"/>
            <a:ext cx="62865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FSK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13317" name="16 Rectángulo"/>
          <p:cNvSpPr>
            <a:spLocks noChangeArrowheads="1"/>
          </p:cNvSpPr>
          <p:nvPr/>
        </p:nvSpPr>
        <p:spPr bwMode="auto">
          <a:xfrm>
            <a:off x="857250" y="1670050"/>
            <a:ext cx="7786688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modulación en la cual se representan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portadora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318" name="16 Rectángulo"/>
          <p:cNvSpPr>
            <a:spLocks noChangeArrowheads="1"/>
          </p:cNvSpPr>
          <p:nvPr/>
        </p:nvSpPr>
        <p:spPr bwMode="auto">
          <a:xfrm>
            <a:off x="4357689" y="4929188"/>
            <a:ext cx="4286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 varía,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constantes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643188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4497388"/>
            <a:ext cx="3208337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76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340" name="7 CuadroTexto"/>
          <p:cNvSpPr txBox="1">
            <a:spLocks noChangeArrowheads="1"/>
          </p:cNvSpPr>
          <p:nvPr/>
        </p:nvSpPr>
        <p:spPr bwMode="auto">
          <a:xfrm>
            <a:off x="500063" y="1143000"/>
            <a:ext cx="74295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FSK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14341" name="11 CuadroTexto"/>
          <p:cNvSpPr txBox="1">
            <a:spLocks noChangeArrowheads="1"/>
          </p:cNvSpPr>
          <p:nvPr/>
        </p:nvSpPr>
        <p:spPr bwMode="auto">
          <a:xfrm>
            <a:off x="928688" y="1857375"/>
            <a:ext cx="75009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FSK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los dos valores binarios se representan mediante dos frecuencias diferentes de la portadora. La señal transmitida para cada intervalo correspondiente a la duración de un bit es, por tanto:</a:t>
            </a:r>
          </a:p>
        </p:txBody>
      </p:sp>
      <p:sp>
        <p:nvSpPr>
          <p:cNvPr id="14342" name="13 CuadroTexto"/>
          <p:cNvSpPr txBox="1">
            <a:spLocks noChangeArrowheads="1"/>
          </p:cNvSpPr>
          <p:nvPr/>
        </p:nvSpPr>
        <p:spPr bwMode="auto">
          <a:xfrm>
            <a:off x="3000375" y="3484563"/>
            <a:ext cx="4000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2000" b="1" dirty="0">
                <a:cs typeface="Times New Roman" pitchFamily="18" charset="0"/>
              </a:rPr>
              <a:t>A </a:t>
            </a:r>
            <a:r>
              <a:rPr lang="es-MX" altLang="es-MX" sz="2000" b="1" dirty="0" err="1">
                <a:cs typeface="Times New Roman" pitchFamily="18" charset="0"/>
              </a:rPr>
              <a:t>Sen</a:t>
            </a:r>
            <a:r>
              <a:rPr lang="es-MX" altLang="es-MX" sz="2000" b="1" dirty="0">
                <a:cs typeface="Times New Roman" pitchFamily="18" charset="0"/>
              </a:rPr>
              <a:t> (2</a:t>
            </a:r>
            <a:r>
              <a:rPr lang="el-GR" altLang="es-MX" sz="2000" b="1" dirty="0">
                <a:cs typeface="Times New Roman" pitchFamily="18" charset="0"/>
              </a:rPr>
              <a:t>π</a:t>
            </a:r>
            <a:r>
              <a:rPr lang="es-MX" altLang="es-MX" sz="2000" b="1" dirty="0">
                <a:cs typeface="Times New Roman" pitchFamily="18" charset="0"/>
              </a:rPr>
              <a:t>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f </a:t>
            </a:r>
            <a:r>
              <a:rPr lang="es-MX" altLang="es-MX" sz="20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0</a:t>
            </a:r>
            <a:r>
              <a:rPr lang="es-MX" altLang="es-MX" sz="2000" b="1" dirty="0">
                <a:cs typeface="Times New Roman" pitchFamily="18" charset="0"/>
              </a:rPr>
              <a:t> t + Ø )       0 binario</a:t>
            </a:r>
          </a:p>
          <a:p>
            <a:pPr>
              <a:lnSpc>
                <a:spcPct val="150000"/>
              </a:lnSpc>
            </a:pPr>
            <a:r>
              <a:rPr lang="es-MX" altLang="es-MX" sz="2000" b="1" dirty="0">
                <a:cs typeface="Times New Roman" pitchFamily="18" charset="0"/>
              </a:rPr>
              <a:t>A </a:t>
            </a:r>
            <a:r>
              <a:rPr lang="es-MX" altLang="es-MX" sz="2000" b="1" dirty="0" err="1">
                <a:cs typeface="Times New Roman" pitchFamily="18" charset="0"/>
              </a:rPr>
              <a:t>Sen</a:t>
            </a:r>
            <a:r>
              <a:rPr lang="es-MX" altLang="es-MX" sz="2000" b="1" dirty="0">
                <a:cs typeface="Times New Roman" pitchFamily="18" charset="0"/>
              </a:rPr>
              <a:t> (2</a:t>
            </a:r>
            <a:r>
              <a:rPr lang="el-GR" altLang="es-MX" sz="2000" b="1" dirty="0">
                <a:cs typeface="Times New Roman" pitchFamily="18" charset="0"/>
              </a:rPr>
              <a:t>π</a:t>
            </a:r>
            <a:r>
              <a:rPr lang="es-MX" altLang="es-MX" sz="2000" b="1" dirty="0">
                <a:cs typeface="Times New Roman" pitchFamily="18" charset="0"/>
              </a:rPr>
              <a:t>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f </a:t>
            </a:r>
            <a:r>
              <a:rPr lang="es-MX" altLang="es-MX" sz="20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s-MX" altLang="es-MX" sz="2000" b="1" dirty="0">
                <a:cs typeface="Times New Roman" pitchFamily="18" charset="0"/>
              </a:rPr>
              <a:t> t + Ø )       1 binario</a:t>
            </a:r>
          </a:p>
        </p:txBody>
      </p:sp>
      <p:sp>
        <p:nvSpPr>
          <p:cNvPr id="14343" name="7 CuadroTexto"/>
          <p:cNvSpPr txBox="1">
            <a:spLocks noChangeArrowheads="1"/>
          </p:cNvSpPr>
          <p:nvPr/>
        </p:nvSpPr>
        <p:spPr bwMode="auto">
          <a:xfrm>
            <a:off x="1857375" y="3698875"/>
            <a:ext cx="1000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>
                <a:cs typeface="Times New Roman" pitchFamily="18" charset="0"/>
              </a:rPr>
              <a:t> s (t)  =</a:t>
            </a:r>
            <a:endParaRPr lang="es-MX" altLang="es-MX" sz="2000">
              <a:cs typeface="Times New Roman" pitchFamily="18" charset="0"/>
            </a:endParaRPr>
          </a:p>
        </p:txBody>
      </p:sp>
      <p:sp>
        <p:nvSpPr>
          <p:cNvPr id="14344" name="15 Abrir llave"/>
          <p:cNvSpPr>
            <a:spLocks/>
          </p:cNvSpPr>
          <p:nvPr/>
        </p:nvSpPr>
        <p:spPr bwMode="auto">
          <a:xfrm>
            <a:off x="2786063" y="3627438"/>
            <a:ext cx="214312" cy="785812"/>
          </a:xfrm>
          <a:prstGeom prst="leftBrace">
            <a:avLst>
              <a:gd name="adj1" fmla="val 8335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345" name="13 CuadroTexto"/>
          <p:cNvSpPr txBox="1">
            <a:spLocks noChangeArrowheads="1"/>
          </p:cNvSpPr>
          <p:nvPr/>
        </p:nvSpPr>
        <p:spPr bwMode="auto">
          <a:xfrm>
            <a:off x="1928813" y="4714875"/>
            <a:ext cx="3000375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b="1">
                <a:cs typeface="Times New Roman" pitchFamily="18" charset="0"/>
              </a:rPr>
              <a:t>f</a:t>
            </a:r>
            <a:r>
              <a:rPr lang="es-MX" altLang="es-MX" sz="2800" b="1">
                <a:cs typeface="Times New Roman" pitchFamily="18" charset="0"/>
              </a:rPr>
              <a:t> </a:t>
            </a:r>
            <a:r>
              <a:rPr lang="es-MX" altLang="es-MX" sz="2800" b="1" baseline="-25000">
                <a:cs typeface="Times New Roman" pitchFamily="18" charset="0"/>
              </a:rPr>
              <a:t>0</a:t>
            </a:r>
            <a:r>
              <a:rPr lang="es-MX" altLang="es-MX" sz="2000" b="1">
                <a:cs typeface="Times New Roman" pitchFamily="18" charset="0"/>
              </a:rPr>
              <a:t>    </a:t>
            </a:r>
            <a:r>
              <a:rPr lang="es-MX" altLang="es-MX" sz="1800">
                <a:latin typeface="ZapfHumnst BT"/>
                <a:cs typeface="Times New Roman" pitchFamily="18" charset="0"/>
              </a:rPr>
              <a:t>Frecuencia bit 0</a:t>
            </a:r>
          </a:p>
        </p:txBody>
      </p:sp>
      <p:sp>
        <p:nvSpPr>
          <p:cNvPr id="14346" name="13 CuadroTexto"/>
          <p:cNvSpPr txBox="1">
            <a:spLocks noChangeArrowheads="1"/>
          </p:cNvSpPr>
          <p:nvPr/>
        </p:nvSpPr>
        <p:spPr bwMode="auto">
          <a:xfrm>
            <a:off x="1928813" y="5357813"/>
            <a:ext cx="314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b="1">
                <a:cs typeface="Times New Roman" pitchFamily="18" charset="0"/>
              </a:rPr>
              <a:t>f </a:t>
            </a:r>
            <a:r>
              <a:rPr lang="es-MX" altLang="es-MX" b="1" baseline="-25000">
                <a:cs typeface="Times New Roman" pitchFamily="18" charset="0"/>
              </a:rPr>
              <a:t>1</a:t>
            </a:r>
            <a:r>
              <a:rPr lang="es-MX" altLang="es-MX" sz="2000" b="1">
                <a:cs typeface="Times New Roman" pitchFamily="18" charset="0"/>
              </a:rPr>
              <a:t>     </a:t>
            </a:r>
            <a:r>
              <a:rPr lang="es-MX" altLang="es-MX" sz="1800">
                <a:latin typeface="ZapfHumnst BT"/>
                <a:cs typeface="Times New Roman" pitchFamily="18" charset="0"/>
              </a:rPr>
              <a:t>Frecuencia bit 1</a:t>
            </a:r>
            <a:endParaRPr lang="es-MX" altLang="es-MX" sz="1800" b="1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802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1" name="7 CuadroTexto"/>
          <p:cNvSpPr txBox="1">
            <a:spLocks noChangeArrowheads="1"/>
          </p:cNvSpPr>
          <p:nvPr/>
        </p:nvSpPr>
        <p:spPr bwMode="auto">
          <a:xfrm>
            <a:off x="611560" y="2117451"/>
            <a:ext cx="26431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Técnica Coherente</a:t>
            </a: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897310" y="2700982"/>
            <a:ext cx="75009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 instante de asignar la frecuencia se mantiene la fase de la señal portadora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(No permite cambios de fase)</a:t>
            </a:r>
          </a:p>
        </p:txBody>
      </p:sp>
      <p:sp>
        <p:nvSpPr>
          <p:cNvPr id="13" name="7 CuadroTexto"/>
          <p:cNvSpPr txBox="1">
            <a:spLocks noChangeArrowheads="1"/>
          </p:cNvSpPr>
          <p:nvPr/>
        </p:nvSpPr>
        <p:spPr bwMode="auto">
          <a:xfrm>
            <a:off x="611560" y="3868108"/>
            <a:ext cx="31432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Técnica no coherente</a:t>
            </a:r>
            <a:endParaRPr lang="es-MX" altLang="es-MX" sz="18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796777" y="4501182"/>
            <a:ext cx="750093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fase no se mantienen al momento de asignar la frecuencia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(Permite cambios de fase)</a:t>
            </a:r>
          </a:p>
        </p:txBody>
      </p:sp>
      <p:sp>
        <p:nvSpPr>
          <p:cNvPr id="9" name="7 CuadroTexto"/>
          <p:cNvSpPr txBox="1">
            <a:spLocks noChangeArrowheads="1"/>
          </p:cNvSpPr>
          <p:nvPr/>
        </p:nvSpPr>
        <p:spPr bwMode="auto">
          <a:xfrm>
            <a:off x="500063" y="1347828"/>
            <a:ext cx="74295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FSK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</p:spTree>
    <p:extLst>
      <p:ext uri="{BB962C8B-B14F-4D97-AF65-F5344CB8AC3E}">
        <p14:creationId xmlns:p14="http://schemas.microsoft.com/office/powerpoint/2010/main" val="111874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572C3F0C-D000-4931-9F43-86F98DB6C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010" y="3000707"/>
            <a:ext cx="3710590" cy="3710590"/>
          </a:xfrm>
          <a:prstGeom prst="rect">
            <a:avLst/>
          </a:prstGeom>
        </p:spPr>
      </p:pic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21097" y="2172700"/>
            <a:ext cx="7858125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radiodifusión musical eligió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modulada (FM)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emitir su programas desde a mediados de los sesentas, ya que la calidad de sonido es mayor cuando modulamos en frecuencia. </a:t>
            </a:r>
          </a:p>
        </p:txBody>
      </p:sp>
      <p:sp>
        <p:nvSpPr>
          <p:cNvPr id="15" name="11 CuadroTexto"/>
          <p:cNvSpPr txBox="1">
            <a:spLocks noChangeArrowheads="1"/>
          </p:cNvSpPr>
          <p:nvPr/>
        </p:nvSpPr>
        <p:spPr bwMode="auto">
          <a:xfrm>
            <a:off x="666039" y="5847655"/>
            <a:ext cx="3839107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Requieren sincronización precisa.</a:t>
            </a: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637781" y="4953942"/>
            <a:ext cx="2710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Desventajas: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611560" y="1684681"/>
            <a:ext cx="7858125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678413" y="5457998"/>
            <a:ext cx="3826733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Requieren más ancho de banda.</a:t>
            </a:r>
          </a:p>
        </p:txBody>
      </p:sp>
      <p:sp>
        <p:nvSpPr>
          <p:cNvPr id="12" name="7 CuadroTexto"/>
          <p:cNvSpPr txBox="1">
            <a:spLocks noChangeArrowheads="1"/>
          </p:cNvSpPr>
          <p:nvPr/>
        </p:nvSpPr>
        <p:spPr bwMode="auto">
          <a:xfrm>
            <a:off x="529596" y="1050302"/>
            <a:ext cx="74295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FSK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611559" y="3441774"/>
            <a:ext cx="19442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Ventajas: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9" name="11 CuadroTexto"/>
          <p:cNvSpPr txBox="1">
            <a:spLocks noChangeArrowheads="1"/>
          </p:cNvSpPr>
          <p:nvPr/>
        </p:nvSpPr>
        <p:spPr bwMode="auto">
          <a:xfrm>
            <a:off x="611559" y="3949713"/>
            <a:ext cx="3893587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Inmunidad al ruido.</a:t>
            </a: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611559" y="4432553"/>
            <a:ext cx="4889344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equipos consumen menos potencia.</a:t>
            </a:r>
          </a:p>
        </p:txBody>
      </p:sp>
    </p:spTree>
    <p:extLst>
      <p:ext uri="{BB962C8B-B14F-4D97-AF65-F5344CB8AC3E}">
        <p14:creationId xmlns:p14="http://schemas.microsoft.com/office/powerpoint/2010/main" val="301023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3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64" name="7 CuadroTexto"/>
          <p:cNvSpPr txBox="1">
            <a:spLocks noChangeArrowheads="1"/>
          </p:cNvSpPr>
          <p:nvPr/>
        </p:nvSpPr>
        <p:spPr bwMode="auto">
          <a:xfrm>
            <a:off x="571500" y="1071563"/>
            <a:ext cx="74295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5365" name="16 Rectángulo"/>
          <p:cNvSpPr>
            <a:spLocks noChangeArrowheads="1"/>
          </p:cNvSpPr>
          <p:nvPr/>
        </p:nvSpPr>
        <p:spPr bwMode="auto">
          <a:xfrm>
            <a:off x="857250" y="1643063"/>
            <a:ext cx="7643813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angular consistente en hacer variar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la portadora. La fase de la señal portadora se desplaza para representar los datos digitales.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892425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4651375"/>
            <a:ext cx="27511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16 Rectángulo"/>
          <p:cNvSpPr>
            <a:spLocks noChangeArrowheads="1"/>
          </p:cNvSpPr>
          <p:nvPr/>
        </p:nvSpPr>
        <p:spPr bwMode="auto">
          <a:xfrm>
            <a:off x="4199732" y="5218906"/>
            <a:ext cx="4301331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 varía,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constantes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9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153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6388" name="7 CuadroTexto"/>
          <p:cNvSpPr txBox="1">
            <a:spLocks noChangeArrowheads="1"/>
          </p:cNvSpPr>
          <p:nvPr/>
        </p:nvSpPr>
        <p:spPr bwMode="auto">
          <a:xfrm>
            <a:off x="571500" y="1203921"/>
            <a:ext cx="74295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6389" name="11 CuadroTexto"/>
          <p:cNvSpPr txBox="1">
            <a:spLocks noChangeArrowheads="1"/>
          </p:cNvSpPr>
          <p:nvPr/>
        </p:nvSpPr>
        <p:spPr bwMode="auto">
          <a:xfrm>
            <a:off x="928688" y="1857375"/>
            <a:ext cx="7500937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PSK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utiliza dos fases para representar los dos dígitos binarios. La señal transmitida resultante durante el intervalo correspondiente a un bit es:</a:t>
            </a:r>
          </a:p>
        </p:txBody>
      </p:sp>
      <p:sp>
        <p:nvSpPr>
          <p:cNvPr id="16390" name="13 CuadroTexto"/>
          <p:cNvSpPr txBox="1">
            <a:spLocks noChangeArrowheads="1"/>
          </p:cNvSpPr>
          <p:nvPr/>
        </p:nvSpPr>
        <p:spPr bwMode="auto">
          <a:xfrm>
            <a:off x="3071813" y="3119438"/>
            <a:ext cx="4000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2000" b="1" dirty="0">
                <a:cs typeface="Times New Roman" pitchFamily="18" charset="0"/>
              </a:rPr>
              <a:t>A </a:t>
            </a:r>
            <a:r>
              <a:rPr lang="es-MX" altLang="es-MX" sz="2000" b="1" dirty="0" err="1">
                <a:cs typeface="Times New Roman" pitchFamily="18" charset="0"/>
              </a:rPr>
              <a:t>Sen</a:t>
            </a:r>
            <a:r>
              <a:rPr lang="es-MX" altLang="es-MX" sz="2000" b="1" dirty="0">
                <a:cs typeface="Times New Roman" pitchFamily="18" charset="0"/>
              </a:rPr>
              <a:t> (2</a:t>
            </a:r>
            <a:r>
              <a:rPr lang="el-GR" altLang="es-MX" sz="2000" b="1" dirty="0">
                <a:cs typeface="Times New Roman" pitchFamily="18" charset="0"/>
              </a:rPr>
              <a:t>π</a:t>
            </a:r>
            <a:r>
              <a:rPr lang="es-MX" altLang="es-MX" sz="2000" b="1" dirty="0">
                <a:cs typeface="Times New Roman" pitchFamily="18" charset="0"/>
              </a:rPr>
              <a:t> f t +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Ø</a:t>
            </a:r>
            <a:r>
              <a:rPr lang="es-MX" altLang="es-MX" sz="20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 0</a:t>
            </a:r>
            <a:r>
              <a:rPr lang="es-MX" altLang="es-MX" sz="2000" b="1" dirty="0">
                <a:cs typeface="Times New Roman" pitchFamily="18" charset="0"/>
              </a:rPr>
              <a:t> )       0 binario</a:t>
            </a:r>
          </a:p>
          <a:p>
            <a:pPr>
              <a:lnSpc>
                <a:spcPct val="150000"/>
              </a:lnSpc>
            </a:pPr>
            <a:r>
              <a:rPr lang="es-MX" altLang="es-MX" sz="2000" b="1" dirty="0">
                <a:cs typeface="Times New Roman" pitchFamily="18" charset="0"/>
              </a:rPr>
              <a:t>A </a:t>
            </a:r>
            <a:r>
              <a:rPr lang="es-MX" altLang="es-MX" sz="2000" b="1" dirty="0" err="1">
                <a:cs typeface="Times New Roman" pitchFamily="18" charset="0"/>
              </a:rPr>
              <a:t>Sen</a:t>
            </a:r>
            <a:r>
              <a:rPr lang="es-MX" altLang="es-MX" sz="2000" b="1" dirty="0">
                <a:cs typeface="Times New Roman" pitchFamily="18" charset="0"/>
              </a:rPr>
              <a:t> (2</a:t>
            </a:r>
            <a:r>
              <a:rPr lang="el-GR" altLang="es-MX" sz="2000" b="1" dirty="0">
                <a:cs typeface="Times New Roman" pitchFamily="18" charset="0"/>
              </a:rPr>
              <a:t>π</a:t>
            </a:r>
            <a:r>
              <a:rPr lang="es-MX" altLang="es-MX" sz="2000" b="1" dirty="0">
                <a:cs typeface="Times New Roman" pitchFamily="18" charset="0"/>
              </a:rPr>
              <a:t> f t +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Ø </a:t>
            </a:r>
            <a:r>
              <a:rPr lang="es-MX" altLang="es-MX" sz="20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s-MX" altLang="es-MX" sz="2000" b="1" baseline="-25000" dirty="0">
                <a:cs typeface="Times New Roman" pitchFamily="18" charset="0"/>
              </a:rPr>
              <a:t> </a:t>
            </a:r>
            <a:r>
              <a:rPr lang="es-MX" altLang="es-MX" sz="2000" b="1" dirty="0">
                <a:cs typeface="Times New Roman" pitchFamily="18" charset="0"/>
              </a:rPr>
              <a:t>)       1 binario</a:t>
            </a:r>
          </a:p>
        </p:txBody>
      </p:sp>
      <p:sp>
        <p:nvSpPr>
          <p:cNvPr id="16391" name="7 CuadroTexto"/>
          <p:cNvSpPr txBox="1">
            <a:spLocks noChangeArrowheads="1"/>
          </p:cNvSpPr>
          <p:nvPr/>
        </p:nvSpPr>
        <p:spPr bwMode="auto">
          <a:xfrm>
            <a:off x="1928813" y="3333750"/>
            <a:ext cx="1000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>
                <a:cs typeface="Times New Roman" pitchFamily="18" charset="0"/>
              </a:rPr>
              <a:t> s (t)  =</a:t>
            </a:r>
            <a:endParaRPr lang="es-MX" altLang="es-MX" sz="2000">
              <a:cs typeface="Times New Roman" pitchFamily="18" charset="0"/>
            </a:endParaRPr>
          </a:p>
        </p:txBody>
      </p:sp>
      <p:sp>
        <p:nvSpPr>
          <p:cNvPr id="16392" name="15 Abrir llave"/>
          <p:cNvSpPr>
            <a:spLocks/>
          </p:cNvSpPr>
          <p:nvPr/>
        </p:nvSpPr>
        <p:spPr bwMode="auto">
          <a:xfrm>
            <a:off x="2857500" y="3262313"/>
            <a:ext cx="214313" cy="785812"/>
          </a:xfrm>
          <a:prstGeom prst="leftBrace">
            <a:avLst>
              <a:gd name="adj1" fmla="val 8335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6393" name="13 CuadroTexto"/>
          <p:cNvSpPr txBox="1">
            <a:spLocks noChangeArrowheads="1"/>
          </p:cNvSpPr>
          <p:nvPr/>
        </p:nvSpPr>
        <p:spPr bwMode="auto">
          <a:xfrm>
            <a:off x="1714500" y="4349750"/>
            <a:ext cx="300037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b="1">
                <a:cs typeface="Times New Roman" pitchFamily="18" charset="0"/>
              </a:rPr>
              <a:t>Ø</a:t>
            </a:r>
            <a:r>
              <a:rPr lang="es-MX" altLang="es-MX" sz="2800" b="1">
                <a:cs typeface="Times New Roman" pitchFamily="18" charset="0"/>
              </a:rPr>
              <a:t> </a:t>
            </a:r>
            <a:r>
              <a:rPr lang="es-MX" altLang="es-MX" sz="2800" b="1" baseline="-25000">
                <a:cs typeface="Times New Roman" pitchFamily="18" charset="0"/>
              </a:rPr>
              <a:t>0</a:t>
            </a:r>
            <a:r>
              <a:rPr lang="es-MX" altLang="es-MX" sz="2000" b="1">
                <a:cs typeface="Times New Roman" pitchFamily="18" charset="0"/>
              </a:rPr>
              <a:t>    </a:t>
            </a:r>
            <a:r>
              <a:rPr lang="es-MX" altLang="es-MX" sz="1800">
                <a:latin typeface="ZapfHumnst BT"/>
                <a:cs typeface="Times New Roman" pitchFamily="18" charset="0"/>
              </a:rPr>
              <a:t>Fase bit 0</a:t>
            </a:r>
          </a:p>
        </p:txBody>
      </p:sp>
      <p:sp>
        <p:nvSpPr>
          <p:cNvPr id="16394" name="13 CuadroTexto"/>
          <p:cNvSpPr txBox="1">
            <a:spLocks noChangeArrowheads="1"/>
          </p:cNvSpPr>
          <p:nvPr/>
        </p:nvSpPr>
        <p:spPr bwMode="auto">
          <a:xfrm>
            <a:off x="1714500" y="4992688"/>
            <a:ext cx="314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b="1">
                <a:cs typeface="Times New Roman" pitchFamily="18" charset="0"/>
              </a:rPr>
              <a:t>Ø </a:t>
            </a:r>
            <a:r>
              <a:rPr lang="es-MX" altLang="es-MX" b="1" baseline="-25000">
                <a:cs typeface="Times New Roman" pitchFamily="18" charset="0"/>
              </a:rPr>
              <a:t>1</a:t>
            </a:r>
            <a:r>
              <a:rPr lang="es-MX" altLang="es-MX" sz="2000" b="1">
                <a:cs typeface="Times New Roman" pitchFamily="18" charset="0"/>
              </a:rPr>
              <a:t>     </a:t>
            </a:r>
            <a:r>
              <a:rPr lang="es-MX" altLang="es-MX" sz="1800">
                <a:latin typeface="ZapfHumnst BT"/>
                <a:cs typeface="Times New Roman" pitchFamily="18" charset="0"/>
              </a:rPr>
              <a:t>Fase bit 1</a:t>
            </a:r>
            <a:endParaRPr lang="es-MX" altLang="es-MX" sz="1800" b="1">
              <a:cs typeface="Times New Roman" pitchFamily="18" charset="0"/>
            </a:endParaRPr>
          </a:p>
        </p:txBody>
      </p:sp>
      <p:sp>
        <p:nvSpPr>
          <p:cNvPr id="16395" name="7 CuadroTexto"/>
          <p:cNvSpPr txBox="1">
            <a:spLocks noChangeArrowheads="1"/>
          </p:cNvSpPr>
          <p:nvPr/>
        </p:nvSpPr>
        <p:spPr bwMode="auto">
          <a:xfrm>
            <a:off x="5072063" y="4429125"/>
            <a:ext cx="1714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600" b="1" dirty="0">
                <a:latin typeface="ZapfHumnst BT"/>
              </a:rPr>
              <a:t>PSK &lt;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Ø</a:t>
            </a:r>
            <a:r>
              <a:rPr lang="es-MX" altLang="es-MX" sz="16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 0</a:t>
            </a:r>
            <a:r>
              <a:rPr lang="es-MX" altLang="es-MX" sz="1600" b="1" baseline="-250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s-MX" altLang="es-MX" sz="1600" b="1" dirty="0">
                <a:latin typeface="ZapfHumnst BT"/>
              </a:rPr>
              <a:t>,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Ø </a:t>
            </a:r>
            <a:r>
              <a:rPr lang="es-MX" altLang="es-MX" sz="1600" b="1" baseline="-25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 </a:t>
            </a:r>
            <a:r>
              <a:rPr lang="es-MX" altLang="es-MX" sz="1600" b="1" dirty="0">
                <a:latin typeface="ZapfHumnst BT"/>
              </a:rPr>
              <a:t>&gt;</a:t>
            </a:r>
            <a:endParaRPr lang="es-MX" altLang="es-MX" sz="2000" dirty="0">
              <a:cs typeface="Times New Roman" pitchFamily="18" charset="0"/>
            </a:endParaRPr>
          </a:p>
        </p:txBody>
      </p:sp>
      <p:sp>
        <p:nvSpPr>
          <p:cNvPr id="16396" name="7 CuadroTexto"/>
          <p:cNvSpPr txBox="1">
            <a:spLocks noChangeArrowheads="1"/>
          </p:cNvSpPr>
          <p:nvPr/>
        </p:nvSpPr>
        <p:spPr bwMode="auto">
          <a:xfrm>
            <a:off x="5072063" y="5000625"/>
            <a:ext cx="1857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600" b="1" dirty="0">
                <a:latin typeface="ZapfHumnst BT"/>
              </a:rPr>
              <a:t> PSK &lt;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s-MX" altLang="es-MX" sz="1600" b="1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s-MX" altLang="es-MX" sz="1600" b="1" baseline="-250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s-MX" altLang="es-MX" sz="1600" b="1" dirty="0">
                <a:latin typeface="ZapfHumnst BT"/>
              </a:rPr>
              <a:t>,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-1 </a:t>
            </a:r>
            <a:r>
              <a:rPr lang="es-MX" altLang="es-MX" sz="1600" b="1" dirty="0">
                <a:latin typeface="ZapfHumnst BT"/>
              </a:rPr>
              <a:t>&gt;</a:t>
            </a:r>
            <a:endParaRPr lang="es-MX" altLang="es-MX" sz="2000" dirty="0">
              <a:cs typeface="Times New Roman" pitchFamily="18" charset="0"/>
            </a:endParaRPr>
          </a:p>
        </p:txBody>
      </p:sp>
      <p:sp>
        <p:nvSpPr>
          <p:cNvPr id="16397" name="7 CuadroTexto"/>
          <p:cNvSpPr txBox="1">
            <a:spLocks noChangeArrowheads="1"/>
          </p:cNvSpPr>
          <p:nvPr/>
        </p:nvSpPr>
        <p:spPr bwMode="auto">
          <a:xfrm>
            <a:off x="5072063" y="5602288"/>
            <a:ext cx="1857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600" b="1" dirty="0">
                <a:latin typeface="ZapfHumnst BT"/>
              </a:rPr>
              <a:t> PSK &lt;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-1</a:t>
            </a:r>
            <a:r>
              <a:rPr lang="es-MX" altLang="es-MX" sz="1600" b="1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s-MX" altLang="es-MX" sz="1600" b="1" baseline="-250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s-MX" altLang="es-MX" sz="1600" b="1" dirty="0">
                <a:latin typeface="ZapfHumnst BT"/>
              </a:rPr>
              <a:t>,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s-MX" altLang="es-MX" sz="1600" b="1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s-MX" altLang="es-MX" sz="1600" b="1" dirty="0">
                <a:latin typeface="ZapfHumnst BT"/>
              </a:rPr>
              <a:t>&gt;</a:t>
            </a:r>
            <a:endParaRPr lang="es-MX" altLang="es-MX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550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74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7412" name="7 CuadroTexto"/>
          <p:cNvSpPr txBox="1">
            <a:spLocks noChangeArrowheads="1"/>
          </p:cNvSpPr>
          <p:nvPr/>
        </p:nvSpPr>
        <p:spPr bwMode="auto">
          <a:xfrm>
            <a:off x="1068710" y="1938858"/>
            <a:ext cx="26431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Técnica Coherente</a:t>
            </a:r>
          </a:p>
        </p:txBody>
      </p:sp>
      <p:sp>
        <p:nvSpPr>
          <p:cNvPr id="17413" name="11 CuadroTexto"/>
          <p:cNvSpPr txBox="1">
            <a:spLocks noChangeArrowheads="1"/>
          </p:cNvSpPr>
          <p:nvPr/>
        </p:nvSpPr>
        <p:spPr bwMode="auto">
          <a:xfrm>
            <a:off x="1143000" y="2467744"/>
            <a:ext cx="750093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Los cambios se dan con respecto a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7414" name="7 CuadroTexto"/>
          <p:cNvSpPr txBox="1">
            <a:spLocks noChangeArrowheads="1"/>
          </p:cNvSpPr>
          <p:nvPr/>
        </p:nvSpPr>
        <p:spPr bwMode="auto">
          <a:xfrm>
            <a:off x="1068710" y="3220036"/>
            <a:ext cx="31432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Técnica no coherente</a:t>
            </a:r>
            <a:endParaRPr lang="es-MX" altLang="es-MX" sz="18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7415" name="11 CuadroTexto"/>
          <p:cNvSpPr txBox="1">
            <a:spLocks noChangeArrowheads="1"/>
          </p:cNvSpPr>
          <p:nvPr/>
        </p:nvSpPr>
        <p:spPr bwMode="auto">
          <a:xfrm>
            <a:off x="1143000" y="3717032"/>
            <a:ext cx="72151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Los cambios se dan con respecto 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última señal insertada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7416" name="11 CuadroTexto"/>
          <p:cNvSpPr txBox="1">
            <a:spLocks noChangeArrowheads="1"/>
          </p:cNvSpPr>
          <p:nvPr/>
        </p:nvSpPr>
        <p:spPr bwMode="auto">
          <a:xfrm>
            <a:off x="395536" y="5241974"/>
            <a:ext cx="77048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11200" indent="-711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      ASK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solo puede ser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coherente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ya que la amplitud únicamente aumenta o disminuye con respecto a la señal portadora.</a:t>
            </a:r>
          </a:p>
        </p:txBody>
      </p:sp>
      <p:sp>
        <p:nvSpPr>
          <p:cNvPr id="11" name="7 CuadroTexto"/>
          <p:cNvSpPr txBox="1">
            <a:spLocks noChangeArrowheads="1"/>
          </p:cNvSpPr>
          <p:nvPr/>
        </p:nvSpPr>
        <p:spPr bwMode="auto">
          <a:xfrm>
            <a:off x="571500" y="1203921"/>
            <a:ext cx="74295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2" name="7 CuadroTexto"/>
          <p:cNvSpPr txBox="1">
            <a:spLocks noChangeArrowheads="1"/>
          </p:cNvSpPr>
          <p:nvPr/>
        </p:nvSpPr>
        <p:spPr bwMode="auto">
          <a:xfrm>
            <a:off x="536848" y="4531186"/>
            <a:ext cx="7429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</p:spTree>
    <p:extLst>
      <p:ext uri="{BB962C8B-B14F-4D97-AF65-F5344CB8AC3E}">
        <p14:creationId xmlns:p14="http://schemas.microsoft.com/office/powerpoint/2010/main" val="139008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5" grpId="0"/>
      <p:bldP spid="17416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143250" y="2017961"/>
            <a:ext cx="5214938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altLang="es-MX" sz="2000" b="1" u="sng" dirty="0">
                <a:solidFill>
                  <a:schemeClr val="accent2"/>
                </a:solidFill>
                <a:latin typeface="ZapfHumnst BT"/>
              </a:rPr>
              <a:t>Conocer</a:t>
            </a:r>
            <a:r>
              <a:rPr lang="es-MX" altLang="es-MX" sz="2000" dirty="0">
                <a:latin typeface="ZapfHumnst BT"/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tres técnicas básicas de modulación que transforman los datos digitales en señales analógicas.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04997"/>
              </p:ext>
            </p:extLst>
          </p:nvPr>
        </p:nvGraphicFramePr>
        <p:xfrm>
          <a:off x="819150" y="1828800"/>
          <a:ext cx="1904482" cy="26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name="Bitmap Image" r:id="rId3" imgW="1752475" imgH="2400653" progId="PBrush">
                  <p:embed/>
                </p:oleObj>
              </mc:Choice>
              <mc:Fallback>
                <p:oleObj name="Bitmap Image" r:id="rId3" imgW="1752475" imgH="240065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828800"/>
                        <a:ext cx="1904482" cy="26083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85218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21515" y="2155939"/>
            <a:ext cx="785812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estándar de red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LAN inalámbrica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IEEE 802.11b (</a:t>
            </a:r>
            <a:r>
              <a:rPr lang="es-MX" altLang="es-MX" sz="15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WiFI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), usa una variedad de diferentes modulaciones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PSK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dependiendo de la velocidad de transmisión.</a:t>
            </a:r>
          </a:p>
        </p:txBody>
      </p:sp>
      <p:sp>
        <p:nvSpPr>
          <p:cNvPr id="12" name="7 CuadroTexto"/>
          <p:cNvSpPr txBox="1">
            <a:spLocks noChangeArrowheads="1"/>
          </p:cNvSpPr>
          <p:nvPr/>
        </p:nvSpPr>
        <p:spPr bwMode="auto">
          <a:xfrm>
            <a:off x="467544" y="1106484"/>
            <a:ext cx="7429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21" name="11 CuadroTexto"/>
          <p:cNvSpPr txBox="1">
            <a:spLocks noChangeArrowheads="1"/>
          </p:cNvSpPr>
          <p:nvPr/>
        </p:nvSpPr>
        <p:spPr bwMode="auto">
          <a:xfrm>
            <a:off x="621516" y="2876019"/>
            <a:ext cx="7858125" cy="3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Sirve para la transmisión de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de televisión de alta definición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(HD-TV)</a:t>
            </a:r>
          </a:p>
        </p:txBody>
      </p:sp>
      <p:sp>
        <p:nvSpPr>
          <p:cNvPr id="24" name="11 CuadroTexto"/>
          <p:cNvSpPr txBox="1">
            <a:spLocks noChangeArrowheads="1"/>
          </p:cNvSpPr>
          <p:nvPr/>
        </p:nvSpPr>
        <p:spPr bwMode="auto">
          <a:xfrm>
            <a:off x="621516" y="1756990"/>
            <a:ext cx="236788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6" name="11 CuadroTexto"/>
          <p:cNvSpPr txBox="1">
            <a:spLocks noChangeArrowheads="1"/>
          </p:cNvSpPr>
          <p:nvPr/>
        </p:nvSpPr>
        <p:spPr bwMode="auto">
          <a:xfrm>
            <a:off x="647737" y="5726722"/>
            <a:ext cx="2710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Desventajas: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7" name="11 CuadroTexto"/>
          <p:cNvSpPr txBox="1">
            <a:spLocks noChangeArrowheads="1"/>
          </p:cNvSpPr>
          <p:nvPr/>
        </p:nvSpPr>
        <p:spPr bwMode="auto">
          <a:xfrm>
            <a:off x="688369" y="6086762"/>
            <a:ext cx="7638003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latin typeface="ZapfHumnst BT"/>
              </a:rPr>
              <a:t>Se requiere de </a:t>
            </a:r>
            <a:r>
              <a:rPr lang="es-MX" altLang="es-MX" sz="1500" b="1" dirty="0">
                <a:latin typeface="ZapfHumnst BT"/>
              </a:rPr>
              <a:t>equipos de recepción más complejos </a:t>
            </a:r>
            <a:r>
              <a:rPr lang="es-MX" altLang="es-MX" sz="1500" dirty="0">
                <a:latin typeface="ZapfHumnst BT"/>
              </a:rPr>
              <a:t>que en FSK y ASK. </a:t>
            </a:r>
          </a:p>
        </p:txBody>
      </p:sp>
      <p:sp>
        <p:nvSpPr>
          <p:cNvPr id="28" name="11 CuadroTexto"/>
          <p:cNvSpPr txBox="1">
            <a:spLocks noChangeArrowheads="1"/>
          </p:cNvSpPr>
          <p:nvPr/>
        </p:nvSpPr>
        <p:spPr bwMode="auto">
          <a:xfrm>
            <a:off x="621515" y="4070538"/>
            <a:ext cx="19442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Ventajas: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9" name="11 CuadroTexto"/>
          <p:cNvSpPr txBox="1">
            <a:spLocks noChangeArrowheads="1"/>
          </p:cNvSpPr>
          <p:nvPr/>
        </p:nvSpPr>
        <p:spPr bwMode="auto">
          <a:xfrm>
            <a:off x="621515" y="4539461"/>
            <a:ext cx="780218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latin typeface="ZapfHumnst BT"/>
              </a:rPr>
              <a:t>Es el método más eficiente para transmitir datos binarios en presencia de ruido.</a:t>
            </a:r>
          </a:p>
        </p:txBody>
      </p:sp>
      <p:sp>
        <p:nvSpPr>
          <p:cNvPr id="30" name="11 CuadroTexto"/>
          <p:cNvSpPr txBox="1">
            <a:spLocks noChangeArrowheads="1"/>
          </p:cNvSpPr>
          <p:nvPr/>
        </p:nvSpPr>
        <p:spPr bwMode="auto">
          <a:xfrm>
            <a:off x="621515" y="4899501"/>
            <a:ext cx="780218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latin typeface="ZapfHumnst BT"/>
              </a:rPr>
              <a:t>A mayor número de fases, </a:t>
            </a:r>
            <a:r>
              <a:rPr lang="es-MX" altLang="es-MX" sz="1500" b="1" dirty="0">
                <a:latin typeface="ZapfHumnst BT"/>
              </a:rPr>
              <a:t>mayor es la cantidad de información</a:t>
            </a:r>
            <a:r>
              <a:rPr lang="es-MX" altLang="es-MX" sz="1500" dirty="0">
                <a:latin typeface="ZapfHumnst BT"/>
              </a:rPr>
              <a:t> que se puede transmitir, utilizando el mismo ancho de banda.</a:t>
            </a:r>
          </a:p>
        </p:txBody>
      </p:sp>
      <p:sp>
        <p:nvSpPr>
          <p:cNvPr id="31" name="11 CuadroTexto"/>
          <p:cNvSpPr txBox="1">
            <a:spLocks noChangeArrowheads="1"/>
          </p:cNvSpPr>
          <p:nvPr/>
        </p:nvSpPr>
        <p:spPr bwMode="auto">
          <a:xfrm>
            <a:off x="621516" y="3286084"/>
            <a:ext cx="7858125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QPSK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 usada por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empresas de televisión satelital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enviar a las casas de los suscriptores señales de video HD.</a:t>
            </a:r>
          </a:p>
        </p:txBody>
      </p:sp>
    </p:spTree>
    <p:extLst>
      <p:ext uri="{BB962C8B-B14F-4D97-AF65-F5344CB8AC3E}">
        <p14:creationId xmlns:p14="http://schemas.microsoft.com/office/powerpoint/2010/main" val="427407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21" grpId="0"/>
      <p:bldP spid="24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" name="16 Rectángulo"/>
          <p:cNvSpPr>
            <a:spLocks noChangeArrowheads="1"/>
          </p:cNvSpPr>
          <p:nvPr/>
        </p:nvSpPr>
        <p:spPr bwMode="auto">
          <a:xfrm>
            <a:off x="1000125" y="3214688"/>
            <a:ext cx="15716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214438" y="3714750"/>
            <a:ext cx="2571750" cy="92868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0 : Fase de 0° 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1 : Fase de 180°</a:t>
            </a:r>
          </a:p>
        </p:txBody>
      </p:sp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384" y="3950170"/>
            <a:ext cx="3143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084" y="3950170"/>
            <a:ext cx="3143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196" y="4878858"/>
            <a:ext cx="3143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084" y="4878858"/>
            <a:ext cx="3143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2" name="Arc 47"/>
          <p:cNvSpPr>
            <a:spLocks/>
          </p:cNvSpPr>
          <p:nvPr/>
        </p:nvSpPr>
        <p:spPr bwMode="auto">
          <a:xfrm>
            <a:off x="4989959" y="3999383"/>
            <a:ext cx="125412" cy="869950"/>
          </a:xfrm>
          <a:custGeom>
            <a:avLst/>
            <a:gdLst>
              <a:gd name="T0" fmla="*/ 0 w 21600"/>
              <a:gd name="T1" fmla="*/ 2147483647 h 21598"/>
              <a:gd name="T2" fmla="*/ 2147483647 w 21600"/>
              <a:gd name="T3" fmla="*/ 0 h 21598"/>
              <a:gd name="T4" fmla="*/ 2147483647 w 21600"/>
              <a:gd name="T5" fmla="*/ 2147483647 h 21598"/>
              <a:gd name="T6" fmla="*/ 0 60000 65536"/>
              <a:gd name="T7" fmla="*/ 0 60000 65536"/>
              <a:gd name="T8" fmla="*/ 0 60000 65536"/>
              <a:gd name="T9" fmla="*/ 0 w 21600"/>
              <a:gd name="T10" fmla="*/ 0 h 21598"/>
              <a:gd name="T11" fmla="*/ 21600 w 21600"/>
              <a:gd name="T12" fmla="*/ 21598 h 215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8" fill="none" extrusionOk="0">
                <a:moveTo>
                  <a:pt x="0" y="21598"/>
                </a:moveTo>
                <a:cubicBezTo>
                  <a:pt x="0" y="9775"/>
                  <a:pt x="9505" y="149"/>
                  <a:pt x="21326" y="-1"/>
                </a:cubicBezTo>
              </a:path>
              <a:path w="21600" h="21598" stroke="0" extrusionOk="0">
                <a:moveTo>
                  <a:pt x="0" y="21598"/>
                </a:moveTo>
                <a:cubicBezTo>
                  <a:pt x="0" y="9775"/>
                  <a:pt x="9505" y="149"/>
                  <a:pt x="21326" y="-1"/>
                </a:cubicBezTo>
                <a:lnTo>
                  <a:pt x="21600" y="21598"/>
                </a:lnTo>
                <a:lnTo>
                  <a:pt x="0" y="21598"/>
                </a:lnTo>
                <a:close/>
              </a:path>
            </a:pathLst>
          </a:custGeom>
          <a:noFill/>
          <a:ln w="25400" cap="rnd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43" name="Arc 48"/>
          <p:cNvSpPr>
            <a:spLocks/>
          </p:cNvSpPr>
          <p:nvPr/>
        </p:nvSpPr>
        <p:spPr bwMode="auto">
          <a:xfrm>
            <a:off x="5109021" y="4004145"/>
            <a:ext cx="127000" cy="869950"/>
          </a:xfrm>
          <a:custGeom>
            <a:avLst/>
            <a:gdLst>
              <a:gd name="T0" fmla="*/ 0 w 21873"/>
              <a:gd name="T1" fmla="*/ 2147483647 h 21600"/>
              <a:gd name="T2" fmla="*/ 2147483647 w 21873"/>
              <a:gd name="T3" fmla="*/ 2147483647 h 21600"/>
              <a:gd name="T4" fmla="*/ 2147483647 w 21873"/>
              <a:gd name="T5" fmla="*/ 2147483647 h 21600"/>
              <a:gd name="T6" fmla="*/ 0 60000 65536"/>
              <a:gd name="T7" fmla="*/ 0 60000 65536"/>
              <a:gd name="T8" fmla="*/ 0 60000 65536"/>
              <a:gd name="T9" fmla="*/ 0 w 21873"/>
              <a:gd name="T10" fmla="*/ 0 h 21600"/>
              <a:gd name="T11" fmla="*/ 21873 w 2187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73" h="21600" fill="none" extrusionOk="0">
                <a:moveTo>
                  <a:pt x="-1" y="1"/>
                </a:moveTo>
                <a:cubicBezTo>
                  <a:pt x="90" y="0"/>
                  <a:pt x="181" y="-1"/>
                  <a:pt x="273" y="0"/>
                </a:cubicBezTo>
                <a:cubicBezTo>
                  <a:pt x="12202" y="0"/>
                  <a:pt x="21873" y="9670"/>
                  <a:pt x="21873" y="21600"/>
                </a:cubicBezTo>
              </a:path>
              <a:path w="21873" h="21600" stroke="0" extrusionOk="0">
                <a:moveTo>
                  <a:pt x="-1" y="1"/>
                </a:moveTo>
                <a:cubicBezTo>
                  <a:pt x="90" y="0"/>
                  <a:pt x="181" y="-1"/>
                  <a:pt x="273" y="0"/>
                </a:cubicBezTo>
                <a:cubicBezTo>
                  <a:pt x="12202" y="0"/>
                  <a:pt x="21873" y="9670"/>
                  <a:pt x="21873" y="21600"/>
                </a:cubicBezTo>
                <a:lnTo>
                  <a:pt x="273" y="21600"/>
                </a:lnTo>
                <a:lnTo>
                  <a:pt x="-1" y="1"/>
                </a:lnTo>
                <a:close/>
              </a:path>
            </a:pathLst>
          </a:custGeom>
          <a:noFill/>
          <a:ln w="25400" cap="rnd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44" name="Arc 49"/>
          <p:cNvSpPr>
            <a:spLocks/>
          </p:cNvSpPr>
          <p:nvPr/>
        </p:nvSpPr>
        <p:spPr bwMode="auto">
          <a:xfrm>
            <a:off x="5242371" y="4888383"/>
            <a:ext cx="125413" cy="86995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45" name="Arc 50"/>
          <p:cNvSpPr>
            <a:spLocks/>
          </p:cNvSpPr>
          <p:nvPr/>
        </p:nvSpPr>
        <p:spPr bwMode="auto">
          <a:xfrm>
            <a:off x="5361434" y="4893145"/>
            <a:ext cx="125412" cy="86995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8446" name="Group 26"/>
          <p:cNvGrpSpPr>
            <a:grpSpLocks/>
          </p:cNvGrpSpPr>
          <p:nvPr/>
        </p:nvGrpSpPr>
        <p:grpSpPr bwMode="auto">
          <a:xfrm>
            <a:off x="5771009" y="4005733"/>
            <a:ext cx="496887" cy="1763712"/>
            <a:chOff x="4012" y="991"/>
            <a:chExt cx="313" cy="1111"/>
          </a:xfrm>
        </p:grpSpPr>
        <p:sp>
          <p:nvSpPr>
            <p:cNvPr id="18471" name="Arc 27"/>
            <p:cNvSpPr>
              <a:spLocks/>
            </p:cNvSpPr>
            <p:nvPr/>
          </p:nvSpPr>
          <p:spPr bwMode="auto">
            <a:xfrm>
              <a:off x="4012" y="991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72" name="Arc 28"/>
            <p:cNvSpPr>
              <a:spLocks/>
            </p:cNvSpPr>
            <p:nvPr/>
          </p:nvSpPr>
          <p:spPr bwMode="auto">
            <a:xfrm>
              <a:off x="4087" y="994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73" name="Arc 29"/>
            <p:cNvSpPr>
              <a:spLocks/>
            </p:cNvSpPr>
            <p:nvPr/>
          </p:nvSpPr>
          <p:spPr bwMode="auto">
            <a:xfrm>
              <a:off x="4171" y="1551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74" name="Arc 30"/>
            <p:cNvSpPr>
              <a:spLocks/>
            </p:cNvSpPr>
            <p:nvPr/>
          </p:nvSpPr>
          <p:spPr bwMode="auto">
            <a:xfrm>
              <a:off x="4246" y="1554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8447" name="Group 31"/>
          <p:cNvGrpSpPr>
            <a:grpSpLocks/>
          </p:cNvGrpSpPr>
          <p:nvPr/>
        </p:nvGrpSpPr>
        <p:grpSpPr bwMode="auto">
          <a:xfrm>
            <a:off x="6267896" y="4054945"/>
            <a:ext cx="496888" cy="1763713"/>
            <a:chOff x="4323" y="1005"/>
            <a:chExt cx="313" cy="1111"/>
          </a:xfrm>
        </p:grpSpPr>
        <p:sp>
          <p:nvSpPr>
            <p:cNvPr id="18467" name="Arc 32"/>
            <p:cNvSpPr>
              <a:spLocks/>
            </p:cNvSpPr>
            <p:nvPr/>
          </p:nvSpPr>
          <p:spPr bwMode="auto">
            <a:xfrm>
              <a:off x="4323" y="100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68" name="Arc 33"/>
            <p:cNvSpPr>
              <a:spLocks/>
            </p:cNvSpPr>
            <p:nvPr/>
          </p:nvSpPr>
          <p:spPr bwMode="auto">
            <a:xfrm>
              <a:off x="4398" y="100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69" name="Arc 34"/>
            <p:cNvSpPr>
              <a:spLocks/>
            </p:cNvSpPr>
            <p:nvPr/>
          </p:nvSpPr>
          <p:spPr bwMode="auto">
            <a:xfrm>
              <a:off x="4482" y="156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70" name="Arc 35"/>
            <p:cNvSpPr>
              <a:spLocks/>
            </p:cNvSpPr>
            <p:nvPr/>
          </p:nvSpPr>
          <p:spPr bwMode="auto">
            <a:xfrm>
              <a:off x="4557" y="156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8448" name="Group 31"/>
          <p:cNvGrpSpPr>
            <a:grpSpLocks/>
          </p:cNvGrpSpPr>
          <p:nvPr/>
        </p:nvGrpSpPr>
        <p:grpSpPr bwMode="auto">
          <a:xfrm>
            <a:off x="7053709" y="4005733"/>
            <a:ext cx="496887" cy="1763712"/>
            <a:chOff x="4323" y="1005"/>
            <a:chExt cx="313" cy="1111"/>
          </a:xfrm>
        </p:grpSpPr>
        <p:sp>
          <p:nvSpPr>
            <p:cNvPr id="18463" name="Arc 32"/>
            <p:cNvSpPr>
              <a:spLocks/>
            </p:cNvSpPr>
            <p:nvPr/>
          </p:nvSpPr>
          <p:spPr bwMode="auto">
            <a:xfrm>
              <a:off x="4323" y="100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64" name="Arc 33"/>
            <p:cNvSpPr>
              <a:spLocks/>
            </p:cNvSpPr>
            <p:nvPr/>
          </p:nvSpPr>
          <p:spPr bwMode="auto">
            <a:xfrm>
              <a:off x="4398" y="100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65" name="Arc 34"/>
            <p:cNvSpPr>
              <a:spLocks/>
            </p:cNvSpPr>
            <p:nvPr/>
          </p:nvSpPr>
          <p:spPr bwMode="auto">
            <a:xfrm>
              <a:off x="4482" y="156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66" name="Arc 35"/>
            <p:cNvSpPr>
              <a:spLocks/>
            </p:cNvSpPr>
            <p:nvPr/>
          </p:nvSpPr>
          <p:spPr bwMode="auto">
            <a:xfrm>
              <a:off x="4557" y="156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8449" name="39 CuadroTexto"/>
          <p:cNvSpPr txBox="1">
            <a:spLocks noChangeArrowheads="1"/>
          </p:cNvSpPr>
          <p:nvPr/>
        </p:nvSpPr>
        <p:spPr bwMode="auto">
          <a:xfrm>
            <a:off x="4894709" y="3377083"/>
            <a:ext cx="32861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2000" b="1">
                <a:latin typeface="ZapfHumnst BT"/>
              </a:rPr>
              <a:t>  0      1     1     1      0     1</a:t>
            </a:r>
          </a:p>
        </p:txBody>
      </p:sp>
      <p:cxnSp>
        <p:nvCxnSpPr>
          <p:cNvPr id="18450" name="41 Conector recto"/>
          <p:cNvCxnSpPr>
            <a:cxnSpLocks noChangeShapeType="1"/>
          </p:cNvCxnSpPr>
          <p:nvPr/>
        </p:nvCxnSpPr>
        <p:spPr bwMode="auto">
          <a:xfrm rot="5400000" flipH="1" flipV="1">
            <a:off x="4358928" y="4986014"/>
            <a:ext cx="2214562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43 Conector recto"/>
          <p:cNvCxnSpPr>
            <a:cxnSpLocks noChangeShapeType="1"/>
          </p:cNvCxnSpPr>
          <p:nvPr/>
        </p:nvCxnSpPr>
        <p:spPr bwMode="auto">
          <a:xfrm rot="5400000" flipH="1" flipV="1">
            <a:off x="4930428" y="4986014"/>
            <a:ext cx="2214562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47 Conector recto"/>
          <p:cNvCxnSpPr>
            <a:cxnSpLocks noChangeShapeType="1"/>
          </p:cNvCxnSpPr>
          <p:nvPr/>
        </p:nvCxnSpPr>
        <p:spPr bwMode="auto">
          <a:xfrm rot="16200000" flipV="1">
            <a:off x="5966271" y="5021733"/>
            <a:ext cx="214312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48 Conector recto"/>
          <p:cNvCxnSpPr>
            <a:cxnSpLocks noChangeShapeType="1"/>
          </p:cNvCxnSpPr>
          <p:nvPr/>
        </p:nvCxnSpPr>
        <p:spPr bwMode="auto">
          <a:xfrm rot="16200000" flipV="1">
            <a:off x="6466333" y="5021733"/>
            <a:ext cx="214312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49 Conector recto"/>
          <p:cNvCxnSpPr>
            <a:cxnSpLocks noChangeShapeType="1"/>
          </p:cNvCxnSpPr>
          <p:nvPr/>
        </p:nvCxnSpPr>
        <p:spPr bwMode="auto">
          <a:xfrm rot="5400000" flipH="1" flipV="1">
            <a:off x="6967190" y="5020939"/>
            <a:ext cx="2143125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51 Conector recto de flecha"/>
          <p:cNvCxnSpPr>
            <a:cxnSpLocks noChangeShapeType="1"/>
          </p:cNvCxnSpPr>
          <p:nvPr/>
        </p:nvCxnSpPr>
        <p:spPr bwMode="auto">
          <a:xfrm>
            <a:off x="4964559" y="4878858"/>
            <a:ext cx="3502025" cy="1587"/>
          </a:xfrm>
          <a:prstGeom prst="straightConnector1">
            <a:avLst/>
          </a:prstGeom>
          <a:noFill/>
          <a:ln w="25400" algn="ctr">
            <a:solidFill>
              <a:srgbClr val="FF00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52 Conector recto de flecha"/>
          <p:cNvCxnSpPr>
            <a:cxnSpLocks noChangeShapeType="1"/>
          </p:cNvCxnSpPr>
          <p:nvPr/>
        </p:nvCxnSpPr>
        <p:spPr bwMode="auto">
          <a:xfrm rot="5400000" flipH="1" flipV="1">
            <a:off x="3714402" y="4843139"/>
            <a:ext cx="2498725" cy="1588"/>
          </a:xfrm>
          <a:prstGeom prst="straightConnector1">
            <a:avLst/>
          </a:prstGeom>
          <a:noFill/>
          <a:ln w="25400" algn="ctr">
            <a:solidFill>
              <a:srgbClr val="FF00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7" name="62 Conector recto"/>
          <p:cNvCxnSpPr>
            <a:cxnSpLocks noChangeShapeType="1"/>
          </p:cNvCxnSpPr>
          <p:nvPr/>
        </p:nvCxnSpPr>
        <p:spPr bwMode="auto">
          <a:xfrm rot="16200000" flipV="1">
            <a:off x="5466208" y="5021733"/>
            <a:ext cx="214312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63 CuadroTexto"/>
          <p:cNvSpPr txBox="1"/>
          <p:nvPr/>
        </p:nvSpPr>
        <p:spPr>
          <a:xfrm>
            <a:off x="8036371" y="5021733"/>
            <a:ext cx="10001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sz="1600" b="1" i="1" dirty="0">
                <a:solidFill>
                  <a:schemeClr val="accent6">
                    <a:lumMod val="50000"/>
                  </a:schemeClr>
                </a:solidFill>
              </a:rPr>
              <a:t>Tiempo</a:t>
            </a:r>
          </a:p>
        </p:txBody>
      </p:sp>
      <p:sp>
        <p:nvSpPr>
          <p:cNvPr id="65" name="64 CuadroTexto"/>
          <p:cNvSpPr txBox="1"/>
          <p:nvPr/>
        </p:nvSpPr>
        <p:spPr>
          <a:xfrm>
            <a:off x="3821559" y="4174008"/>
            <a:ext cx="10001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sz="1600" b="1" i="1" dirty="0">
                <a:solidFill>
                  <a:schemeClr val="accent6">
                    <a:lumMod val="50000"/>
                  </a:schemeClr>
                </a:solidFill>
              </a:rPr>
              <a:t>Amplitud</a:t>
            </a: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714375" y="1785938"/>
            <a:ext cx="7786688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En la modulación por desplazamiento de fase,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fase cambia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para representar el 1 o el 0 binario, mientras que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amplitud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 pico como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frecuencia permanecen constantes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785814" y="4786313"/>
            <a:ext cx="3761306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Este método se le denomina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2-PSK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o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PSK binario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debido a que usan dos fases distintas (0 y 180 grados).</a:t>
            </a:r>
          </a:p>
        </p:txBody>
      </p:sp>
      <p:sp>
        <p:nvSpPr>
          <p:cNvPr id="18462" name="7 CuadroTexto"/>
          <p:cNvSpPr txBox="1">
            <a:spLocks noChangeArrowheads="1"/>
          </p:cNvSpPr>
          <p:nvPr/>
        </p:nvSpPr>
        <p:spPr bwMode="auto">
          <a:xfrm>
            <a:off x="571500" y="1143000"/>
            <a:ext cx="74295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</p:spTree>
    <p:extLst>
      <p:ext uri="{BB962C8B-B14F-4D97-AF65-F5344CB8AC3E}">
        <p14:creationId xmlns:p14="http://schemas.microsoft.com/office/powerpoint/2010/main" val="313767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67" grpId="0"/>
      <p:bldP spid="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94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9460" name="7 CuadroTexto"/>
          <p:cNvSpPr txBox="1">
            <a:spLocks noChangeArrowheads="1"/>
          </p:cNvSpPr>
          <p:nvPr/>
        </p:nvSpPr>
        <p:spPr bwMode="auto">
          <a:xfrm>
            <a:off x="571500" y="1160463"/>
            <a:ext cx="35004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2 - 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(PSK binario)</a:t>
            </a:r>
          </a:p>
        </p:txBody>
      </p:sp>
      <p:grpSp>
        <p:nvGrpSpPr>
          <p:cNvPr id="19461" name="65 Grupo"/>
          <p:cNvGrpSpPr>
            <a:grpSpLocks/>
          </p:cNvGrpSpPr>
          <p:nvPr/>
        </p:nvGrpSpPr>
        <p:grpSpPr bwMode="auto">
          <a:xfrm>
            <a:off x="3786188" y="1927225"/>
            <a:ext cx="5072062" cy="2716213"/>
            <a:chOff x="4071934" y="2571744"/>
            <a:chExt cx="5072098" cy="2715438"/>
          </a:xfrm>
        </p:grpSpPr>
        <p:pic>
          <p:nvPicPr>
            <p:cNvPr id="1948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6120" y="3143248"/>
              <a:ext cx="314325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4820" y="3143248"/>
              <a:ext cx="314325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1932" y="4071935"/>
              <a:ext cx="314325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8820" y="4071935"/>
              <a:ext cx="314325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7" name="Arc 47"/>
            <p:cNvSpPr>
              <a:spLocks/>
            </p:cNvSpPr>
            <p:nvPr/>
          </p:nvSpPr>
          <p:spPr bwMode="auto">
            <a:xfrm>
              <a:off x="5096695" y="3192460"/>
              <a:ext cx="125412" cy="869950"/>
            </a:xfrm>
            <a:custGeom>
              <a:avLst/>
              <a:gdLst>
                <a:gd name="T0" fmla="*/ 0 w 21600"/>
                <a:gd name="T1" fmla="*/ 2147483647 h 21598"/>
                <a:gd name="T2" fmla="*/ 2147483647 w 21600"/>
                <a:gd name="T3" fmla="*/ 0 h 21598"/>
                <a:gd name="T4" fmla="*/ 2147483647 w 21600"/>
                <a:gd name="T5" fmla="*/ 2147483647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88" name="Arc 48"/>
            <p:cNvSpPr>
              <a:spLocks/>
            </p:cNvSpPr>
            <p:nvPr/>
          </p:nvSpPr>
          <p:spPr bwMode="auto">
            <a:xfrm>
              <a:off x="5215757" y="3197223"/>
              <a:ext cx="127000" cy="869950"/>
            </a:xfrm>
            <a:custGeom>
              <a:avLst/>
              <a:gdLst>
                <a:gd name="T0" fmla="*/ 0 w 21873"/>
                <a:gd name="T1" fmla="*/ 2147483647 h 21600"/>
                <a:gd name="T2" fmla="*/ 2147483647 w 21873"/>
                <a:gd name="T3" fmla="*/ 2147483647 h 21600"/>
                <a:gd name="T4" fmla="*/ 2147483647 w 21873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89" name="Arc 49"/>
            <p:cNvSpPr>
              <a:spLocks/>
            </p:cNvSpPr>
            <p:nvPr/>
          </p:nvSpPr>
          <p:spPr bwMode="auto">
            <a:xfrm>
              <a:off x="5349107" y="4081460"/>
              <a:ext cx="125413" cy="86995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90" name="Arc 50"/>
            <p:cNvSpPr>
              <a:spLocks/>
            </p:cNvSpPr>
            <p:nvPr/>
          </p:nvSpPr>
          <p:spPr bwMode="auto">
            <a:xfrm>
              <a:off x="5468170" y="4086223"/>
              <a:ext cx="125412" cy="86995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9491" name="Group 26"/>
            <p:cNvGrpSpPr>
              <a:grpSpLocks/>
            </p:cNvGrpSpPr>
            <p:nvPr/>
          </p:nvGrpSpPr>
          <p:grpSpPr bwMode="auto">
            <a:xfrm>
              <a:off x="5877745" y="3198810"/>
              <a:ext cx="496887" cy="1763713"/>
              <a:chOff x="4012" y="991"/>
              <a:chExt cx="313" cy="1111"/>
            </a:xfrm>
          </p:grpSpPr>
          <p:sp>
            <p:nvSpPr>
              <p:cNvPr id="19513" name="Arc 27"/>
              <p:cNvSpPr>
                <a:spLocks/>
              </p:cNvSpPr>
              <p:nvPr/>
            </p:nvSpPr>
            <p:spPr bwMode="auto">
              <a:xfrm>
                <a:off x="4012" y="99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14" name="Arc 28"/>
              <p:cNvSpPr>
                <a:spLocks/>
              </p:cNvSpPr>
              <p:nvPr/>
            </p:nvSpPr>
            <p:spPr bwMode="auto">
              <a:xfrm>
                <a:off x="4087" y="99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15" name="Arc 29"/>
              <p:cNvSpPr>
                <a:spLocks/>
              </p:cNvSpPr>
              <p:nvPr/>
            </p:nvSpPr>
            <p:spPr bwMode="auto">
              <a:xfrm>
                <a:off x="4171" y="155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16" name="Arc 30"/>
              <p:cNvSpPr>
                <a:spLocks/>
              </p:cNvSpPr>
              <p:nvPr/>
            </p:nvSpPr>
            <p:spPr bwMode="auto">
              <a:xfrm>
                <a:off x="4246" y="155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19492" name="Group 31"/>
            <p:cNvGrpSpPr>
              <a:grpSpLocks/>
            </p:cNvGrpSpPr>
            <p:nvPr/>
          </p:nvGrpSpPr>
          <p:grpSpPr bwMode="auto">
            <a:xfrm>
              <a:off x="6374632" y="3248023"/>
              <a:ext cx="496888" cy="1763712"/>
              <a:chOff x="4323" y="1005"/>
              <a:chExt cx="313" cy="1111"/>
            </a:xfrm>
          </p:grpSpPr>
          <p:sp>
            <p:nvSpPr>
              <p:cNvPr id="19509" name="Arc 32"/>
              <p:cNvSpPr>
                <a:spLocks/>
              </p:cNvSpPr>
              <p:nvPr/>
            </p:nvSpPr>
            <p:spPr bwMode="auto">
              <a:xfrm>
                <a:off x="4323" y="100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10" name="Arc 33"/>
              <p:cNvSpPr>
                <a:spLocks/>
              </p:cNvSpPr>
              <p:nvPr/>
            </p:nvSpPr>
            <p:spPr bwMode="auto">
              <a:xfrm>
                <a:off x="4398" y="100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11" name="Arc 34"/>
              <p:cNvSpPr>
                <a:spLocks/>
              </p:cNvSpPr>
              <p:nvPr/>
            </p:nvSpPr>
            <p:spPr bwMode="auto">
              <a:xfrm>
                <a:off x="4482" y="156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12" name="Arc 35"/>
              <p:cNvSpPr>
                <a:spLocks/>
              </p:cNvSpPr>
              <p:nvPr/>
            </p:nvSpPr>
            <p:spPr bwMode="auto">
              <a:xfrm>
                <a:off x="4557" y="156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19493" name="Group 31"/>
            <p:cNvGrpSpPr>
              <a:grpSpLocks/>
            </p:cNvGrpSpPr>
            <p:nvPr/>
          </p:nvGrpSpPr>
          <p:grpSpPr bwMode="auto">
            <a:xfrm>
              <a:off x="7160445" y="3198810"/>
              <a:ext cx="496887" cy="1763713"/>
              <a:chOff x="4323" y="1005"/>
              <a:chExt cx="313" cy="1111"/>
            </a:xfrm>
          </p:grpSpPr>
          <p:sp>
            <p:nvSpPr>
              <p:cNvPr id="19505" name="Arc 32"/>
              <p:cNvSpPr>
                <a:spLocks/>
              </p:cNvSpPr>
              <p:nvPr/>
            </p:nvSpPr>
            <p:spPr bwMode="auto">
              <a:xfrm>
                <a:off x="4323" y="100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06" name="Arc 33"/>
              <p:cNvSpPr>
                <a:spLocks/>
              </p:cNvSpPr>
              <p:nvPr/>
            </p:nvSpPr>
            <p:spPr bwMode="auto">
              <a:xfrm>
                <a:off x="4398" y="100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07" name="Arc 34"/>
              <p:cNvSpPr>
                <a:spLocks/>
              </p:cNvSpPr>
              <p:nvPr/>
            </p:nvSpPr>
            <p:spPr bwMode="auto">
              <a:xfrm>
                <a:off x="4482" y="156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08" name="Arc 35"/>
              <p:cNvSpPr>
                <a:spLocks/>
              </p:cNvSpPr>
              <p:nvPr/>
            </p:nvSpPr>
            <p:spPr bwMode="auto">
              <a:xfrm>
                <a:off x="4557" y="156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19494" name="39 CuadroTexto"/>
            <p:cNvSpPr txBox="1">
              <a:spLocks noChangeArrowheads="1"/>
            </p:cNvSpPr>
            <p:nvPr/>
          </p:nvSpPr>
          <p:spPr bwMode="auto">
            <a:xfrm>
              <a:off x="5001422" y="2571744"/>
              <a:ext cx="32861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2000" b="1">
                  <a:latin typeface="ZapfHumnst BT"/>
                </a:rPr>
                <a:t>  0      1     1     1      0     1</a:t>
              </a:r>
            </a:p>
          </p:txBody>
        </p:sp>
        <p:cxnSp>
          <p:nvCxnSpPr>
            <p:cNvPr id="19495" name="41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466431" y="4179099"/>
              <a:ext cx="2213784" cy="79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6" name="43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037538" y="4178702"/>
              <a:ext cx="2214578" cy="79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7" name="47 Conector recto"/>
            <p:cNvCxnSpPr>
              <a:cxnSpLocks noChangeShapeType="1"/>
            </p:cNvCxnSpPr>
            <p:nvPr/>
          </p:nvCxnSpPr>
          <p:spPr bwMode="auto">
            <a:xfrm rot="16200000" flipV="1">
              <a:off x="6072992" y="4214817"/>
              <a:ext cx="2143140" cy="1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8" name="48 Conector recto"/>
            <p:cNvCxnSpPr>
              <a:cxnSpLocks noChangeShapeType="1"/>
            </p:cNvCxnSpPr>
            <p:nvPr/>
          </p:nvCxnSpPr>
          <p:spPr bwMode="auto">
            <a:xfrm rot="16200000" flipV="1">
              <a:off x="6573058" y="4214817"/>
              <a:ext cx="2143140" cy="1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9" name="4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7073918" y="4214024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0" name="51 Conector recto de flecha"/>
            <p:cNvCxnSpPr>
              <a:cxnSpLocks noChangeShapeType="1"/>
            </p:cNvCxnSpPr>
            <p:nvPr/>
          </p:nvCxnSpPr>
          <p:spPr bwMode="auto">
            <a:xfrm>
              <a:off x="5072066" y="4071942"/>
              <a:ext cx="3501256" cy="1588"/>
            </a:xfrm>
            <a:prstGeom prst="straightConnector1">
              <a:avLst/>
            </a:prstGeom>
            <a:noFill/>
            <a:ln w="25400" algn="ctr">
              <a:solidFill>
                <a:srgbClr val="FF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1" name="5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821504" y="4036620"/>
              <a:ext cx="2499536" cy="1588"/>
            </a:xfrm>
            <a:prstGeom prst="straightConnector1">
              <a:avLst/>
            </a:prstGeom>
            <a:noFill/>
            <a:ln w="25400" algn="ctr">
              <a:solidFill>
                <a:srgbClr val="FF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2" name="62 Conector recto"/>
            <p:cNvCxnSpPr>
              <a:cxnSpLocks noChangeShapeType="1"/>
            </p:cNvCxnSpPr>
            <p:nvPr/>
          </p:nvCxnSpPr>
          <p:spPr bwMode="auto">
            <a:xfrm rot="16200000" flipV="1">
              <a:off x="5572927" y="4214818"/>
              <a:ext cx="2143140" cy="1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63 CuadroTexto"/>
            <p:cNvSpPr txBox="1"/>
            <p:nvPr/>
          </p:nvSpPr>
          <p:spPr>
            <a:xfrm>
              <a:off x="8143900" y="4215925"/>
              <a:ext cx="1000132" cy="3380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Tiempo</a:t>
              </a:r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4071934" y="3214499"/>
              <a:ext cx="1000132" cy="3380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Amplitud</a:t>
              </a:r>
            </a:p>
          </p:txBody>
        </p:sp>
      </p:grpSp>
      <p:graphicFrame>
        <p:nvGraphicFramePr>
          <p:cNvPr id="43" name="42 Tabla"/>
          <p:cNvGraphicFramePr>
            <a:graphicFrameLocks noGrp="1"/>
          </p:cNvGraphicFramePr>
          <p:nvPr/>
        </p:nvGraphicFramePr>
        <p:xfrm>
          <a:off x="1214438" y="2714625"/>
          <a:ext cx="1785937" cy="949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40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Bit</a:t>
                      </a:r>
                    </a:p>
                  </a:txBody>
                  <a:tcPr marL="91439" marR="91439" marT="45665" marB="45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Fase</a:t>
                      </a:r>
                    </a:p>
                  </a:txBody>
                  <a:tcPr marL="91439" marR="91439" marT="45665" marB="45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2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</a:t>
                      </a:r>
                    </a:p>
                  </a:txBody>
                  <a:tcPr marL="91439" marR="91439" marT="45665" marB="45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0°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180°</a:t>
                      </a:r>
                    </a:p>
                  </a:txBody>
                  <a:tcPr marL="91439" marR="91439" marT="45665" marB="45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473" name="53 Grupo"/>
          <p:cNvGrpSpPr>
            <a:grpSpLocks/>
          </p:cNvGrpSpPr>
          <p:nvPr/>
        </p:nvGrpSpPr>
        <p:grpSpPr bwMode="auto">
          <a:xfrm>
            <a:off x="1071563" y="5000625"/>
            <a:ext cx="4214812" cy="857250"/>
            <a:chOff x="1214425" y="5000642"/>
            <a:chExt cx="4214831" cy="857250"/>
          </a:xfrm>
        </p:grpSpPr>
        <p:grpSp>
          <p:nvGrpSpPr>
            <p:cNvPr id="19474" name="60 Grupo"/>
            <p:cNvGrpSpPr>
              <a:grpSpLocks/>
            </p:cNvGrpSpPr>
            <p:nvPr/>
          </p:nvGrpSpPr>
          <p:grpSpPr bwMode="auto">
            <a:xfrm>
              <a:off x="2143125" y="5000642"/>
              <a:ext cx="2357437" cy="857250"/>
              <a:chOff x="1214414" y="4929198"/>
              <a:chExt cx="2357454" cy="857256"/>
            </a:xfrm>
          </p:grpSpPr>
          <p:cxnSp>
            <p:nvCxnSpPr>
              <p:cNvPr id="19477" name="45 Conector recto"/>
              <p:cNvCxnSpPr>
                <a:cxnSpLocks noChangeShapeType="1"/>
              </p:cNvCxnSpPr>
              <p:nvPr/>
            </p:nvCxnSpPr>
            <p:spPr bwMode="auto">
              <a:xfrm>
                <a:off x="1214414" y="5429264"/>
                <a:ext cx="2357454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78" name="50 Conector recto"/>
              <p:cNvCxnSpPr>
                <a:cxnSpLocks noChangeShapeType="1"/>
              </p:cNvCxnSpPr>
              <p:nvPr/>
            </p:nvCxnSpPr>
            <p:spPr bwMode="auto">
              <a:xfrm rot="16200000" flipV="1">
                <a:off x="2000233" y="5419740"/>
                <a:ext cx="723904" cy="9524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5" name="54 Elipse"/>
              <p:cNvSpPr/>
              <p:nvPr/>
            </p:nvSpPr>
            <p:spPr bwMode="auto">
              <a:xfrm>
                <a:off x="1428721" y="5357826"/>
                <a:ext cx="142877" cy="14287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s-MX"/>
              </a:p>
            </p:txBody>
          </p:sp>
          <p:sp>
            <p:nvSpPr>
              <p:cNvPr id="56" name="55 Elipse"/>
              <p:cNvSpPr/>
              <p:nvPr/>
            </p:nvSpPr>
            <p:spPr bwMode="auto">
              <a:xfrm>
                <a:off x="3214679" y="5357826"/>
                <a:ext cx="142877" cy="14287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s-MX"/>
              </a:p>
            </p:txBody>
          </p:sp>
          <p:sp>
            <p:nvSpPr>
              <p:cNvPr id="58" name="Rectangle 3"/>
              <p:cNvSpPr txBox="1">
                <a:spLocks noChangeArrowheads="1"/>
              </p:cNvSpPr>
              <p:nvPr/>
            </p:nvSpPr>
            <p:spPr>
              <a:xfrm>
                <a:off x="1357282" y="4929198"/>
                <a:ext cx="357192" cy="500067"/>
              </a:xfrm>
              <a:prstGeom prst="rect">
                <a:avLst/>
              </a:prstGeom>
            </p:spPr>
            <p:txBody>
              <a:bodyPr/>
              <a:lstStyle/>
              <a:p>
                <a:pPr marL="285750" indent="-285750" algn="just" eaLnBrk="0" hangingPunct="0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es-MX" sz="1600" kern="0" dirty="0">
                    <a:latin typeface="ZapfHumnst BT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59" name="Rectangle 3"/>
              <p:cNvSpPr txBox="1">
                <a:spLocks noChangeArrowheads="1"/>
              </p:cNvSpPr>
              <p:nvPr/>
            </p:nvSpPr>
            <p:spPr>
              <a:xfrm>
                <a:off x="3143241" y="4929198"/>
                <a:ext cx="357191" cy="500067"/>
              </a:xfrm>
              <a:prstGeom prst="rect">
                <a:avLst/>
              </a:prstGeom>
            </p:spPr>
            <p:txBody>
              <a:bodyPr/>
              <a:lstStyle/>
              <a:p>
                <a:pPr marL="285750" indent="-285750" algn="just" eaLnBrk="0" hangingPunct="0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es-MX" sz="1600" kern="0" dirty="0">
                    <a:latin typeface="ZapfHumnst BT"/>
                    <a:cs typeface="Arial" pitchFamily="34" charset="0"/>
                  </a:rPr>
                  <a:t>0</a:t>
                </a:r>
              </a:p>
            </p:txBody>
          </p:sp>
        </p:grpSp>
        <p:sp>
          <p:nvSpPr>
            <p:cNvPr id="19475" name="16 Rectángulo"/>
            <p:cNvSpPr>
              <a:spLocks noChangeArrowheads="1"/>
            </p:cNvSpPr>
            <p:nvPr/>
          </p:nvSpPr>
          <p:spPr bwMode="auto">
            <a:xfrm>
              <a:off x="4500573" y="5253367"/>
              <a:ext cx="9286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0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= 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19476" name="16 Rectángulo"/>
            <p:cNvSpPr>
              <a:spLocks noChangeArrowheads="1"/>
            </p:cNvSpPr>
            <p:nvPr/>
          </p:nvSpPr>
          <p:spPr bwMode="auto">
            <a:xfrm>
              <a:off x="1214425" y="5214966"/>
              <a:ext cx="100012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 = 180°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5400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714375" y="2132856"/>
            <a:ext cx="8143875" cy="11430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Ahora, en lugar de utilizar solamente dos variaciones de una señal, cada una representando un bit, se pueden utilizar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cuatro variaciones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y dejar que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cada desplazamiento de fase represente dos bits</a:t>
            </a: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  <p:sp>
        <p:nvSpPr>
          <p:cNvPr id="20485" name="7 CuadroTexto"/>
          <p:cNvSpPr txBox="1">
            <a:spLocks noChangeArrowheads="1"/>
          </p:cNvSpPr>
          <p:nvPr/>
        </p:nvSpPr>
        <p:spPr bwMode="auto">
          <a:xfrm>
            <a:off x="642938" y="1071563"/>
            <a:ext cx="81438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4 - PSK (QPSK)</a:t>
            </a:r>
            <a:endParaRPr lang="es-MX" altLang="es-MX" sz="1500" i="1" dirty="0">
              <a:solidFill>
                <a:schemeClr val="accent3">
                  <a:lumMod val="75000"/>
                </a:schemeClr>
              </a:solidFill>
              <a:latin typeface="ZapfHumnst BT"/>
            </a:endParaRPr>
          </a:p>
        </p:txBody>
      </p:sp>
      <p:grpSp>
        <p:nvGrpSpPr>
          <p:cNvPr id="20486" name="10 Grupo"/>
          <p:cNvGrpSpPr>
            <a:grpSpLocks/>
          </p:cNvGrpSpPr>
          <p:nvPr/>
        </p:nvGrpSpPr>
        <p:grpSpPr bwMode="auto">
          <a:xfrm>
            <a:off x="1214438" y="4429125"/>
            <a:ext cx="2571750" cy="2214563"/>
            <a:chOff x="857224" y="4572008"/>
            <a:chExt cx="2571768" cy="2214578"/>
          </a:xfrm>
        </p:grpSpPr>
        <p:cxnSp>
          <p:nvCxnSpPr>
            <p:cNvPr id="20490" name="11 Conector recto"/>
            <p:cNvCxnSpPr>
              <a:cxnSpLocks noChangeShapeType="1"/>
            </p:cNvCxnSpPr>
            <p:nvPr/>
          </p:nvCxnSpPr>
          <p:spPr bwMode="auto">
            <a:xfrm>
              <a:off x="1285852" y="5643578"/>
              <a:ext cx="164307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1" name="12 Conector recto"/>
            <p:cNvCxnSpPr>
              <a:cxnSpLocks noChangeShapeType="1"/>
            </p:cNvCxnSpPr>
            <p:nvPr/>
          </p:nvCxnSpPr>
          <p:spPr bwMode="auto">
            <a:xfrm rot="16200000" flipV="1">
              <a:off x="1464449" y="5679296"/>
              <a:ext cx="1357321" cy="3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43 Elipse"/>
            <p:cNvSpPr/>
            <p:nvPr/>
          </p:nvSpPr>
          <p:spPr bwMode="auto">
            <a:xfrm>
              <a:off x="1285852" y="5572140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45" name="44 Elipse"/>
            <p:cNvSpPr/>
            <p:nvPr/>
          </p:nvSpPr>
          <p:spPr bwMode="auto">
            <a:xfrm>
              <a:off x="2786049" y="5572140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46" name="Rectangle 3"/>
            <p:cNvSpPr txBox="1">
              <a:spLocks noChangeArrowheads="1"/>
            </p:cNvSpPr>
            <p:nvPr/>
          </p:nvSpPr>
          <p:spPr>
            <a:xfrm>
              <a:off x="857224" y="5429264"/>
              <a:ext cx="428628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10</a:t>
              </a:r>
            </a:p>
          </p:txBody>
        </p:sp>
        <p:sp>
          <p:nvSpPr>
            <p:cNvPr id="47" name="Rectangle 3"/>
            <p:cNvSpPr txBox="1">
              <a:spLocks noChangeArrowheads="1"/>
            </p:cNvSpPr>
            <p:nvPr/>
          </p:nvSpPr>
          <p:spPr>
            <a:xfrm>
              <a:off x="2928925" y="5429264"/>
              <a:ext cx="500067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00</a:t>
              </a:r>
            </a:p>
          </p:txBody>
        </p:sp>
        <p:sp>
          <p:nvSpPr>
            <p:cNvPr id="48" name="47 Elipse"/>
            <p:cNvSpPr/>
            <p:nvPr/>
          </p:nvSpPr>
          <p:spPr bwMode="auto">
            <a:xfrm>
              <a:off x="2071669" y="5000636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49" name="48 Elipse"/>
            <p:cNvSpPr/>
            <p:nvPr/>
          </p:nvSpPr>
          <p:spPr bwMode="auto">
            <a:xfrm>
              <a:off x="2071669" y="6215082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50" name="Rectangle 3"/>
            <p:cNvSpPr txBox="1">
              <a:spLocks noChangeArrowheads="1"/>
            </p:cNvSpPr>
            <p:nvPr/>
          </p:nvSpPr>
          <p:spPr>
            <a:xfrm>
              <a:off x="1928793" y="4572008"/>
              <a:ext cx="500067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01</a:t>
              </a:r>
            </a:p>
          </p:txBody>
        </p:sp>
        <p:sp>
          <p:nvSpPr>
            <p:cNvPr id="51" name="Rectangle 3"/>
            <p:cNvSpPr txBox="1">
              <a:spLocks noChangeArrowheads="1"/>
            </p:cNvSpPr>
            <p:nvPr/>
          </p:nvSpPr>
          <p:spPr>
            <a:xfrm>
              <a:off x="1928793" y="6286520"/>
              <a:ext cx="500067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11</a:t>
              </a:r>
            </a:p>
          </p:txBody>
        </p:sp>
      </p:grpSp>
      <p:pic>
        <p:nvPicPr>
          <p:cNvPr id="20487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4429125"/>
            <a:ext cx="42005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714375" y="3291260"/>
            <a:ext cx="8143875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El par de bits representados por cada fase se denomina </a:t>
            </a:r>
            <a:r>
              <a:rPr lang="es-MX" sz="16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dibit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</a:t>
            </a: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714375" y="3720455"/>
            <a:ext cx="7858125" cy="4286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4-PSK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transmiten datos dos veces más rápido que con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2-PSK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</a:t>
            </a:r>
          </a:p>
        </p:txBody>
      </p:sp>
      <p:sp>
        <p:nvSpPr>
          <p:cNvPr id="20" name="7 CuadroTexto"/>
          <p:cNvSpPr txBox="1">
            <a:spLocks noChangeArrowheads="1"/>
          </p:cNvSpPr>
          <p:nvPr/>
        </p:nvSpPr>
        <p:spPr bwMode="auto">
          <a:xfrm>
            <a:off x="964629" y="1628800"/>
            <a:ext cx="8143875" cy="3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5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altLang="es-MX" sz="1500" b="1" i="1" dirty="0" err="1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Quadrature</a:t>
            </a:r>
            <a:r>
              <a:rPr lang="es-MX" altLang="es-MX" sz="1500" b="1" i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500" b="1" i="1" dirty="0" err="1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Phase</a:t>
            </a:r>
            <a:r>
              <a:rPr lang="es-MX" altLang="es-MX" sz="1500" b="1" i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500" b="1" i="1" dirty="0" err="1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Shift</a:t>
            </a:r>
            <a:r>
              <a:rPr lang="es-MX" altLang="es-MX" sz="1500" b="1" i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500" b="1" i="1" dirty="0" err="1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Keying</a:t>
            </a:r>
            <a:r>
              <a:rPr lang="es-MX" altLang="es-MX" sz="1500" b="1" i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5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- Modulación por desplazamiento de fase en cuadratura)</a:t>
            </a:r>
          </a:p>
        </p:txBody>
      </p:sp>
    </p:spTree>
    <p:extLst>
      <p:ext uri="{BB962C8B-B14F-4D97-AF65-F5344CB8AC3E}">
        <p14:creationId xmlns:p14="http://schemas.microsoft.com/office/powerpoint/2010/main" val="108324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53" grpId="0"/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2150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21508" name="7 CuadroTexto"/>
          <p:cNvSpPr txBox="1">
            <a:spLocks noChangeArrowheads="1"/>
          </p:cNvSpPr>
          <p:nvPr/>
        </p:nvSpPr>
        <p:spPr bwMode="auto">
          <a:xfrm>
            <a:off x="642939" y="1214438"/>
            <a:ext cx="27860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4 - PSK ( QPSK )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pSp>
        <p:nvGrpSpPr>
          <p:cNvPr id="21509" name="76 Grupo"/>
          <p:cNvGrpSpPr>
            <a:grpSpLocks/>
          </p:cNvGrpSpPr>
          <p:nvPr/>
        </p:nvGrpSpPr>
        <p:grpSpPr bwMode="auto">
          <a:xfrm>
            <a:off x="3929063" y="1571625"/>
            <a:ext cx="4786312" cy="2716213"/>
            <a:chOff x="1928794" y="3429000"/>
            <a:chExt cx="4786346" cy="2715438"/>
          </a:xfrm>
        </p:grpSpPr>
        <p:sp>
          <p:nvSpPr>
            <p:cNvPr id="21538" name="Arc 47"/>
            <p:cNvSpPr>
              <a:spLocks/>
            </p:cNvSpPr>
            <p:nvPr/>
          </p:nvSpPr>
          <p:spPr bwMode="auto">
            <a:xfrm>
              <a:off x="3286116" y="4071942"/>
              <a:ext cx="125412" cy="869950"/>
            </a:xfrm>
            <a:custGeom>
              <a:avLst/>
              <a:gdLst>
                <a:gd name="T0" fmla="*/ 0 w 21600"/>
                <a:gd name="T1" fmla="*/ 2147483647 h 21598"/>
                <a:gd name="T2" fmla="*/ 2147483647 w 21600"/>
                <a:gd name="T3" fmla="*/ 0 h 21598"/>
                <a:gd name="T4" fmla="*/ 2147483647 w 21600"/>
                <a:gd name="T5" fmla="*/ 2147483647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39" name="Arc 48"/>
            <p:cNvSpPr>
              <a:spLocks/>
            </p:cNvSpPr>
            <p:nvPr/>
          </p:nvSpPr>
          <p:spPr bwMode="auto">
            <a:xfrm>
              <a:off x="2928926" y="4054479"/>
              <a:ext cx="127000" cy="869950"/>
            </a:xfrm>
            <a:custGeom>
              <a:avLst/>
              <a:gdLst>
                <a:gd name="T0" fmla="*/ 0 w 21873"/>
                <a:gd name="T1" fmla="*/ 2147483647 h 21600"/>
                <a:gd name="T2" fmla="*/ 2147483647 w 21873"/>
                <a:gd name="T3" fmla="*/ 2147483647 h 21600"/>
                <a:gd name="T4" fmla="*/ 2147483647 w 21873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0" name="Arc 49"/>
            <p:cNvSpPr>
              <a:spLocks/>
            </p:cNvSpPr>
            <p:nvPr/>
          </p:nvSpPr>
          <p:spPr bwMode="auto">
            <a:xfrm>
              <a:off x="3041641" y="4938716"/>
              <a:ext cx="125413" cy="86995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1" name="Arc 50"/>
            <p:cNvSpPr>
              <a:spLocks/>
            </p:cNvSpPr>
            <p:nvPr/>
          </p:nvSpPr>
          <p:spPr bwMode="auto">
            <a:xfrm>
              <a:off x="3160704" y="4943479"/>
              <a:ext cx="125412" cy="86995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2" name="Arc 27"/>
            <p:cNvSpPr>
              <a:spLocks/>
            </p:cNvSpPr>
            <p:nvPr/>
          </p:nvSpPr>
          <p:spPr bwMode="auto">
            <a:xfrm>
              <a:off x="3734605" y="4056066"/>
              <a:ext cx="125412" cy="869950"/>
            </a:xfrm>
            <a:custGeom>
              <a:avLst/>
              <a:gdLst>
                <a:gd name="T0" fmla="*/ 0 w 21600"/>
                <a:gd name="T1" fmla="*/ 2147483647 h 21598"/>
                <a:gd name="T2" fmla="*/ 0 w 21600"/>
                <a:gd name="T3" fmla="*/ 0 h 21598"/>
                <a:gd name="T4" fmla="*/ 0 w 21600"/>
                <a:gd name="T5" fmla="*/ 2147483647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3" name="Arc 28"/>
            <p:cNvSpPr>
              <a:spLocks/>
            </p:cNvSpPr>
            <p:nvPr/>
          </p:nvSpPr>
          <p:spPr bwMode="auto">
            <a:xfrm>
              <a:off x="3853667" y="4060829"/>
              <a:ext cx="127000" cy="869950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2147483647 h 21600"/>
                <a:gd name="T4" fmla="*/ 0 w 21873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4" name="Arc 29"/>
            <p:cNvSpPr>
              <a:spLocks/>
            </p:cNvSpPr>
            <p:nvPr/>
          </p:nvSpPr>
          <p:spPr bwMode="auto">
            <a:xfrm>
              <a:off x="3987017" y="4945066"/>
              <a:ext cx="125412" cy="869950"/>
            </a:xfrm>
            <a:custGeom>
              <a:avLst/>
              <a:gdLst>
                <a:gd name="T0" fmla="*/ 0 w 21600"/>
                <a:gd name="T1" fmla="*/ 2147483647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5" name="Arc 30"/>
            <p:cNvSpPr>
              <a:spLocks/>
            </p:cNvSpPr>
            <p:nvPr/>
          </p:nvSpPr>
          <p:spPr bwMode="auto">
            <a:xfrm>
              <a:off x="4106080" y="4949829"/>
              <a:ext cx="125412" cy="8699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6" name="Arc 32"/>
            <p:cNvSpPr>
              <a:spLocks/>
            </p:cNvSpPr>
            <p:nvPr/>
          </p:nvSpPr>
          <p:spPr bwMode="auto">
            <a:xfrm>
              <a:off x="4231492" y="4105279"/>
              <a:ext cx="125413" cy="869950"/>
            </a:xfrm>
            <a:custGeom>
              <a:avLst/>
              <a:gdLst>
                <a:gd name="T0" fmla="*/ 0 w 21600"/>
                <a:gd name="T1" fmla="*/ 2147483647 h 21598"/>
                <a:gd name="T2" fmla="*/ 0 w 21600"/>
                <a:gd name="T3" fmla="*/ 0 h 21598"/>
                <a:gd name="T4" fmla="*/ 0 w 21600"/>
                <a:gd name="T5" fmla="*/ 2147483647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7" name="Arc 33"/>
            <p:cNvSpPr>
              <a:spLocks/>
            </p:cNvSpPr>
            <p:nvPr/>
          </p:nvSpPr>
          <p:spPr bwMode="auto">
            <a:xfrm>
              <a:off x="4350555" y="4110041"/>
              <a:ext cx="127000" cy="869950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2147483647 h 21600"/>
                <a:gd name="T4" fmla="*/ 0 w 21873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8" name="Arc 34"/>
            <p:cNvSpPr>
              <a:spLocks/>
            </p:cNvSpPr>
            <p:nvPr/>
          </p:nvSpPr>
          <p:spPr bwMode="auto">
            <a:xfrm>
              <a:off x="4875215" y="4929198"/>
              <a:ext cx="125413" cy="869950"/>
            </a:xfrm>
            <a:custGeom>
              <a:avLst/>
              <a:gdLst>
                <a:gd name="T0" fmla="*/ 0 w 21600"/>
                <a:gd name="T1" fmla="*/ 2147483647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49" name="Arc 35"/>
            <p:cNvSpPr>
              <a:spLocks/>
            </p:cNvSpPr>
            <p:nvPr/>
          </p:nvSpPr>
          <p:spPr bwMode="auto">
            <a:xfrm>
              <a:off x="4500562" y="4929198"/>
              <a:ext cx="125413" cy="8699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50" name="Arc 32"/>
            <p:cNvSpPr>
              <a:spLocks/>
            </p:cNvSpPr>
            <p:nvPr/>
          </p:nvSpPr>
          <p:spPr bwMode="auto">
            <a:xfrm>
              <a:off x="5017305" y="4056066"/>
              <a:ext cx="125412" cy="869950"/>
            </a:xfrm>
            <a:custGeom>
              <a:avLst/>
              <a:gdLst>
                <a:gd name="T0" fmla="*/ 0 w 21600"/>
                <a:gd name="T1" fmla="*/ 2147483647 h 21598"/>
                <a:gd name="T2" fmla="*/ 0 w 21600"/>
                <a:gd name="T3" fmla="*/ 0 h 21598"/>
                <a:gd name="T4" fmla="*/ 0 w 21600"/>
                <a:gd name="T5" fmla="*/ 2147483647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51" name="Arc 33"/>
            <p:cNvSpPr>
              <a:spLocks/>
            </p:cNvSpPr>
            <p:nvPr/>
          </p:nvSpPr>
          <p:spPr bwMode="auto">
            <a:xfrm>
              <a:off x="5136367" y="4060829"/>
              <a:ext cx="127000" cy="869950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2147483647 h 21600"/>
                <a:gd name="T4" fmla="*/ 0 w 21873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52" name="Arc 34"/>
            <p:cNvSpPr>
              <a:spLocks/>
            </p:cNvSpPr>
            <p:nvPr/>
          </p:nvSpPr>
          <p:spPr bwMode="auto">
            <a:xfrm>
              <a:off x="5269717" y="4945066"/>
              <a:ext cx="125412" cy="869950"/>
            </a:xfrm>
            <a:custGeom>
              <a:avLst/>
              <a:gdLst>
                <a:gd name="T0" fmla="*/ 0 w 21600"/>
                <a:gd name="T1" fmla="*/ 2147483647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53" name="Arc 35"/>
            <p:cNvSpPr>
              <a:spLocks/>
            </p:cNvSpPr>
            <p:nvPr/>
          </p:nvSpPr>
          <p:spPr bwMode="auto">
            <a:xfrm>
              <a:off x="5388780" y="4949829"/>
              <a:ext cx="125412" cy="8699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54" name="39 CuadroTexto"/>
            <p:cNvSpPr txBox="1">
              <a:spLocks noChangeArrowheads="1"/>
            </p:cNvSpPr>
            <p:nvPr/>
          </p:nvSpPr>
          <p:spPr bwMode="auto">
            <a:xfrm>
              <a:off x="2857488" y="3429000"/>
              <a:ext cx="32861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latin typeface="ZapfHumnst BT"/>
                </a:rPr>
                <a:t>  01   10     10     11    00</a:t>
              </a:r>
            </a:p>
          </p:txBody>
        </p:sp>
        <p:cxnSp>
          <p:nvCxnSpPr>
            <p:cNvPr id="21555" name="41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2323291" y="5036355"/>
              <a:ext cx="2213784" cy="79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6" name="43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2894398" y="5035958"/>
              <a:ext cx="2214578" cy="79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7" name="47 Conector recto"/>
            <p:cNvCxnSpPr>
              <a:cxnSpLocks noChangeShapeType="1"/>
            </p:cNvCxnSpPr>
            <p:nvPr/>
          </p:nvCxnSpPr>
          <p:spPr bwMode="auto">
            <a:xfrm rot="16200000" flipV="1">
              <a:off x="3929852" y="5072073"/>
              <a:ext cx="2143140" cy="1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8" name="48 Conector recto"/>
            <p:cNvCxnSpPr>
              <a:cxnSpLocks noChangeShapeType="1"/>
            </p:cNvCxnSpPr>
            <p:nvPr/>
          </p:nvCxnSpPr>
          <p:spPr bwMode="auto">
            <a:xfrm rot="16200000" flipV="1">
              <a:off x="4429918" y="5072073"/>
              <a:ext cx="2143140" cy="1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9" name="5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678364" y="4893876"/>
              <a:ext cx="2499536" cy="1588"/>
            </a:xfrm>
            <a:prstGeom prst="straightConnector1">
              <a:avLst/>
            </a:prstGeom>
            <a:noFill/>
            <a:ln w="25400" algn="ctr">
              <a:solidFill>
                <a:srgbClr val="FF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0" name="62 Conector recto"/>
            <p:cNvCxnSpPr>
              <a:cxnSpLocks noChangeShapeType="1"/>
            </p:cNvCxnSpPr>
            <p:nvPr/>
          </p:nvCxnSpPr>
          <p:spPr bwMode="auto">
            <a:xfrm rot="16200000" flipV="1">
              <a:off x="3429787" y="5072074"/>
              <a:ext cx="2143140" cy="1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63 CuadroTexto"/>
            <p:cNvSpPr txBox="1"/>
            <p:nvPr/>
          </p:nvSpPr>
          <p:spPr>
            <a:xfrm>
              <a:off x="5715008" y="5071594"/>
              <a:ext cx="1000132" cy="3396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Tiempo</a:t>
              </a:r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1928794" y="4225698"/>
              <a:ext cx="1000132" cy="3380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Amplitud</a:t>
              </a:r>
            </a:p>
          </p:txBody>
        </p:sp>
        <p:sp>
          <p:nvSpPr>
            <p:cNvPr id="21563" name="Arc 32"/>
            <p:cNvSpPr>
              <a:spLocks/>
            </p:cNvSpPr>
            <p:nvPr/>
          </p:nvSpPr>
          <p:spPr bwMode="auto">
            <a:xfrm>
              <a:off x="4643438" y="4054485"/>
              <a:ext cx="125412" cy="869950"/>
            </a:xfrm>
            <a:custGeom>
              <a:avLst/>
              <a:gdLst>
                <a:gd name="T0" fmla="*/ 0 w 21600"/>
                <a:gd name="T1" fmla="*/ 2147483647 h 21598"/>
                <a:gd name="T2" fmla="*/ 0 w 21600"/>
                <a:gd name="T3" fmla="*/ 0 h 21598"/>
                <a:gd name="T4" fmla="*/ 0 w 21600"/>
                <a:gd name="T5" fmla="*/ 2147483647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64" name="Arc 33"/>
            <p:cNvSpPr>
              <a:spLocks/>
            </p:cNvSpPr>
            <p:nvPr/>
          </p:nvSpPr>
          <p:spPr bwMode="auto">
            <a:xfrm>
              <a:off x="4762500" y="4059248"/>
              <a:ext cx="127000" cy="869950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2147483647 h 21600"/>
                <a:gd name="T4" fmla="*/ 0 w 21873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65" name="Arc 49"/>
            <p:cNvSpPr>
              <a:spLocks/>
            </p:cNvSpPr>
            <p:nvPr/>
          </p:nvSpPr>
          <p:spPr bwMode="auto">
            <a:xfrm>
              <a:off x="3470269" y="4929198"/>
              <a:ext cx="125413" cy="86995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66" name="Arc 50"/>
            <p:cNvSpPr>
              <a:spLocks/>
            </p:cNvSpPr>
            <p:nvPr/>
          </p:nvSpPr>
          <p:spPr bwMode="auto">
            <a:xfrm>
              <a:off x="3589332" y="4933961"/>
              <a:ext cx="125412" cy="86995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MX"/>
            </a:p>
          </p:txBody>
        </p:sp>
        <p:cxnSp>
          <p:nvCxnSpPr>
            <p:cNvPr id="21567" name="51 Conector recto de flecha"/>
            <p:cNvCxnSpPr>
              <a:cxnSpLocks noChangeShapeType="1"/>
            </p:cNvCxnSpPr>
            <p:nvPr/>
          </p:nvCxnSpPr>
          <p:spPr bwMode="auto">
            <a:xfrm>
              <a:off x="2928926" y="4929198"/>
              <a:ext cx="3214710" cy="1588"/>
            </a:xfrm>
            <a:prstGeom prst="straightConnector1">
              <a:avLst/>
            </a:prstGeom>
            <a:noFill/>
            <a:ln w="25400" algn="ctr">
              <a:solidFill>
                <a:srgbClr val="FF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43" name="42 Tabla"/>
          <p:cNvGraphicFramePr>
            <a:graphicFrameLocks noGrp="1"/>
          </p:cNvGraphicFramePr>
          <p:nvPr/>
        </p:nvGraphicFramePr>
        <p:xfrm>
          <a:off x="1285875" y="1928813"/>
          <a:ext cx="1785938" cy="1438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>
                          <a:solidFill>
                            <a:schemeClr val="tx1"/>
                          </a:solidFill>
                          <a:latin typeface="ZapfHumnst BT"/>
                        </a:rPr>
                        <a:t>Dibit</a:t>
                      </a:r>
                      <a:endParaRPr lang="es-MX" sz="1600" dirty="0">
                        <a:solidFill>
                          <a:schemeClr val="tx1"/>
                        </a:solidFill>
                        <a:latin typeface="ZapfHumnst BT"/>
                      </a:endParaRP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Fase</a:t>
                      </a: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7271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01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11</a:t>
                      </a: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90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180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270</a:t>
                      </a:r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521" name="74 Grupo"/>
          <p:cNvGrpSpPr>
            <a:grpSpLocks/>
          </p:cNvGrpSpPr>
          <p:nvPr/>
        </p:nvGrpSpPr>
        <p:grpSpPr bwMode="auto">
          <a:xfrm>
            <a:off x="642938" y="3571875"/>
            <a:ext cx="4357687" cy="2928938"/>
            <a:chOff x="4071934" y="1336681"/>
            <a:chExt cx="4357718" cy="2928332"/>
          </a:xfrm>
        </p:grpSpPr>
        <p:cxnSp>
          <p:nvCxnSpPr>
            <p:cNvPr id="21524" name="10 Conector recto"/>
            <p:cNvCxnSpPr>
              <a:cxnSpLocks noChangeShapeType="1"/>
            </p:cNvCxnSpPr>
            <p:nvPr/>
          </p:nvCxnSpPr>
          <p:spPr bwMode="auto">
            <a:xfrm>
              <a:off x="5429304" y="2765061"/>
              <a:ext cx="1643062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5" name="11 Conector recto"/>
            <p:cNvCxnSpPr>
              <a:cxnSpLocks noChangeShapeType="1"/>
            </p:cNvCxnSpPr>
            <p:nvPr/>
          </p:nvCxnSpPr>
          <p:spPr bwMode="auto">
            <a:xfrm rot="16200000" flipV="1">
              <a:off x="5608075" y="2800770"/>
              <a:ext cx="1356961" cy="3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53 Elipse"/>
            <p:cNvSpPr/>
            <p:nvPr/>
          </p:nvSpPr>
          <p:spPr bwMode="auto">
            <a:xfrm>
              <a:off x="5429256" y="2693713"/>
              <a:ext cx="142876" cy="14284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58" name="57 Elipse"/>
            <p:cNvSpPr/>
            <p:nvPr/>
          </p:nvSpPr>
          <p:spPr bwMode="auto">
            <a:xfrm>
              <a:off x="6929454" y="2693713"/>
              <a:ext cx="142876" cy="14284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59" name="Rectangle 3"/>
            <p:cNvSpPr txBox="1">
              <a:spLocks noChangeArrowheads="1"/>
            </p:cNvSpPr>
            <p:nvPr/>
          </p:nvSpPr>
          <p:spPr bwMode="auto">
            <a:xfrm>
              <a:off x="5000628" y="2550868"/>
              <a:ext cx="428628" cy="499959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10</a:t>
              </a:r>
            </a:p>
          </p:txBody>
        </p:sp>
        <p:sp>
          <p:nvSpPr>
            <p:cNvPr id="60" name="Rectangle 3"/>
            <p:cNvSpPr txBox="1">
              <a:spLocks noChangeArrowheads="1"/>
            </p:cNvSpPr>
            <p:nvPr/>
          </p:nvSpPr>
          <p:spPr bwMode="auto">
            <a:xfrm>
              <a:off x="7072330" y="2550868"/>
              <a:ext cx="500066" cy="499959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00</a:t>
              </a:r>
            </a:p>
          </p:txBody>
        </p:sp>
        <p:sp>
          <p:nvSpPr>
            <p:cNvPr id="61" name="60 Elipse"/>
            <p:cNvSpPr/>
            <p:nvPr/>
          </p:nvSpPr>
          <p:spPr bwMode="auto">
            <a:xfrm>
              <a:off x="6215074" y="2122331"/>
              <a:ext cx="142876" cy="14284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62" name="61 Elipse"/>
            <p:cNvSpPr/>
            <p:nvPr/>
          </p:nvSpPr>
          <p:spPr bwMode="auto">
            <a:xfrm>
              <a:off x="6215074" y="3336517"/>
              <a:ext cx="142876" cy="14284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63" name="Rectangle 3"/>
            <p:cNvSpPr txBox="1">
              <a:spLocks noChangeArrowheads="1"/>
            </p:cNvSpPr>
            <p:nvPr/>
          </p:nvSpPr>
          <p:spPr bwMode="auto">
            <a:xfrm>
              <a:off x="6072198" y="1693795"/>
              <a:ext cx="500066" cy="499959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01</a:t>
              </a:r>
            </a:p>
          </p:txBody>
        </p:sp>
        <p:sp>
          <p:nvSpPr>
            <p:cNvPr id="68" name="Rectangle 3"/>
            <p:cNvSpPr txBox="1">
              <a:spLocks noChangeArrowheads="1"/>
            </p:cNvSpPr>
            <p:nvPr/>
          </p:nvSpPr>
          <p:spPr bwMode="auto">
            <a:xfrm>
              <a:off x="6072198" y="3407940"/>
              <a:ext cx="500066" cy="499959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11</a:t>
              </a:r>
            </a:p>
          </p:txBody>
        </p:sp>
        <p:sp>
          <p:nvSpPr>
            <p:cNvPr id="21534" name="16 Rectángulo"/>
            <p:cNvSpPr>
              <a:spLocks noChangeArrowheads="1"/>
            </p:cNvSpPr>
            <p:nvPr/>
          </p:nvSpPr>
          <p:spPr bwMode="auto">
            <a:xfrm>
              <a:off x="7500997" y="2543050"/>
              <a:ext cx="928655" cy="50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0</a:t>
              </a:r>
              <a:r>
                <a:rPr lang="el-GR" altLang="es-MX" sz="18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 = 0°</a:t>
              </a:r>
              <a:endParaRPr lang="es-MX" altLang="es-MX" sz="18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1535" name="16 Rectángulo"/>
            <p:cNvSpPr>
              <a:spLocks noChangeArrowheads="1"/>
            </p:cNvSpPr>
            <p:nvPr/>
          </p:nvSpPr>
          <p:spPr bwMode="auto">
            <a:xfrm>
              <a:off x="5715086" y="1336681"/>
              <a:ext cx="1142930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8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 /2 = 90°</a:t>
              </a:r>
              <a:endParaRPr lang="es-MX" altLang="es-MX" sz="18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1536" name="16 Rectángulo"/>
            <p:cNvSpPr>
              <a:spLocks noChangeArrowheads="1"/>
            </p:cNvSpPr>
            <p:nvPr/>
          </p:nvSpPr>
          <p:spPr bwMode="auto">
            <a:xfrm>
              <a:off x="4071934" y="2543050"/>
              <a:ext cx="1000091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8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 = 180°</a:t>
              </a:r>
              <a:endParaRPr lang="es-MX" altLang="es-MX" sz="18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1537" name="16 Rectángulo"/>
            <p:cNvSpPr>
              <a:spLocks noChangeArrowheads="1"/>
            </p:cNvSpPr>
            <p:nvPr/>
          </p:nvSpPr>
          <p:spPr bwMode="auto">
            <a:xfrm>
              <a:off x="5715048" y="3757182"/>
              <a:ext cx="1357282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3</a:t>
              </a:r>
              <a:r>
                <a:rPr lang="el-GR" altLang="es-MX" sz="18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/2 = 270°</a:t>
              </a:r>
              <a:endParaRPr lang="es-MX" altLang="es-MX" sz="1800">
                <a:solidFill>
                  <a:schemeClr val="accent2"/>
                </a:solidFill>
                <a:latin typeface="ZapfHumnst BT"/>
              </a:endParaRPr>
            </a:p>
          </p:txBody>
        </p:sp>
      </p:grpSp>
      <p:sp>
        <p:nvSpPr>
          <p:cNvPr id="76" name="16 Rectángulo"/>
          <p:cNvSpPr>
            <a:spLocks noChangeArrowheads="1"/>
          </p:cNvSpPr>
          <p:nvPr/>
        </p:nvSpPr>
        <p:spPr bwMode="auto">
          <a:xfrm>
            <a:off x="4714875" y="5324475"/>
            <a:ext cx="3929063" cy="41601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pt-BR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elemento representa dos bits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7" name="16 Rectángulo"/>
          <p:cNvSpPr>
            <a:spLocks noChangeArrowheads="1"/>
          </p:cNvSpPr>
          <p:nvPr/>
        </p:nvSpPr>
        <p:spPr bwMode="auto">
          <a:xfrm>
            <a:off x="4714875" y="5786438"/>
            <a:ext cx="4071938" cy="42184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Saltos de fase múltiplos de </a:t>
            </a:r>
            <a:r>
              <a:rPr lang="el-GR" sz="1600" b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π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/2 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sym typeface="Symbol" pitchFamily="18" charset="2"/>
              </a:rPr>
              <a:t>(90</a:t>
            </a:r>
            <a:r>
              <a:rPr lang="es-ES_tradnl" sz="1600" kern="0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sym typeface="Symbol" pitchFamily="18" charset="2"/>
              </a:rPr>
              <a:t>o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sym typeface="Symbol" pitchFamily="18" charset="2"/>
              </a:rPr>
              <a:t>)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3106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71500" y="282575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22532" name="7 CuadroTexto"/>
          <p:cNvSpPr txBox="1">
            <a:spLocks noChangeArrowheads="1"/>
          </p:cNvSpPr>
          <p:nvPr/>
        </p:nvSpPr>
        <p:spPr bwMode="auto">
          <a:xfrm>
            <a:off x="571500" y="1071563"/>
            <a:ext cx="74295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QPSK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</a:t>
            </a:r>
            <a:r>
              <a:rPr lang="es-MX" altLang="es-MX" sz="20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Quadrature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20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Phase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20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Shift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20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Keying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857250" y="1844675"/>
            <a:ext cx="3649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  La formula de </a:t>
            </a:r>
            <a:r>
              <a:rPr lang="es-ES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QPSK</a:t>
            </a: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 queda así: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1857375" y="2647950"/>
            <a:ext cx="4552950" cy="2638425"/>
            <a:chOff x="1857375" y="2647950"/>
            <a:chExt cx="4552950" cy="2638425"/>
          </a:xfrm>
        </p:grpSpPr>
        <p:grpSp>
          <p:nvGrpSpPr>
            <p:cNvPr id="22536" name="Group 1"/>
            <p:cNvGrpSpPr>
              <a:grpSpLocks/>
            </p:cNvGrpSpPr>
            <p:nvPr/>
          </p:nvGrpSpPr>
          <p:grpSpPr bwMode="auto">
            <a:xfrm>
              <a:off x="2976563" y="2647950"/>
              <a:ext cx="3433762" cy="2638425"/>
              <a:chOff x="2155" y="8638"/>
              <a:chExt cx="3108" cy="2440"/>
            </a:xfrm>
          </p:grpSpPr>
          <p:sp>
            <p:nvSpPr>
              <p:cNvPr id="22538" name="AutoShape 3"/>
              <p:cNvSpPr>
                <a:spLocks/>
              </p:cNvSpPr>
              <p:nvPr/>
            </p:nvSpPr>
            <p:spPr bwMode="auto">
              <a:xfrm>
                <a:off x="2155" y="8638"/>
                <a:ext cx="409" cy="2313"/>
              </a:xfrm>
              <a:prstGeom prst="leftBrace">
                <a:avLst>
                  <a:gd name="adj1" fmla="val 833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s-MX" altLang="es-MX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graphicFrame>
            <p:nvGraphicFramePr>
              <p:cNvPr id="22539" name="Object 2"/>
              <p:cNvGraphicFramePr>
                <a:graphicFrameLocks noChangeAspect="1"/>
              </p:cNvGraphicFramePr>
              <p:nvPr/>
            </p:nvGraphicFramePr>
            <p:xfrm>
              <a:off x="2689" y="8664"/>
              <a:ext cx="2574" cy="24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66" name="Ecuación" r:id="rId4" imgW="1587500" imgH="1536700" progId="Equation.3">
                      <p:embed/>
                    </p:oleObj>
                  </mc:Choice>
                  <mc:Fallback>
                    <p:oleObj name="Ecuación" r:id="rId4" imgW="1587500" imgH="15367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9" y="8664"/>
                            <a:ext cx="2574" cy="24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37" name="Rectangle 4"/>
            <p:cNvSpPr>
              <a:spLocks noChangeArrowheads="1"/>
            </p:cNvSpPr>
            <p:nvPr/>
          </p:nvSpPr>
          <p:spPr bwMode="auto">
            <a:xfrm>
              <a:off x="1857375" y="3719513"/>
              <a:ext cx="10239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MX" sz="1800">
                  <a:solidFill>
                    <a:schemeClr val="bg2">
                      <a:lumMod val="25000"/>
                    </a:schemeClr>
                  </a:solidFill>
                  <a:latin typeface="ZapfHumnst BT"/>
                  <a:cs typeface="Times New Roman" pitchFamily="18" charset="0"/>
                </a:rPr>
                <a:t>QPSK =</a:t>
              </a:r>
              <a:endParaRPr lang="es-MX" altLang="es-MX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105" name="Rectangle 4"/>
          <p:cNvSpPr>
            <a:spLocks noChangeArrowheads="1"/>
          </p:cNvSpPr>
          <p:nvPr/>
        </p:nvSpPr>
        <p:spPr bwMode="auto">
          <a:xfrm>
            <a:off x="857250" y="5643840"/>
            <a:ext cx="6817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  Este tipo de señales es utilizada en </a:t>
            </a:r>
            <a:r>
              <a:rPr lang="es-ES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transmisiones satelitales</a:t>
            </a: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.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2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41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2355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714375" y="1714500"/>
            <a:ext cx="8001000" cy="4286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PSK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se puede extender 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8-PSK.</a:t>
            </a:r>
          </a:p>
        </p:txBody>
      </p:sp>
      <p:sp>
        <p:nvSpPr>
          <p:cNvPr id="23557" name="7 CuadroTexto"/>
          <p:cNvSpPr txBox="1">
            <a:spLocks noChangeArrowheads="1"/>
          </p:cNvSpPr>
          <p:nvPr/>
        </p:nvSpPr>
        <p:spPr bwMode="auto">
          <a:xfrm>
            <a:off x="642938" y="1143000"/>
            <a:ext cx="2643187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8 - PSK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aphicFrame>
        <p:nvGraphicFramePr>
          <p:cNvPr id="41" name="40 Tabla"/>
          <p:cNvGraphicFramePr>
            <a:graphicFrameLocks noGrp="1"/>
          </p:cNvGraphicFramePr>
          <p:nvPr/>
        </p:nvGraphicFramePr>
        <p:xfrm>
          <a:off x="1571625" y="4000500"/>
          <a:ext cx="1785938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>
                          <a:solidFill>
                            <a:schemeClr val="tx1"/>
                          </a:solidFill>
                          <a:latin typeface="ZapfHumnst BT"/>
                        </a:rPr>
                        <a:t>Tribit</a:t>
                      </a:r>
                      <a:endParaRPr lang="es-MX" sz="1600" dirty="0">
                        <a:solidFill>
                          <a:schemeClr val="tx1"/>
                        </a:solidFill>
                        <a:latin typeface="ZapfHumnst BT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Fase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000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001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010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011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100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101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110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111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45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90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135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180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225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270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ZapfHumnst BT"/>
                        </a:rPr>
                        <a:t>315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569" name="27 Grupo"/>
          <p:cNvGrpSpPr>
            <a:grpSpLocks/>
          </p:cNvGrpSpPr>
          <p:nvPr/>
        </p:nvGrpSpPr>
        <p:grpSpPr bwMode="auto">
          <a:xfrm>
            <a:off x="4286250" y="3471863"/>
            <a:ext cx="4429125" cy="3100387"/>
            <a:chOff x="2071691" y="2753021"/>
            <a:chExt cx="4429135" cy="3100092"/>
          </a:xfrm>
        </p:grpSpPr>
        <p:cxnSp>
          <p:nvCxnSpPr>
            <p:cNvPr id="23573" name="22 Conector recto"/>
            <p:cNvCxnSpPr>
              <a:cxnSpLocks noChangeShapeType="1"/>
            </p:cNvCxnSpPr>
            <p:nvPr/>
          </p:nvCxnSpPr>
          <p:spPr bwMode="auto">
            <a:xfrm>
              <a:off x="3428997" y="4319609"/>
              <a:ext cx="1643051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4" name="23 Conector recto"/>
            <p:cNvCxnSpPr>
              <a:cxnSpLocks noChangeShapeType="1"/>
            </p:cNvCxnSpPr>
            <p:nvPr/>
          </p:nvCxnSpPr>
          <p:spPr bwMode="auto">
            <a:xfrm rot="16200000" flipV="1">
              <a:off x="3607464" y="4355334"/>
              <a:ext cx="1357556" cy="3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30 Elipse"/>
            <p:cNvSpPr/>
            <p:nvPr/>
          </p:nvSpPr>
          <p:spPr bwMode="auto">
            <a:xfrm>
              <a:off x="3429007" y="4248304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2" name="31 Elipse"/>
            <p:cNvSpPr/>
            <p:nvPr/>
          </p:nvSpPr>
          <p:spPr bwMode="auto">
            <a:xfrm>
              <a:off x="4929197" y="4248304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3" name="Rectangle 3"/>
            <p:cNvSpPr txBox="1">
              <a:spLocks noChangeArrowheads="1"/>
            </p:cNvSpPr>
            <p:nvPr/>
          </p:nvSpPr>
          <p:spPr bwMode="auto">
            <a:xfrm>
              <a:off x="5143511" y="4105442"/>
              <a:ext cx="571501" cy="500014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000</a:t>
              </a:r>
            </a:p>
          </p:txBody>
        </p:sp>
        <p:sp>
          <p:nvSpPr>
            <p:cNvPr id="34" name="33 Elipse"/>
            <p:cNvSpPr/>
            <p:nvPr/>
          </p:nvSpPr>
          <p:spPr bwMode="auto">
            <a:xfrm>
              <a:off x="4214821" y="3676858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5" name="34 Elipse"/>
            <p:cNvSpPr/>
            <p:nvPr/>
          </p:nvSpPr>
          <p:spPr bwMode="auto">
            <a:xfrm>
              <a:off x="4214821" y="4891180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cxnSp>
          <p:nvCxnSpPr>
            <p:cNvPr id="23580" name="29 Conector recto"/>
            <p:cNvCxnSpPr>
              <a:cxnSpLocks noChangeShapeType="1"/>
            </p:cNvCxnSpPr>
            <p:nvPr/>
          </p:nvCxnSpPr>
          <p:spPr bwMode="auto">
            <a:xfrm rot="10800000" flipH="1">
              <a:off x="3857619" y="3819462"/>
              <a:ext cx="928683" cy="96457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36 Elipse"/>
            <p:cNvSpPr/>
            <p:nvPr/>
          </p:nvSpPr>
          <p:spPr bwMode="auto">
            <a:xfrm>
              <a:off x="4714885" y="3748288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8" name="37 Elipse"/>
            <p:cNvSpPr/>
            <p:nvPr/>
          </p:nvSpPr>
          <p:spPr bwMode="auto">
            <a:xfrm>
              <a:off x="3714758" y="4748318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cxnSp>
          <p:nvCxnSpPr>
            <p:cNvPr id="23583" name="32 Conector recto"/>
            <p:cNvCxnSpPr>
              <a:cxnSpLocks noChangeShapeType="1"/>
            </p:cNvCxnSpPr>
            <p:nvPr/>
          </p:nvCxnSpPr>
          <p:spPr bwMode="auto">
            <a:xfrm>
              <a:off x="3714745" y="3819457"/>
              <a:ext cx="1142992" cy="100030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39 Elipse"/>
            <p:cNvSpPr/>
            <p:nvPr/>
          </p:nvSpPr>
          <p:spPr bwMode="auto">
            <a:xfrm>
              <a:off x="4786322" y="4748318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42" name="41 Elipse"/>
            <p:cNvSpPr/>
            <p:nvPr/>
          </p:nvSpPr>
          <p:spPr bwMode="auto">
            <a:xfrm>
              <a:off x="3643320" y="3748288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43" name="Rectangle 3"/>
            <p:cNvSpPr txBox="1">
              <a:spLocks noChangeArrowheads="1"/>
            </p:cNvSpPr>
            <p:nvPr/>
          </p:nvSpPr>
          <p:spPr bwMode="auto">
            <a:xfrm>
              <a:off x="4786322" y="3462565"/>
              <a:ext cx="571501" cy="500015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001</a:t>
              </a:r>
            </a:p>
          </p:txBody>
        </p:sp>
        <p:sp>
          <p:nvSpPr>
            <p:cNvPr id="44" name="Rectangle 3"/>
            <p:cNvSpPr txBox="1">
              <a:spLocks noChangeArrowheads="1"/>
            </p:cNvSpPr>
            <p:nvPr/>
          </p:nvSpPr>
          <p:spPr bwMode="auto">
            <a:xfrm>
              <a:off x="4071946" y="3176843"/>
              <a:ext cx="571501" cy="500015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010</a:t>
              </a:r>
            </a:p>
          </p:txBody>
        </p:sp>
        <p:sp>
          <p:nvSpPr>
            <p:cNvPr id="45" name="Rectangle 3"/>
            <p:cNvSpPr txBox="1">
              <a:spLocks noChangeArrowheads="1"/>
            </p:cNvSpPr>
            <p:nvPr/>
          </p:nvSpPr>
          <p:spPr bwMode="auto">
            <a:xfrm>
              <a:off x="3357569" y="3319704"/>
              <a:ext cx="571501" cy="500015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011</a:t>
              </a:r>
            </a:p>
          </p:txBody>
        </p:sp>
        <p:sp>
          <p:nvSpPr>
            <p:cNvPr id="46" name="Rectangle 3"/>
            <p:cNvSpPr txBox="1">
              <a:spLocks noChangeArrowheads="1"/>
            </p:cNvSpPr>
            <p:nvPr/>
          </p:nvSpPr>
          <p:spPr bwMode="auto">
            <a:xfrm>
              <a:off x="2928943" y="4034011"/>
              <a:ext cx="571501" cy="500015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100</a:t>
              </a:r>
            </a:p>
          </p:txBody>
        </p:sp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>
              <a:off x="3286132" y="4748318"/>
              <a:ext cx="571501" cy="500015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101</a:t>
              </a:r>
            </a:p>
          </p:txBody>
        </p:sp>
        <p:sp>
          <p:nvSpPr>
            <p:cNvPr id="48" name="Rectangle 3"/>
            <p:cNvSpPr txBox="1">
              <a:spLocks noChangeArrowheads="1"/>
            </p:cNvSpPr>
            <p:nvPr/>
          </p:nvSpPr>
          <p:spPr bwMode="auto">
            <a:xfrm>
              <a:off x="4071946" y="5034041"/>
              <a:ext cx="571501" cy="500015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110</a:t>
              </a:r>
            </a:p>
          </p:txBody>
        </p:sp>
        <p:sp>
          <p:nvSpPr>
            <p:cNvPr id="49" name="Rectangle 3"/>
            <p:cNvSpPr txBox="1">
              <a:spLocks noChangeArrowheads="1"/>
            </p:cNvSpPr>
            <p:nvPr/>
          </p:nvSpPr>
          <p:spPr bwMode="auto">
            <a:xfrm>
              <a:off x="4786322" y="4819749"/>
              <a:ext cx="571501" cy="500014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111</a:t>
              </a:r>
            </a:p>
          </p:txBody>
        </p:sp>
        <p:sp>
          <p:nvSpPr>
            <p:cNvPr id="23593" name="16 Rectángulo"/>
            <p:cNvSpPr>
              <a:spLocks noChangeArrowheads="1"/>
            </p:cNvSpPr>
            <p:nvPr/>
          </p:nvSpPr>
          <p:spPr bwMode="auto">
            <a:xfrm>
              <a:off x="5643563" y="4033798"/>
              <a:ext cx="8572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0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= 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3594" name="16 Rectángulo"/>
            <p:cNvSpPr>
              <a:spLocks noChangeArrowheads="1"/>
            </p:cNvSpPr>
            <p:nvPr/>
          </p:nvSpPr>
          <p:spPr bwMode="auto">
            <a:xfrm>
              <a:off x="5286375" y="3357697"/>
              <a:ext cx="10715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/4 = 45°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3595" name="16 Rectángulo"/>
            <p:cNvSpPr>
              <a:spLocks noChangeArrowheads="1"/>
            </p:cNvSpPr>
            <p:nvPr/>
          </p:nvSpPr>
          <p:spPr bwMode="auto">
            <a:xfrm>
              <a:off x="3786189" y="2753021"/>
              <a:ext cx="11430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/2 = 90°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3596" name="16 Rectángulo"/>
            <p:cNvSpPr>
              <a:spLocks noChangeArrowheads="1"/>
            </p:cNvSpPr>
            <p:nvPr/>
          </p:nvSpPr>
          <p:spPr bwMode="auto">
            <a:xfrm>
              <a:off x="2214546" y="3286246"/>
              <a:ext cx="1214425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3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/4 = 135°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3597" name="16 Rectángulo"/>
            <p:cNvSpPr>
              <a:spLocks noChangeArrowheads="1"/>
            </p:cNvSpPr>
            <p:nvPr/>
          </p:nvSpPr>
          <p:spPr bwMode="auto">
            <a:xfrm>
              <a:off x="2071691" y="4033798"/>
              <a:ext cx="928673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= 180°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3598" name="16 Rectángulo"/>
            <p:cNvSpPr>
              <a:spLocks noChangeArrowheads="1"/>
            </p:cNvSpPr>
            <p:nvPr/>
          </p:nvSpPr>
          <p:spPr bwMode="auto">
            <a:xfrm>
              <a:off x="2214567" y="4715264"/>
              <a:ext cx="1214425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5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/4 = 225°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3599" name="16 Rectángulo"/>
            <p:cNvSpPr>
              <a:spLocks noChangeArrowheads="1"/>
            </p:cNvSpPr>
            <p:nvPr/>
          </p:nvSpPr>
          <p:spPr bwMode="auto">
            <a:xfrm>
              <a:off x="3786189" y="5391365"/>
              <a:ext cx="1214439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6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/4 = 270°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3600" name="16 Rectángulo"/>
            <p:cNvSpPr>
              <a:spLocks noChangeArrowheads="1"/>
            </p:cNvSpPr>
            <p:nvPr/>
          </p:nvSpPr>
          <p:spPr bwMode="auto">
            <a:xfrm>
              <a:off x="5286375" y="4819758"/>
              <a:ext cx="1214451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7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/4 = 315°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</p:grpSp>
      <p:sp>
        <p:nvSpPr>
          <p:cNvPr id="50" name="Rectangle 3"/>
          <p:cNvSpPr txBox="1">
            <a:spLocks noChangeArrowheads="1"/>
          </p:cNvSpPr>
          <p:nvPr/>
        </p:nvSpPr>
        <p:spPr>
          <a:xfrm>
            <a:off x="714375" y="2143125"/>
            <a:ext cx="8001000" cy="5000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lugar de 90 grados se puede variar la señal en desplazamientos de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45 grados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</a:t>
            </a: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714375" y="2571750"/>
            <a:ext cx="8072438" cy="7143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8 fases distintas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cada desplazamiento puede representar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3 bits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(un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tribit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) al mismo tiempo.</a:t>
            </a:r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714375" y="3286125"/>
            <a:ext cx="4643438" cy="5000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8-PSK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es tres veces más rápido que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2-PSK</a:t>
            </a:r>
          </a:p>
        </p:txBody>
      </p:sp>
    </p:spTree>
    <p:extLst>
      <p:ext uri="{BB962C8B-B14F-4D97-AF65-F5344CB8AC3E}">
        <p14:creationId xmlns:p14="http://schemas.microsoft.com/office/powerpoint/2010/main" val="213511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50" grpId="0"/>
      <p:bldP spid="51" grpId="0"/>
      <p:bldP spid="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71500" y="282575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24580" name="7 CuadroTexto"/>
          <p:cNvSpPr txBox="1">
            <a:spLocks noChangeArrowheads="1"/>
          </p:cNvSpPr>
          <p:nvPr/>
        </p:nvSpPr>
        <p:spPr bwMode="auto">
          <a:xfrm>
            <a:off x="571500" y="1071563"/>
            <a:ext cx="7429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4 - PSK 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y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8-PSK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14375" y="1714500"/>
            <a:ext cx="7858125" cy="7858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relación del número de bits por desplazamiento del número de fases es potencia de dos.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214563" y="2500313"/>
            <a:ext cx="6429375" cy="928687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4 fases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: Se pueden enviar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dos bits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al mismo tiempo  ( 2</a:t>
            </a:r>
            <a:r>
              <a:rPr lang="es-MX" sz="1600" kern="0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2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= 4 )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8 fases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: Se pueden enviar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tres bits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al mismo tiempo  ( 2</a:t>
            </a:r>
            <a:r>
              <a:rPr lang="es-MX" sz="1600" kern="0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3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= 8 )</a:t>
            </a:r>
          </a:p>
        </p:txBody>
      </p:sp>
      <p:grpSp>
        <p:nvGrpSpPr>
          <p:cNvPr id="24583" name="10 Grupo"/>
          <p:cNvGrpSpPr>
            <a:grpSpLocks/>
          </p:cNvGrpSpPr>
          <p:nvPr/>
        </p:nvGrpSpPr>
        <p:grpSpPr bwMode="auto">
          <a:xfrm>
            <a:off x="1571625" y="4429125"/>
            <a:ext cx="2571750" cy="2214563"/>
            <a:chOff x="857224" y="4572008"/>
            <a:chExt cx="2571768" cy="2214578"/>
          </a:xfrm>
        </p:grpSpPr>
        <p:cxnSp>
          <p:nvCxnSpPr>
            <p:cNvPr id="24607" name="11 Conector recto"/>
            <p:cNvCxnSpPr>
              <a:cxnSpLocks noChangeShapeType="1"/>
            </p:cNvCxnSpPr>
            <p:nvPr/>
          </p:nvCxnSpPr>
          <p:spPr bwMode="auto">
            <a:xfrm>
              <a:off x="1285852" y="5643578"/>
              <a:ext cx="164307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8" name="12 Conector recto"/>
            <p:cNvCxnSpPr>
              <a:cxnSpLocks noChangeShapeType="1"/>
            </p:cNvCxnSpPr>
            <p:nvPr/>
          </p:nvCxnSpPr>
          <p:spPr bwMode="auto">
            <a:xfrm rot="16200000" flipV="1">
              <a:off x="1464449" y="5679296"/>
              <a:ext cx="1357321" cy="3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13 Elipse"/>
            <p:cNvSpPr/>
            <p:nvPr/>
          </p:nvSpPr>
          <p:spPr bwMode="auto">
            <a:xfrm>
              <a:off x="1285852" y="5572140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15" name="14 Elipse"/>
            <p:cNvSpPr/>
            <p:nvPr/>
          </p:nvSpPr>
          <p:spPr bwMode="auto">
            <a:xfrm>
              <a:off x="2786051" y="5572140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16" name="Rectangle 3"/>
            <p:cNvSpPr txBox="1">
              <a:spLocks noChangeArrowheads="1"/>
            </p:cNvSpPr>
            <p:nvPr/>
          </p:nvSpPr>
          <p:spPr>
            <a:xfrm>
              <a:off x="857224" y="5429264"/>
              <a:ext cx="428628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10</a:t>
              </a:r>
            </a:p>
          </p:txBody>
        </p:sp>
        <p:sp>
          <p:nvSpPr>
            <p:cNvPr id="17" name="Rectangle 3"/>
            <p:cNvSpPr txBox="1">
              <a:spLocks noChangeArrowheads="1"/>
            </p:cNvSpPr>
            <p:nvPr/>
          </p:nvSpPr>
          <p:spPr>
            <a:xfrm>
              <a:off x="2928927" y="5429264"/>
              <a:ext cx="500065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00</a:t>
              </a:r>
            </a:p>
          </p:txBody>
        </p:sp>
        <p:sp>
          <p:nvSpPr>
            <p:cNvPr id="18" name="17 Elipse"/>
            <p:cNvSpPr/>
            <p:nvPr/>
          </p:nvSpPr>
          <p:spPr bwMode="auto">
            <a:xfrm>
              <a:off x="2071671" y="5000636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19" name="18 Elipse"/>
            <p:cNvSpPr/>
            <p:nvPr/>
          </p:nvSpPr>
          <p:spPr bwMode="auto">
            <a:xfrm>
              <a:off x="2071671" y="6215082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0" name="Rectangle 3"/>
            <p:cNvSpPr txBox="1">
              <a:spLocks noChangeArrowheads="1"/>
            </p:cNvSpPr>
            <p:nvPr/>
          </p:nvSpPr>
          <p:spPr>
            <a:xfrm>
              <a:off x="1928795" y="4572008"/>
              <a:ext cx="500065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01</a:t>
              </a:r>
            </a:p>
          </p:txBody>
        </p:sp>
        <p:sp>
          <p:nvSpPr>
            <p:cNvPr id="21" name="Rectangle 3"/>
            <p:cNvSpPr txBox="1">
              <a:spLocks noChangeArrowheads="1"/>
            </p:cNvSpPr>
            <p:nvPr/>
          </p:nvSpPr>
          <p:spPr>
            <a:xfrm>
              <a:off x="1928795" y="6286520"/>
              <a:ext cx="500065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11</a:t>
              </a:r>
            </a:p>
          </p:txBody>
        </p:sp>
      </p:grpSp>
      <p:grpSp>
        <p:nvGrpSpPr>
          <p:cNvPr id="24584" name="21 Grupo"/>
          <p:cNvGrpSpPr>
            <a:grpSpLocks/>
          </p:cNvGrpSpPr>
          <p:nvPr/>
        </p:nvGrpSpPr>
        <p:grpSpPr bwMode="auto">
          <a:xfrm>
            <a:off x="5000625" y="4214813"/>
            <a:ext cx="2786063" cy="2357437"/>
            <a:chOff x="5214942" y="4143380"/>
            <a:chExt cx="2786082" cy="2357454"/>
          </a:xfrm>
        </p:grpSpPr>
        <p:cxnSp>
          <p:nvCxnSpPr>
            <p:cNvPr id="24587" name="22 Conector recto"/>
            <p:cNvCxnSpPr>
              <a:cxnSpLocks noChangeShapeType="1"/>
            </p:cNvCxnSpPr>
            <p:nvPr/>
          </p:nvCxnSpPr>
          <p:spPr bwMode="auto">
            <a:xfrm>
              <a:off x="5715008" y="5286388"/>
              <a:ext cx="164307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8" name="23 Conector recto"/>
            <p:cNvCxnSpPr>
              <a:cxnSpLocks noChangeShapeType="1"/>
            </p:cNvCxnSpPr>
            <p:nvPr/>
          </p:nvCxnSpPr>
          <p:spPr bwMode="auto">
            <a:xfrm rot="16200000" flipV="1">
              <a:off x="5893605" y="5322106"/>
              <a:ext cx="1357321" cy="3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24 Elipse"/>
            <p:cNvSpPr/>
            <p:nvPr/>
          </p:nvSpPr>
          <p:spPr bwMode="auto">
            <a:xfrm>
              <a:off x="5715008" y="5214950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6" name="25 Elipse"/>
            <p:cNvSpPr/>
            <p:nvPr/>
          </p:nvSpPr>
          <p:spPr bwMode="auto">
            <a:xfrm>
              <a:off x="7215206" y="5214950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7" name="Rectangle 3"/>
            <p:cNvSpPr txBox="1">
              <a:spLocks noChangeArrowheads="1"/>
            </p:cNvSpPr>
            <p:nvPr/>
          </p:nvSpPr>
          <p:spPr>
            <a:xfrm>
              <a:off x="7429520" y="5072074"/>
              <a:ext cx="571504" cy="500067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000</a:t>
              </a:r>
            </a:p>
          </p:txBody>
        </p:sp>
        <p:sp>
          <p:nvSpPr>
            <p:cNvPr id="28" name="27 Elipse"/>
            <p:cNvSpPr/>
            <p:nvPr/>
          </p:nvSpPr>
          <p:spPr bwMode="auto">
            <a:xfrm>
              <a:off x="6500826" y="4643446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9" name="28 Elipse"/>
            <p:cNvSpPr/>
            <p:nvPr/>
          </p:nvSpPr>
          <p:spPr bwMode="auto">
            <a:xfrm>
              <a:off x="6500826" y="5857892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cxnSp>
          <p:nvCxnSpPr>
            <p:cNvPr id="24594" name="29 Conector recto"/>
            <p:cNvCxnSpPr>
              <a:cxnSpLocks noChangeShapeType="1"/>
            </p:cNvCxnSpPr>
            <p:nvPr/>
          </p:nvCxnSpPr>
          <p:spPr bwMode="auto">
            <a:xfrm rot="10800000" flipH="1">
              <a:off x="6143636" y="4786327"/>
              <a:ext cx="928696" cy="96440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30 Elipse"/>
            <p:cNvSpPr/>
            <p:nvPr/>
          </p:nvSpPr>
          <p:spPr bwMode="auto">
            <a:xfrm>
              <a:off x="7000892" y="4714884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2" name="31 Elipse"/>
            <p:cNvSpPr/>
            <p:nvPr/>
          </p:nvSpPr>
          <p:spPr bwMode="auto">
            <a:xfrm>
              <a:off x="6000760" y="5715016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cxnSp>
          <p:nvCxnSpPr>
            <p:cNvPr id="24597" name="32 Conector recto"/>
            <p:cNvCxnSpPr>
              <a:cxnSpLocks noChangeShapeType="1"/>
            </p:cNvCxnSpPr>
            <p:nvPr/>
          </p:nvCxnSpPr>
          <p:spPr bwMode="auto">
            <a:xfrm>
              <a:off x="6000760" y="4786322"/>
              <a:ext cx="1143008" cy="1000132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33 Elipse"/>
            <p:cNvSpPr/>
            <p:nvPr/>
          </p:nvSpPr>
          <p:spPr bwMode="auto">
            <a:xfrm>
              <a:off x="7072330" y="5715016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5" name="34 Elipse"/>
            <p:cNvSpPr/>
            <p:nvPr/>
          </p:nvSpPr>
          <p:spPr bwMode="auto">
            <a:xfrm>
              <a:off x="5929322" y="4714884"/>
              <a:ext cx="142876" cy="142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6" name="Rectangle 3"/>
            <p:cNvSpPr txBox="1">
              <a:spLocks noChangeArrowheads="1"/>
            </p:cNvSpPr>
            <p:nvPr/>
          </p:nvSpPr>
          <p:spPr>
            <a:xfrm>
              <a:off x="7072330" y="4429132"/>
              <a:ext cx="571504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001</a:t>
              </a:r>
            </a:p>
          </p:txBody>
        </p:sp>
        <p:sp>
          <p:nvSpPr>
            <p:cNvPr id="37" name="Rectangle 3"/>
            <p:cNvSpPr txBox="1">
              <a:spLocks noChangeArrowheads="1"/>
            </p:cNvSpPr>
            <p:nvPr/>
          </p:nvSpPr>
          <p:spPr>
            <a:xfrm>
              <a:off x="6357950" y="4143380"/>
              <a:ext cx="571504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010</a:t>
              </a:r>
            </a:p>
          </p:txBody>
        </p:sp>
        <p:sp>
          <p:nvSpPr>
            <p:cNvPr id="38" name="Rectangle 3"/>
            <p:cNvSpPr txBox="1">
              <a:spLocks noChangeArrowheads="1"/>
            </p:cNvSpPr>
            <p:nvPr/>
          </p:nvSpPr>
          <p:spPr>
            <a:xfrm>
              <a:off x="5643570" y="4286256"/>
              <a:ext cx="571504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011</a:t>
              </a:r>
            </a:p>
          </p:txBody>
        </p:sp>
        <p:sp>
          <p:nvSpPr>
            <p:cNvPr id="39" name="Rectangle 3"/>
            <p:cNvSpPr txBox="1">
              <a:spLocks noChangeArrowheads="1"/>
            </p:cNvSpPr>
            <p:nvPr/>
          </p:nvSpPr>
          <p:spPr>
            <a:xfrm>
              <a:off x="5214942" y="5000636"/>
              <a:ext cx="571504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100</a:t>
              </a:r>
            </a:p>
          </p:txBody>
        </p:sp>
        <p:sp>
          <p:nvSpPr>
            <p:cNvPr id="40" name="Rectangle 3"/>
            <p:cNvSpPr txBox="1">
              <a:spLocks noChangeArrowheads="1"/>
            </p:cNvSpPr>
            <p:nvPr/>
          </p:nvSpPr>
          <p:spPr>
            <a:xfrm>
              <a:off x="5572132" y="5715016"/>
              <a:ext cx="571504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101</a:t>
              </a:r>
            </a:p>
          </p:txBody>
        </p:sp>
        <p:sp>
          <p:nvSpPr>
            <p:cNvPr id="41" name="Rectangle 3"/>
            <p:cNvSpPr txBox="1">
              <a:spLocks noChangeArrowheads="1"/>
            </p:cNvSpPr>
            <p:nvPr/>
          </p:nvSpPr>
          <p:spPr>
            <a:xfrm>
              <a:off x="6357950" y="6000768"/>
              <a:ext cx="571504" cy="500066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110</a:t>
              </a:r>
            </a:p>
          </p:txBody>
        </p:sp>
        <p:sp>
          <p:nvSpPr>
            <p:cNvPr id="42" name="Rectangle 3"/>
            <p:cNvSpPr txBox="1">
              <a:spLocks noChangeArrowheads="1"/>
            </p:cNvSpPr>
            <p:nvPr/>
          </p:nvSpPr>
          <p:spPr>
            <a:xfrm>
              <a:off x="7072330" y="5786454"/>
              <a:ext cx="571504" cy="500067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111</a:t>
              </a:r>
            </a:p>
          </p:txBody>
        </p:sp>
      </p:grp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714375" y="2500313"/>
            <a:ext cx="1785938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Cuando hay: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1143000" y="3429000"/>
            <a:ext cx="3286125" cy="9286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Número de fases = 2</a:t>
            </a:r>
            <a:r>
              <a:rPr lang="es-MX" sz="1600" b="1" kern="0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 = Número de bits a transmitir</a:t>
            </a:r>
          </a:p>
        </p:txBody>
      </p:sp>
    </p:spTree>
    <p:extLst>
      <p:ext uri="{BB962C8B-B14F-4D97-AF65-F5344CB8AC3E}">
        <p14:creationId xmlns:p14="http://schemas.microsoft.com/office/powerpoint/2010/main" val="1530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3" grpId="0"/>
      <p:bldP spid="4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71500" y="282575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25604" name="7 CuadroTexto"/>
          <p:cNvSpPr txBox="1">
            <a:spLocks noChangeArrowheads="1"/>
          </p:cNvSpPr>
          <p:nvPr/>
        </p:nvSpPr>
        <p:spPr bwMode="auto">
          <a:xfrm>
            <a:off x="571500" y="1071563"/>
            <a:ext cx="7429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4 - 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(QPSK - </a:t>
            </a:r>
            <a:r>
              <a:rPr lang="es-MX" altLang="es-MX" sz="20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Quadrature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20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Phase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20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Shift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20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Keying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71563" y="4857750"/>
            <a:ext cx="235743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l-GR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/2</a:t>
            </a:r>
            <a:r>
              <a:rPr lang="es-MX" altLang="es-MX" sz="1600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2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=</a:t>
            </a:r>
            <a:r>
              <a:rPr lang="es-MX" altLang="es-MX" sz="1600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l-GR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/4 = </a:t>
            </a:r>
            <a:r>
              <a:rPr lang="el-GR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/2</a:t>
            </a:r>
            <a:endParaRPr lang="es-MX" altLang="es-MX" sz="1600" b="1" baseline="3000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  <p:sp>
        <p:nvSpPr>
          <p:cNvPr id="27656" name="58 CuadroTexto"/>
          <p:cNvSpPr txBox="1">
            <a:spLocks noChangeArrowheads="1"/>
          </p:cNvSpPr>
          <p:nvPr/>
        </p:nvSpPr>
        <p:spPr bwMode="auto">
          <a:xfrm>
            <a:off x="785813" y="1714500"/>
            <a:ext cx="628650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El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desplazamiento angular  (∆ Ø)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está dado por :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l-GR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/ 2</a:t>
            </a:r>
            <a:r>
              <a:rPr lang="es-MX" altLang="es-MX" sz="1600" b="1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1071563" y="2214563"/>
            <a:ext cx="6429375" cy="1357312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2</a:t>
            </a:r>
            <a:r>
              <a:rPr lang="el-G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Ciclo completo del periodo</a:t>
            </a: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2</a:t>
            </a:r>
            <a:r>
              <a:rPr lang="es-MX" sz="1600" b="1" kern="0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= Número de fases / Número de niveles equidistantes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= Número de bits a transmitir</a:t>
            </a:r>
          </a:p>
        </p:txBody>
      </p:sp>
      <p:sp>
        <p:nvSpPr>
          <p:cNvPr id="28" name="58 CuadroTexto"/>
          <p:cNvSpPr txBox="1">
            <a:spLocks noChangeArrowheads="1"/>
          </p:cNvSpPr>
          <p:nvPr/>
        </p:nvSpPr>
        <p:spPr bwMode="auto">
          <a:xfrm>
            <a:off x="785813" y="3929063"/>
            <a:ext cx="3429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El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desplazamiento angular  (∆ Ø)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para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4 fases</a:t>
            </a:r>
            <a:r>
              <a:rPr lang="es-MX" altLang="es-MX" sz="160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estaría dado por:</a:t>
            </a:r>
            <a:endParaRPr lang="es-MX" altLang="es-MX" sz="1600" baseline="3000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  <p:grpSp>
        <p:nvGrpSpPr>
          <p:cNvPr id="25609" name="28 Grupo"/>
          <p:cNvGrpSpPr>
            <a:grpSpLocks/>
          </p:cNvGrpSpPr>
          <p:nvPr/>
        </p:nvGrpSpPr>
        <p:grpSpPr bwMode="auto">
          <a:xfrm>
            <a:off x="4286250" y="3571875"/>
            <a:ext cx="4357688" cy="2928938"/>
            <a:chOff x="4071934" y="1336681"/>
            <a:chExt cx="4357718" cy="2928332"/>
          </a:xfrm>
        </p:grpSpPr>
        <p:cxnSp>
          <p:nvCxnSpPr>
            <p:cNvPr id="25610" name="10 Conector recto"/>
            <p:cNvCxnSpPr>
              <a:cxnSpLocks noChangeShapeType="1"/>
            </p:cNvCxnSpPr>
            <p:nvPr/>
          </p:nvCxnSpPr>
          <p:spPr bwMode="auto">
            <a:xfrm>
              <a:off x="5429304" y="2765061"/>
              <a:ext cx="1643062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1" name="11 Conector recto"/>
            <p:cNvCxnSpPr>
              <a:cxnSpLocks noChangeShapeType="1"/>
            </p:cNvCxnSpPr>
            <p:nvPr/>
          </p:nvCxnSpPr>
          <p:spPr bwMode="auto">
            <a:xfrm rot="16200000" flipV="1">
              <a:off x="5608075" y="2800770"/>
              <a:ext cx="1356961" cy="3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31 Elipse"/>
            <p:cNvSpPr/>
            <p:nvPr/>
          </p:nvSpPr>
          <p:spPr bwMode="auto">
            <a:xfrm>
              <a:off x="5429256" y="2693713"/>
              <a:ext cx="142876" cy="14284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3" name="32 Elipse"/>
            <p:cNvSpPr/>
            <p:nvPr/>
          </p:nvSpPr>
          <p:spPr bwMode="auto">
            <a:xfrm>
              <a:off x="6929454" y="2693713"/>
              <a:ext cx="142876" cy="14284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4" name="Rectangle 3"/>
            <p:cNvSpPr txBox="1">
              <a:spLocks noChangeArrowheads="1"/>
            </p:cNvSpPr>
            <p:nvPr/>
          </p:nvSpPr>
          <p:spPr bwMode="auto">
            <a:xfrm>
              <a:off x="5000628" y="2550868"/>
              <a:ext cx="428628" cy="499959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10</a:t>
              </a:r>
            </a:p>
          </p:txBody>
        </p:sp>
        <p:sp>
          <p:nvSpPr>
            <p:cNvPr id="35" name="Rectangle 3"/>
            <p:cNvSpPr txBox="1">
              <a:spLocks noChangeArrowheads="1"/>
            </p:cNvSpPr>
            <p:nvPr/>
          </p:nvSpPr>
          <p:spPr bwMode="auto">
            <a:xfrm>
              <a:off x="7072330" y="2550868"/>
              <a:ext cx="500066" cy="499959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00</a:t>
              </a:r>
            </a:p>
          </p:txBody>
        </p:sp>
        <p:sp>
          <p:nvSpPr>
            <p:cNvPr id="36" name="35 Elipse"/>
            <p:cNvSpPr/>
            <p:nvPr/>
          </p:nvSpPr>
          <p:spPr bwMode="auto">
            <a:xfrm>
              <a:off x="6215074" y="2122331"/>
              <a:ext cx="142876" cy="14284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7" name="36 Elipse"/>
            <p:cNvSpPr/>
            <p:nvPr/>
          </p:nvSpPr>
          <p:spPr bwMode="auto">
            <a:xfrm>
              <a:off x="6215074" y="3336517"/>
              <a:ext cx="142876" cy="14284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38" name="Rectangle 3"/>
            <p:cNvSpPr txBox="1">
              <a:spLocks noChangeArrowheads="1"/>
            </p:cNvSpPr>
            <p:nvPr/>
          </p:nvSpPr>
          <p:spPr bwMode="auto">
            <a:xfrm>
              <a:off x="6072198" y="1693795"/>
              <a:ext cx="500066" cy="499959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01</a:t>
              </a:r>
            </a:p>
          </p:txBody>
        </p:sp>
        <p:sp>
          <p:nvSpPr>
            <p:cNvPr id="39" name="Rectangle 3"/>
            <p:cNvSpPr txBox="1">
              <a:spLocks noChangeArrowheads="1"/>
            </p:cNvSpPr>
            <p:nvPr/>
          </p:nvSpPr>
          <p:spPr bwMode="auto">
            <a:xfrm>
              <a:off x="6072198" y="3407940"/>
              <a:ext cx="500066" cy="499959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600" kern="0" dirty="0">
                  <a:latin typeface="ZapfHumnst BT"/>
                  <a:cs typeface="Arial" pitchFamily="34" charset="0"/>
                </a:rPr>
                <a:t>11</a:t>
              </a:r>
            </a:p>
          </p:txBody>
        </p:sp>
        <p:sp>
          <p:nvSpPr>
            <p:cNvPr id="25620" name="16 Rectángulo"/>
            <p:cNvSpPr>
              <a:spLocks noChangeArrowheads="1"/>
            </p:cNvSpPr>
            <p:nvPr/>
          </p:nvSpPr>
          <p:spPr bwMode="auto">
            <a:xfrm>
              <a:off x="7500997" y="2543050"/>
              <a:ext cx="928655" cy="50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0</a:t>
              </a:r>
              <a:r>
                <a:rPr lang="el-GR" altLang="es-MX" sz="18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 = 0°</a:t>
              </a:r>
              <a:endParaRPr lang="es-MX" altLang="es-MX" sz="18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5621" name="16 Rectángulo"/>
            <p:cNvSpPr>
              <a:spLocks noChangeArrowheads="1"/>
            </p:cNvSpPr>
            <p:nvPr/>
          </p:nvSpPr>
          <p:spPr bwMode="auto">
            <a:xfrm>
              <a:off x="5715086" y="1336681"/>
              <a:ext cx="1142930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8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 /2 = 90°</a:t>
              </a:r>
              <a:endParaRPr lang="es-MX" altLang="es-MX" sz="18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5622" name="16 Rectángulo"/>
            <p:cNvSpPr>
              <a:spLocks noChangeArrowheads="1"/>
            </p:cNvSpPr>
            <p:nvPr/>
          </p:nvSpPr>
          <p:spPr bwMode="auto">
            <a:xfrm>
              <a:off x="4071934" y="2543050"/>
              <a:ext cx="1000091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8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 = 180°</a:t>
              </a:r>
              <a:endParaRPr lang="es-MX" altLang="es-MX" sz="18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5623" name="16 Rectángulo"/>
            <p:cNvSpPr>
              <a:spLocks noChangeArrowheads="1"/>
            </p:cNvSpPr>
            <p:nvPr/>
          </p:nvSpPr>
          <p:spPr bwMode="auto">
            <a:xfrm>
              <a:off x="5715048" y="3757182"/>
              <a:ext cx="1357282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3</a:t>
              </a:r>
              <a:r>
                <a:rPr lang="el-GR" altLang="es-MX" sz="18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800" b="1">
                  <a:solidFill>
                    <a:schemeClr val="accent2"/>
                  </a:solidFill>
                  <a:cs typeface="Times New Roman" pitchFamily="18" charset="0"/>
                </a:rPr>
                <a:t>/2 = 270°</a:t>
              </a:r>
              <a:endParaRPr lang="es-MX" altLang="es-MX" sz="1800">
                <a:solidFill>
                  <a:schemeClr val="accent2"/>
                </a:solidFill>
                <a:latin typeface="ZapfHumnst B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33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656" grpId="0"/>
      <p:bldP spid="27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71500" y="282575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266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26628" name="7 CuadroTexto"/>
          <p:cNvSpPr txBox="1">
            <a:spLocks noChangeArrowheads="1"/>
          </p:cNvSpPr>
          <p:nvPr/>
        </p:nvSpPr>
        <p:spPr bwMode="auto">
          <a:xfrm>
            <a:off x="571500" y="1071563"/>
            <a:ext cx="7429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8 - PSK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pSp>
        <p:nvGrpSpPr>
          <p:cNvPr id="26629" name="39 Grupo"/>
          <p:cNvGrpSpPr>
            <a:grpSpLocks/>
          </p:cNvGrpSpPr>
          <p:nvPr/>
        </p:nvGrpSpPr>
        <p:grpSpPr bwMode="auto">
          <a:xfrm>
            <a:off x="2071688" y="2752725"/>
            <a:ext cx="4429125" cy="3100388"/>
            <a:chOff x="2071691" y="2753021"/>
            <a:chExt cx="4429135" cy="3100092"/>
          </a:xfrm>
        </p:grpSpPr>
        <p:cxnSp>
          <p:nvCxnSpPr>
            <p:cNvPr id="26632" name="22 Conector recto"/>
            <p:cNvCxnSpPr>
              <a:cxnSpLocks noChangeShapeType="1"/>
            </p:cNvCxnSpPr>
            <p:nvPr/>
          </p:nvCxnSpPr>
          <p:spPr bwMode="auto">
            <a:xfrm>
              <a:off x="3428997" y="4319609"/>
              <a:ext cx="1643051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3" name="23 Conector recto"/>
            <p:cNvCxnSpPr>
              <a:cxnSpLocks noChangeShapeType="1"/>
            </p:cNvCxnSpPr>
            <p:nvPr/>
          </p:nvCxnSpPr>
          <p:spPr bwMode="auto">
            <a:xfrm rot="16200000" flipV="1">
              <a:off x="3607464" y="4355334"/>
              <a:ext cx="1357556" cy="3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62 Elipse"/>
            <p:cNvSpPr/>
            <p:nvPr/>
          </p:nvSpPr>
          <p:spPr bwMode="auto">
            <a:xfrm>
              <a:off x="3429006" y="4248303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64" name="63 Elipse"/>
            <p:cNvSpPr/>
            <p:nvPr/>
          </p:nvSpPr>
          <p:spPr bwMode="auto">
            <a:xfrm>
              <a:off x="4929197" y="4248303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65" name="Rectangle 3"/>
            <p:cNvSpPr txBox="1">
              <a:spLocks noChangeArrowheads="1"/>
            </p:cNvSpPr>
            <p:nvPr/>
          </p:nvSpPr>
          <p:spPr bwMode="auto">
            <a:xfrm>
              <a:off x="5143510" y="4105442"/>
              <a:ext cx="571501" cy="500015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000</a:t>
              </a:r>
            </a:p>
          </p:txBody>
        </p:sp>
        <p:sp>
          <p:nvSpPr>
            <p:cNvPr id="66" name="65 Elipse"/>
            <p:cNvSpPr/>
            <p:nvPr/>
          </p:nvSpPr>
          <p:spPr bwMode="auto">
            <a:xfrm>
              <a:off x="4214821" y="3676858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67" name="66 Elipse"/>
            <p:cNvSpPr/>
            <p:nvPr/>
          </p:nvSpPr>
          <p:spPr bwMode="auto">
            <a:xfrm>
              <a:off x="4214821" y="4891180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cxnSp>
          <p:nvCxnSpPr>
            <p:cNvPr id="26639" name="29 Conector recto"/>
            <p:cNvCxnSpPr>
              <a:cxnSpLocks noChangeShapeType="1"/>
            </p:cNvCxnSpPr>
            <p:nvPr/>
          </p:nvCxnSpPr>
          <p:spPr bwMode="auto">
            <a:xfrm rot="10800000" flipH="1">
              <a:off x="3857619" y="3819462"/>
              <a:ext cx="928683" cy="96457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68 Elipse"/>
            <p:cNvSpPr/>
            <p:nvPr/>
          </p:nvSpPr>
          <p:spPr bwMode="auto">
            <a:xfrm>
              <a:off x="4714884" y="3748289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70" name="69 Elipse"/>
            <p:cNvSpPr/>
            <p:nvPr/>
          </p:nvSpPr>
          <p:spPr bwMode="auto">
            <a:xfrm>
              <a:off x="3714757" y="4748318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cxnSp>
          <p:nvCxnSpPr>
            <p:cNvPr id="26642" name="32 Conector recto"/>
            <p:cNvCxnSpPr>
              <a:cxnSpLocks noChangeShapeType="1"/>
            </p:cNvCxnSpPr>
            <p:nvPr/>
          </p:nvCxnSpPr>
          <p:spPr bwMode="auto">
            <a:xfrm>
              <a:off x="3714745" y="3819457"/>
              <a:ext cx="1142992" cy="100030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71 Elipse"/>
            <p:cNvSpPr/>
            <p:nvPr/>
          </p:nvSpPr>
          <p:spPr bwMode="auto">
            <a:xfrm>
              <a:off x="4786322" y="4748318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73" name="72 Elipse"/>
            <p:cNvSpPr/>
            <p:nvPr/>
          </p:nvSpPr>
          <p:spPr bwMode="auto">
            <a:xfrm>
              <a:off x="3643320" y="3748289"/>
              <a:ext cx="142875" cy="142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74" name="Rectangle 3"/>
            <p:cNvSpPr txBox="1">
              <a:spLocks noChangeArrowheads="1"/>
            </p:cNvSpPr>
            <p:nvPr/>
          </p:nvSpPr>
          <p:spPr bwMode="auto">
            <a:xfrm>
              <a:off x="4786322" y="3462566"/>
              <a:ext cx="571501" cy="500014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001</a:t>
              </a:r>
            </a:p>
          </p:txBody>
        </p:sp>
        <p:sp>
          <p:nvSpPr>
            <p:cNvPr id="75" name="Rectangle 3"/>
            <p:cNvSpPr txBox="1">
              <a:spLocks noChangeArrowheads="1"/>
            </p:cNvSpPr>
            <p:nvPr/>
          </p:nvSpPr>
          <p:spPr bwMode="auto">
            <a:xfrm>
              <a:off x="4071946" y="3176844"/>
              <a:ext cx="571501" cy="500014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010</a:t>
              </a:r>
            </a:p>
          </p:txBody>
        </p:sp>
        <p:sp>
          <p:nvSpPr>
            <p:cNvPr id="76" name="Rectangle 3"/>
            <p:cNvSpPr txBox="1">
              <a:spLocks noChangeArrowheads="1"/>
            </p:cNvSpPr>
            <p:nvPr/>
          </p:nvSpPr>
          <p:spPr bwMode="auto">
            <a:xfrm>
              <a:off x="3357569" y="3319705"/>
              <a:ext cx="571501" cy="500014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011</a:t>
              </a:r>
            </a:p>
          </p:txBody>
        </p:sp>
        <p:sp>
          <p:nvSpPr>
            <p:cNvPr id="77" name="Rectangle 3"/>
            <p:cNvSpPr txBox="1">
              <a:spLocks noChangeArrowheads="1"/>
            </p:cNvSpPr>
            <p:nvPr/>
          </p:nvSpPr>
          <p:spPr bwMode="auto">
            <a:xfrm>
              <a:off x="2928943" y="4034012"/>
              <a:ext cx="571501" cy="500014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100</a:t>
              </a:r>
            </a:p>
          </p:txBody>
        </p:sp>
        <p:sp>
          <p:nvSpPr>
            <p:cNvPr id="78" name="Rectangle 3"/>
            <p:cNvSpPr txBox="1">
              <a:spLocks noChangeArrowheads="1"/>
            </p:cNvSpPr>
            <p:nvPr/>
          </p:nvSpPr>
          <p:spPr bwMode="auto">
            <a:xfrm>
              <a:off x="3286131" y="4748318"/>
              <a:ext cx="571501" cy="500014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101</a:t>
              </a:r>
            </a:p>
          </p:txBody>
        </p:sp>
        <p:sp>
          <p:nvSpPr>
            <p:cNvPr id="79" name="Rectangle 3"/>
            <p:cNvSpPr txBox="1">
              <a:spLocks noChangeArrowheads="1"/>
            </p:cNvSpPr>
            <p:nvPr/>
          </p:nvSpPr>
          <p:spPr bwMode="auto">
            <a:xfrm>
              <a:off x="4071946" y="5034041"/>
              <a:ext cx="571501" cy="500014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110</a:t>
              </a:r>
            </a:p>
          </p:txBody>
        </p:sp>
        <p:sp>
          <p:nvSpPr>
            <p:cNvPr id="80" name="Rectangle 3"/>
            <p:cNvSpPr txBox="1">
              <a:spLocks noChangeArrowheads="1"/>
            </p:cNvSpPr>
            <p:nvPr/>
          </p:nvSpPr>
          <p:spPr bwMode="auto">
            <a:xfrm>
              <a:off x="4786322" y="4819749"/>
              <a:ext cx="571501" cy="500015"/>
            </a:xfrm>
            <a:prstGeom prst="rect">
              <a:avLst/>
            </a:prstGeom>
          </p:spPr>
          <p:txBody>
            <a:bodyPr/>
            <a:lstStyle/>
            <a:p>
              <a:pPr marL="285750" indent="-285750" algn="just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s-MX" sz="1400" kern="0" dirty="0">
                  <a:latin typeface="ZapfHumnst BT"/>
                  <a:cs typeface="Arial" pitchFamily="34" charset="0"/>
                </a:rPr>
                <a:t>111</a:t>
              </a:r>
            </a:p>
          </p:txBody>
        </p:sp>
        <p:sp>
          <p:nvSpPr>
            <p:cNvPr id="26652" name="16 Rectángulo"/>
            <p:cNvSpPr>
              <a:spLocks noChangeArrowheads="1"/>
            </p:cNvSpPr>
            <p:nvPr/>
          </p:nvSpPr>
          <p:spPr bwMode="auto">
            <a:xfrm>
              <a:off x="5643563" y="4033798"/>
              <a:ext cx="8572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0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= 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6653" name="16 Rectángulo"/>
            <p:cNvSpPr>
              <a:spLocks noChangeArrowheads="1"/>
            </p:cNvSpPr>
            <p:nvPr/>
          </p:nvSpPr>
          <p:spPr bwMode="auto">
            <a:xfrm>
              <a:off x="5286375" y="3357697"/>
              <a:ext cx="10715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/4 = 45°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6654" name="16 Rectángulo"/>
            <p:cNvSpPr>
              <a:spLocks noChangeArrowheads="1"/>
            </p:cNvSpPr>
            <p:nvPr/>
          </p:nvSpPr>
          <p:spPr bwMode="auto">
            <a:xfrm>
              <a:off x="3786189" y="2753021"/>
              <a:ext cx="11430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/2 = 90°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6655" name="16 Rectángulo"/>
            <p:cNvSpPr>
              <a:spLocks noChangeArrowheads="1"/>
            </p:cNvSpPr>
            <p:nvPr/>
          </p:nvSpPr>
          <p:spPr bwMode="auto">
            <a:xfrm>
              <a:off x="2214546" y="3286246"/>
              <a:ext cx="1214425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3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/4 = 135°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6656" name="16 Rectángulo"/>
            <p:cNvSpPr>
              <a:spLocks noChangeArrowheads="1"/>
            </p:cNvSpPr>
            <p:nvPr/>
          </p:nvSpPr>
          <p:spPr bwMode="auto">
            <a:xfrm>
              <a:off x="2071691" y="4033798"/>
              <a:ext cx="928673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 = 180°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6657" name="16 Rectángulo"/>
            <p:cNvSpPr>
              <a:spLocks noChangeArrowheads="1"/>
            </p:cNvSpPr>
            <p:nvPr/>
          </p:nvSpPr>
          <p:spPr bwMode="auto">
            <a:xfrm>
              <a:off x="2214567" y="4715264"/>
              <a:ext cx="1214425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5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/4 = 225°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6658" name="16 Rectángulo"/>
            <p:cNvSpPr>
              <a:spLocks noChangeArrowheads="1"/>
            </p:cNvSpPr>
            <p:nvPr/>
          </p:nvSpPr>
          <p:spPr bwMode="auto">
            <a:xfrm>
              <a:off x="3786189" y="5391365"/>
              <a:ext cx="1214439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6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/4 = 270°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  <p:sp>
          <p:nvSpPr>
            <p:cNvPr id="26659" name="16 Rectángulo"/>
            <p:cNvSpPr>
              <a:spLocks noChangeArrowheads="1"/>
            </p:cNvSpPr>
            <p:nvPr/>
          </p:nvSpPr>
          <p:spPr bwMode="auto">
            <a:xfrm>
              <a:off x="5286375" y="4819758"/>
              <a:ext cx="1214451" cy="46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7</a:t>
              </a:r>
              <a:r>
                <a:rPr lang="el-GR" altLang="es-MX" sz="1600" b="1">
                  <a:solidFill>
                    <a:schemeClr val="accent2"/>
                  </a:solidFill>
                  <a:cs typeface="Times New Roman" pitchFamily="18" charset="0"/>
                </a:rPr>
                <a:t>π</a:t>
              </a:r>
              <a:r>
                <a:rPr lang="es-MX" altLang="es-MX" sz="1600" b="1">
                  <a:solidFill>
                    <a:schemeClr val="accent2"/>
                  </a:solidFill>
                  <a:cs typeface="Times New Roman" pitchFamily="18" charset="0"/>
                </a:rPr>
                <a:t>/4 = 315°</a:t>
              </a:r>
              <a:endParaRPr lang="es-MX" altLang="es-MX" sz="1600">
                <a:solidFill>
                  <a:schemeClr val="accent2"/>
                </a:solidFill>
                <a:latin typeface="ZapfHumnst BT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071563" y="2286000"/>
            <a:ext cx="235743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l-GR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/2</a:t>
            </a:r>
            <a:r>
              <a:rPr lang="es-MX" altLang="es-MX" sz="1600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3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=</a:t>
            </a:r>
            <a:r>
              <a:rPr lang="es-MX" altLang="es-MX" sz="1600" baseline="300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l-GR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/8 = </a:t>
            </a:r>
            <a:r>
              <a:rPr lang="el-GR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/4</a:t>
            </a:r>
            <a:endParaRPr lang="es-MX" altLang="es-MX" sz="1600" b="1" baseline="3000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  <p:sp>
        <p:nvSpPr>
          <p:cNvPr id="42" name="58 CuadroTexto"/>
          <p:cNvSpPr txBox="1">
            <a:spLocks noChangeArrowheads="1"/>
          </p:cNvSpPr>
          <p:nvPr/>
        </p:nvSpPr>
        <p:spPr bwMode="auto">
          <a:xfrm>
            <a:off x="785813" y="1714500"/>
            <a:ext cx="657225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El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desplazamiento angular  (∆ Ø)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para </a:t>
            </a: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8 fases</a:t>
            </a:r>
            <a:r>
              <a:rPr lang="es-MX" altLang="es-MX" sz="160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estaría dado por:</a:t>
            </a:r>
            <a:endParaRPr lang="es-MX" altLang="es-MX" sz="1600" baseline="3000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75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5" name="4 CuadroTexto"/>
          <p:cNvSpPr txBox="1"/>
          <p:nvPr/>
        </p:nvSpPr>
        <p:spPr>
          <a:xfrm>
            <a:off x="785813" y="1143000"/>
            <a:ext cx="7643812" cy="1754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Consideremos el caso de la transmisión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usando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analógicas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La situación más habitual para este tipo de comunicaciones es la transmisión de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través de la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 de telefonía pública.</a:t>
            </a:r>
          </a:p>
        </p:txBody>
      </p:sp>
      <p:graphicFrame>
        <p:nvGraphicFramePr>
          <p:cNvPr id="4101" name="Object 5"/>
          <p:cNvGraphicFramePr>
            <a:graphicFrameLocks/>
          </p:cNvGraphicFramePr>
          <p:nvPr/>
        </p:nvGraphicFramePr>
        <p:xfrm>
          <a:off x="823913" y="4370388"/>
          <a:ext cx="36766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2" name="Imagen" r:id="rId4" imgW="3676650" imgH="1965325" progId="MS_ClipArt_Gallery.2">
                  <p:embed/>
                </p:oleObj>
              </mc:Choice>
              <mc:Fallback>
                <p:oleObj name="Imagen" r:id="rId4" imgW="3676650" imgH="1965325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4370388"/>
                        <a:ext cx="36766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/>
          </p:cNvGraphicFramePr>
          <p:nvPr/>
        </p:nvGraphicFramePr>
        <p:xfrm>
          <a:off x="900113" y="3757613"/>
          <a:ext cx="20129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3" name="Imagen" r:id="rId6" imgW="2012950" imgH="977900" progId="MS_ClipArt_Gallery.2">
                  <p:embed/>
                </p:oleObj>
              </mc:Choice>
              <mc:Fallback>
                <p:oleObj name="Imagen" r:id="rId6" imgW="2012950" imgH="9779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57613"/>
                        <a:ext cx="20129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296988" y="3201988"/>
            <a:ext cx="1417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800" b="1">
                <a:latin typeface="ZapfHumnst BT"/>
              </a:rPr>
              <a:t>Analógicas</a:t>
            </a:r>
          </a:p>
        </p:txBody>
      </p:sp>
      <p:sp>
        <p:nvSpPr>
          <p:cNvPr id="4104" name="Rectangle 37"/>
          <p:cNvSpPr>
            <a:spLocks noChangeArrowheads="1"/>
          </p:cNvSpPr>
          <p:nvPr/>
        </p:nvSpPr>
        <p:spPr bwMode="auto">
          <a:xfrm>
            <a:off x="5391150" y="3143250"/>
            <a:ext cx="1147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800" b="1">
                <a:latin typeface="ZapfHumnst BT"/>
              </a:rPr>
              <a:t>Digitales</a:t>
            </a:r>
          </a:p>
        </p:txBody>
      </p:sp>
      <p:pic>
        <p:nvPicPr>
          <p:cNvPr id="4105" name="40 Imagen" descr="welcome.bmp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25" y="3911600"/>
            <a:ext cx="227330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6" name="Group 11"/>
          <p:cNvGrpSpPr>
            <a:grpSpLocks/>
          </p:cNvGrpSpPr>
          <p:nvPr/>
        </p:nvGrpSpPr>
        <p:grpSpPr bwMode="auto">
          <a:xfrm>
            <a:off x="5143500" y="3657600"/>
            <a:ext cx="1828800" cy="381000"/>
            <a:chOff x="3504" y="960"/>
            <a:chExt cx="1152" cy="240"/>
          </a:xfrm>
        </p:grpSpPr>
        <p:grpSp>
          <p:nvGrpSpPr>
            <p:cNvPr id="4107" name="Group 12"/>
            <p:cNvGrpSpPr>
              <a:grpSpLocks/>
            </p:cNvGrpSpPr>
            <p:nvPr/>
          </p:nvGrpSpPr>
          <p:grpSpPr bwMode="auto">
            <a:xfrm>
              <a:off x="3504" y="960"/>
              <a:ext cx="1152" cy="240"/>
              <a:chOff x="3504" y="960"/>
              <a:chExt cx="1152" cy="240"/>
            </a:xfrm>
          </p:grpSpPr>
          <p:grpSp>
            <p:nvGrpSpPr>
              <p:cNvPr id="4110" name="Group 13"/>
              <p:cNvGrpSpPr>
                <a:grpSpLocks/>
              </p:cNvGrpSpPr>
              <p:nvPr/>
            </p:nvGrpSpPr>
            <p:grpSpPr bwMode="auto">
              <a:xfrm>
                <a:off x="3763" y="960"/>
                <a:ext cx="117" cy="240"/>
                <a:chOff x="3763" y="960"/>
                <a:chExt cx="117" cy="240"/>
              </a:xfrm>
            </p:grpSpPr>
            <p:sp>
              <p:nvSpPr>
                <p:cNvPr id="412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763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30" name="Line 15"/>
                <p:cNvSpPr>
                  <a:spLocks noChangeShapeType="1"/>
                </p:cNvSpPr>
                <p:nvPr/>
              </p:nvSpPr>
              <p:spPr bwMode="auto">
                <a:xfrm>
                  <a:off x="3765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31" name="Line 16"/>
                <p:cNvSpPr>
                  <a:spLocks noChangeShapeType="1"/>
                </p:cNvSpPr>
                <p:nvPr/>
              </p:nvSpPr>
              <p:spPr bwMode="auto">
                <a:xfrm>
                  <a:off x="3880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1" name="Group 17"/>
              <p:cNvGrpSpPr>
                <a:grpSpLocks/>
              </p:cNvGrpSpPr>
              <p:nvPr/>
            </p:nvGrpSpPr>
            <p:grpSpPr bwMode="auto">
              <a:xfrm>
                <a:off x="4280" y="960"/>
                <a:ext cx="117" cy="240"/>
                <a:chOff x="4280" y="960"/>
                <a:chExt cx="117" cy="240"/>
              </a:xfrm>
            </p:grpSpPr>
            <p:sp>
              <p:nvSpPr>
                <p:cNvPr id="412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280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7" name="Line 19"/>
                <p:cNvSpPr>
                  <a:spLocks noChangeShapeType="1"/>
                </p:cNvSpPr>
                <p:nvPr/>
              </p:nvSpPr>
              <p:spPr bwMode="auto">
                <a:xfrm>
                  <a:off x="4282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8" name="Line 20"/>
                <p:cNvSpPr>
                  <a:spLocks noChangeShapeType="1"/>
                </p:cNvSpPr>
                <p:nvPr/>
              </p:nvSpPr>
              <p:spPr bwMode="auto">
                <a:xfrm>
                  <a:off x="4397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2" name="Group 21"/>
              <p:cNvGrpSpPr>
                <a:grpSpLocks/>
              </p:cNvGrpSpPr>
              <p:nvPr/>
            </p:nvGrpSpPr>
            <p:grpSpPr bwMode="auto">
              <a:xfrm>
                <a:off x="4021" y="960"/>
                <a:ext cx="118" cy="240"/>
                <a:chOff x="4021" y="960"/>
                <a:chExt cx="118" cy="240"/>
              </a:xfrm>
            </p:grpSpPr>
            <p:sp>
              <p:nvSpPr>
                <p:cNvPr id="412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21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4" name="Line 23"/>
                <p:cNvSpPr>
                  <a:spLocks noChangeShapeType="1"/>
                </p:cNvSpPr>
                <p:nvPr/>
              </p:nvSpPr>
              <p:spPr bwMode="auto">
                <a:xfrm>
                  <a:off x="4023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5" name="Line 24"/>
                <p:cNvSpPr>
                  <a:spLocks noChangeShapeType="1"/>
                </p:cNvSpPr>
                <p:nvPr/>
              </p:nvSpPr>
              <p:spPr bwMode="auto">
                <a:xfrm>
                  <a:off x="4139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3" name="Group 25"/>
              <p:cNvGrpSpPr>
                <a:grpSpLocks/>
              </p:cNvGrpSpPr>
              <p:nvPr/>
            </p:nvGrpSpPr>
            <p:grpSpPr bwMode="auto">
              <a:xfrm>
                <a:off x="3504" y="960"/>
                <a:ext cx="118" cy="240"/>
                <a:chOff x="3504" y="960"/>
                <a:chExt cx="118" cy="240"/>
              </a:xfrm>
            </p:grpSpPr>
            <p:sp>
              <p:nvSpPr>
                <p:cNvPr id="412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504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1" name="Line 27"/>
                <p:cNvSpPr>
                  <a:spLocks noChangeShapeType="1"/>
                </p:cNvSpPr>
                <p:nvPr/>
              </p:nvSpPr>
              <p:spPr bwMode="auto">
                <a:xfrm>
                  <a:off x="3506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2" name="Line 28"/>
                <p:cNvSpPr>
                  <a:spLocks noChangeShapeType="1"/>
                </p:cNvSpPr>
                <p:nvPr/>
              </p:nvSpPr>
              <p:spPr bwMode="auto">
                <a:xfrm>
                  <a:off x="3622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4" name="Group 29"/>
              <p:cNvGrpSpPr>
                <a:grpSpLocks/>
              </p:cNvGrpSpPr>
              <p:nvPr/>
            </p:nvGrpSpPr>
            <p:grpSpPr bwMode="auto">
              <a:xfrm>
                <a:off x="4538" y="960"/>
                <a:ext cx="118" cy="240"/>
                <a:chOff x="4538" y="960"/>
                <a:chExt cx="118" cy="240"/>
              </a:xfrm>
            </p:grpSpPr>
            <p:sp>
              <p:nvSpPr>
                <p:cNvPr id="4117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538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18" name="Line 31"/>
                <p:cNvSpPr>
                  <a:spLocks noChangeShapeType="1"/>
                </p:cNvSpPr>
                <p:nvPr/>
              </p:nvSpPr>
              <p:spPr bwMode="auto">
                <a:xfrm>
                  <a:off x="4540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19" name="Line 32"/>
                <p:cNvSpPr>
                  <a:spLocks noChangeShapeType="1"/>
                </p:cNvSpPr>
                <p:nvPr/>
              </p:nvSpPr>
              <p:spPr bwMode="auto">
                <a:xfrm>
                  <a:off x="4656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4115" name="Line 33"/>
              <p:cNvSpPr>
                <a:spLocks noChangeShapeType="1"/>
              </p:cNvSpPr>
              <p:nvPr/>
            </p:nvSpPr>
            <p:spPr bwMode="auto">
              <a:xfrm>
                <a:off x="4141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116" name="Line 34"/>
              <p:cNvSpPr>
                <a:spLocks noChangeShapeType="1"/>
              </p:cNvSpPr>
              <p:nvPr/>
            </p:nvSpPr>
            <p:spPr bwMode="auto">
              <a:xfrm>
                <a:off x="4399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4108" name="Line 35"/>
            <p:cNvSpPr>
              <a:spLocks noChangeShapeType="1"/>
            </p:cNvSpPr>
            <p:nvPr/>
          </p:nvSpPr>
          <p:spPr bwMode="auto">
            <a:xfrm>
              <a:off x="365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09" name="Line 36"/>
            <p:cNvSpPr>
              <a:spLocks noChangeShapeType="1"/>
            </p:cNvSpPr>
            <p:nvPr/>
          </p:nvSpPr>
          <p:spPr bwMode="auto">
            <a:xfrm>
              <a:off x="389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12863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6148" name="5 CuadroTexto"/>
          <p:cNvSpPr txBox="1">
            <a:spLocks noChangeArrowheads="1"/>
          </p:cNvSpPr>
          <p:nvPr/>
        </p:nvSpPr>
        <p:spPr bwMode="auto">
          <a:xfrm>
            <a:off x="642938" y="1143000"/>
            <a:ext cx="79295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red de telefonía pública se diseñó para recibir, conmutar y transmitir señales analógicas en el rango de frecuencias de voz entre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300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3,400 Hz.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No es adecuada, por lo tanto para transmitir señales digitales. No obstante, se pueden conectar dispositivos digitales a través de la red mediante el uso de dispositivos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módem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(modulador-demodulador), los cuales convierten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señales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analógicas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viceversa.</a:t>
            </a:r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3571875"/>
            <a:ext cx="6804025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5 CuadroTexto"/>
          <p:cNvSpPr txBox="1">
            <a:spLocks noChangeArrowheads="1"/>
          </p:cNvSpPr>
          <p:nvPr/>
        </p:nvSpPr>
        <p:spPr bwMode="auto">
          <a:xfrm>
            <a:off x="3714750" y="4305300"/>
            <a:ext cx="2143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121733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7172" name="5 CuadroTexto"/>
          <p:cNvSpPr txBox="1">
            <a:spLocks noChangeArrowheads="1"/>
          </p:cNvSpPr>
          <p:nvPr/>
        </p:nvSpPr>
        <p:spPr bwMode="auto">
          <a:xfrm>
            <a:off x="642938" y="1143000"/>
            <a:ext cx="8001000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la red telefónica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módem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se usan para que las señales estén en el rango de frecuencias de voz (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300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3,400 Hz)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</p:txBody>
      </p:sp>
      <p:sp>
        <p:nvSpPr>
          <p:cNvPr id="7173" name="5 CuadroTexto"/>
          <p:cNvSpPr txBox="1">
            <a:spLocks noChangeArrowheads="1"/>
          </p:cNvSpPr>
          <p:nvPr/>
        </p:nvSpPr>
        <p:spPr bwMode="auto">
          <a:xfrm>
            <a:off x="642938" y="2143125"/>
            <a:ext cx="18573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MX" altLang="es-MX" sz="1600" dirty="0">
                <a:latin typeface="ZapfHumnst BT"/>
              </a:rPr>
              <a:t>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</a:t>
            </a:r>
            <a:r>
              <a:rPr lang="es-MX" altLang="es-MX" sz="1600" b="1" dirty="0"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técnica para representar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señales analógicas.</a:t>
            </a:r>
          </a:p>
        </p:txBody>
      </p:sp>
      <p:pic>
        <p:nvPicPr>
          <p:cNvPr id="61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6" y="2143125"/>
            <a:ext cx="6125832" cy="4382219"/>
          </a:xfrm>
          <a:prstGeom prst="rect">
            <a:avLst/>
          </a:prstGeom>
          <a:noFill/>
          <a:ln w="9525">
            <a:solidFill>
              <a:schemeClr val="tx1">
                <a:alpha val="98822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53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8196" name="5 CuadroTexto"/>
          <p:cNvSpPr txBox="1">
            <a:spLocks noChangeArrowheads="1"/>
          </p:cNvSpPr>
          <p:nvPr/>
        </p:nvSpPr>
        <p:spPr bwMode="auto">
          <a:xfrm>
            <a:off x="607218" y="1891804"/>
            <a:ext cx="80033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Es una señal periódica que se encarga de “transportar” la información a transmitir.</a:t>
            </a:r>
          </a:p>
        </p:txBody>
      </p:sp>
      <p:sp>
        <p:nvSpPr>
          <p:cNvPr id="7173" name="6 CuadroTexto"/>
          <p:cNvSpPr txBox="1">
            <a:spLocks noChangeArrowheads="1"/>
          </p:cNvSpPr>
          <p:nvPr/>
        </p:nvSpPr>
        <p:spPr bwMode="auto">
          <a:xfrm>
            <a:off x="571500" y="1206500"/>
            <a:ext cx="25717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 portadora</a:t>
            </a:r>
          </a:p>
        </p:txBody>
      </p:sp>
      <p:sp>
        <p:nvSpPr>
          <p:cNvPr id="8198" name="7 CuadroTexto"/>
          <p:cNvSpPr txBox="1">
            <a:spLocks noChangeArrowheads="1"/>
          </p:cNvSpPr>
          <p:nvPr/>
        </p:nvSpPr>
        <p:spPr bwMode="auto">
          <a:xfrm>
            <a:off x="957213" y="3959225"/>
            <a:ext cx="32146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amplitud</a:t>
            </a:r>
            <a:r>
              <a:rPr lang="es-MX" altLang="es-MX" sz="1800" b="1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199" name="8 CuadroTexto"/>
          <p:cNvSpPr txBox="1">
            <a:spLocks noChangeArrowheads="1"/>
          </p:cNvSpPr>
          <p:nvPr/>
        </p:nvSpPr>
        <p:spPr bwMode="auto">
          <a:xfrm>
            <a:off x="957213" y="4459288"/>
            <a:ext cx="32146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MX" altLang="es-MX" sz="1800" dirty="0">
                <a:latin typeface="ZapfHumnst BT"/>
              </a:rPr>
              <a:t>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frecuencia</a:t>
            </a:r>
            <a:r>
              <a:rPr lang="es-MX" altLang="es-MX" sz="1800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200" name="9 CuadroTexto"/>
          <p:cNvSpPr txBox="1">
            <a:spLocks noChangeArrowheads="1"/>
          </p:cNvSpPr>
          <p:nvPr/>
        </p:nvSpPr>
        <p:spPr bwMode="auto">
          <a:xfrm>
            <a:off x="957213" y="4992688"/>
            <a:ext cx="3143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fase</a:t>
            </a:r>
            <a:r>
              <a:rPr lang="es-MX" alt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201" name="5 CuadroTexto"/>
          <p:cNvSpPr txBox="1">
            <a:spLocks noChangeArrowheads="1"/>
          </p:cNvSpPr>
          <p:nvPr/>
        </p:nvSpPr>
        <p:spPr bwMode="auto">
          <a:xfrm>
            <a:off x="600025" y="2862263"/>
            <a:ext cx="7860407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información se consigue modificando algún parámetro propio de la portadora como:</a:t>
            </a:r>
            <a:endParaRPr lang="es-MX" alt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 flipV="1">
            <a:off x="4968255" y="3951883"/>
            <a:ext cx="0" cy="166687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4968255" y="4832945"/>
            <a:ext cx="3132137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180" name="Group 11"/>
          <p:cNvGrpSpPr>
            <a:grpSpLocks/>
          </p:cNvGrpSpPr>
          <p:nvPr/>
        </p:nvGrpSpPr>
        <p:grpSpPr bwMode="auto">
          <a:xfrm>
            <a:off x="4980955" y="3928070"/>
            <a:ext cx="496887" cy="1763713"/>
            <a:chOff x="3089" y="975"/>
            <a:chExt cx="313" cy="1111"/>
          </a:xfrm>
        </p:grpSpPr>
        <p:sp>
          <p:nvSpPr>
            <p:cNvPr id="7207" name="Arc 12"/>
            <p:cNvSpPr>
              <a:spLocks/>
            </p:cNvSpPr>
            <p:nvPr/>
          </p:nvSpPr>
          <p:spPr bwMode="auto">
            <a:xfrm>
              <a:off x="3089" y="97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8" name="Arc 13"/>
            <p:cNvSpPr>
              <a:spLocks/>
            </p:cNvSpPr>
            <p:nvPr/>
          </p:nvSpPr>
          <p:spPr bwMode="auto">
            <a:xfrm>
              <a:off x="3164" y="97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9" name="Arc 14"/>
            <p:cNvSpPr>
              <a:spLocks/>
            </p:cNvSpPr>
            <p:nvPr/>
          </p:nvSpPr>
          <p:spPr bwMode="auto">
            <a:xfrm>
              <a:off x="3248" y="153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10" name="Arc 15"/>
            <p:cNvSpPr>
              <a:spLocks/>
            </p:cNvSpPr>
            <p:nvPr/>
          </p:nvSpPr>
          <p:spPr bwMode="auto">
            <a:xfrm>
              <a:off x="3323" y="153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1" name="Group 16"/>
          <p:cNvGrpSpPr>
            <a:grpSpLocks/>
          </p:cNvGrpSpPr>
          <p:nvPr/>
        </p:nvGrpSpPr>
        <p:grpSpPr bwMode="auto">
          <a:xfrm>
            <a:off x="5466730" y="3940770"/>
            <a:ext cx="496887" cy="1763713"/>
            <a:chOff x="3395" y="983"/>
            <a:chExt cx="313" cy="1111"/>
          </a:xfrm>
        </p:grpSpPr>
        <p:sp>
          <p:nvSpPr>
            <p:cNvPr id="7203" name="Arc 17"/>
            <p:cNvSpPr>
              <a:spLocks/>
            </p:cNvSpPr>
            <p:nvPr/>
          </p:nvSpPr>
          <p:spPr bwMode="auto">
            <a:xfrm>
              <a:off x="3395" y="983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4" name="Arc 18"/>
            <p:cNvSpPr>
              <a:spLocks/>
            </p:cNvSpPr>
            <p:nvPr/>
          </p:nvSpPr>
          <p:spPr bwMode="auto">
            <a:xfrm>
              <a:off x="3470" y="986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5" name="Arc 19"/>
            <p:cNvSpPr>
              <a:spLocks/>
            </p:cNvSpPr>
            <p:nvPr/>
          </p:nvSpPr>
          <p:spPr bwMode="auto">
            <a:xfrm>
              <a:off x="3554" y="1543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6" name="Arc 20"/>
            <p:cNvSpPr>
              <a:spLocks/>
            </p:cNvSpPr>
            <p:nvPr/>
          </p:nvSpPr>
          <p:spPr bwMode="auto">
            <a:xfrm>
              <a:off x="3629" y="1546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2" name="Group 21"/>
          <p:cNvGrpSpPr>
            <a:grpSpLocks/>
          </p:cNvGrpSpPr>
          <p:nvPr/>
        </p:nvGrpSpPr>
        <p:grpSpPr bwMode="auto">
          <a:xfrm>
            <a:off x="5966792" y="3953470"/>
            <a:ext cx="496888" cy="1763713"/>
            <a:chOff x="3710" y="991"/>
            <a:chExt cx="313" cy="1111"/>
          </a:xfrm>
        </p:grpSpPr>
        <p:sp>
          <p:nvSpPr>
            <p:cNvPr id="7199" name="Arc 22"/>
            <p:cNvSpPr>
              <a:spLocks/>
            </p:cNvSpPr>
            <p:nvPr/>
          </p:nvSpPr>
          <p:spPr bwMode="auto">
            <a:xfrm>
              <a:off x="3710" y="991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0" name="Arc 23"/>
            <p:cNvSpPr>
              <a:spLocks/>
            </p:cNvSpPr>
            <p:nvPr/>
          </p:nvSpPr>
          <p:spPr bwMode="auto">
            <a:xfrm>
              <a:off x="3785" y="994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1" name="Arc 24"/>
            <p:cNvSpPr>
              <a:spLocks/>
            </p:cNvSpPr>
            <p:nvPr/>
          </p:nvSpPr>
          <p:spPr bwMode="auto">
            <a:xfrm>
              <a:off x="3869" y="1551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2" name="Arc 25"/>
            <p:cNvSpPr>
              <a:spLocks/>
            </p:cNvSpPr>
            <p:nvPr/>
          </p:nvSpPr>
          <p:spPr bwMode="auto">
            <a:xfrm>
              <a:off x="3944" y="1554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3" name="Group 26"/>
          <p:cNvGrpSpPr>
            <a:grpSpLocks/>
          </p:cNvGrpSpPr>
          <p:nvPr/>
        </p:nvGrpSpPr>
        <p:grpSpPr bwMode="auto">
          <a:xfrm>
            <a:off x="6446217" y="3953470"/>
            <a:ext cx="496888" cy="1763713"/>
            <a:chOff x="4012" y="991"/>
            <a:chExt cx="313" cy="1111"/>
          </a:xfrm>
        </p:grpSpPr>
        <p:sp>
          <p:nvSpPr>
            <p:cNvPr id="7195" name="Arc 27"/>
            <p:cNvSpPr>
              <a:spLocks/>
            </p:cNvSpPr>
            <p:nvPr/>
          </p:nvSpPr>
          <p:spPr bwMode="auto">
            <a:xfrm>
              <a:off x="4012" y="991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6" name="Arc 28"/>
            <p:cNvSpPr>
              <a:spLocks/>
            </p:cNvSpPr>
            <p:nvPr/>
          </p:nvSpPr>
          <p:spPr bwMode="auto">
            <a:xfrm>
              <a:off x="4087" y="994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7" name="Arc 29"/>
            <p:cNvSpPr>
              <a:spLocks/>
            </p:cNvSpPr>
            <p:nvPr/>
          </p:nvSpPr>
          <p:spPr bwMode="auto">
            <a:xfrm>
              <a:off x="4171" y="1551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8" name="Arc 30"/>
            <p:cNvSpPr>
              <a:spLocks/>
            </p:cNvSpPr>
            <p:nvPr/>
          </p:nvSpPr>
          <p:spPr bwMode="auto">
            <a:xfrm>
              <a:off x="4246" y="1554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4" name="Group 31"/>
          <p:cNvGrpSpPr>
            <a:grpSpLocks/>
          </p:cNvGrpSpPr>
          <p:nvPr/>
        </p:nvGrpSpPr>
        <p:grpSpPr bwMode="auto">
          <a:xfrm>
            <a:off x="6939930" y="3975695"/>
            <a:ext cx="496887" cy="1763713"/>
            <a:chOff x="4323" y="1005"/>
            <a:chExt cx="313" cy="1111"/>
          </a:xfrm>
        </p:grpSpPr>
        <p:sp>
          <p:nvSpPr>
            <p:cNvPr id="7191" name="Arc 32"/>
            <p:cNvSpPr>
              <a:spLocks/>
            </p:cNvSpPr>
            <p:nvPr/>
          </p:nvSpPr>
          <p:spPr bwMode="auto">
            <a:xfrm>
              <a:off x="4323" y="100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2" name="Arc 33"/>
            <p:cNvSpPr>
              <a:spLocks/>
            </p:cNvSpPr>
            <p:nvPr/>
          </p:nvSpPr>
          <p:spPr bwMode="auto">
            <a:xfrm>
              <a:off x="4398" y="100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3" name="Arc 34"/>
            <p:cNvSpPr>
              <a:spLocks/>
            </p:cNvSpPr>
            <p:nvPr/>
          </p:nvSpPr>
          <p:spPr bwMode="auto">
            <a:xfrm>
              <a:off x="4482" y="156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4" name="Arc 35"/>
            <p:cNvSpPr>
              <a:spLocks/>
            </p:cNvSpPr>
            <p:nvPr/>
          </p:nvSpPr>
          <p:spPr bwMode="auto">
            <a:xfrm>
              <a:off x="4557" y="156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5" name="Group 36"/>
          <p:cNvGrpSpPr>
            <a:grpSpLocks/>
          </p:cNvGrpSpPr>
          <p:nvPr/>
        </p:nvGrpSpPr>
        <p:grpSpPr bwMode="auto">
          <a:xfrm>
            <a:off x="7432055" y="3975695"/>
            <a:ext cx="496887" cy="1763713"/>
            <a:chOff x="4633" y="1005"/>
            <a:chExt cx="313" cy="1111"/>
          </a:xfrm>
        </p:grpSpPr>
        <p:sp>
          <p:nvSpPr>
            <p:cNvPr id="7187" name="Arc 37"/>
            <p:cNvSpPr>
              <a:spLocks/>
            </p:cNvSpPr>
            <p:nvPr/>
          </p:nvSpPr>
          <p:spPr bwMode="auto">
            <a:xfrm>
              <a:off x="4633" y="100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8" name="Arc 38"/>
            <p:cNvSpPr>
              <a:spLocks/>
            </p:cNvSpPr>
            <p:nvPr/>
          </p:nvSpPr>
          <p:spPr bwMode="auto">
            <a:xfrm>
              <a:off x="4708" y="100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9" name="Arc 39"/>
            <p:cNvSpPr>
              <a:spLocks/>
            </p:cNvSpPr>
            <p:nvPr/>
          </p:nvSpPr>
          <p:spPr bwMode="auto">
            <a:xfrm>
              <a:off x="4792" y="156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0" name="Arc 40"/>
            <p:cNvSpPr>
              <a:spLocks/>
            </p:cNvSpPr>
            <p:nvPr/>
          </p:nvSpPr>
          <p:spPr bwMode="auto">
            <a:xfrm>
              <a:off x="4867" y="156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86" name="Rectangle 75"/>
          <p:cNvSpPr>
            <a:spLocks noChangeArrowheads="1"/>
          </p:cNvSpPr>
          <p:nvPr/>
        </p:nvSpPr>
        <p:spPr bwMode="auto">
          <a:xfrm>
            <a:off x="5795342" y="5909270"/>
            <a:ext cx="1398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altLang="es-MX" sz="2000" b="1">
                <a:latin typeface="ZapfHumnst BT"/>
              </a:rPr>
              <a:t>Portadora</a:t>
            </a:r>
          </a:p>
        </p:txBody>
      </p:sp>
    </p:spTree>
    <p:extLst>
      <p:ext uri="{BB962C8B-B14F-4D97-AF65-F5344CB8AC3E}">
        <p14:creationId xmlns:p14="http://schemas.microsoft.com/office/powerpoint/2010/main" val="288439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8" grpId="0"/>
      <p:bldP spid="8199" grpId="0"/>
      <p:bldP spid="8200" grpId="0"/>
      <p:bldP spid="82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888627" y="1933575"/>
            <a:ext cx="7643813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latin typeface="ZapfHumnst BT"/>
              </a:rPr>
              <a:t>El proceso de alteración de la señal portadora se conoce como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modulación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  <a:endParaRPr lang="es-MX" altLang="es-MX" sz="1800" b="1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197" name="6 CuadroTexto"/>
          <p:cNvSpPr txBox="1">
            <a:spLocks noChangeArrowheads="1"/>
          </p:cNvSpPr>
          <p:nvPr/>
        </p:nvSpPr>
        <p:spPr bwMode="auto">
          <a:xfrm>
            <a:off x="571500" y="1206500"/>
            <a:ext cx="25717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</a:t>
            </a:r>
          </a:p>
        </p:txBody>
      </p:sp>
      <p:sp>
        <p:nvSpPr>
          <p:cNvPr id="9222" name="5 CuadroTexto"/>
          <p:cNvSpPr txBox="1">
            <a:spLocks noChangeArrowheads="1"/>
          </p:cNvSpPr>
          <p:nvPr/>
        </p:nvSpPr>
        <p:spPr bwMode="auto">
          <a:xfrm>
            <a:off x="857250" y="2862263"/>
            <a:ext cx="757237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latin typeface="ZapfHumnst BT"/>
              </a:rPr>
              <a:t>La señal que representa la información y que modifica parámetros de la portadora se denomina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 modulada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  <p:grpSp>
        <p:nvGrpSpPr>
          <p:cNvPr id="8199" name="72 Grupo"/>
          <p:cNvGrpSpPr>
            <a:grpSpLocks/>
          </p:cNvGrpSpPr>
          <p:nvPr/>
        </p:nvGrpSpPr>
        <p:grpSpPr bwMode="auto">
          <a:xfrm>
            <a:off x="1143000" y="4143375"/>
            <a:ext cx="3132138" cy="2381250"/>
            <a:chOff x="1143000" y="4143375"/>
            <a:chExt cx="3132138" cy="2381250"/>
          </a:xfrm>
        </p:grpSpPr>
        <p:sp>
          <p:nvSpPr>
            <p:cNvPr id="8234" name="Line 9"/>
            <p:cNvSpPr>
              <a:spLocks noChangeShapeType="1"/>
            </p:cNvSpPr>
            <p:nvPr/>
          </p:nvSpPr>
          <p:spPr bwMode="auto">
            <a:xfrm flipV="1">
              <a:off x="1143000" y="4167188"/>
              <a:ext cx="0" cy="1666875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35" name="Line 10"/>
            <p:cNvSpPr>
              <a:spLocks noChangeShapeType="1"/>
            </p:cNvSpPr>
            <p:nvPr/>
          </p:nvSpPr>
          <p:spPr bwMode="auto">
            <a:xfrm>
              <a:off x="1143000" y="5048250"/>
              <a:ext cx="3132138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236" name="Group 11"/>
            <p:cNvGrpSpPr>
              <a:grpSpLocks/>
            </p:cNvGrpSpPr>
            <p:nvPr/>
          </p:nvGrpSpPr>
          <p:grpSpPr bwMode="auto">
            <a:xfrm>
              <a:off x="1155700" y="4143375"/>
              <a:ext cx="496888" cy="1763713"/>
              <a:chOff x="3089" y="975"/>
              <a:chExt cx="313" cy="1111"/>
            </a:xfrm>
          </p:grpSpPr>
          <p:sp>
            <p:nvSpPr>
              <p:cNvPr id="8263" name="Arc 12"/>
              <p:cNvSpPr>
                <a:spLocks/>
              </p:cNvSpPr>
              <p:nvPr/>
            </p:nvSpPr>
            <p:spPr bwMode="auto">
              <a:xfrm>
                <a:off x="3089" y="97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4" name="Arc 13"/>
              <p:cNvSpPr>
                <a:spLocks/>
              </p:cNvSpPr>
              <p:nvPr/>
            </p:nvSpPr>
            <p:spPr bwMode="auto">
              <a:xfrm>
                <a:off x="3164" y="97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5" name="Arc 14"/>
              <p:cNvSpPr>
                <a:spLocks/>
              </p:cNvSpPr>
              <p:nvPr/>
            </p:nvSpPr>
            <p:spPr bwMode="auto">
              <a:xfrm>
                <a:off x="3248" y="153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6" name="Arc 15"/>
              <p:cNvSpPr>
                <a:spLocks/>
              </p:cNvSpPr>
              <p:nvPr/>
            </p:nvSpPr>
            <p:spPr bwMode="auto">
              <a:xfrm>
                <a:off x="3323" y="153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7" name="Group 16"/>
            <p:cNvGrpSpPr>
              <a:grpSpLocks/>
            </p:cNvGrpSpPr>
            <p:nvPr/>
          </p:nvGrpSpPr>
          <p:grpSpPr bwMode="auto">
            <a:xfrm>
              <a:off x="1641475" y="4156075"/>
              <a:ext cx="496888" cy="1763713"/>
              <a:chOff x="3395" y="983"/>
              <a:chExt cx="313" cy="1111"/>
            </a:xfrm>
          </p:grpSpPr>
          <p:sp>
            <p:nvSpPr>
              <p:cNvPr id="8259" name="Arc 17"/>
              <p:cNvSpPr>
                <a:spLocks/>
              </p:cNvSpPr>
              <p:nvPr/>
            </p:nvSpPr>
            <p:spPr bwMode="auto">
              <a:xfrm>
                <a:off x="3395" y="983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0" name="Arc 18"/>
              <p:cNvSpPr>
                <a:spLocks/>
              </p:cNvSpPr>
              <p:nvPr/>
            </p:nvSpPr>
            <p:spPr bwMode="auto">
              <a:xfrm>
                <a:off x="3470" y="986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1" name="Arc 19"/>
              <p:cNvSpPr>
                <a:spLocks/>
              </p:cNvSpPr>
              <p:nvPr/>
            </p:nvSpPr>
            <p:spPr bwMode="auto">
              <a:xfrm>
                <a:off x="3554" y="1543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2" name="Arc 20"/>
              <p:cNvSpPr>
                <a:spLocks/>
              </p:cNvSpPr>
              <p:nvPr/>
            </p:nvSpPr>
            <p:spPr bwMode="auto">
              <a:xfrm>
                <a:off x="3629" y="1546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8" name="Group 21"/>
            <p:cNvGrpSpPr>
              <a:grpSpLocks/>
            </p:cNvGrpSpPr>
            <p:nvPr/>
          </p:nvGrpSpPr>
          <p:grpSpPr bwMode="auto">
            <a:xfrm>
              <a:off x="2141538" y="4168775"/>
              <a:ext cx="496887" cy="1763713"/>
              <a:chOff x="3710" y="991"/>
              <a:chExt cx="313" cy="1111"/>
            </a:xfrm>
          </p:grpSpPr>
          <p:sp>
            <p:nvSpPr>
              <p:cNvPr id="8255" name="Arc 22"/>
              <p:cNvSpPr>
                <a:spLocks/>
              </p:cNvSpPr>
              <p:nvPr/>
            </p:nvSpPr>
            <p:spPr bwMode="auto">
              <a:xfrm>
                <a:off x="3710" y="99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6" name="Arc 23"/>
              <p:cNvSpPr>
                <a:spLocks/>
              </p:cNvSpPr>
              <p:nvPr/>
            </p:nvSpPr>
            <p:spPr bwMode="auto">
              <a:xfrm>
                <a:off x="3785" y="99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7" name="Arc 24"/>
              <p:cNvSpPr>
                <a:spLocks/>
              </p:cNvSpPr>
              <p:nvPr/>
            </p:nvSpPr>
            <p:spPr bwMode="auto">
              <a:xfrm>
                <a:off x="3869" y="155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8" name="Arc 25"/>
              <p:cNvSpPr>
                <a:spLocks/>
              </p:cNvSpPr>
              <p:nvPr/>
            </p:nvSpPr>
            <p:spPr bwMode="auto">
              <a:xfrm>
                <a:off x="3944" y="155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9" name="Group 26"/>
            <p:cNvGrpSpPr>
              <a:grpSpLocks/>
            </p:cNvGrpSpPr>
            <p:nvPr/>
          </p:nvGrpSpPr>
          <p:grpSpPr bwMode="auto">
            <a:xfrm>
              <a:off x="2620963" y="4168775"/>
              <a:ext cx="496887" cy="1763713"/>
              <a:chOff x="4012" y="991"/>
              <a:chExt cx="313" cy="1111"/>
            </a:xfrm>
          </p:grpSpPr>
          <p:sp>
            <p:nvSpPr>
              <p:cNvPr id="8251" name="Arc 27"/>
              <p:cNvSpPr>
                <a:spLocks/>
              </p:cNvSpPr>
              <p:nvPr/>
            </p:nvSpPr>
            <p:spPr bwMode="auto">
              <a:xfrm>
                <a:off x="4012" y="99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2" name="Arc 28"/>
              <p:cNvSpPr>
                <a:spLocks/>
              </p:cNvSpPr>
              <p:nvPr/>
            </p:nvSpPr>
            <p:spPr bwMode="auto">
              <a:xfrm>
                <a:off x="4087" y="99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3" name="Arc 29"/>
              <p:cNvSpPr>
                <a:spLocks/>
              </p:cNvSpPr>
              <p:nvPr/>
            </p:nvSpPr>
            <p:spPr bwMode="auto">
              <a:xfrm>
                <a:off x="4171" y="155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4" name="Arc 30"/>
              <p:cNvSpPr>
                <a:spLocks/>
              </p:cNvSpPr>
              <p:nvPr/>
            </p:nvSpPr>
            <p:spPr bwMode="auto">
              <a:xfrm>
                <a:off x="4246" y="155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40" name="Group 31"/>
            <p:cNvGrpSpPr>
              <a:grpSpLocks/>
            </p:cNvGrpSpPr>
            <p:nvPr/>
          </p:nvGrpSpPr>
          <p:grpSpPr bwMode="auto">
            <a:xfrm>
              <a:off x="3114675" y="4191000"/>
              <a:ext cx="496888" cy="1763713"/>
              <a:chOff x="4323" y="1005"/>
              <a:chExt cx="313" cy="1111"/>
            </a:xfrm>
          </p:grpSpPr>
          <p:sp>
            <p:nvSpPr>
              <p:cNvPr id="8247" name="Arc 32"/>
              <p:cNvSpPr>
                <a:spLocks/>
              </p:cNvSpPr>
              <p:nvPr/>
            </p:nvSpPr>
            <p:spPr bwMode="auto">
              <a:xfrm>
                <a:off x="4323" y="100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8" name="Arc 33"/>
              <p:cNvSpPr>
                <a:spLocks/>
              </p:cNvSpPr>
              <p:nvPr/>
            </p:nvSpPr>
            <p:spPr bwMode="auto">
              <a:xfrm>
                <a:off x="4398" y="100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9" name="Arc 34"/>
              <p:cNvSpPr>
                <a:spLocks/>
              </p:cNvSpPr>
              <p:nvPr/>
            </p:nvSpPr>
            <p:spPr bwMode="auto">
              <a:xfrm>
                <a:off x="4482" y="156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0" name="Arc 35"/>
              <p:cNvSpPr>
                <a:spLocks/>
              </p:cNvSpPr>
              <p:nvPr/>
            </p:nvSpPr>
            <p:spPr bwMode="auto">
              <a:xfrm>
                <a:off x="4557" y="156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41" name="Group 36"/>
            <p:cNvGrpSpPr>
              <a:grpSpLocks/>
            </p:cNvGrpSpPr>
            <p:nvPr/>
          </p:nvGrpSpPr>
          <p:grpSpPr bwMode="auto">
            <a:xfrm>
              <a:off x="3606800" y="4191000"/>
              <a:ext cx="496888" cy="1763713"/>
              <a:chOff x="4633" y="1005"/>
              <a:chExt cx="313" cy="1111"/>
            </a:xfrm>
          </p:grpSpPr>
          <p:sp>
            <p:nvSpPr>
              <p:cNvPr id="8243" name="Arc 37"/>
              <p:cNvSpPr>
                <a:spLocks/>
              </p:cNvSpPr>
              <p:nvPr/>
            </p:nvSpPr>
            <p:spPr bwMode="auto">
              <a:xfrm>
                <a:off x="4633" y="100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4" name="Arc 38"/>
              <p:cNvSpPr>
                <a:spLocks/>
              </p:cNvSpPr>
              <p:nvPr/>
            </p:nvSpPr>
            <p:spPr bwMode="auto">
              <a:xfrm>
                <a:off x="4708" y="100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5" name="Arc 39"/>
              <p:cNvSpPr>
                <a:spLocks/>
              </p:cNvSpPr>
              <p:nvPr/>
            </p:nvSpPr>
            <p:spPr bwMode="auto">
              <a:xfrm>
                <a:off x="4792" y="156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6" name="Arc 40"/>
              <p:cNvSpPr>
                <a:spLocks/>
              </p:cNvSpPr>
              <p:nvPr/>
            </p:nvSpPr>
            <p:spPr bwMode="auto">
              <a:xfrm>
                <a:off x="4867" y="156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8242" name="Rectangle 75"/>
            <p:cNvSpPr>
              <a:spLocks noChangeArrowheads="1"/>
            </p:cNvSpPr>
            <p:nvPr/>
          </p:nvSpPr>
          <p:spPr bwMode="auto">
            <a:xfrm>
              <a:off x="1970088" y="6124575"/>
              <a:ext cx="13985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altLang="es-MX" sz="2000" b="1">
                  <a:latin typeface="ZapfHumnst BT"/>
                </a:rPr>
                <a:t>Portadora</a:t>
              </a:r>
            </a:p>
          </p:txBody>
        </p:sp>
      </p:grpSp>
      <p:grpSp>
        <p:nvGrpSpPr>
          <p:cNvPr id="9" name="73 Grupo"/>
          <p:cNvGrpSpPr>
            <a:grpSpLocks/>
          </p:cNvGrpSpPr>
          <p:nvPr/>
        </p:nvGrpSpPr>
        <p:grpSpPr bwMode="auto">
          <a:xfrm>
            <a:off x="5143500" y="4143375"/>
            <a:ext cx="3132138" cy="2400300"/>
            <a:chOff x="5143500" y="4143375"/>
            <a:chExt cx="3132138" cy="2400300"/>
          </a:xfrm>
        </p:grpSpPr>
        <p:sp>
          <p:nvSpPr>
            <p:cNvPr id="8201" name="Line 42"/>
            <p:cNvSpPr>
              <a:spLocks noChangeShapeType="1"/>
            </p:cNvSpPr>
            <p:nvPr/>
          </p:nvSpPr>
          <p:spPr bwMode="auto">
            <a:xfrm flipV="1">
              <a:off x="5143500" y="4154488"/>
              <a:ext cx="0" cy="1666875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2" name="Line 43"/>
            <p:cNvSpPr>
              <a:spLocks noChangeShapeType="1"/>
            </p:cNvSpPr>
            <p:nvPr/>
          </p:nvSpPr>
          <p:spPr bwMode="auto">
            <a:xfrm>
              <a:off x="5143500" y="5035550"/>
              <a:ext cx="3132138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203" name="Group 44"/>
            <p:cNvGrpSpPr>
              <a:grpSpLocks/>
            </p:cNvGrpSpPr>
            <p:nvPr/>
          </p:nvGrpSpPr>
          <p:grpSpPr bwMode="auto">
            <a:xfrm>
              <a:off x="5168900" y="4633913"/>
              <a:ext cx="474663" cy="838200"/>
              <a:chOff x="688" y="2802"/>
              <a:chExt cx="299" cy="528"/>
            </a:xfrm>
          </p:grpSpPr>
          <p:sp>
            <p:nvSpPr>
              <p:cNvPr id="8230" name="Arc 45"/>
              <p:cNvSpPr>
                <a:spLocks/>
              </p:cNvSpPr>
              <p:nvPr/>
            </p:nvSpPr>
            <p:spPr bwMode="auto">
              <a:xfrm>
                <a:off x="688" y="2802"/>
                <a:ext cx="76" cy="260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16"/>
                    </a:moveTo>
                    <a:cubicBezTo>
                      <a:pt x="44" y="9730"/>
                      <a:pt x="9529" y="155"/>
                      <a:pt x="21313" y="-1"/>
                    </a:cubicBezTo>
                  </a:path>
                  <a:path w="21600" h="21598" stroke="0" extrusionOk="0">
                    <a:moveTo>
                      <a:pt x="0" y="21516"/>
                    </a:moveTo>
                    <a:cubicBezTo>
                      <a:pt x="44" y="9730"/>
                      <a:pt x="9529" y="155"/>
                      <a:pt x="21313" y="-1"/>
                    </a:cubicBezTo>
                    <a:lnTo>
                      <a:pt x="21600" y="21598"/>
                    </a:lnTo>
                    <a:lnTo>
                      <a:pt x="0" y="21516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1" name="Arc 46"/>
              <p:cNvSpPr>
                <a:spLocks/>
              </p:cNvSpPr>
              <p:nvPr/>
            </p:nvSpPr>
            <p:spPr bwMode="auto">
              <a:xfrm>
                <a:off x="760" y="2802"/>
                <a:ext cx="76" cy="261"/>
              </a:xfrm>
              <a:custGeom>
                <a:avLst/>
                <a:gdLst>
                  <a:gd name="T0" fmla="*/ 0 w 21888"/>
                  <a:gd name="T1" fmla="*/ 0 h 21600"/>
                  <a:gd name="T2" fmla="*/ 0 w 21888"/>
                  <a:gd name="T3" fmla="*/ 0 h 21600"/>
                  <a:gd name="T4" fmla="*/ 0 w 2188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88"/>
                  <a:gd name="T10" fmla="*/ 0 h 21600"/>
                  <a:gd name="T11" fmla="*/ 21888 w 2188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88" h="21600" fill="none" extrusionOk="0">
                    <a:moveTo>
                      <a:pt x="-1" y="1"/>
                    </a:moveTo>
                    <a:cubicBezTo>
                      <a:pt x="95" y="0"/>
                      <a:pt x="191" y="-1"/>
                      <a:pt x="288" y="0"/>
                    </a:cubicBezTo>
                    <a:cubicBezTo>
                      <a:pt x="12217" y="0"/>
                      <a:pt x="21888" y="9670"/>
                      <a:pt x="21888" y="21600"/>
                    </a:cubicBezTo>
                  </a:path>
                  <a:path w="21888" h="21600" stroke="0" extrusionOk="0">
                    <a:moveTo>
                      <a:pt x="-1" y="1"/>
                    </a:moveTo>
                    <a:cubicBezTo>
                      <a:pt x="95" y="0"/>
                      <a:pt x="191" y="-1"/>
                      <a:pt x="288" y="0"/>
                    </a:cubicBezTo>
                    <a:cubicBezTo>
                      <a:pt x="12217" y="0"/>
                      <a:pt x="21888" y="9670"/>
                      <a:pt x="21888" y="21600"/>
                    </a:cubicBezTo>
                    <a:lnTo>
                      <a:pt x="288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2" name="Arc 47"/>
              <p:cNvSpPr>
                <a:spLocks/>
              </p:cNvSpPr>
              <p:nvPr/>
            </p:nvSpPr>
            <p:spPr bwMode="auto">
              <a:xfrm>
                <a:off x="840" y="3067"/>
                <a:ext cx="76" cy="261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21313" y="21598"/>
                    </a:moveTo>
                    <a:cubicBezTo>
                      <a:pt x="9497" y="21441"/>
                      <a:pt x="0" y="11817"/>
                      <a:pt x="0" y="0"/>
                    </a:cubicBezTo>
                  </a:path>
                  <a:path w="21600" h="21598" stroke="0" extrusionOk="0">
                    <a:moveTo>
                      <a:pt x="21313" y="21598"/>
                    </a:moveTo>
                    <a:cubicBezTo>
                      <a:pt x="9497" y="21441"/>
                      <a:pt x="0" y="11817"/>
                      <a:pt x="0" y="0"/>
                    </a:cubicBezTo>
                    <a:lnTo>
                      <a:pt x="21600" y="0"/>
                    </a:lnTo>
                    <a:lnTo>
                      <a:pt x="21313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3" name="Arc 48"/>
              <p:cNvSpPr>
                <a:spLocks/>
              </p:cNvSpPr>
              <p:nvPr/>
            </p:nvSpPr>
            <p:spPr bwMode="auto">
              <a:xfrm>
                <a:off x="912" y="3068"/>
                <a:ext cx="75" cy="262"/>
              </a:xfrm>
              <a:custGeom>
                <a:avLst/>
                <a:gdLst>
                  <a:gd name="T0" fmla="*/ 0 w 21600"/>
                  <a:gd name="T1" fmla="*/ 0 h 21683"/>
                  <a:gd name="T2" fmla="*/ 0 w 21600"/>
                  <a:gd name="T3" fmla="*/ 0 h 21683"/>
                  <a:gd name="T4" fmla="*/ 0 w 21600"/>
                  <a:gd name="T5" fmla="*/ 0 h 2168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83"/>
                  <a:gd name="T11" fmla="*/ 21600 w 21600"/>
                  <a:gd name="T12" fmla="*/ 21683 h 216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83" fill="none" extrusionOk="0">
                    <a:moveTo>
                      <a:pt x="21599" y="0"/>
                    </a:moveTo>
                    <a:cubicBezTo>
                      <a:pt x="21599" y="27"/>
                      <a:pt x="21600" y="55"/>
                      <a:pt x="21600" y="83"/>
                    </a:cubicBezTo>
                    <a:cubicBezTo>
                      <a:pt x="21600" y="12012"/>
                      <a:pt x="11929" y="21682"/>
                      <a:pt x="0" y="21683"/>
                    </a:cubicBezTo>
                  </a:path>
                  <a:path w="21600" h="21683" stroke="0" extrusionOk="0">
                    <a:moveTo>
                      <a:pt x="21599" y="0"/>
                    </a:moveTo>
                    <a:cubicBezTo>
                      <a:pt x="21599" y="27"/>
                      <a:pt x="21600" y="55"/>
                      <a:pt x="21600" y="83"/>
                    </a:cubicBezTo>
                    <a:cubicBezTo>
                      <a:pt x="21600" y="12012"/>
                      <a:pt x="11929" y="21682"/>
                      <a:pt x="0" y="21683"/>
                    </a:cubicBezTo>
                    <a:lnTo>
                      <a:pt x="0" y="83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4" name="Group 49"/>
            <p:cNvGrpSpPr>
              <a:grpSpLocks/>
            </p:cNvGrpSpPr>
            <p:nvPr/>
          </p:nvGrpSpPr>
          <p:grpSpPr bwMode="auto">
            <a:xfrm>
              <a:off x="5641975" y="4143375"/>
              <a:ext cx="496888" cy="1763713"/>
              <a:chOff x="986" y="2493"/>
              <a:chExt cx="313" cy="1111"/>
            </a:xfrm>
          </p:grpSpPr>
          <p:sp>
            <p:nvSpPr>
              <p:cNvPr id="8226" name="Arc 50"/>
              <p:cNvSpPr>
                <a:spLocks/>
              </p:cNvSpPr>
              <p:nvPr/>
            </p:nvSpPr>
            <p:spPr bwMode="auto">
              <a:xfrm>
                <a:off x="986" y="2493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7" name="Arc 51"/>
              <p:cNvSpPr>
                <a:spLocks/>
              </p:cNvSpPr>
              <p:nvPr/>
            </p:nvSpPr>
            <p:spPr bwMode="auto">
              <a:xfrm>
                <a:off x="1061" y="2496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8" name="Arc 52"/>
              <p:cNvSpPr>
                <a:spLocks/>
              </p:cNvSpPr>
              <p:nvPr/>
            </p:nvSpPr>
            <p:spPr bwMode="auto">
              <a:xfrm>
                <a:off x="1145" y="3053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9" name="Arc 53"/>
              <p:cNvSpPr>
                <a:spLocks/>
              </p:cNvSpPr>
              <p:nvPr/>
            </p:nvSpPr>
            <p:spPr bwMode="auto">
              <a:xfrm>
                <a:off x="1220" y="3056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5" name="Group 54"/>
            <p:cNvGrpSpPr>
              <a:grpSpLocks/>
            </p:cNvGrpSpPr>
            <p:nvPr/>
          </p:nvGrpSpPr>
          <p:grpSpPr bwMode="auto">
            <a:xfrm>
              <a:off x="6142038" y="4156075"/>
              <a:ext cx="496887" cy="1763713"/>
              <a:chOff x="1301" y="2501"/>
              <a:chExt cx="313" cy="1111"/>
            </a:xfrm>
          </p:grpSpPr>
          <p:sp>
            <p:nvSpPr>
              <p:cNvPr id="8222" name="Arc 55"/>
              <p:cNvSpPr>
                <a:spLocks/>
              </p:cNvSpPr>
              <p:nvPr/>
            </p:nvSpPr>
            <p:spPr bwMode="auto">
              <a:xfrm>
                <a:off x="1301" y="250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3" name="Arc 56"/>
              <p:cNvSpPr>
                <a:spLocks/>
              </p:cNvSpPr>
              <p:nvPr/>
            </p:nvSpPr>
            <p:spPr bwMode="auto">
              <a:xfrm>
                <a:off x="1376" y="250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4" name="Arc 57"/>
              <p:cNvSpPr>
                <a:spLocks/>
              </p:cNvSpPr>
              <p:nvPr/>
            </p:nvSpPr>
            <p:spPr bwMode="auto">
              <a:xfrm>
                <a:off x="1460" y="306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5" name="Arc 58"/>
              <p:cNvSpPr>
                <a:spLocks/>
              </p:cNvSpPr>
              <p:nvPr/>
            </p:nvSpPr>
            <p:spPr bwMode="auto">
              <a:xfrm>
                <a:off x="1535" y="306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6" name="Group 59"/>
            <p:cNvGrpSpPr>
              <a:grpSpLocks/>
            </p:cNvGrpSpPr>
            <p:nvPr/>
          </p:nvGrpSpPr>
          <p:grpSpPr bwMode="auto">
            <a:xfrm>
              <a:off x="6621463" y="4156075"/>
              <a:ext cx="496887" cy="1763713"/>
              <a:chOff x="1603" y="2501"/>
              <a:chExt cx="313" cy="1111"/>
            </a:xfrm>
          </p:grpSpPr>
          <p:sp>
            <p:nvSpPr>
              <p:cNvPr id="8218" name="Arc 60"/>
              <p:cNvSpPr>
                <a:spLocks/>
              </p:cNvSpPr>
              <p:nvPr/>
            </p:nvSpPr>
            <p:spPr bwMode="auto">
              <a:xfrm>
                <a:off x="1603" y="250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9" name="Arc 61"/>
              <p:cNvSpPr>
                <a:spLocks/>
              </p:cNvSpPr>
              <p:nvPr/>
            </p:nvSpPr>
            <p:spPr bwMode="auto">
              <a:xfrm>
                <a:off x="1678" y="250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0" name="Arc 62"/>
              <p:cNvSpPr>
                <a:spLocks/>
              </p:cNvSpPr>
              <p:nvPr/>
            </p:nvSpPr>
            <p:spPr bwMode="auto">
              <a:xfrm>
                <a:off x="1762" y="306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1" name="Arc 63"/>
              <p:cNvSpPr>
                <a:spLocks/>
              </p:cNvSpPr>
              <p:nvPr/>
            </p:nvSpPr>
            <p:spPr bwMode="auto">
              <a:xfrm>
                <a:off x="1837" y="306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7" name="Group 64"/>
            <p:cNvGrpSpPr>
              <a:grpSpLocks/>
            </p:cNvGrpSpPr>
            <p:nvPr/>
          </p:nvGrpSpPr>
          <p:grpSpPr bwMode="auto">
            <a:xfrm>
              <a:off x="7124700" y="4578350"/>
              <a:ext cx="465138" cy="906463"/>
              <a:chOff x="1920" y="2767"/>
              <a:chExt cx="293" cy="571"/>
            </a:xfrm>
          </p:grpSpPr>
          <p:sp>
            <p:nvSpPr>
              <p:cNvPr id="8214" name="Arc 65"/>
              <p:cNvSpPr>
                <a:spLocks/>
              </p:cNvSpPr>
              <p:nvPr/>
            </p:nvSpPr>
            <p:spPr bwMode="auto">
              <a:xfrm>
                <a:off x="1920" y="2767"/>
                <a:ext cx="74" cy="282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83"/>
                      <a:pt x="9492" y="160"/>
                      <a:pt x="21306" y="0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83"/>
                      <a:pt x="9492" y="160"/>
                      <a:pt x="21306" y="0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5" name="Arc 66"/>
              <p:cNvSpPr>
                <a:spLocks/>
              </p:cNvSpPr>
              <p:nvPr/>
            </p:nvSpPr>
            <p:spPr bwMode="auto">
              <a:xfrm>
                <a:off x="1990" y="2769"/>
                <a:ext cx="75" cy="282"/>
              </a:xfrm>
              <a:custGeom>
                <a:avLst/>
                <a:gdLst>
                  <a:gd name="T0" fmla="*/ 0 w 21891"/>
                  <a:gd name="T1" fmla="*/ 0 h 21600"/>
                  <a:gd name="T2" fmla="*/ 0 w 21891"/>
                  <a:gd name="T3" fmla="*/ 0 h 21600"/>
                  <a:gd name="T4" fmla="*/ 0 w 218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91"/>
                  <a:gd name="T10" fmla="*/ 0 h 21600"/>
                  <a:gd name="T11" fmla="*/ 21891 w 218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91" h="21600" fill="none" extrusionOk="0">
                    <a:moveTo>
                      <a:pt x="-1" y="1"/>
                    </a:moveTo>
                    <a:cubicBezTo>
                      <a:pt x="96" y="0"/>
                      <a:pt x="193" y="-1"/>
                      <a:pt x="291" y="0"/>
                    </a:cubicBezTo>
                    <a:cubicBezTo>
                      <a:pt x="12190" y="0"/>
                      <a:pt x="21848" y="9623"/>
                      <a:pt x="21890" y="21523"/>
                    </a:cubicBezTo>
                  </a:path>
                  <a:path w="21891" h="21600" stroke="0" extrusionOk="0">
                    <a:moveTo>
                      <a:pt x="-1" y="1"/>
                    </a:moveTo>
                    <a:cubicBezTo>
                      <a:pt x="96" y="0"/>
                      <a:pt x="193" y="-1"/>
                      <a:pt x="291" y="0"/>
                    </a:cubicBezTo>
                    <a:cubicBezTo>
                      <a:pt x="12190" y="0"/>
                      <a:pt x="21848" y="9623"/>
                      <a:pt x="21890" y="21523"/>
                    </a:cubicBezTo>
                    <a:lnTo>
                      <a:pt x="291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6" name="Arc 67"/>
              <p:cNvSpPr>
                <a:spLocks/>
              </p:cNvSpPr>
              <p:nvPr/>
            </p:nvSpPr>
            <p:spPr bwMode="auto">
              <a:xfrm>
                <a:off x="2068" y="3054"/>
                <a:ext cx="74" cy="283"/>
              </a:xfrm>
              <a:custGeom>
                <a:avLst/>
                <a:gdLst>
                  <a:gd name="T0" fmla="*/ 0 w 21600"/>
                  <a:gd name="T1" fmla="*/ 0 h 21677"/>
                  <a:gd name="T2" fmla="*/ 0 w 21600"/>
                  <a:gd name="T3" fmla="*/ 0 h 21677"/>
                  <a:gd name="T4" fmla="*/ 0 w 21600"/>
                  <a:gd name="T5" fmla="*/ 0 h 2167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77"/>
                  <a:gd name="T11" fmla="*/ 21600 w 21600"/>
                  <a:gd name="T12" fmla="*/ 21677 h 216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77" fill="none" extrusionOk="0">
                    <a:moveTo>
                      <a:pt x="21600" y="21677"/>
                    </a:moveTo>
                    <a:cubicBezTo>
                      <a:pt x="9670" y="21677"/>
                      <a:pt x="0" y="12006"/>
                      <a:pt x="0" y="77"/>
                    </a:cubicBezTo>
                    <a:cubicBezTo>
                      <a:pt x="-1" y="51"/>
                      <a:pt x="0" y="25"/>
                      <a:pt x="0" y="0"/>
                    </a:cubicBezTo>
                  </a:path>
                  <a:path w="21600" h="21677" stroke="0" extrusionOk="0">
                    <a:moveTo>
                      <a:pt x="21600" y="21677"/>
                    </a:moveTo>
                    <a:cubicBezTo>
                      <a:pt x="9670" y="21677"/>
                      <a:pt x="0" y="12006"/>
                      <a:pt x="0" y="77"/>
                    </a:cubicBezTo>
                    <a:cubicBezTo>
                      <a:pt x="-1" y="51"/>
                      <a:pt x="0" y="25"/>
                      <a:pt x="0" y="0"/>
                    </a:cubicBezTo>
                    <a:lnTo>
                      <a:pt x="21600" y="77"/>
                    </a:lnTo>
                    <a:lnTo>
                      <a:pt x="21600" y="21677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7" name="Arc 68"/>
              <p:cNvSpPr>
                <a:spLocks/>
              </p:cNvSpPr>
              <p:nvPr/>
            </p:nvSpPr>
            <p:spPr bwMode="auto">
              <a:xfrm>
                <a:off x="2138" y="3056"/>
                <a:ext cx="75" cy="282"/>
              </a:xfrm>
              <a:custGeom>
                <a:avLst/>
                <a:gdLst>
                  <a:gd name="T0" fmla="*/ 0 w 21894"/>
                  <a:gd name="T1" fmla="*/ 0 h 21600"/>
                  <a:gd name="T2" fmla="*/ 0 w 21894"/>
                  <a:gd name="T3" fmla="*/ 0 h 21600"/>
                  <a:gd name="T4" fmla="*/ 0 w 2189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94"/>
                  <a:gd name="T10" fmla="*/ 0 h 21600"/>
                  <a:gd name="T11" fmla="*/ 21894 w 2189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94" h="21600" fill="none" extrusionOk="0">
                    <a:moveTo>
                      <a:pt x="21894" y="0"/>
                    </a:moveTo>
                    <a:cubicBezTo>
                      <a:pt x="21894" y="11929"/>
                      <a:pt x="12223" y="21600"/>
                      <a:pt x="294" y="21600"/>
                    </a:cubicBezTo>
                    <a:cubicBezTo>
                      <a:pt x="195" y="21600"/>
                      <a:pt x="97" y="21599"/>
                      <a:pt x="0" y="21597"/>
                    </a:cubicBezTo>
                  </a:path>
                  <a:path w="21894" h="21600" stroke="0" extrusionOk="0">
                    <a:moveTo>
                      <a:pt x="21894" y="0"/>
                    </a:moveTo>
                    <a:cubicBezTo>
                      <a:pt x="21894" y="11929"/>
                      <a:pt x="12223" y="21600"/>
                      <a:pt x="294" y="21600"/>
                    </a:cubicBezTo>
                    <a:cubicBezTo>
                      <a:pt x="195" y="21600"/>
                      <a:pt x="97" y="21599"/>
                      <a:pt x="0" y="21597"/>
                    </a:cubicBezTo>
                    <a:lnTo>
                      <a:pt x="294" y="0"/>
                    </a:lnTo>
                    <a:lnTo>
                      <a:pt x="21894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8" name="Group 69"/>
            <p:cNvGrpSpPr>
              <a:grpSpLocks/>
            </p:cNvGrpSpPr>
            <p:nvPr/>
          </p:nvGrpSpPr>
          <p:grpSpPr bwMode="auto">
            <a:xfrm>
              <a:off x="7607300" y="4178300"/>
              <a:ext cx="496888" cy="1763713"/>
              <a:chOff x="2224" y="2515"/>
              <a:chExt cx="313" cy="1111"/>
            </a:xfrm>
          </p:grpSpPr>
          <p:sp>
            <p:nvSpPr>
              <p:cNvPr id="8210" name="Arc 70"/>
              <p:cNvSpPr>
                <a:spLocks/>
              </p:cNvSpPr>
              <p:nvPr/>
            </p:nvSpPr>
            <p:spPr bwMode="auto">
              <a:xfrm>
                <a:off x="2224" y="251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1" name="Arc 71"/>
              <p:cNvSpPr>
                <a:spLocks/>
              </p:cNvSpPr>
              <p:nvPr/>
            </p:nvSpPr>
            <p:spPr bwMode="auto">
              <a:xfrm>
                <a:off x="2299" y="251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2" name="Arc 72"/>
              <p:cNvSpPr>
                <a:spLocks/>
              </p:cNvSpPr>
              <p:nvPr/>
            </p:nvSpPr>
            <p:spPr bwMode="auto">
              <a:xfrm>
                <a:off x="2383" y="307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3" name="Arc 73"/>
              <p:cNvSpPr>
                <a:spLocks/>
              </p:cNvSpPr>
              <p:nvPr/>
            </p:nvSpPr>
            <p:spPr bwMode="auto">
              <a:xfrm>
                <a:off x="2458" y="307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8209" name="Rectangle 75"/>
            <p:cNvSpPr>
              <a:spLocks noChangeArrowheads="1"/>
            </p:cNvSpPr>
            <p:nvPr/>
          </p:nvSpPr>
          <p:spPr bwMode="auto">
            <a:xfrm>
              <a:off x="5703888" y="6143625"/>
              <a:ext cx="21526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altLang="es-MX" sz="2000" b="1">
                  <a:latin typeface="ZapfHumnst BT"/>
                </a:rPr>
                <a:t>Señal modulada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02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244" name="5 CuadroTexto"/>
          <p:cNvSpPr txBox="1">
            <a:spLocks noChangeArrowheads="1"/>
          </p:cNvSpPr>
          <p:nvPr/>
        </p:nvSpPr>
        <p:spPr bwMode="auto">
          <a:xfrm>
            <a:off x="857250" y="1857375"/>
            <a:ext cx="771525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modulación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implica la modificación de uno o varios de los tres parámetros fundamentales que caracterizan a la señal portadora: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0245" name="6 CuadroTexto"/>
          <p:cNvSpPr txBox="1">
            <a:spLocks noChangeArrowheads="1"/>
          </p:cNvSpPr>
          <p:nvPr/>
        </p:nvSpPr>
        <p:spPr bwMode="auto">
          <a:xfrm>
            <a:off x="857250" y="3343275"/>
            <a:ext cx="757237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Hay tres técnicas básicas de modulación que transforman los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analógicas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246" name="7 CuadroTexto"/>
          <p:cNvSpPr txBox="1">
            <a:spLocks noChangeArrowheads="1"/>
          </p:cNvSpPr>
          <p:nvPr/>
        </p:nvSpPr>
        <p:spPr bwMode="auto">
          <a:xfrm>
            <a:off x="1000125" y="4500563"/>
            <a:ext cx="7715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ASK</a:t>
            </a:r>
            <a:r>
              <a:rPr lang="es-MX" altLang="es-MX" sz="18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(Amplitud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amplitud)</a:t>
            </a:r>
          </a:p>
        </p:txBody>
      </p:sp>
      <p:sp>
        <p:nvSpPr>
          <p:cNvPr id="10247" name="8 CuadroTexto"/>
          <p:cNvSpPr txBox="1">
            <a:spLocks noChangeArrowheads="1"/>
          </p:cNvSpPr>
          <p:nvPr/>
        </p:nvSpPr>
        <p:spPr bwMode="auto">
          <a:xfrm>
            <a:off x="1000125" y="5000625"/>
            <a:ext cx="77866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 FSK</a:t>
            </a:r>
            <a:r>
              <a:rPr lang="es-MX" altLang="es-MX" sz="18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Frecuency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frecuencia)</a:t>
            </a:r>
          </a:p>
        </p:txBody>
      </p:sp>
      <p:sp>
        <p:nvSpPr>
          <p:cNvPr id="10248" name="9 CuadroTexto"/>
          <p:cNvSpPr txBox="1">
            <a:spLocks noChangeArrowheads="1"/>
          </p:cNvSpPr>
          <p:nvPr/>
        </p:nvSpPr>
        <p:spPr bwMode="auto">
          <a:xfrm>
            <a:off x="1000125" y="5534025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Phase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fase)</a:t>
            </a:r>
          </a:p>
        </p:txBody>
      </p:sp>
      <p:sp>
        <p:nvSpPr>
          <p:cNvPr id="9225" name="6 CuadroTexto"/>
          <p:cNvSpPr txBox="1">
            <a:spLocks noChangeArrowheads="1"/>
          </p:cNvSpPr>
          <p:nvPr/>
        </p:nvSpPr>
        <p:spPr bwMode="auto">
          <a:xfrm>
            <a:off x="571500" y="1143000"/>
            <a:ext cx="2571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1082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46" grpId="0"/>
      <p:bldP spid="10247" grpId="0"/>
      <p:bldP spid="102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Datos digitales, señales analógicas</a:t>
            </a:r>
          </a:p>
        </p:txBody>
      </p:sp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244" name="7 CuadroTexto"/>
          <p:cNvSpPr txBox="1">
            <a:spLocks noChangeArrowheads="1"/>
          </p:cNvSpPr>
          <p:nvPr/>
        </p:nvSpPr>
        <p:spPr bwMode="auto">
          <a:xfrm>
            <a:off x="500063" y="1196752"/>
            <a:ext cx="7429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ASK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  <p:sp>
        <p:nvSpPr>
          <p:cNvPr id="11269" name="16 Rectángulo"/>
          <p:cNvSpPr>
            <a:spLocks noChangeArrowheads="1"/>
          </p:cNvSpPr>
          <p:nvPr/>
        </p:nvSpPr>
        <p:spPr bwMode="auto">
          <a:xfrm>
            <a:off x="785813" y="1946409"/>
            <a:ext cx="77152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en la cual se representan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270" name="16 Rectángulo"/>
          <p:cNvSpPr>
            <a:spLocks noChangeArrowheads="1"/>
          </p:cNvSpPr>
          <p:nvPr/>
        </p:nvSpPr>
        <p:spPr bwMode="auto">
          <a:xfrm>
            <a:off x="785813" y="2876922"/>
            <a:ext cx="7643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una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 análoga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varía conforme a la corriente de bit (modulando la señal),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constante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El nivel de amplitud puede ser usado para representar los valores binarios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 y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4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4360863"/>
            <a:ext cx="3001963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357688"/>
            <a:ext cx="5737225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7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2146</Words>
  <Application>Microsoft Office PowerPoint</Application>
  <PresentationFormat>Presentación en pantalla (4:3)</PresentationFormat>
  <Paragraphs>312</Paragraphs>
  <Slides>29</Slides>
  <Notes>19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29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ZapfHumnst BT</vt:lpstr>
      <vt:lpstr>Tema de Office</vt:lpstr>
      <vt:lpstr>Bitmap Image</vt:lpstr>
      <vt:lpstr>Imagen</vt:lpstr>
      <vt:lpstr>Ecuación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81</cp:revision>
  <dcterms:created xsi:type="dcterms:W3CDTF">2013-06-11T22:32:36Z</dcterms:created>
  <dcterms:modified xsi:type="dcterms:W3CDTF">2019-02-26T21:53:11Z</dcterms:modified>
</cp:coreProperties>
</file>