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40" r:id="rId2"/>
    <p:sldId id="310" r:id="rId3"/>
    <p:sldId id="311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4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338" r:id="rId31"/>
    <p:sldId id="339" r:id="rId3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85" autoAdjust="0"/>
    <p:restoredTop sz="93250" autoAdjust="0"/>
  </p:normalViewPr>
  <p:slideViewPr>
    <p:cSldViewPr>
      <p:cViewPr varScale="1">
        <p:scale>
          <a:sx n="64" d="100"/>
          <a:sy n="64" d="100"/>
        </p:scale>
        <p:origin x="173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04/03/2019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4198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38D273A-F122-4631-939F-ED83055C9F6E}" type="slidenum">
              <a:rPr lang="es-MX" altLang="es-MX" sz="1200" smtClean="0"/>
              <a:pPr/>
              <a:t>10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12512525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4301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40870CD-2C37-4165-AA3F-FE259AD1ED5B}" type="slidenum">
              <a:rPr lang="es-MX" altLang="es-MX" sz="1200" smtClean="0"/>
              <a:pPr/>
              <a:t>11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204279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dirty="0"/>
          </a:p>
        </p:txBody>
      </p:sp>
      <p:sp>
        <p:nvSpPr>
          <p:cNvPr id="4403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6F4FCAC-AA29-4DF0-A3D3-38E2038B8F2A}" type="slidenum">
              <a:rPr lang="es-MX" altLang="es-MX" sz="1200" smtClean="0"/>
              <a:pPr/>
              <a:t>12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28586335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dirty="0"/>
          </a:p>
        </p:txBody>
      </p:sp>
      <p:sp>
        <p:nvSpPr>
          <p:cNvPr id="4403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6F4FCAC-AA29-4DF0-A3D3-38E2038B8F2A}" type="slidenum">
              <a:rPr lang="es-MX" altLang="es-MX" sz="1200" smtClean="0"/>
              <a:pPr/>
              <a:t>13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15013978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4608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51559F6-2117-46D8-BA50-1B256D25D9B4}" type="slidenum">
              <a:rPr lang="es-MX" altLang="es-MX" sz="1200" smtClean="0"/>
              <a:pPr/>
              <a:t>14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42920254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4710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2C82013-755F-4C22-B632-24C36D53A837}" type="slidenum">
              <a:rPr lang="es-MX" altLang="es-MX" sz="1200" smtClean="0"/>
              <a:pPr/>
              <a:t>15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22294881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dirty="0"/>
          </a:p>
        </p:txBody>
      </p:sp>
      <p:sp>
        <p:nvSpPr>
          <p:cNvPr id="4813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2B0F735-751B-4F57-BA13-F89274FCFB7D}" type="slidenum">
              <a:rPr lang="es-MX" altLang="es-MX" sz="1200" smtClean="0"/>
              <a:pPr/>
              <a:t>16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8403422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4915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383394B-3EAF-4296-AE2B-7F3A66E883C1}" type="slidenum">
              <a:rPr lang="es-MX" altLang="es-MX" sz="1200" smtClean="0"/>
              <a:pPr/>
              <a:t>17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22329788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5018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577CEBF-2EB4-46C5-AE45-052DF691ECB8}" type="slidenum">
              <a:rPr lang="es-MX" altLang="es-MX" sz="1200" smtClean="0"/>
              <a:pPr/>
              <a:t>18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19336541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5120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791C3C2-A528-4436-8932-4E842198521A}" type="slidenum">
              <a:rPr lang="es-MX" altLang="es-MX" sz="1200" smtClean="0"/>
              <a:pPr/>
              <a:t>19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705583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6EF27D-6315-46D3-ACC4-3F76289468DF}" type="slidenum">
              <a:rPr lang="es-MX" smtClean="0"/>
              <a:pPr>
                <a:defRPr/>
              </a:pPr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24291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5222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418DB0D-D381-4C8D-8E12-07A8E6281568}" type="slidenum">
              <a:rPr lang="es-MX" altLang="es-MX" sz="1200" smtClean="0"/>
              <a:pPr/>
              <a:t>20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21171433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5325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14E47F4-1B87-4A26-A050-F44B1204B772}" type="slidenum">
              <a:rPr lang="es-MX" altLang="es-MX" sz="1200" smtClean="0"/>
              <a:pPr/>
              <a:t>21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31500299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5427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F83C94C-6D4B-4733-B0B8-3FBB74650C74}" type="slidenum">
              <a:rPr lang="es-MX" altLang="es-MX" sz="1200" smtClean="0"/>
              <a:pPr/>
              <a:t>22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24468878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5530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D03949A-53FD-4F65-A381-D2E740A37769}" type="slidenum">
              <a:rPr lang="es-MX" altLang="es-MX" sz="1200" smtClean="0"/>
              <a:pPr/>
              <a:t>23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27494273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5632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361D1EC-D738-4E2D-9185-6AA19676D21A}" type="slidenum">
              <a:rPr lang="es-MX" altLang="es-MX" sz="1200" smtClean="0"/>
              <a:pPr/>
              <a:t>24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16306448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5734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D61E0A9-7095-456F-BDB2-877631869A67}" type="slidenum">
              <a:rPr lang="es-MX" altLang="es-MX" sz="1200" smtClean="0"/>
              <a:pPr/>
              <a:t>25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39947016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5837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5E38095-FBD1-4649-A154-115737AE7943}" type="slidenum">
              <a:rPr lang="es-MX" altLang="es-MX" sz="1200" smtClean="0"/>
              <a:pPr/>
              <a:t>26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20872738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5939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C01E49-6528-411E-B3BB-DDC9F61DAC90}" type="slidenum">
              <a:rPr lang="es-MX" altLang="es-MX" sz="1200" smtClean="0"/>
              <a:pPr/>
              <a:t>27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21195999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6042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0776AA8-3CD8-444E-B570-2593F27BE866}" type="slidenum">
              <a:rPr lang="es-MX" altLang="es-MX" sz="1200" smtClean="0"/>
              <a:pPr/>
              <a:t>28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8658442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6144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65DE0CF-696F-4B66-8FBD-907E768D23D2}" type="slidenum">
              <a:rPr lang="es-MX" altLang="es-MX" sz="1200" smtClean="0"/>
              <a:pPr/>
              <a:t>29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699978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3482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0B66F11-5EFA-4359-933E-BBBD63624D78}" type="slidenum">
              <a:rPr lang="es-MX" altLang="es-MX" sz="1200" smtClean="0"/>
              <a:pPr/>
              <a:t>3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1403258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6246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7F8528B-9DD3-46E2-BD39-8F064A0EF6B3}" type="slidenum">
              <a:rPr lang="es-MX" altLang="es-MX" sz="1200" smtClean="0"/>
              <a:pPr/>
              <a:t>30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24579545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6349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EBF0C2C-1A27-40D9-911F-8B4FCE93CC15}" type="slidenum">
              <a:rPr lang="es-MX" altLang="es-MX" sz="1200" smtClean="0"/>
              <a:pPr/>
              <a:t>31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2966620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3584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C236E11-CB4B-4446-B7EF-763986A292A8}" type="slidenum">
              <a:rPr lang="es-MX" altLang="es-MX" sz="1200" smtClean="0"/>
              <a:pPr/>
              <a:t>4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1615858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3686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9B46BFA-BF89-43D5-8C43-FEDC10CE70DC}" type="slidenum">
              <a:rPr lang="es-MX" altLang="es-MX" sz="1200" smtClean="0"/>
              <a:pPr/>
              <a:t>5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32626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3789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2637FF2-FB84-49FE-8344-5DBD3516CEFA}" type="slidenum">
              <a:rPr lang="es-MX" altLang="es-MX" sz="1200" smtClean="0"/>
              <a:pPr/>
              <a:t>6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1093519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3891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F47D9E1-0172-4068-938D-A7D92881DF38}" type="slidenum">
              <a:rPr lang="es-MX" altLang="es-MX" sz="1200" smtClean="0"/>
              <a:pPr/>
              <a:t>7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1785693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dirty="0"/>
          </a:p>
        </p:txBody>
      </p:sp>
      <p:sp>
        <p:nvSpPr>
          <p:cNvPr id="3994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22EE727-FCC6-417F-A64B-2D71EB71B1CC}" type="slidenum">
              <a:rPr lang="es-MX" altLang="es-MX" sz="1200" smtClean="0"/>
              <a:pPr/>
              <a:t>8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1252170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4096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17D51A8-3A78-4423-9081-A31F0E508BBE}" type="slidenum">
              <a:rPr lang="es-MX" altLang="es-MX" sz="1200" smtClean="0"/>
              <a:pPr/>
              <a:t>9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2334107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04/03/2019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04/03/2019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04/03/2019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04/03/2019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04/03/2019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04/03/2019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04/03/2019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04/03/2019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04/03/2019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04/03/2019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04/03/2019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04/03/2019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404664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TC 2018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Fundamentos de redes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60438"/>
            <a:ext cx="6400800" cy="1988641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rPr>
              <a:t>Técnicas de codificación</a:t>
            </a:r>
          </a:p>
          <a:p>
            <a:pPr eaLnBrk="0" hangingPunct="0">
              <a:lnSpc>
                <a:spcPct val="150000"/>
              </a:lnSpc>
              <a:defRPr/>
            </a:pPr>
            <a:r>
              <a:rPr lang="es-ES_tradnl" sz="1900" i="1" kern="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rPr>
              <a:t>Datos digitales – señales digitales</a:t>
            </a:r>
            <a:endParaRPr lang="es-ES" sz="1900" i="1" kern="0" dirty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s-MX" sz="1400" b="1" dirty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rPr>
              <a:t>ITESM Campus Querétaro</a:t>
            </a: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4321674"/>
            <a:ext cx="2024236" cy="183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221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Datos digitales, señales digitales</a:t>
            </a:r>
          </a:p>
        </p:txBody>
      </p:sp>
      <p:sp>
        <p:nvSpPr>
          <p:cNvPr id="1126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38" name="37 CuadroTexto"/>
          <p:cNvSpPr txBox="1"/>
          <p:nvPr/>
        </p:nvSpPr>
        <p:spPr>
          <a:xfrm>
            <a:off x="642938" y="1143000"/>
            <a:ext cx="1428750" cy="5043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ES_tradnl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Polar</a:t>
            </a:r>
            <a:endParaRPr lang="es-MX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642938" y="1857375"/>
            <a:ext cx="8001000" cy="1338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s-ES_tradnl" sz="1800" kern="0" dirty="0">
                <a:latin typeface="ZapfHumnst BT"/>
                <a:cs typeface="Arial" pitchFamily="34" charset="0"/>
              </a:rPr>
              <a:t>   </a:t>
            </a: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La codificación polar </a:t>
            </a:r>
            <a:r>
              <a:rPr lang="es-ES_tradnl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usa dos niveles de voltaje </a:t>
            </a: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(amplitud):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q"/>
              <a:defRPr/>
            </a:pP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 Positivo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q"/>
              <a:defRPr/>
            </a:pP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 Negativo</a:t>
            </a:r>
            <a:endParaRPr lang="es-MX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42938" y="3429000"/>
            <a:ext cx="7634287" cy="1571625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Gracias al uso de dos niveles </a:t>
            </a: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se reduce el nivel de voltaje medio 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de la línea y se alivia el problema de la componente de corriente continua.</a:t>
            </a:r>
            <a:endParaRPr lang="es-ES_tradnl" sz="1800" kern="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94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Polar</a:t>
            </a:r>
          </a:p>
        </p:txBody>
      </p:sp>
      <p:sp>
        <p:nvSpPr>
          <p:cNvPr id="1229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38" name="37 CuadroTexto"/>
          <p:cNvSpPr txBox="1"/>
          <p:nvPr/>
        </p:nvSpPr>
        <p:spPr>
          <a:xfrm>
            <a:off x="642938" y="1143000"/>
            <a:ext cx="1428750" cy="5043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ES_tradnl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Polar</a:t>
            </a:r>
            <a:endParaRPr lang="es-MX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827585" y="1759951"/>
            <a:ext cx="77048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De las muchas variantes de la codificación polar, examinaremos las siguientes:</a:t>
            </a:r>
            <a:endParaRPr lang="es-MX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859457" y="2238493"/>
            <a:ext cx="7456958" cy="3804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r>
              <a:rPr lang="es-ES_tradnl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NRZ </a:t>
            </a:r>
            <a:r>
              <a:rPr lang="es-ES_tradnl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(Non </a:t>
            </a:r>
            <a:r>
              <a:rPr lang="es-ES_tradnl" sz="1600" kern="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Return</a:t>
            </a:r>
            <a:r>
              <a:rPr lang="es-ES_tradnl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to Zero)</a:t>
            </a:r>
          </a:p>
          <a:p>
            <a:pPr marL="800100" lvl="1" indent="-342900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s-ES_tradnl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NRZ-L </a:t>
            </a:r>
            <a:r>
              <a:rPr lang="es-ES_tradnl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(Non </a:t>
            </a:r>
            <a:r>
              <a:rPr lang="es-ES_tradnl" sz="1600" kern="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Return</a:t>
            </a:r>
            <a:r>
              <a:rPr lang="es-ES_tradnl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to Zero - </a:t>
            </a:r>
            <a:r>
              <a:rPr lang="es-ES_tradnl" sz="1600" kern="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Level</a:t>
            </a:r>
            <a:r>
              <a:rPr lang="es-ES_tradnl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/ No retorno a nivel Cero)</a:t>
            </a:r>
          </a:p>
          <a:p>
            <a:pPr marL="800100" lvl="1" indent="-342900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s-ES_tradnl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NRZ-I </a:t>
            </a:r>
            <a:r>
              <a:rPr lang="es-ES_tradnl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(Non </a:t>
            </a:r>
            <a:r>
              <a:rPr lang="es-ES_tradnl" sz="1600" kern="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Return</a:t>
            </a:r>
            <a:r>
              <a:rPr lang="es-ES_tradnl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to Zero - </a:t>
            </a:r>
            <a:r>
              <a:rPr lang="es-ES_tradnl" sz="1600" kern="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Inverted</a:t>
            </a:r>
            <a:r>
              <a:rPr lang="es-ES_tradnl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/ No retorno a Cero invertida)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r>
              <a:rPr lang="es-ES_tradnl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RZ </a:t>
            </a:r>
            <a:r>
              <a:rPr lang="es-ES_tradnl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</a:t>
            </a:r>
            <a:r>
              <a:rPr lang="es-ES_tradnl" sz="1600" kern="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Return</a:t>
            </a:r>
            <a:r>
              <a:rPr lang="es-ES_tradnl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ES_tradnl" sz="1600" kern="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to</a:t>
            </a:r>
            <a:r>
              <a:rPr lang="es-ES_tradnl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ES_tradnl" sz="1600" kern="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Zero</a:t>
            </a:r>
            <a:r>
              <a:rPr lang="es-ES_tradnl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/ Con retorno a Cero)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r>
              <a:rPr lang="es-ES_tradnl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Bifásica</a:t>
            </a:r>
          </a:p>
          <a:p>
            <a:pPr marL="800100" lvl="1" indent="-342900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s-ES_tradnl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Manchester </a:t>
            </a:r>
          </a:p>
          <a:p>
            <a:pPr marL="800100" lvl="1" indent="-342900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s-ES_tradnl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Manchester Diferencial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r>
              <a:rPr lang="es-ES_tradnl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Miller</a:t>
            </a:r>
          </a:p>
        </p:txBody>
      </p:sp>
    </p:spTree>
    <p:extLst>
      <p:ext uri="{BB962C8B-B14F-4D97-AF65-F5344CB8AC3E}">
        <p14:creationId xmlns:p14="http://schemas.microsoft.com/office/powerpoint/2010/main" val="3837917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0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Polar</a:t>
            </a:r>
          </a:p>
        </p:txBody>
      </p:sp>
      <p:sp>
        <p:nvSpPr>
          <p:cNvPr id="1331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40" name="39 CuadroTexto"/>
          <p:cNvSpPr txBox="1"/>
          <p:nvPr/>
        </p:nvSpPr>
        <p:spPr>
          <a:xfrm>
            <a:off x="642938" y="1214438"/>
            <a:ext cx="7715250" cy="463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En la codificación </a:t>
            </a:r>
            <a:r>
              <a:rPr lang="es-ES_tradnl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NRZ</a:t>
            </a: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, el nivel de la señal es siempre positivo o negativo.</a:t>
            </a:r>
            <a:endParaRPr lang="es-MX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714375" y="1900238"/>
            <a:ext cx="7643813" cy="463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ES_tradnl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NRZ-L </a:t>
            </a:r>
            <a:r>
              <a:rPr lang="es-ES_tradnl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(Non </a:t>
            </a:r>
            <a:r>
              <a:rPr lang="es-ES_tradnl" sz="18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Return</a:t>
            </a:r>
            <a:r>
              <a:rPr lang="es-ES_tradnl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ES_tradnl" sz="18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to</a:t>
            </a:r>
            <a:r>
              <a:rPr lang="es-ES_tradnl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ES_tradnl" sz="18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Zero</a:t>
            </a:r>
            <a:r>
              <a:rPr lang="es-ES_tradnl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- </a:t>
            </a:r>
            <a:r>
              <a:rPr lang="es-ES_tradnl" sz="18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Level</a:t>
            </a:r>
            <a:r>
              <a:rPr lang="es-ES_tradnl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/ No retorno a nivel Cero)</a:t>
            </a:r>
            <a:endParaRPr lang="es-MX" sz="1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1071563" y="2492375"/>
            <a:ext cx="5572125" cy="463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s-ES_tradnl" sz="1800" b="1" kern="0" dirty="0">
                <a:latin typeface="ZapfHumnst BT"/>
                <a:cs typeface="Arial" pitchFamily="34" charset="0"/>
              </a:rPr>
              <a:t>   </a:t>
            </a:r>
            <a:r>
              <a:rPr lang="es-ES_tradnl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El nivel de la señal depende del estado del bit</a:t>
            </a:r>
            <a:endParaRPr lang="es-MX" sz="1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3791892" y="3256337"/>
            <a:ext cx="1500188" cy="463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o viceversa</a:t>
            </a:r>
            <a:endParaRPr lang="es-MX" sz="1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25 CuadroTexto"/>
          <p:cNvSpPr txBox="1"/>
          <p:nvPr/>
        </p:nvSpPr>
        <p:spPr>
          <a:xfrm>
            <a:off x="1350118" y="3081139"/>
            <a:ext cx="2500313" cy="923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0 : Valor negativo ( - )</a:t>
            </a:r>
          </a:p>
          <a:p>
            <a:pPr algn="just">
              <a:lnSpc>
                <a:spcPct val="150000"/>
              </a:lnSpc>
              <a:defRPr/>
            </a:pP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1 : Valor positivo ( + )</a:t>
            </a:r>
            <a:endParaRPr lang="es-MX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34" name="27 Grupo"/>
          <p:cNvGrpSpPr>
            <a:grpSpLocks/>
          </p:cNvGrpSpPr>
          <p:nvPr/>
        </p:nvGrpSpPr>
        <p:grpSpPr bwMode="auto">
          <a:xfrm>
            <a:off x="1403648" y="4210819"/>
            <a:ext cx="5857875" cy="2143125"/>
            <a:chOff x="1571625" y="3929063"/>
            <a:chExt cx="5857875" cy="2143125"/>
          </a:xfrm>
        </p:grpSpPr>
        <p:pic>
          <p:nvPicPr>
            <p:cNvPr id="3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2738" y="4381500"/>
              <a:ext cx="3862387" cy="1690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 Box 152"/>
            <p:cNvSpPr txBox="1">
              <a:spLocks noChangeArrowheads="1"/>
            </p:cNvSpPr>
            <p:nvPr/>
          </p:nvSpPr>
          <p:spPr bwMode="auto">
            <a:xfrm>
              <a:off x="3105150" y="4071938"/>
              <a:ext cx="325278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MX" sz="2000" b="1">
                  <a:solidFill>
                    <a:schemeClr val="accent2"/>
                  </a:solidFill>
                </a:rPr>
                <a:t>0     1     0    0    1    1    1    0</a:t>
              </a:r>
              <a:endParaRPr lang="es-MX" altLang="es-MX" sz="2000" b="1"/>
            </a:p>
          </p:txBody>
        </p:sp>
        <p:cxnSp>
          <p:nvCxnSpPr>
            <p:cNvPr id="37" name="37 Conector recto"/>
            <p:cNvCxnSpPr>
              <a:cxnSpLocks noChangeShapeType="1"/>
            </p:cNvCxnSpPr>
            <p:nvPr/>
          </p:nvCxnSpPr>
          <p:spPr bwMode="auto">
            <a:xfrm>
              <a:off x="3071813" y="5641975"/>
              <a:ext cx="428625" cy="1588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39 Conector recto"/>
            <p:cNvCxnSpPr>
              <a:cxnSpLocks noChangeShapeType="1"/>
            </p:cNvCxnSpPr>
            <p:nvPr/>
          </p:nvCxnSpPr>
          <p:spPr bwMode="auto">
            <a:xfrm>
              <a:off x="3500438" y="4786313"/>
              <a:ext cx="428625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40 Conector recto"/>
            <p:cNvCxnSpPr>
              <a:cxnSpLocks noChangeShapeType="1"/>
            </p:cNvCxnSpPr>
            <p:nvPr/>
          </p:nvCxnSpPr>
          <p:spPr bwMode="auto">
            <a:xfrm>
              <a:off x="3929063" y="5641975"/>
              <a:ext cx="785812" cy="1588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41 Conector recto"/>
            <p:cNvCxnSpPr>
              <a:cxnSpLocks noChangeShapeType="1"/>
            </p:cNvCxnSpPr>
            <p:nvPr/>
          </p:nvCxnSpPr>
          <p:spPr bwMode="auto">
            <a:xfrm>
              <a:off x="5929313" y="5641975"/>
              <a:ext cx="428625" cy="1588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42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3072607" y="5214144"/>
              <a:ext cx="857250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43 Conector recto"/>
            <p:cNvCxnSpPr>
              <a:cxnSpLocks noChangeShapeType="1"/>
            </p:cNvCxnSpPr>
            <p:nvPr/>
          </p:nvCxnSpPr>
          <p:spPr bwMode="auto">
            <a:xfrm rot="16200000" flipV="1">
              <a:off x="3500438" y="5214938"/>
              <a:ext cx="85725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44 Conector recto"/>
            <p:cNvCxnSpPr>
              <a:cxnSpLocks noChangeShapeType="1"/>
            </p:cNvCxnSpPr>
            <p:nvPr/>
          </p:nvCxnSpPr>
          <p:spPr bwMode="auto">
            <a:xfrm>
              <a:off x="4714875" y="4786313"/>
              <a:ext cx="1214438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46 Conector recto"/>
            <p:cNvCxnSpPr>
              <a:cxnSpLocks noChangeShapeType="1"/>
            </p:cNvCxnSpPr>
            <p:nvPr/>
          </p:nvCxnSpPr>
          <p:spPr bwMode="auto">
            <a:xfrm rot="16200000" flipV="1">
              <a:off x="4286250" y="5214938"/>
              <a:ext cx="85725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47 Conector recto"/>
            <p:cNvCxnSpPr>
              <a:cxnSpLocks noChangeShapeType="1"/>
            </p:cNvCxnSpPr>
            <p:nvPr/>
          </p:nvCxnSpPr>
          <p:spPr bwMode="auto">
            <a:xfrm rot="16200000" flipV="1">
              <a:off x="5500688" y="5214938"/>
              <a:ext cx="85725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57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2000250" y="4572001"/>
              <a:ext cx="1285875" cy="0"/>
            </a:xfrm>
            <a:prstGeom prst="straightConnector1">
              <a:avLst/>
            </a:prstGeom>
            <a:noFill/>
            <a:ln w="9525" algn="ctr">
              <a:solidFill>
                <a:schemeClr val="accent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58 Conector recto de flecha"/>
            <p:cNvCxnSpPr>
              <a:cxnSpLocks noChangeShapeType="1"/>
            </p:cNvCxnSpPr>
            <p:nvPr/>
          </p:nvCxnSpPr>
          <p:spPr bwMode="auto">
            <a:xfrm flipV="1">
              <a:off x="2643188" y="5214938"/>
              <a:ext cx="4714875" cy="0"/>
            </a:xfrm>
            <a:prstGeom prst="straightConnector1">
              <a:avLst/>
            </a:prstGeom>
            <a:noFill/>
            <a:ln w="9525" algn="ctr">
              <a:solidFill>
                <a:schemeClr val="accent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" name="23 CuadroTexto"/>
            <p:cNvSpPr txBox="1"/>
            <p:nvPr/>
          </p:nvSpPr>
          <p:spPr bwMode="auto">
            <a:xfrm>
              <a:off x="1571625" y="4025900"/>
              <a:ext cx="1071563" cy="4619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defRPr/>
              </a:pPr>
              <a:r>
                <a:rPr lang="es-ES_tradnl" sz="1600" b="1" i="1" kern="0" dirty="0">
                  <a:solidFill>
                    <a:schemeClr val="accent2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Amplitud</a:t>
              </a:r>
              <a:endParaRPr lang="es-MX" sz="1600" b="1" i="1" dirty="0">
                <a:solidFill>
                  <a:schemeClr val="accent2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50" name="24 CuadroTexto"/>
            <p:cNvSpPr txBox="1"/>
            <p:nvPr/>
          </p:nvSpPr>
          <p:spPr bwMode="auto">
            <a:xfrm>
              <a:off x="6572250" y="5284788"/>
              <a:ext cx="857250" cy="4175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defRPr/>
              </a:pPr>
              <a:r>
                <a:rPr lang="es-ES_tradnl" sz="1600" b="1" i="1" kern="0" dirty="0">
                  <a:solidFill>
                    <a:schemeClr val="accent2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Tiempo</a:t>
              </a:r>
              <a:endParaRPr lang="es-MX" sz="1600" b="1" i="1" dirty="0">
                <a:solidFill>
                  <a:schemeClr val="accent2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51" name="30 CuadroTexto"/>
            <p:cNvSpPr txBox="1">
              <a:spLocks noChangeArrowheads="1"/>
            </p:cNvSpPr>
            <p:nvPr/>
          </p:nvSpPr>
          <p:spPr bwMode="auto">
            <a:xfrm>
              <a:off x="2071688" y="4572000"/>
              <a:ext cx="5715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800" b="1">
                  <a:solidFill>
                    <a:srgbClr val="660066"/>
                  </a:solidFill>
                  <a:latin typeface="ZapfHumnst BT"/>
                </a:rPr>
                <a:t>+ v</a:t>
              </a:r>
            </a:p>
          </p:txBody>
        </p:sp>
        <p:sp>
          <p:nvSpPr>
            <p:cNvPr id="52" name="31 CuadroTexto"/>
            <p:cNvSpPr txBox="1">
              <a:spLocks noChangeArrowheads="1"/>
            </p:cNvSpPr>
            <p:nvPr/>
          </p:nvSpPr>
          <p:spPr bwMode="auto">
            <a:xfrm>
              <a:off x="2143125" y="5487988"/>
              <a:ext cx="500063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800" b="1">
                  <a:solidFill>
                    <a:srgbClr val="660066"/>
                  </a:solidFill>
                  <a:latin typeface="ZapfHumnst BT"/>
                </a:rPr>
                <a:t>- v</a:t>
              </a:r>
            </a:p>
          </p:txBody>
        </p:sp>
        <p:sp>
          <p:nvSpPr>
            <p:cNvPr id="53" name="32 CuadroTexto"/>
            <p:cNvSpPr txBox="1">
              <a:spLocks noChangeArrowheads="1"/>
            </p:cNvSpPr>
            <p:nvPr/>
          </p:nvSpPr>
          <p:spPr bwMode="auto">
            <a:xfrm>
              <a:off x="2286000" y="5019675"/>
              <a:ext cx="357188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600" b="1">
                  <a:solidFill>
                    <a:srgbClr val="660066"/>
                  </a:solidFill>
                  <a:latin typeface="ZapfHumnst BT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341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9" grpId="0"/>
      <p:bldP spid="32" grpId="0"/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Polar</a:t>
            </a:r>
          </a:p>
        </p:txBody>
      </p:sp>
      <p:sp>
        <p:nvSpPr>
          <p:cNvPr id="1331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9" name="8 CuadroTexto"/>
          <p:cNvSpPr txBox="1"/>
          <p:nvPr/>
        </p:nvSpPr>
        <p:spPr>
          <a:xfrm>
            <a:off x="533400" y="1263647"/>
            <a:ext cx="7643813" cy="463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ES_tradnl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NRZ-L </a:t>
            </a:r>
            <a:r>
              <a:rPr lang="es-ES_tradnl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(Non </a:t>
            </a:r>
            <a:r>
              <a:rPr lang="es-ES_tradnl" sz="18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Return</a:t>
            </a:r>
            <a:r>
              <a:rPr lang="es-ES_tradnl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ES_tradnl" sz="18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to</a:t>
            </a:r>
            <a:r>
              <a:rPr lang="es-ES_tradnl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ES_tradnl" sz="18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Zero</a:t>
            </a:r>
            <a:r>
              <a:rPr lang="es-ES_tradnl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- </a:t>
            </a:r>
            <a:r>
              <a:rPr lang="es-ES_tradnl" sz="18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Level</a:t>
            </a:r>
            <a:r>
              <a:rPr lang="es-ES_tradnl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/ No retorno a nivel Cero)</a:t>
            </a:r>
            <a:endParaRPr lang="es-MX" sz="1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2295585" y="2282956"/>
            <a:ext cx="3143250" cy="923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s-ES_tradnl" sz="1800" kern="0" dirty="0">
                <a:latin typeface="ZapfHumnst BT"/>
                <a:cs typeface="Arial" pitchFamily="34" charset="0"/>
              </a:rPr>
              <a:t>   </a:t>
            </a: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0 : Voltaje positivo (+)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  1 : Voltaje negativo ( - )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610989" y="4762971"/>
            <a:ext cx="2071688" cy="830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ES_tradnl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0 : Valor positivo (+)</a:t>
            </a:r>
          </a:p>
          <a:p>
            <a:pPr algn="just">
              <a:lnSpc>
                <a:spcPct val="150000"/>
              </a:lnSpc>
              <a:defRPr/>
            </a:pPr>
            <a:r>
              <a:rPr lang="es-ES_tradnl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1 : Valor negativo (-)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539552" y="4307358"/>
            <a:ext cx="1214437" cy="42184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ES_tradnl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Ejemplo:</a:t>
            </a:r>
            <a:endParaRPr lang="es-MX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539552" y="2445816"/>
            <a:ext cx="1990725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Habitualmente :</a:t>
            </a:r>
          </a:p>
        </p:txBody>
      </p:sp>
      <p:grpSp>
        <p:nvGrpSpPr>
          <p:cNvPr id="2" name="30 Grupo"/>
          <p:cNvGrpSpPr>
            <a:grpSpLocks/>
          </p:cNvGrpSpPr>
          <p:nvPr/>
        </p:nvGrpSpPr>
        <p:grpSpPr bwMode="auto">
          <a:xfrm>
            <a:off x="2396927" y="4021608"/>
            <a:ext cx="5857875" cy="2071688"/>
            <a:chOff x="2571750" y="4286250"/>
            <a:chExt cx="5857875" cy="2071709"/>
          </a:xfrm>
        </p:grpSpPr>
        <p:pic>
          <p:nvPicPr>
            <p:cNvPr id="1332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2863" y="4738689"/>
              <a:ext cx="3862387" cy="1619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26" name="Text Box 152"/>
            <p:cNvSpPr txBox="1">
              <a:spLocks noChangeArrowheads="1"/>
            </p:cNvSpPr>
            <p:nvPr/>
          </p:nvSpPr>
          <p:spPr bwMode="auto">
            <a:xfrm>
              <a:off x="4105275" y="4429125"/>
              <a:ext cx="325278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MX" sz="2000" b="1">
                  <a:solidFill>
                    <a:schemeClr val="accent2"/>
                  </a:solidFill>
                </a:rPr>
                <a:t>0     1     0    0    1    1    1    0</a:t>
              </a:r>
              <a:endParaRPr lang="es-MX" altLang="es-MX" sz="2000" b="1"/>
            </a:p>
          </p:txBody>
        </p:sp>
        <p:cxnSp>
          <p:nvCxnSpPr>
            <p:cNvPr id="13327" name="37 Conector recto"/>
            <p:cNvCxnSpPr>
              <a:cxnSpLocks noChangeShapeType="1"/>
            </p:cNvCxnSpPr>
            <p:nvPr/>
          </p:nvCxnSpPr>
          <p:spPr bwMode="auto">
            <a:xfrm>
              <a:off x="4071938" y="5143500"/>
              <a:ext cx="428625" cy="1588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28" name="39 Conector recto"/>
            <p:cNvCxnSpPr>
              <a:cxnSpLocks noChangeShapeType="1"/>
            </p:cNvCxnSpPr>
            <p:nvPr/>
          </p:nvCxnSpPr>
          <p:spPr bwMode="auto">
            <a:xfrm>
              <a:off x="4500563" y="5999163"/>
              <a:ext cx="428625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29" name="40 Conector recto"/>
            <p:cNvCxnSpPr>
              <a:cxnSpLocks noChangeShapeType="1"/>
            </p:cNvCxnSpPr>
            <p:nvPr/>
          </p:nvCxnSpPr>
          <p:spPr bwMode="auto">
            <a:xfrm>
              <a:off x="4929188" y="5143500"/>
              <a:ext cx="785812" cy="1588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30" name="41 Conector recto"/>
            <p:cNvCxnSpPr>
              <a:cxnSpLocks noChangeShapeType="1"/>
            </p:cNvCxnSpPr>
            <p:nvPr/>
          </p:nvCxnSpPr>
          <p:spPr bwMode="auto">
            <a:xfrm>
              <a:off x="6929438" y="5141913"/>
              <a:ext cx="428625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31" name="42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4072732" y="5571331"/>
              <a:ext cx="857250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32" name="43 Conector recto"/>
            <p:cNvCxnSpPr>
              <a:cxnSpLocks noChangeShapeType="1"/>
            </p:cNvCxnSpPr>
            <p:nvPr/>
          </p:nvCxnSpPr>
          <p:spPr bwMode="auto">
            <a:xfrm rot="16200000" flipV="1">
              <a:off x="4500563" y="5572125"/>
              <a:ext cx="85725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33" name="44 Conector recto"/>
            <p:cNvCxnSpPr>
              <a:cxnSpLocks noChangeShapeType="1"/>
            </p:cNvCxnSpPr>
            <p:nvPr/>
          </p:nvCxnSpPr>
          <p:spPr bwMode="auto">
            <a:xfrm>
              <a:off x="5715000" y="5999163"/>
              <a:ext cx="1214438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34" name="46 Conector recto"/>
            <p:cNvCxnSpPr>
              <a:cxnSpLocks noChangeShapeType="1"/>
            </p:cNvCxnSpPr>
            <p:nvPr/>
          </p:nvCxnSpPr>
          <p:spPr bwMode="auto">
            <a:xfrm rot="16200000" flipV="1">
              <a:off x="5286375" y="5572125"/>
              <a:ext cx="85725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35" name="47 Conector recto"/>
            <p:cNvCxnSpPr>
              <a:cxnSpLocks noChangeShapeType="1"/>
            </p:cNvCxnSpPr>
            <p:nvPr/>
          </p:nvCxnSpPr>
          <p:spPr bwMode="auto">
            <a:xfrm rot="16200000" flipV="1">
              <a:off x="6500813" y="5572125"/>
              <a:ext cx="85725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36" name="57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3000375" y="4929188"/>
              <a:ext cx="1285875" cy="0"/>
            </a:xfrm>
            <a:prstGeom prst="straightConnector1">
              <a:avLst/>
            </a:prstGeom>
            <a:noFill/>
            <a:ln w="9525" algn="ctr">
              <a:solidFill>
                <a:schemeClr val="accent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37" name="58 Conector recto de flecha"/>
            <p:cNvCxnSpPr>
              <a:cxnSpLocks noChangeShapeType="1"/>
            </p:cNvCxnSpPr>
            <p:nvPr/>
          </p:nvCxnSpPr>
          <p:spPr bwMode="auto">
            <a:xfrm flipV="1">
              <a:off x="3643313" y="5572125"/>
              <a:ext cx="4714875" cy="0"/>
            </a:xfrm>
            <a:prstGeom prst="straightConnector1">
              <a:avLst/>
            </a:prstGeom>
            <a:noFill/>
            <a:ln w="9525" algn="ctr">
              <a:solidFill>
                <a:schemeClr val="accent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23 CuadroTexto"/>
            <p:cNvSpPr txBox="1"/>
            <p:nvPr/>
          </p:nvSpPr>
          <p:spPr bwMode="auto">
            <a:xfrm>
              <a:off x="2571750" y="4383089"/>
              <a:ext cx="1071562" cy="46196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defRPr/>
              </a:pPr>
              <a:r>
                <a:rPr lang="es-ES_tradnl" sz="1600" b="1" i="1" kern="0" dirty="0">
                  <a:solidFill>
                    <a:schemeClr val="accent2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Amplitud</a:t>
              </a:r>
              <a:endParaRPr lang="es-MX" sz="1600" b="1" i="1" dirty="0">
                <a:solidFill>
                  <a:schemeClr val="accent2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25" name="24 CuadroTexto"/>
            <p:cNvSpPr txBox="1"/>
            <p:nvPr/>
          </p:nvSpPr>
          <p:spPr bwMode="auto">
            <a:xfrm>
              <a:off x="7572375" y="5641989"/>
              <a:ext cx="857250" cy="41751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defRPr/>
              </a:pPr>
              <a:r>
                <a:rPr lang="es-ES_tradnl" sz="1600" b="1" i="1" kern="0" dirty="0">
                  <a:solidFill>
                    <a:schemeClr val="accent2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Tiempo</a:t>
              </a:r>
              <a:endParaRPr lang="es-MX" sz="1600" b="1" i="1" dirty="0">
                <a:solidFill>
                  <a:schemeClr val="accent2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13340" name="58 CuadroTexto"/>
            <p:cNvSpPr txBox="1">
              <a:spLocks noChangeArrowheads="1"/>
            </p:cNvSpPr>
            <p:nvPr/>
          </p:nvSpPr>
          <p:spPr bwMode="auto">
            <a:xfrm>
              <a:off x="3143250" y="4929188"/>
              <a:ext cx="5715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800" b="1">
                  <a:solidFill>
                    <a:srgbClr val="660066"/>
                  </a:solidFill>
                  <a:latin typeface="ZapfHumnst BT"/>
                </a:rPr>
                <a:t>+ v</a:t>
              </a:r>
            </a:p>
          </p:txBody>
        </p:sp>
        <p:sp>
          <p:nvSpPr>
            <p:cNvPr id="13341" name="59 CuadroTexto"/>
            <p:cNvSpPr txBox="1">
              <a:spLocks noChangeArrowheads="1"/>
            </p:cNvSpPr>
            <p:nvPr/>
          </p:nvSpPr>
          <p:spPr bwMode="auto">
            <a:xfrm>
              <a:off x="3214688" y="5845175"/>
              <a:ext cx="50006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800" b="1">
                  <a:solidFill>
                    <a:srgbClr val="660066"/>
                  </a:solidFill>
                  <a:latin typeface="ZapfHumnst BT"/>
                </a:rPr>
                <a:t>- v</a:t>
              </a:r>
            </a:p>
          </p:txBody>
        </p:sp>
        <p:sp>
          <p:nvSpPr>
            <p:cNvPr id="13342" name="60 CuadroTexto"/>
            <p:cNvSpPr txBox="1">
              <a:spLocks noChangeArrowheads="1"/>
            </p:cNvSpPr>
            <p:nvPr/>
          </p:nvSpPr>
          <p:spPr bwMode="auto">
            <a:xfrm>
              <a:off x="3357563" y="5376863"/>
              <a:ext cx="357187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600" b="1">
                  <a:solidFill>
                    <a:srgbClr val="660066"/>
                  </a:solidFill>
                  <a:latin typeface="ZapfHumnst BT"/>
                </a:rPr>
                <a:t>0</a:t>
              </a:r>
            </a:p>
          </p:txBody>
        </p:sp>
      </p:grpSp>
      <p:sp>
        <p:nvSpPr>
          <p:cNvPr id="31" name="Rectángulo 30"/>
          <p:cNvSpPr/>
          <p:nvPr/>
        </p:nvSpPr>
        <p:spPr>
          <a:xfrm>
            <a:off x="5174417" y="2115785"/>
            <a:ext cx="3659750" cy="16589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26 CuadroTexto"/>
          <p:cNvSpPr txBox="1"/>
          <p:nvPr/>
        </p:nvSpPr>
        <p:spPr>
          <a:xfrm>
            <a:off x="5436096" y="2135266"/>
            <a:ext cx="143686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ES_tradnl" sz="1800" b="1" kern="0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Arial" pitchFamily="34" charset="0"/>
              </a:rPr>
              <a:t>Usos:</a:t>
            </a:r>
            <a:endParaRPr lang="es-MX" sz="1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>
          <a:xfrm>
            <a:off x="4716016" y="2481710"/>
            <a:ext cx="4118150" cy="1285875"/>
          </a:xfrm>
          <a:prstGeom prst="rect">
            <a:avLst/>
          </a:prstGeom>
        </p:spPr>
        <p:txBody>
          <a:bodyPr/>
          <a:lstStyle/>
          <a:p>
            <a:pPr marL="742950" lvl="1" indent="-28575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latin typeface="ZapfHumnst BT"/>
                <a:cs typeface="Arial" pitchFamily="34" charset="0"/>
              </a:rPr>
              <a:t>Utilizado para interpretar códigos binarios en periféricos.</a:t>
            </a:r>
          </a:p>
          <a:p>
            <a:pPr marL="742950" lvl="1" indent="-28575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latin typeface="ZapfHumnst BT"/>
                <a:cs typeface="Arial" pitchFamily="34" charset="0"/>
              </a:rPr>
              <a:t>Utilizado en </a:t>
            </a:r>
            <a:r>
              <a:rPr lang="es-MX" sz="1600" b="1" kern="0" dirty="0">
                <a:latin typeface="ZapfHumnst BT"/>
                <a:cs typeface="Arial" pitchFamily="34" charset="0"/>
              </a:rPr>
              <a:t>RS-232</a:t>
            </a:r>
            <a:r>
              <a:rPr lang="es-MX" sz="1600" kern="0" dirty="0">
                <a:latin typeface="ZapfHumnst BT"/>
                <a:cs typeface="Arial" pitchFamily="34" charset="0"/>
              </a:rPr>
              <a:t>. </a:t>
            </a:r>
            <a:endParaRPr lang="es-ES_tradnl" sz="1600" kern="0" dirty="0"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3070658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26" grpId="0"/>
      <p:bldP spid="27" grpId="0"/>
      <p:bldP spid="28" grpId="0"/>
      <p:bldP spid="31" grpId="0" animBg="1"/>
      <p:bldP spid="33" grpId="0"/>
      <p:bldP spid="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38" name="37 CuadroTexto"/>
          <p:cNvSpPr txBox="1"/>
          <p:nvPr/>
        </p:nvSpPr>
        <p:spPr>
          <a:xfrm>
            <a:off x="539552" y="1162050"/>
            <a:ext cx="8501062" cy="5043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it-IT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NRZ-I  (Non Return to Zero - Inverted  / No retorno a Cero invertida)</a:t>
            </a:r>
            <a:endParaRPr lang="es-MX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857250" y="1804988"/>
            <a:ext cx="7715250" cy="463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s-ES_tradnl" sz="1800" b="1" kern="0" dirty="0">
                <a:latin typeface="ZapfHumnst BT"/>
                <a:cs typeface="Arial" pitchFamily="34" charset="0"/>
              </a:rPr>
              <a:t>   </a:t>
            </a:r>
            <a:r>
              <a:rPr lang="es-ES_tradnl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Una inversión del nivel de voltaje representa el bit 1</a:t>
            </a:r>
            <a:endParaRPr lang="es-MX" sz="1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928688" y="2447925"/>
            <a:ext cx="7500937" cy="1338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algn="just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s-ES_tradnl" sz="1800" kern="0" dirty="0">
                <a:latin typeface="ZapfHumnst BT"/>
                <a:cs typeface="Arial" pitchFamily="34" charset="0"/>
              </a:rPr>
              <a:t>  </a:t>
            </a: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1:  Es la transición entre el valor de voltaje positivo y negativo o </a:t>
            </a:r>
          </a:p>
          <a:p>
            <a:pPr lvl="1" algn="just">
              <a:lnSpc>
                <a:spcPct val="150000"/>
              </a:lnSpc>
              <a:defRPr/>
            </a:pP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        viceversa (no los voltajes en sí mismos)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 0:  Se representa sin ningún cambio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428625" y="4857750"/>
            <a:ext cx="2071688" cy="700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500"/>
              </a:lnSpc>
              <a:defRPr/>
            </a:pPr>
            <a:r>
              <a:rPr lang="es-ES_tradnl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La señal se invierte si encuentra un 1</a:t>
            </a:r>
          </a:p>
        </p:txBody>
      </p:sp>
      <p:sp>
        <p:nvSpPr>
          <p:cNvPr id="15367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Polar</a:t>
            </a:r>
          </a:p>
        </p:txBody>
      </p:sp>
      <p:grpSp>
        <p:nvGrpSpPr>
          <p:cNvPr id="2" name="30 Grupo"/>
          <p:cNvGrpSpPr>
            <a:grpSpLocks/>
          </p:cNvGrpSpPr>
          <p:nvPr/>
        </p:nvGrpSpPr>
        <p:grpSpPr bwMode="auto">
          <a:xfrm>
            <a:off x="2286000" y="3929063"/>
            <a:ext cx="5857875" cy="2571750"/>
            <a:chOff x="2643174" y="3786208"/>
            <a:chExt cx="5857875" cy="2571750"/>
          </a:xfrm>
        </p:grpSpPr>
        <p:pic>
          <p:nvPicPr>
            <p:cNvPr id="1536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4286" y="4238646"/>
              <a:ext cx="3862388" cy="160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70" name="Text Box 152"/>
            <p:cNvSpPr txBox="1">
              <a:spLocks noChangeArrowheads="1"/>
            </p:cNvSpPr>
            <p:nvPr/>
          </p:nvSpPr>
          <p:spPr bwMode="auto">
            <a:xfrm>
              <a:off x="4176699" y="3929083"/>
              <a:ext cx="325278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MX" sz="2000" b="1" dirty="0">
                  <a:solidFill>
                    <a:schemeClr val="accent2"/>
                  </a:solidFill>
                </a:rPr>
                <a:t>0     1     0    0    1    1    1    0</a:t>
              </a:r>
              <a:endParaRPr lang="es-MX" altLang="es-MX" sz="2000" b="1" dirty="0"/>
            </a:p>
          </p:txBody>
        </p:sp>
        <p:cxnSp>
          <p:nvCxnSpPr>
            <p:cNvPr id="15371" name="37 Conector recto"/>
            <p:cNvCxnSpPr>
              <a:cxnSpLocks noChangeShapeType="1"/>
            </p:cNvCxnSpPr>
            <p:nvPr/>
          </p:nvCxnSpPr>
          <p:spPr bwMode="auto">
            <a:xfrm>
              <a:off x="3857611" y="4643458"/>
              <a:ext cx="714375" cy="1588"/>
            </a:xfrm>
            <a:prstGeom prst="line">
              <a:avLst/>
            </a:prstGeom>
            <a:noFill/>
            <a:ln w="1016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2" name="39 Conector recto"/>
            <p:cNvCxnSpPr>
              <a:cxnSpLocks noChangeShapeType="1"/>
            </p:cNvCxnSpPr>
            <p:nvPr/>
          </p:nvCxnSpPr>
          <p:spPr bwMode="auto">
            <a:xfrm>
              <a:off x="4571986" y="5499121"/>
              <a:ext cx="1214438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3" name="41 Conector recto"/>
            <p:cNvCxnSpPr>
              <a:cxnSpLocks noChangeShapeType="1"/>
            </p:cNvCxnSpPr>
            <p:nvPr/>
          </p:nvCxnSpPr>
          <p:spPr bwMode="auto">
            <a:xfrm flipV="1">
              <a:off x="6643674" y="4643458"/>
              <a:ext cx="785812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4" name="42 Conector recto"/>
            <p:cNvCxnSpPr>
              <a:cxnSpLocks noChangeShapeType="1"/>
            </p:cNvCxnSpPr>
            <p:nvPr/>
          </p:nvCxnSpPr>
          <p:spPr bwMode="auto">
            <a:xfrm rot="16200000" flipV="1">
              <a:off x="4143361" y="5072083"/>
              <a:ext cx="85725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5" name="44 Conector recto"/>
            <p:cNvCxnSpPr>
              <a:cxnSpLocks noChangeShapeType="1"/>
            </p:cNvCxnSpPr>
            <p:nvPr/>
          </p:nvCxnSpPr>
          <p:spPr bwMode="auto">
            <a:xfrm flipV="1">
              <a:off x="6215049" y="5500708"/>
              <a:ext cx="428625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6" name="46 Conector recto"/>
            <p:cNvCxnSpPr>
              <a:cxnSpLocks noChangeShapeType="1"/>
            </p:cNvCxnSpPr>
            <p:nvPr/>
          </p:nvCxnSpPr>
          <p:spPr bwMode="auto">
            <a:xfrm rot="16200000" flipV="1">
              <a:off x="5357799" y="5072083"/>
              <a:ext cx="85725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7" name="47 Conector recto"/>
            <p:cNvCxnSpPr>
              <a:cxnSpLocks noChangeShapeType="1"/>
            </p:cNvCxnSpPr>
            <p:nvPr/>
          </p:nvCxnSpPr>
          <p:spPr bwMode="auto">
            <a:xfrm rot="16200000" flipV="1">
              <a:off x="6215049" y="5072083"/>
              <a:ext cx="85725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8" name="57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3071798" y="4429146"/>
              <a:ext cx="1285875" cy="0"/>
            </a:xfrm>
            <a:prstGeom prst="straightConnector1">
              <a:avLst/>
            </a:prstGeom>
            <a:noFill/>
            <a:ln w="9525" algn="ctr">
              <a:solidFill>
                <a:schemeClr val="accent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9" name="58 Conector recto de flecha"/>
            <p:cNvCxnSpPr>
              <a:cxnSpLocks noChangeShapeType="1"/>
            </p:cNvCxnSpPr>
            <p:nvPr/>
          </p:nvCxnSpPr>
          <p:spPr bwMode="auto">
            <a:xfrm flipV="1">
              <a:off x="3714736" y="5072083"/>
              <a:ext cx="4714875" cy="0"/>
            </a:xfrm>
            <a:prstGeom prst="straightConnector1">
              <a:avLst/>
            </a:prstGeom>
            <a:noFill/>
            <a:ln w="9525" algn="ctr">
              <a:solidFill>
                <a:schemeClr val="accent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" name="42 CuadroTexto"/>
            <p:cNvSpPr txBox="1"/>
            <p:nvPr/>
          </p:nvSpPr>
          <p:spPr bwMode="auto">
            <a:xfrm>
              <a:off x="2643174" y="3883045"/>
              <a:ext cx="1071563" cy="4619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defRPr/>
              </a:pPr>
              <a:r>
                <a:rPr lang="es-ES_tradnl" sz="1600" b="1" i="1" kern="0" dirty="0">
                  <a:solidFill>
                    <a:schemeClr val="accent2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Amplitud</a:t>
              </a:r>
              <a:endParaRPr lang="es-MX" sz="1600" b="1" i="1" dirty="0">
                <a:solidFill>
                  <a:schemeClr val="accent2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44" name="43 CuadroTexto"/>
            <p:cNvSpPr txBox="1"/>
            <p:nvPr/>
          </p:nvSpPr>
          <p:spPr bwMode="auto">
            <a:xfrm>
              <a:off x="7643799" y="5141933"/>
              <a:ext cx="857250" cy="4175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defRPr/>
              </a:pPr>
              <a:r>
                <a:rPr lang="es-ES_tradnl" sz="1600" b="1" i="1" kern="0" dirty="0">
                  <a:solidFill>
                    <a:schemeClr val="accent2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Tiempo</a:t>
              </a:r>
              <a:endParaRPr lang="es-MX" sz="1600" b="1" i="1" dirty="0">
                <a:solidFill>
                  <a:schemeClr val="accent2">
                    <a:lumMod val="50000"/>
                  </a:schemeClr>
                </a:solidFill>
                <a:latin typeface="+mj-lt"/>
              </a:endParaRPr>
            </a:p>
          </p:txBody>
        </p:sp>
        <p:cxnSp>
          <p:nvCxnSpPr>
            <p:cNvPr id="15382" name="37 Conector recto"/>
            <p:cNvCxnSpPr>
              <a:cxnSpLocks noChangeShapeType="1"/>
            </p:cNvCxnSpPr>
            <p:nvPr/>
          </p:nvCxnSpPr>
          <p:spPr bwMode="auto">
            <a:xfrm>
              <a:off x="5786424" y="4643458"/>
              <a:ext cx="428625" cy="1588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3" name="46 Conector recto"/>
            <p:cNvCxnSpPr>
              <a:cxnSpLocks noChangeShapeType="1"/>
            </p:cNvCxnSpPr>
            <p:nvPr/>
          </p:nvCxnSpPr>
          <p:spPr bwMode="auto">
            <a:xfrm rot="16200000" flipV="1">
              <a:off x="5786424" y="5072083"/>
              <a:ext cx="85725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84" name="28 CuadroTexto"/>
            <p:cNvSpPr txBox="1">
              <a:spLocks noChangeArrowheads="1"/>
            </p:cNvSpPr>
            <p:nvPr/>
          </p:nvSpPr>
          <p:spPr bwMode="auto">
            <a:xfrm>
              <a:off x="4571986" y="5773758"/>
              <a:ext cx="2000250" cy="584200"/>
            </a:xfrm>
            <a:prstGeom prst="rect">
              <a:avLst/>
            </a:prstGeom>
            <a:noFill/>
            <a:ln w="9525">
              <a:solidFill>
                <a:srgbClr val="00206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altLang="es-MX" sz="1600" b="1" i="1">
                  <a:solidFill>
                    <a:schemeClr val="accent2"/>
                  </a:solidFill>
                </a:rPr>
                <a:t>Transición porque el bit siguiente es 1</a:t>
              </a:r>
            </a:p>
          </p:txBody>
        </p:sp>
        <p:cxnSp>
          <p:nvCxnSpPr>
            <p:cNvPr id="15385" name="30 Conector recto de flecha"/>
            <p:cNvCxnSpPr>
              <a:cxnSpLocks noChangeShapeType="1"/>
            </p:cNvCxnSpPr>
            <p:nvPr/>
          </p:nvCxnSpPr>
          <p:spPr bwMode="auto">
            <a:xfrm rot="16200000" flipV="1">
              <a:off x="4429112" y="5214958"/>
              <a:ext cx="785812" cy="3571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6" name="31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5107767" y="5179240"/>
              <a:ext cx="714375" cy="50006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7" name="34 Conector recto de flecha"/>
            <p:cNvCxnSpPr>
              <a:cxnSpLocks noChangeShapeType="1"/>
              <a:stCxn id="15384" idx="0"/>
            </p:cNvCxnSpPr>
            <p:nvPr/>
          </p:nvCxnSpPr>
          <p:spPr bwMode="auto">
            <a:xfrm rot="5400000" flipH="1" flipV="1">
              <a:off x="5542742" y="5172890"/>
              <a:ext cx="630237" cy="5715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8" name="35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6000736" y="5214958"/>
              <a:ext cx="571500" cy="5715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89" name="27 CuadroTexto"/>
            <p:cNvSpPr txBox="1">
              <a:spLocks noChangeArrowheads="1"/>
            </p:cNvSpPr>
            <p:nvPr/>
          </p:nvSpPr>
          <p:spPr bwMode="auto">
            <a:xfrm>
              <a:off x="3214674" y="4429146"/>
              <a:ext cx="5715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800" b="1">
                  <a:solidFill>
                    <a:srgbClr val="660066"/>
                  </a:solidFill>
                  <a:latin typeface="ZapfHumnst BT"/>
                </a:rPr>
                <a:t>+ v</a:t>
              </a:r>
            </a:p>
          </p:txBody>
        </p:sp>
        <p:sp>
          <p:nvSpPr>
            <p:cNvPr id="15390" name="28 CuadroTexto"/>
            <p:cNvSpPr txBox="1">
              <a:spLocks noChangeArrowheads="1"/>
            </p:cNvSpPr>
            <p:nvPr/>
          </p:nvSpPr>
          <p:spPr bwMode="auto">
            <a:xfrm>
              <a:off x="3286111" y="5273696"/>
              <a:ext cx="500063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800" b="1">
                  <a:solidFill>
                    <a:srgbClr val="660066"/>
                  </a:solidFill>
                  <a:latin typeface="ZapfHumnst BT"/>
                </a:rPr>
                <a:t>- v</a:t>
              </a:r>
            </a:p>
          </p:txBody>
        </p:sp>
        <p:sp>
          <p:nvSpPr>
            <p:cNvPr id="15391" name="29 CuadroTexto"/>
            <p:cNvSpPr txBox="1">
              <a:spLocks noChangeArrowheads="1"/>
            </p:cNvSpPr>
            <p:nvPr/>
          </p:nvSpPr>
          <p:spPr bwMode="auto">
            <a:xfrm>
              <a:off x="3428986" y="4876821"/>
              <a:ext cx="357188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600" b="1">
                  <a:solidFill>
                    <a:srgbClr val="660066"/>
                  </a:solidFill>
                  <a:latin typeface="ZapfHumnst BT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595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38" name="37 CuadroTexto"/>
          <p:cNvSpPr txBox="1"/>
          <p:nvPr/>
        </p:nvSpPr>
        <p:spPr>
          <a:xfrm>
            <a:off x="500063" y="1071563"/>
            <a:ext cx="40005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ES_tradnl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Transmisiones NRZ</a:t>
            </a:r>
            <a:endParaRPr lang="es-MX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857250" y="1714500"/>
            <a:ext cx="7215188" cy="463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ES_tradnl" sz="1800" b="1" kern="0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Arial" pitchFamily="34" charset="0"/>
              </a:rPr>
              <a:t>Ventajas:</a:t>
            </a:r>
            <a:endParaRPr lang="es-MX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389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Polar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1285875" y="2286000"/>
            <a:ext cx="5286375" cy="923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s-ES_tradnl" sz="1800" kern="0" dirty="0">
                <a:latin typeface="ZapfHumnst BT"/>
                <a:cs typeface="Arial" pitchFamily="34" charset="0"/>
              </a:rPr>
              <a:t>  </a:t>
            </a: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Es muy sencilla.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 Su implementación es fácil y barata.</a:t>
            </a:r>
          </a:p>
        </p:txBody>
      </p:sp>
      <p:grpSp>
        <p:nvGrpSpPr>
          <p:cNvPr id="16391" name="27 Grupo"/>
          <p:cNvGrpSpPr>
            <a:grpSpLocks/>
          </p:cNvGrpSpPr>
          <p:nvPr/>
        </p:nvGrpSpPr>
        <p:grpSpPr bwMode="auto">
          <a:xfrm>
            <a:off x="1357313" y="3643313"/>
            <a:ext cx="5857875" cy="2143125"/>
            <a:chOff x="1571625" y="3929063"/>
            <a:chExt cx="5857875" cy="2143125"/>
          </a:xfrm>
        </p:grpSpPr>
        <p:pic>
          <p:nvPicPr>
            <p:cNvPr id="1639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2738" y="4381500"/>
              <a:ext cx="3862387" cy="1690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393" name="Text Box 152"/>
            <p:cNvSpPr txBox="1">
              <a:spLocks noChangeArrowheads="1"/>
            </p:cNvSpPr>
            <p:nvPr/>
          </p:nvSpPr>
          <p:spPr bwMode="auto">
            <a:xfrm>
              <a:off x="3105150" y="4071938"/>
              <a:ext cx="325278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MX" sz="2000" b="1">
                  <a:solidFill>
                    <a:schemeClr val="accent2"/>
                  </a:solidFill>
                </a:rPr>
                <a:t>0     1     0    0    1    1    1    0</a:t>
              </a:r>
              <a:endParaRPr lang="es-MX" altLang="es-MX" sz="2000" b="1"/>
            </a:p>
          </p:txBody>
        </p:sp>
        <p:cxnSp>
          <p:nvCxnSpPr>
            <p:cNvPr id="16394" name="37 Conector recto"/>
            <p:cNvCxnSpPr>
              <a:cxnSpLocks noChangeShapeType="1"/>
            </p:cNvCxnSpPr>
            <p:nvPr/>
          </p:nvCxnSpPr>
          <p:spPr bwMode="auto">
            <a:xfrm>
              <a:off x="3071813" y="5641975"/>
              <a:ext cx="428625" cy="1588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95" name="39 Conector recto"/>
            <p:cNvCxnSpPr>
              <a:cxnSpLocks noChangeShapeType="1"/>
            </p:cNvCxnSpPr>
            <p:nvPr/>
          </p:nvCxnSpPr>
          <p:spPr bwMode="auto">
            <a:xfrm>
              <a:off x="3500438" y="4786313"/>
              <a:ext cx="428625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96" name="40 Conector recto"/>
            <p:cNvCxnSpPr>
              <a:cxnSpLocks noChangeShapeType="1"/>
            </p:cNvCxnSpPr>
            <p:nvPr/>
          </p:nvCxnSpPr>
          <p:spPr bwMode="auto">
            <a:xfrm>
              <a:off x="3929063" y="5641975"/>
              <a:ext cx="785812" cy="1588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97" name="41 Conector recto"/>
            <p:cNvCxnSpPr>
              <a:cxnSpLocks noChangeShapeType="1"/>
            </p:cNvCxnSpPr>
            <p:nvPr/>
          </p:nvCxnSpPr>
          <p:spPr bwMode="auto">
            <a:xfrm>
              <a:off x="5929313" y="5641975"/>
              <a:ext cx="428625" cy="1588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98" name="42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3072607" y="5214144"/>
              <a:ext cx="857250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99" name="43 Conector recto"/>
            <p:cNvCxnSpPr>
              <a:cxnSpLocks noChangeShapeType="1"/>
            </p:cNvCxnSpPr>
            <p:nvPr/>
          </p:nvCxnSpPr>
          <p:spPr bwMode="auto">
            <a:xfrm rot="16200000" flipV="1">
              <a:off x="3500438" y="5214938"/>
              <a:ext cx="85725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0" name="44 Conector recto"/>
            <p:cNvCxnSpPr>
              <a:cxnSpLocks noChangeShapeType="1"/>
            </p:cNvCxnSpPr>
            <p:nvPr/>
          </p:nvCxnSpPr>
          <p:spPr bwMode="auto">
            <a:xfrm>
              <a:off x="4714875" y="4786313"/>
              <a:ext cx="1214438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1" name="46 Conector recto"/>
            <p:cNvCxnSpPr>
              <a:cxnSpLocks noChangeShapeType="1"/>
            </p:cNvCxnSpPr>
            <p:nvPr/>
          </p:nvCxnSpPr>
          <p:spPr bwMode="auto">
            <a:xfrm rot="16200000" flipV="1">
              <a:off x="4286250" y="5214938"/>
              <a:ext cx="85725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2" name="47 Conector recto"/>
            <p:cNvCxnSpPr>
              <a:cxnSpLocks noChangeShapeType="1"/>
            </p:cNvCxnSpPr>
            <p:nvPr/>
          </p:nvCxnSpPr>
          <p:spPr bwMode="auto">
            <a:xfrm rot="16200000" flipV="1">
              <a:off x="5500688" y="5214938"/>
              <a:ext cx="85725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3" name="57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2000250" y="4572001"/>
              <a:ext cx="1285875" cy="0"/>
            </a:xfrm>
            <a:prstGeom prst="straightConnector1">
              <a:avLst/>
            </a:prstGeom>
            <a:noFill/>
            <a:ln w="9525" algn="ctr">
              <a:solidFill>
                <a:schemeClr val="accent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4" name="58 Conector recto de flecha"/>
            <p:cNvCxnSpPr>
              <a:cxnSpLocks noChangeShapeType="1"/>
            </p:cNvCxnSpPr>
            <p:nvPr/>
          </p:nvCxnSpPr>
          <p:spPr bwMode="auto">
            <a:xfrm flipV="1">
              <a:off x="2643188" y="5214938"/>
              <a:ext cx="4714875" cy="0"/>
            </a:xfrm>
            <a:prstGeom prst="straightConnector1">
              <a:avLst/>
            </a:prstGeom>
            <a:noFill/>
            <a:ln w="9525" algn="ctr">
              <a:solidFill>
                <a:schemeClr val="accent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" name="31 CuadroTexto"/>
            <p:cNvSpPr txBox="1"/>
            <p:nvPr/>
          </p:nvSpPr>
          <p:spPr bwMode="auto">
            <a:xfrm>
              <a:off x="1571625" y="4025900"/>
              <a:ext cx="1071562" cy="4619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defRPr/>
              </a:pPr>
              <a:r>
                <a:rPr lang="es-ES_tradnl" sz="1600" b="1" i="1" kern="0" dirty="0">
                  <a:solidFill>
                    <a:schemeClr val="accent2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Amplitud</a:t>
              </a:r>
              <a:endParaRPr lang="es-MX" sz="1600" b="1" i="1" dirty="0">
                <a:solidFill>
                  <a:schemeClr val="accent2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33" name="32 CuadroTexto"/>
            <p:cNvSpPr txBox="1"/>
            <p:nvPr/>
          </p:nvSpPr>
          <p:spPr bwMode="auto">
            <a:xfrm>
              <a:off x="6572250" y="5284788"/>
              <a:ext cx="857250" cy="4175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defRPr/>
              </a:pPr>
              <a:r>
                <a:rPr lang="es-ES_tradnl" sz="1600" b="1" i="1" kern="0" dirty="0">
                  <a:solidFill>
                    <a:schemeClr val="accent2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Tiempo</a:t>
              </a:r>
              <a:endParaRPr lang="es-MX" sz="1600" b="1" i="1" dirty="0">
                <a:solidFill>
                  <a:schemeClr val="accent2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16407" name="30 CuadroTexto"/>
            <p:cNvSpPr txBox="1">
              <a:spLocks noChangeArrowheads="1"/>
            </p:cNvSpPr>
            <p:nvPr/>
          </p:nvSpPr>
          <p:spPr bwMode="auto">
            <a:xfrm>
              <a:off x="2071688" y="4572000"/>
              <a:ext cx="5715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800" b="1">
                  <a:solidFill>
                    <a:srgbClr val="660066"/>
                  </a:solidFill>
                  <a:latin typeface="ZapfHumnst BT"/>
                </a:rPr>
                <a:t>+ v</a:t>
              </a:r>
            </a:p>
          </p:txBody>
        </p:sp>
        <p:sp>
          <p:nvSpPr>
            <p:cNvPr id="16408" name="31 CuadroTexto"/>
            <p:cNvSpPr txBox="1">
              <a:spLocks noChangeArrowheads="1"/>
            </p:cNvSpPr>
            <p:nvPr/>
          </p:nvSpPr>
          <p:spPr bwMode="auto">
            <a:xfrm>
              <a:off x="2143125" y="5487988"/>
              <a:ext cx="500063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800" b="1">
                  <a:solidFill>
                    <a:srgbClr val="660066"/>
                  </a:solidFill>
                  <a:latin typeface="ZapfHumnst BT"/>
                </a:rPr>
                <a:t>- v</a:t>
              </a:r>
            </a:p>
          </p:txBody>
        </p:sp>
        <p:sp>
          <p:nvSpPr>
            <p:cNvPr id="16409" name="32 CuadroTexto"/>
            <p:cNvSpPr txBox="1">
              <a:spLocks noChangeArrowheads="1"/>
            </p:cNvSpPr>
            <p:nvPr/>
          </p:nvSpPr>
          <p:spPr bwMode="auto">
            <a:xfrm>
              <a:off x="2286000" y="5019675"/>
              <a:ext cx="357188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600" b="1">
                  <a:solidFill>
                    <a:srgbClr val="660066"/>
                  </a:solidFill>
                  <a:latin typeface="ZapfHumnst BT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0134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38" name="37 CuadroTexto"/>
          <p:cNvSpPr txBox="1"/>
          <p:nvPr/>
        </p:nvSpPr>
        <p:spPr>
          <a:xfrm>
            <a:off x="500063" y="1196752"/>
            <a:ext cx="299181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ES_tradnl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Transmisiones NRZ</a:t>
            </a:r>
            <a:endParaRPr lang="es-MX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827695" y="1903307"/>
            <a:ext cx="7215188" cy="463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ES_tradnl" sz="1800" b="1" kern="0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Arial" pitchFamily="34" charset="0"/>
              </a:rPr>
              <a:t>Desventajas:</a:t>
            </a:r>
            <a:endParaRPr lang="es-MX" sz="1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413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Polar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928688" y="2476718"/>
            <a:ext cx="7459736" cy="928687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Cuando una señal no varia, el receptor no puede determinar el principio y el final de cada bit.</a:t>
            </a:r>
            <a:endParaRPr lang="es-ES_tradnl" sz="3200" kern="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928688" y="3476843"/>
            <a:ext cx="7929562" cy="500062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necesario mantener “</a:t>
            </a: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sincronizados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” al emisor y el receptor.</a:t>
            </a:r>
            <a:endParaRPr lang="es-ES_tradnl" sz="3200" kern="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14" y="4327824"/>
            <a:ext cx="3990975" cy="1514475"/>
          </a:xfrm>
          <a:prstGeom prst="rect">
            <a:avLst/>
          </a:prstGeom>
        </p:spPr>
      </p:pic>
      <p:sp>
        <p:nvSpPr>
          <p:cNvPr id="30" name="8 CuadroTexto"/>
          <p:cNvSpPr txBox="1"/>
          <p:nvPr/>
        </p:nvSpPr>
        <p:spPr>
          <a:xfrm>
            <a:off x="665464" y="5894658"/>
            <a:ext cx="3749228" cy="4218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s-ES_tradnl" sz="1600" b="1" kern="0" dirty="0">
                <a:solidFill>
                  <a:schemeClr val="accent3">
                    <a:lumMod val="75000"/>
                  </a:schemeClr>
                </a:solidFill>
                <a:latin typeface="ZapfHumnst BT"/>
                <a:cs typeface="Arial" pitchFamily="34" charset="0"/>
              </a:rPr>
              <a:t>NRZ-L </a:t>
            </a:r>
            <a:r>
              <a:rPr lang="es-ES_tradnl" sz="1600" b="1" kern="0" dirty="0">
                <a:solidFill>
                  <a:schemeClr val="accent3">
                    <a:lumMod val="75000"/>
                  </a:schemeClr>
                </a:solidFill>
                <a:latin typeface="ZapfHumnst BT"/>
              </a:rPr>
              <a:t>(No retorno a nivel Cero)</a:t>
            </a:r>
            <a:endParaRPr lang="es-MX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8770" y="4341508"/>
            <a:ext cx="4038600" cy="1507229"/>
          </a:xfrm>
          <a:prstGeom prst="rect">
            <a:avLst/>
          </a:prstGeom>
        </p:spPr>
      </p:pic>
      <p:sp>
        <p:nvSpPr>
          <p:cNvPr id="56" name="8 CuadroTexto"/>
          <p:cNvSpPr txBox="1"/>
          <p:nvPr/>
        </p:nvSpPr>
        <p:spPr>
          <a:xfrm>
            <a:off x="4620778" y="5919663"/>
            <a:ext cx="41276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s-ES_tradnl" sz="1600" b="1" kern="0" dirty="0">
                <a:solidFill>
                  <a:schemeClr val="accent3">
                    <a:lumMod val="75000"/>
                  </a:schemeClr>
                </a:solidFill>
                <a:latin typeface="ZapfHumnst BT"/>
                <a:cs typeface="Arial" pitchFamily="34" charset="0"/>
              </a:rPr>
              <a:t>NRZ-I </a:t>
            </a:r>
            <a:r>
              <a:rPr lang="es-ES_tradnl" sz="1600" b="1" kern="0" dirty="0">
                <a:solidFill>
                  <a:schemeClr val="accent3">
                    <a:lumMod val="75000"/>
                  </a:schemeClr>
                </a:solidFill>
                <a:latin typeface="ZapfHumnst BT"/>
              </a:rPr>
              <a:t>(No retorno a nivel Cero Invertida)</a:t>
            </a:r>
            <a:endParaRPr lang="es-MX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2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1" grpId="0"/>
      <p:bldP spid="13" grpId="0"/>
      <p:bldP spid="30" grpId="0"/>
      <p:bldP spid="5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Polar</a:t>
            </a:r>
          </a:p>
        </p:txBody>
      </p:sp>
      <p:sp>
        <p:nvSpPr>
          <p:cNvPr id="1843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9" name="8 CuadroTexto"/>
          <p:cNvSpPr txBox="1"/>
          <p:nvPr/>
        </p:nvSpPr>
        <p:spPr>
          <a:xfrm>
            <a:off x="642938" y="1214438"/>
            <a:ext cx="4786312" cy="463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ES_tradnl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RZ  </a:t>
            </a:r>
            <a:r>
              <a:rPr lang="es-ES_tradnl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</a:t>
            </a:r>
            <a:r>
              <a:rPr lang="es-ES_tradnl" sz="18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Return</a:t>
            </a:r>
            <a:r>
              <a:rPr lang="es-ES_tradnl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ES_tradnl" sz="18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to</a:t>
            </a:r>
            <a:r>
              <a:rPr lang="es-ES_tradnl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ES_tradnl" sz="18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Zero</a:t>
            </a:r>
            <a:r>
              <a:rPr lang="es-ES_tradnl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/ Retorno a Cero)</a:t>
            </a:r>
            <a:endParaRPr lang="es-MX" sz="1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928688" y="1857375"/>
            <a:ext cx="7572375" cy="928688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Cuando los datos contienen </a:t>
            </a: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series de unos y ceros consecutivos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, el receptor puede sufrir pérdidas.</a:t>
            </a:r>
            <a:endParaRPr lang="es-ES_tradnl" sz="1800" kern="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928688" y="2857500"/>
            <a:ext cx="7643812" cy="785813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Una forma de asegurar la </a:t>
            </a: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sincronización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es enviar una </a:t>
            </a: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señal de reloj 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por un canal distinto, sin embargo, esta solución es cara.</a:t>
            </a:r>
            <a:endParaRPr lang="es-ES_tradnl" sz="1800" kern="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8439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050754"/>
            <a:ext cx="70485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709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Polar</a:t>
            </a:r>
          </a:p>
        </p:txBody>
      </p:sp>
      <p:sp>
        <p:nvSpPr>
          <p:cNvPr id="1945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9" name="8 CuadroTexto"/>
          <p:cNvSpPr txBox="1"/>
          <p:nvPr/>
        </p:nvSpPr>
        <p:spPr>
          <a:xfrm>
            <a:off x="642938" y="1214438"/>
            <a:ext cx="4786312" cy="463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ES_tradnl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RZ  </a:t>
            </a:r>
            <a:r>
              <a:rPr lang="es-ES_tradnl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</a:t>
            </a:r>
            <a:r>
              <a:rPr lang="es-ES_tradnl" sz="18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Return</a:t>
            </a:r>
            <a:r>
              <a:rPr lang="es-ES_tradnl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ES_tradnl" sz="18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to</a:t>
            </a:r>
            <a:r>
              <a:rPr lang="es-ES_tradnl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ES_tradnl" sz="18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Zero</a:t>
            </a:r>
            <a:r>
              <a:rPr lang="es-ES_tradnl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/ Retorno a Cero)</a:t>
            </a:r>
            <a:endParaRPr lang="es-MX" sz="1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>
          <a:xfrm>
            <a:off x="785813" y="2000250"/>
            <a:ext cx="7643812" cy="85725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Una mejor solución es incluir la </a:t>
            </a: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sincronización dentro de la señal codificada. </a:t>
            </a:r>
            <a:endParaRPr lang="es-ES_tradnl" sz="1800" b="1" kern="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816049" y="2636912"/>
            <a:ext cx="7572375" cy="928687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Para asegurar la </a:t>
            </a: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sincronización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debe haber un </a:t>
            </a: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cambio de señal para cada bit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La técnica </a:t>
            </a: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NRZ-I 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hace esto para secuencias de unos. </a:t>
            </a:r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827584" y="3717032"/>
            <a:ext cx="7500937" cy="928688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Una solución es la </a:t>
            </a: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codificación con retorno a cero (RZ)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que usa tres valores: </a:t>
            </a: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positivo, negativo y cero</a:t>
            </a:r>
          </a:p>
        </p:txBody>
      </p:sp>
    </p:spTree>
    <p:extLst>
      <p:ext uri="{BB962C8B-B14F-4D97-AF65-F5344CB8AC3E}">
        <p14:creationId xmlns:p14="http://schemas.microsoft.com/office/powerpoint/2010/main" val="77498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Polar</a:t>
            </a:r>
          </a:p>
        </p:txBody>
      </p:sp>
      <p:sp>
        <p:nvSpPr>
          <p:cNvPr id="2048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9" name="8 CuadroTexto"/>
          <p:cNvSpPr txBox="1"/>
          <p:nvPr/>
        </p:nvSpPr>
        <p:spPr>
          <a:xfrm>
            <a:off x="642938" y="1214438"/>
            <a:ext cx="4786312" cy="463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ES_tradnl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RZ  </a:t>
            </a:r>
            <a:r>
              <a:rPr lang="es-ES_tradnl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</a:t>
            </a:r>
            <a:r>
              <a:rPr lang="es-ES_tradnl" sz="18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Return</a:t>
            </a:r>
            <a:r>
              <a:rPr lang="es-ES_tradnl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ES_tradnl" sz="18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to</a:t>
            </a:r>
            <a:r>
              <a:rPr lang="es-ES_tradnl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ES_tradnl" sz="18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Zero</a:t>
            </a:r>
            <a:r>
              <a:rPr lang="es-ES_tradnl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/ Retorno a Cero)</a:t>
            </a:r>
            <a:endParaRPr lang="es-MX" sz="1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928688" y="1857375"/>
            <a:ext cx="7572375" cy="928688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800" kern="0" dirty="0">
                <a:latin typeface="ZapfHumnst BT"/>
                <a:cs typeface="Arial" pitchFamily="34" charset="0"/>
              </a:rPr>
              <a:t>A diferencia de </a:t>
            </a:r>
            <a:r>
              <a:rPr lang="es-MX" sz="1800" b="1" kern="0" dirty="0">
                <a:latin typeface="ZapfHumnst BT"/>
                <a:cs typeface="Arial" pitchFamily="34" charset="0"/>
              </a:rPr>
              <a:t>NRZ-L</a:t>
            </a:r>
            <a:r>
              <a:rPr lang="es-MX" sz="1800" kern="0" dirty="0">
                <a:latin typeface="ZapfHumnst BT"/>
                <a:cs typeface="Arial" pitchFamily="34" charset="0"/>
              </a:rPr>
              <a:t>, a medio camino en cada periodo del bit la señal vuelve a cero.</a:t>
            </a:r>
            <a:endParaRPr lang="es-ES_tradnl" sz="1800" kern="0" dirty="0">
              <a:latin typeface="+mn-lt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1285875" y="2857500"/>
            <a:ext cx="4786313" cy="500063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s-MX" sz="1800" kern="0" dirty="0">
                <a:latin typeface="ZapfHumnst BT"/>
              </a:rPr>
              <a:t>1 : Transición del voltaje positivo (+) a 0</a:t>
            </a:r>
            <a:endParaRPr lang="es-ES_tradnl" sz="1800" kern="0" dirty="0">
              <a:latin typeface="+mn-lt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285875" y="3357563"/>
            <a:ext cx="4786313" cy="500062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s-MX" sz="1800" kern="0" dirty="0">
                <a:latin typeface="ZapfHumnst BT"/>
              </a:rPr>
              <a:t>0 : Transición del voltaje negativo (-) a 0</a:t>
            </a:r>
            <a:endParaRPr lang="es-ES_tradnl" sz="1800" kern="0" dirty="0">
              <a:latin typeface="+mn-lt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6215063" y="3071813"/>
            <a:ext cx="1571625" cy="500062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kern="0" dirty="0">
                <a:latin typeface="ZapfHumnst BT"/>
              </a:rPr>
              <a:t>O viceversa</a:t>
            </a:r>
            <a:endParaRPr lang="es-ES_tradnl" sz="1800" kern="0" dirty="0">
              <a:latin typeface="+mn-lt"/>
            </a:endParaRPr>
          </a:p>
        </p:txBody>
      </p:sp>
      <p:grpSp>
        <p:nvGrpSpPr>
          <p:cNvPr id="2" name="48 Grupo"/>
          <p:cNvGrpSpPr>
            <a:grpSpLocks/>
          </p:cNvGrpSpPr>
          <p:nvPr/>
        </p:nvGrpSpPr>
        <p:grpSpPr bwMode="auto">
          <a:xfrm>
            <a:off x="1428750" y="4198938"/>
            <a:ext cx="6143625" cy="2087562"/>
            <a:chOff x="1428750" y="4198938"/>
            <a:chExt cx="6143625" cy="2087562"/>
          </a:xfrm>
        </p:grpSpPr>
        <p:pic>
          <p:nvPicPr>
            <p:cNvPr id="20490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9863" y="4651375"/>
              <a:ext cx="4219575" cy="163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91" name="Text Box 152"/>
            <p:cNvSpPr txBox="1">
              <a:spLocks noChangeArrowheads="1"/>
            </p:cNvSpPr>
            <p:nvPr/>
          </p:nvSpPr>
          <p:spPr bwMode="auto">
            <a:xfrm>
              <a:off x="3033713" y="4341813"/>
              <a:ext cx="37528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MX" sz="2000" b="1">
                  <a:solidFill>
                    <a:schemeClr val="accent2"/>
                  </a:solidFill>
                </a:rPr>
                <a:t>0     1     0     0     1     1     1     0</a:t>
              </a:r>
              <a:endParaRPr lang="es-MX" altLang="es-MX" sz="2000" b="1"/>
            </a:p>
          </p:txBody>
        </p:sp>
        <p:cxnSp>
          <p:nvCxnSpPr>
            <p:cNvPr id="20492" name="37 Conector recto"/>
            <p:cNvCxnSpPr>
              <a:cxnSpLocks noChangeShapeType="1"/>
            </p:cNvCxnSpPr>
            <p:nvPr/>
          </p:nvCxnSpPr>
          <p:spPr bwMode="auto">
            <a:xfrm>
              <a:off x="2928938" y="5929313"/>
              <a:ext cx="28575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93" name="42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3007519" y="5706269"/>
              <a:ext cx="412750" cy="1588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94" name="57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1857375" y="4841876"/>
              <a:ext cx="1285875" cy="0"/>
            </a:xfrm>
            <a:prstGeom prst="straightConnector1">
              <a:avLst/>
            </a:prstGeom>
            <a:noFill/>
            <a:ln w="9525" algn="ctr">
              <a:solidFill>
                <a:schemeClr val="accent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95" name="58 Conector recto de flecha"/>
            <p:cNvCxnSpPr>
              <a:cxnSpLocks noChangeShapeType="1"/>
            </p:cNvCxnSpPr>
            <p:nvPr/>
          </p:nvCxnSpPr>
          <p:spPr bwMode="auto">
            <a:xfrm>
              <a:off x="2500313" y="5484813"/>
              <a:ext cx="5000625" cy="0"/>
            </a:xfrm>
            <a:prstGeom prst="straightConnector1">
              <a:avLst/>
            </a:prstGeom>
            <a:noFill/>
            <a:ln w="9525" algn="ctr">
              <a:solidFill>
                <a:schemeClr val="accent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23 CuadroTexto"/>
            <p:cNvSpPr txBox="1"/>
            <p:nvPr/>
          </p:nvSpPr>
          <p:spPr bwMode="auto">
            <a:xfrm>
              <a:off x="1428750" y="4295775"/>
              <a:ext cx="1071563" cy="4619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defRPr/>
              </a:pPr>
              <a:r>
                <a:rPr lang="es-ES_tradnl" sz="1600" b="1" i="1" kern="0" dirty="0">
                  <a:solidFill>
                    <a:schemeClr val="accent2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Amplitud</a:t>
              </a:r>
              <a:endParaRPr lang="es-MX" sz="1600" b="1" i="1" dirty="0">
                <a:solidFill>
                  <a:schemeClr val="accent2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25" name="24 CuadroTexto"/>
            <p:cNvSpPr txBox="1"/>
            <p:nvPr/>
          </p:nvSpPr>
          <p:spPr bwMode="auto">
            <a:xfrm>
              <a:off x="6715125" y="5554663"/>
              <a:ext cx="857250" cy="4175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defRPr/>
              </a:pPr>
              <a:r>
                <a:rPr lang="es-ES_tradnl" sz="1600" b="1" i="1" kern="0" dirty="0">
                  <a:solidFill>
                    <a:schemeClr val="accent2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Tiempo</a:t>
              </a:r>
              <a:endParaRPr lang="es-MX" sz="1600" b="1" i="1" dirty="0">
                <a:solidFill>
                  <a:schemeClr val="accent2">
                    <a:lumMod val="50000"/>
                  </a:schemeClr>
                </a:solidFill>
                <a:latin typeface="+mj-lt"/>
              </a:endParaRPr>
            </a:p>
          </p:txBody>
        </p:sp>
        <p:cxnSp>
          <p:nvCxnSpPr>
            <p:cNvPr id="20498" name="37 Conector recto"/>
            <p:cNvCxnSpPr>
              <a:cxnSpLocks noChangeShapeType="1"/>
            </p:cNvCxnSpPr>
            <p:nvPr/>
          </p:nvCxnSpPr>
          <p:spPr bwMode="auto">
            <a:xfrm>
              <a:off x="4071938" y="5500688"/>
              <a:ext cx="214312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499" name="58 CuadroTexto"/>
            <p:cNvSpPr txBox="1">
              <a:spLocks noChangeArrowheads="1"/>
            </p:cNvSpPr>
            <p:nvPr/>
          </p:nvSpPr>
          <p:spPr bwMode="auto">
            <a:xfrm>
              <a:off x="2000250" y="4841875"/>
              <a:ext cx="5715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800" b="1">
                  <a:solidFill>
                    <a:srgbClr val="660066"/>
                  </a:solidFill>
                  <a:latin typeface="ZapfHumnst BT"/>
                </a:rPr>
                <a:t>+ v</a:t>
              </a:r>
            </a:p>
          </p:txBody>
        </p:sp>
        <p:sp>
          <p:nvSpPr>
            <p:cNvPr id="20500" name="59 CuadroTexto"/>
            <p:cNvSpPr txBox="1">
              <a:spLocks noChangeArrowheads="1"/>
            </p:cNvSpPr>
            <p:nvPr/>
          </p:nvSpPr>
          <p:spPr bwMode="auto">
            <a:xfrm>
              <a:off x="2071688" y="5699125"/>
              <a:ext cx="50006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800" b="1">
                  <a:solidFill>
                    <a:srgbClr val="660066"/>
                  </a:solidFill>
                  <a:latin typeface="ZapfHumnst BT"/>
                </a:rPr>
                <a:t>- v</a:t>
              </a:r>
            </a:p>
          </p:txBody>
        </p:sp>
        <p:sp>
          <p:nvSpPr>
            <p:cNvPr id="20501" name="60 CuadroTexto"/>
            <p:cNvSpPr txBox="1">
              <a:spLocks noChangeArrowheads="1"/>
            </p:cNvSpPr>
            <p:nvPr/>
          </p:nvSpPr>
          <p:spPr bwMode="auto">
            <a:xfrm>
              <a:off x="2214563" y="5289550"/>
              <a:ext cx="357187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600" b="1">
                  <a:solidFill>
                    <a:srgbClr val="660066"/>
                  </a:solidFill>
                  <a:latin typeface="ZapfHumnst BT"/>
                </a:rPr>
                <a:t>0</a:t>
              </a:r>
            </a:p>
          </p:txBody>
        </p:sp>
        <p:cxnSp>
          <p:nvCxnSpPr>
            <p:cNvPr id="20502" name="37 Conector recto"/>
            <p:cNvCxnSpPr>
              <a:cxnSpLocks noChangeShapeType="1"/>
            </p:cNvCxnSpPr>
            <p:nvPr/>
          </p:nvCxnSpPr>
          <p:spPr bwMode="auto">
            <a:xfrm>
              <a:off x="3214688" y="5500688"/>
              <a:ext cx="214312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3" name="42 Conector recto"/>
            <p:cNvCxnSpPr>
              <a:cxnSpLocks noChangeShapeType="1"/>
            </p:cNvCxnSpPr>
            <p:nvPr/>
          </p:nvCxnSpPr>
          <p:spPr bwMode="auto">
            <a:xfrm rot="16200000" flipV="1">
              <a:off x="3186906" y="5258594"/>
              <a:ext cx="484188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4" name="37 Conector recto"/>
            <p:cNvCxnSpPr>
              <a:cxnSpLocks noChangeShapeType="1"/>
            </p:cNvCxnSpPr>
            <p:nvPr/>
          </p:nvCxnSpPr>
          <p:spPr bwMode="auto">
            <a:xfrm>
              <a:off x="3429000" y="5016500"/>
              <a:ext cx="214313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5" name="42 Conector recto"/>
            <p:cNvCxnSpPr>
              <a:cxnSpLocks noChangeShapeType="1"/>
            </p:cNvCxnSpPr>
            <p:nvPr/>
          </p:nvCxnSpPr>
          <p:spPr bwMode="auto">
            <a:xfrm rot="16200000" flipV="1">
              <a:off x="3401219" y="5258594"/>
              <a:ext cx="484188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6" name="37 Conector recto"/>
            <p:cNvCxnSpPr>
              <a:cxnSpLocks noChangeShapeType="1"/>
            </p:cNvCxnSpPr>
            <p:nvPr/>
          </p:nvCxnSpPr>
          <p:spPr bwMode="auto">
            <a:xfrm>
              <a:off x="3643313" y="5500688"/>
              <a:ext cx="214312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7" name="42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3651250" y="5722938"/>
              <a:ext cx="41275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8" name="37 Conector recto"/>
            <p:cNvCxnSpPr>
              <a:cxnSpLocks noChangeShapeType="1"/>
            </p:cNvCxnSpPr>
            <p:nvPr/>
          </p:nvCxnSpPr>
          <p:spPr bwMode="auto">
            <a:xfrm>
              <a:off x="3857625" y="5929313"/>
              <a:ext cx="214313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9" name="42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3864769" y="5723731"/>
              <a:ext cx="412750" cy="1588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0" name="37 Conector recto"/>
            <p:cNvCxnSpPr>
              <a:cxnSpLocks noChangeShapeType="1"/>
            </p:cNvCxnSpPr>
            <p:nvPr/>
          </p:nvCxnSpPr>
          <p:spPr bwMode="auto">
            <a:xfrm>
              <a:off x="4500563" y="5500688"/>
              <a:ext cx="214312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1" name="42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4079875" y="5722938"/>
              <a:ext cx="41275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2" name="37 Conector recto"/>
            <p:cNvCxnSpPr>
              <a:cxnSpLocks noChangeShapeType="1"/>
            </p:cNvCxnSpPr>
            <p:nvPr/>
          </p:nvCxnSpPr>
          <p:spPr bwMode="auto">
            <a:xfrm>
              <a:off x="4286250" y="5929313"/>
              <a:ext cx="214313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3" name="42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4294982" y="5723731"/>
              <a:ext cx="412750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4" name="42 Conector recto"/>
            <p:cNvCxnSpPr>
              <a:cxnSpLocks noChangeShapeType="1"/>
            </p:cNvCxnSpPr>
            <p:nvPr/>
          </p:nvCxnSpPr>
          <p:spPr bwMode="auto">
            <a:xfrm rot="16200000" flipV="1">
              <a:off x="4472781" y="5258594"/>
              <a:ext cx="484188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5" name="37 Conector recto"/>
            <p:cNvCxnSpPr>
              <a:cxnSpLocks noChangeShapeType="1"/>
            </p:cNvCxnSpPr>
            <p:nvPr/>
          </p:nvCxnSpPr>
          <p:spPr bwMode="auto">
            <a:xfrm>
              <a:off x="4714875" y="5016500"/>
              <a:ext cx="214313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6" name="42 Conector recto"/>
            <p:cNvCxnSpPr>
              <a:cxnSpLocks noChangeShapeType="1"/>
            </p:cNvCxnSpPr>
            <p:nvPr/>
          </p:nvCxnSpPr>
          <p:spPr bwMode="auto">
            <a:xfrm rot="16200000" flipV="1">
              <a:off x="4687094" y="5258594"/>
              <a:ext cx="484188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7" name="37 Conector recto"/>
            <p:cNvCxnSpPr>
              <a:cxnSpLocks noChangeShapeType="1"/>
            </p:cNvCxnSpPr>
            <p:nvPr/>
          </p:nvCxnSpPr>
          <p:spPr bwMode="auto">
            <a:xfrm>
              <a:off x="4929188" y="5500688"/>
              <a:ext cx="28575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8" name="42 Conector recto"/>
            <p:cNvCxnSpPr>
              <a:cxnSpLocks noChangeShapeType="1"/>
            </p:cNvCxnSpPr>
            <p:nvPr/>
          </p:nvCxnSpPr>
          <p:spPr bwMode="auto">
            <a:xfrm rot="16200000" flipV="1">
              <a:off x="4972844" y="5242719"/>
              <a:ext cx="484188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9" name="37 Conector recto"/>
            <p:cNvCxnSpPr>
              <a:cxnSpLocks noChangeShapeType="1"/>
            </p:cNvCxnSpPr>
            <p:nvPr/>
          </p:nvCxnSpPr>
          <p:spPr bwMode="auto">
            <a:xfrm>
              <a:off x="5214938" y="5000625"/>
              <a:ext cx="214312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0" name="42 Conector recto"/>
            <p:cNvCxnSpPr>
              <a:cxnSpLocks noChangeShapeType="1"/>
            </p:cNvCxnSpPr>
            <p:nvPr/>
          </p:nvCxnSpPr>
          <p:spPr bwMode="auto">
            <a:xfrm rot="16200000" flipV="1">
              <a:off x="5187156" y="5242719"/>
              <a:ext cx="484188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1" name="37 Conector recto"/>
            <p:cNvCxnSpPr>
              <a:cxnSpLocks noChangeShapeType="1"/>
            </p:cNvCxnSpPr>
            <p:nvPr/>
          </p:nvCxnSpPr>
          <p:spPr bwMode="auto">
            <a:xfrm>
              <a:off x="5429250" y="5484813"/>
              <a:ext cx="214313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2" name="42 Conector recto"/>
            <p:cNvCxnSpPr>
              <a:cxnSpLocks noChangeShapeType="1"/>
            </p:cNvCxnSpPr>
            <p:nvPr/>
          </p:nvCxnSpPr>
          <p:spPr bwMode="auto">
            <a:xfrm rot="16200000" flipV="1">
              <a:off x="5401469" y="5258594"/>
              <a:ext cx="484188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3" name="37 Conector recto"/>
            <p:cNvCxnSpPr>
              <a:cxnSpLocks noChangeShapeType="1"/>
            </p:cNvCxnSpPr>
            <p:nvPr/>
          </p:nvCxnSpPr>
          <p:spPr bwMode="auto">
            <a:xfrm>
              <a:off x="5643563" y="5016500"/>
              <a:ext cx="214312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4" name="42 Conector recto"/>
            <p:cNvCxnSpPr>
              <a:cxnSpLocks noChangeShapeType="1"/>
            </p:cNvCxnSpPr>
            <p:nvPr/>
          </p:nvCxnSpPr>
          <p:spPr bwMode="auto">
            <a:xfrm rot="16200000" flipV="1">
              <a:off x="5615781" y="5258594"/>
              <a:ext cx="484188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5" name="37 Conector recto"/>
            <p:cNvCxnSpPr>
              <a:cxnSpLocks noChangeShapeType="1"/>
            </p:cNvCxnSpPr>
            <p:nvPr/>
          </p:nvCxnSpPr>
          <p:spPr bwMode="auto">
            <a:xfrm>
              <a:off x="5857875" y="5500688"/>
              <a:ext cx="28575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6" name="37 Conector recto"/>
            <p:cNvCxnSpPr>
              <a:cxnSpLocks noChangeShapeType="1"/>
            </p:cNvCxnSpPr>
            <p:nvPr/>
          </p:nvCxnSpPr>
          <p:spPr bwMode="auto">
            <a:xfrm>
              <a:off x="6357938" y="5500688"/>
              <a:ext cx="214312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7" name="42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5937250" y="5722938"/>
              <a:ext cx="41275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8" name="37 Conector recto"/>
            <p:cNvCxnSpPr>
              <a:cxnSpLocks noChangeShapeType="1"/>
            </p:cNvCxnSpPr>
            <p:nvPr/>
          </p:nvCxnSpPr>
          <p:spPr bwMode="auto">
            <a:xfrm>
              <a:off x="6143625" y="5929313"/>
              <a:ext cx="214313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9" name="42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6152357" y="5723731"/>
              <a:ext cx="412750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489852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/>
      <p:bldP spid="10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3140615"/>
              </p:ext>
            </p:extLst>
          </p:nvPr>
        </p:nvGraphicFramePr>
        <p:xfrm>
          <a:off x="643834" y="1556792"/>
          <a:ext cx="1880642" cy="3816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9" name="Bitmap Image" r:id="rId4" imgW="1752475" imgH="2400653" progId="PBrush">
                  <p:embed/>
                </p:oleObj>
              </mc:Choice>
              <mc:Fallback>
                <p:oleObj name="Bitmap Image" r:id="rId4" imgW="1752475" imgH="2400653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834" y="1556792"/>
                        <a:ext cx="1880642" cy="381642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928938" y="1714500"/>
            <a:ext cx="5605462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200000"/>
              </a:lnSpc>
              <a:spcBef>
                <a:spcPct val="50000"/>
              </a:spcBef>
            </a:pPr>
            <a:r>
              <a:rPr lang="es-MX" altLang="es-MX" sz="1800" b="1" u="sng" dirty="0">
                <a:solidFill>
                  <a:schemeClr val="accent2"/>
                </a:solidFill>
                <a:latin typeface="ZapfHumnst BT"/>
              </a:rPr>
              <a:t>Conocer</a:t>
            </a:r>
            <a:r>
              <a:rPr lang="es-MX" altLang="es-MX" sz="1800" dirty="0">
                <a:latin typeface="ZapfHumnst BT"/>
              </a:rPr>
              <a:t> 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las técnicas de representación de datos digitales en señales digitales, </a:t>
            </a:r>
            <a:r>
              <a:rPr lang="es-MX" altLang="es-MX" sz="1800" b="1" u="sng" dirty="0">
                <a:solidFill>
                  <a:schemeClr val="accent2"/>
                </a:solidFill>
                <a:latin typeface="ZapfHumnst BT"/>
              </a:rPr>
              <a:t>identificar</a:t>
            </a:r>
            <a:r>
              <a:rPr lang="es-MX" altLang="es-MX" sz="1800" dirty="0">
                <a:latin typeface="ZapfHumnst BT"/>
              </a:rPr>
              <a:t> 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las necesidades de sincronización de las señales digitales e</a:t>
            </a:r>
            <a:r>
              <a:rPr lang="es-MX" altLang="es-MX" sz="1800" dirty="0">
                <a:latin typeface="ZapfHumnst BT"/>
              </a:rPr>
              <a:t> </a:t>
            </a:r>
            <a:r>
              <a:rPr lang="es-MX" altLang="es-MX" sz="1800" b="1" u="sng" dirty="0">
                <a:solidFill>
                  <a:schemeClr val="accent2"/>
                </a:solidFill>
                <a:latin typeface="ZapfHumnst BT"/>
              </a:rPr>
              <a:t>identificar</a:t>
            </a:r>
            <a:r>
              <a:rPr lang="es-MX" altLang="es-MX" sz="1800" dirty="0">
                <a:latin typeface="ZapfHumnst BT"/>
              </a:rPr>
              <a:t> 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los efectos negativos de señales digitales como </a:t>
            </a:r>
            <a:r>
              <a:rPr lang="es-MX" alt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NRZ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 dirty="0"/>
              <a:t>Objetivos de esta sesión</a:t>
            </a:r>
          </a:p>
        </p:txBody>
      </p:sp>
    </p:spTree>
    <p:extLst>
      <p:ext uri="{BB962C8B-B14F-4D97-AF65-F5344CB8AC3E}">
        <p14:creationId xmlns:p14="http://schemas.microsoft.com/office/powerpoint/2010/main" val="330599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Polar</a:t>
            </a:r>
          </a:p>
        </p:txBody>
      </p:sp>
      <p:sp>
        <p:nvSpPr>
          <p:cNvPr id="2150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40" name="39 CuadroTexto"/>
          <p:cNvSpPr txBox="1"/>
          <p:nvPr/>
        </p:nvSpPr>
        <p:spPr>
          <a:xfrm>
            <a:off x="683568" y="1663700"/>
            <a:ext cx="7927032" cy="878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1938" indent="-261938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En la codificación bifásica, </a:t>
            </a:r>
            <a:r>
              <a:rPr lang="es-ES_tradnl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la señal cambia en medio del intervalo de bit</a:t>
            </a: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, pero </a:t>
            </a:r>
            <a:r>
              <a:rPr lang="es-ES_tradnl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no vuelve a cero</a:t>
            </a: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.</a:t>
            </a:r>
            <a:endParaRPr lang="es-MX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6" name="55 CuadroTexto"/>
          <p:cNvSpPr txBox="1"/>
          <p:nvPr/>
        </p:nvSpPr>
        <p:spPr>
          <a:xfrm>
            <a:off x="642938" y="1071563"/>
            <a:ext cx="1500187" cy="508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ES_tradnl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Bifásica</a:t>
            </a:r>
            <a:endParaRPr lang="es-MX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56 Rectángulo"/>
          <p:cNvSpPr/>
          <p:nvPr/>
        </p:nvSpPr>
        <p:spPr>
          <a:xfrm>
            <a:off x="1112193" y="3169592"/>
            <a:ext cx="3786188" cy="9787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r>
              <a:rPr lang="es-ES_tradnl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Manchester </a:t>
            </a:r>
          </a:p>
          <a:p>
            <a:pPr marL="800100" lvl="1" indent="-342900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r>
              <a:rPr lang="es-ES_tradnl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Manchester Diferencial</a:t>
            </a:r>
          </a:p>
        </p:txBody>
      </p:sp>
      <p:sp>
        <p:nvSpPr>
          <p:cNvPr id="58" name="57 CuadroTexto"/>
          <p:cNvSpPr txBox="1"/>
          <p:nvPr/>
        </p:nvSpPr>
        <p:spPr>
          <a:xfrm>
            <a:off x="683568" y="2669530"/>
            <a:ext cx="7643813" cy="463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s-ES_tradnl" sz="1800" kern="0" dirty="0">
                <a:latin typeface="ZapfHumnst BT"/>
                <a:cs typeface="Arial" pitchFamily="34" charset="0"/>
              </a:rPr>
              <a:t>   </a:t>
            </a: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Existen dos tipos de codificación bifásica:</a:t>
            </a:r>
            <a:endParaRPr lang="es-MX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21512" name="90 Grupo"/>
          <p:cNvGrpSpPr>
            <a:grpSpLocks/>
          </p:cNvGrpSpPr>
          <p:nvPr/>
        </p:nvGrpSpPr>
        <p:grpSpPr bwMode="auto">
          <a:xfrm>
            <a:off x="1571625" y="4286250"/>
            <a:ext cx="6143625" cy="2087563"/>
            <a:chOff x="1643085" y="4556125"/>
            <a:chExt cx="6143625" cy="2087563"/>
          </a:xfrm>
        </p:grpSpPr>
        <p:pic>
          <p:nvPicPr>
            <p:cNvPr id="21514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4198" y="5008563"/>
              <a:ext cx="4219575" cy="163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15" name="Text Box 152"/>
            <p:cNvSpPr txBox="1">
              <a:spLocks noChangeArrowheads="1"/>
            </p:cNvSpPr>
            <p:nvPr/>
          </p:nvSpPr>
          <p:spPr bwMode="auto">
            <a:xfrm>
              <a:off x="3248048" y="4699000"/>
              <a:ext cx="37528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MX" sz="2000" b="1">
                  <a:solidFill>
                    <a:schemeClr val="accent2"/>
                  </a:solidFill>
                </a:rPr>
                <a:t>0     1     0     0     1     1     1     0</a:t>
              </a:r>
              <a:endParaRPr lang="es-MX" altLang="es-MX" sz="2000" b="1"/>
            </a:p>
          </p:txBody>
        </p:sp>
        <p:cxnSp>
          <p:nvCxnSpPr>
            <p:cNvPr id="21516" name="37 Conector recto"/>
            <p:cNvCxnSpPr>
              <a:cxnSpLocks noChangeShapeType="1"/>
            </p:cNvCxnSpPr>
            <p:nvPr/>
          </p:nvCxnSpPr>
          <p:spPr bwMode="auto">
            <a:xfrm>
              <a:off x="3143273" y="5413375"/>
              <a:ext cx="28575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17" name="39 Conector recto"/>
            <p:cNvCxnSpPr>
              <a:cxnSpLocks noChangeShapeType="1"/>
            </p:cNvCxnSpPr>
            <p:nvPr/>
          </p:nvCxnSpPr>
          <p:spPr bwMode="auto">
            <a:xfrm>
              <a:off x="3429023" y="6270625"/>
              <a:ext cx="357187" cy="1588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18" name="42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2999604" y="5841206"/>
              <a:ext cx="857250" cy="1588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19" name="43 Conector recto"/>
            <p:cNvCxnSpPr>
              <a:cxnSpLocks noChangeShapeType="1"/>
            </p:cNvCxnSpPr>
            <p:nvPr/>
          </p:nvCxnSpPr>
          <p:spPr bwMode="auto">
            <a:xfrm rot="16200000" flipV="1">
              <a:off x="3857648" y="5842000"/>
              <a:ext cx="85725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20" name="44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4786336" y="5842000"/>
              <a:ext cx="855662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21" name="46 Conector recto"/>
            <p:cNvCxnSpPr>
              <a:cxnSpLocks noChangeShapeType="1"/>
            </p:cNvCxnSpPr>
            <p:nvPr/>
          </p:nvCxnSpPr>
          <p:spPr bwMode="auto">
            <a:xfrm rot="16200000" flipV="1">
              <a:off x="4286273" y="5842000"/>
              <a:ext cx="85725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22" name="57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2071710" y="5199063"/>
              <a:ext cx="1285875" cy="0"/>
            </a:xfrm>
            <a:prstGeom prst="straightConnector1">
              <a:avLst/>
            </a:prstGeom>
            <a:noFill/>
            <a:ln w="9525" algn="ctr">
              <a:solidFill>
                <a:schemeClr val="accent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23" name="58 Conector recto de flecha"/>
            <p:cNvCxnSpPr>
              <a:cxnSpLocks noChangeShapeType="1"/>
            </p:cNvCxnSpPr>
            <p:nvPr/>
          </p:nvCxnSpPr>
          <p:spPr bwMode="auto">
            <a:xfrm>
              <a:off x="2714648" y="5842000"/>
              <a:ext cx="5000625" cy="0"/>
            </a:xfrm>
            <a:prstGeom prst="straightConnector1">
              <a:avLst/>
            </a:prstGeom>
            <a:noFill/>
            <a:ln w="9525" algn="ctr">
              <a:solidFill>
                <a:schemeClr val="accent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9" name="68 CuadroTexto"/>
            <p:cNvSpPr txBox="1"/>
            <p:nvPr/>
          </p:nvSpPr>
          <p:spPr bwMode="auto">
            <a:xfrm>
              <a:off x="1643085" y="4652963"/>
              <a:ext cx="1071563" cy="46196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defRPr/>
              </a:pPr>
              <a:r>
                <a:rPr lang="es-ES_tradnl" sz="1600" b="1" i="1" kern="0" dirty="0">
                  <a:solidFill>
                    <a:schemeClr val="accent2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Amplitud</a:t>
              </a:r>
              <a:endParaRPr lang="es-MX" sz="1600" b="1" i="1" dirty="0">
                <a:solidFill>
                  <a:schemeClr val="accent2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70" name="69 CuadroTexto"/>
            <p:cNvSpPr txBox="1"/>
            <p:nvPr/>
          </p:nvSpPr>
          <p:spPr bwMode="auto">
            <a:xfrm>
              <a:off x="6929460" y="5911850"/>
              <a:ext cx="857250" cy="4175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defRPr/>
              </a:pPr>
              <a:r>
                <a:rPr lang="es-ES_tradnl" sz="1600" b="1" i="1" kern="0" dirty="0">
                  <a:solidFill>
                    <a:schemeClr val="accent2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Tiempo</a:t>
              </a:r>
              <a:endParaRPr lang="es-MX" sz="1600" b="1" i="1" dirty="0">
                <a:solidFill>
                  <a:schemeClr val="accent2">
                    <a:lumMod val="50000"/>
                  </a:schemeClr>
                </a:solidFill>
                <a:latin typeface="+mj-lt"/>
              </a:endParaRPr>
            </a:p>
          </p:txBody>
        </p:sp>
        <p:cxnSp>
          <p:nvCxnSpPr>
            <p:cNvPr id="21526" name="42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3356792" y="5841206"/>
              <a:ext cx="857250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27" name="37 Conector recto"/>
            <p:cNvCxnSpPr>
              <a:cxnSpLocks noChangeShapeType="1"/>
            </p:cNvCxnSpPr>
            <p:nvPr/>
          </p:nvCxnSpPr>
          <p:spPr bwMode="auto">
            <a:xfrm>
              <a:off x="3786210" y="5413375"/>
              <a:ext cx="500063" cy="1588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28" name="37 Conector recto"/>
            <p:cNvCxnSpPr>
              <a:cxnSpLocks noChangeShapeType="1"/>
            </p:cNvCxnSpPr>
            <p:nvPr/>
          </p:nvCxnSpPr>
          <p:spPr bwMode="auto">
            <a:xfrm>
              <a:off x="4286273" y="6270625"/>
              <a:ext cx="214312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29" name="46 Conector recto"/>
            <p:cNvCxnSpPr>
              <a:cxnSpLocks noChangeShapeType="1"/>
            </p:cNvCxnSpPr>
            <p:nvPr/>
          </p:nvCxnSpPr>
          <p:spPr bwMode="auto">
            <a:xfrm rot="16200000" flipV="1">
              <a:off x="4071960" y="5842000"/>
              <a:ext cx="85725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30" name="37 Conector recto"/>
            <p:cNvCxnSpPr>
              <a:cxnSpLocks noChangeShapeType="1"/>
            </p:cNvCxnSpPr>
            <p:nvPr/>
          </p:nvCxnSpPr>
          <p:spPr bwMode="auto">
            <a:xfrm>
              <a:off x="4500585" y="5413375"/>
              <a:ext cx="214313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31" name="61 Conector recto"/>
            <p:cNvCxnSpPr>
              <a:cxnSpLocks noChangeShapeType="1"/>
            </p:cNvCxnSpPr>
            <p:nvPr/>
          </p:nvCxnSpPr>
          <p:spPr bwMode="auto">
            <a:xfrm>
              <a:off x="4714898" y="6270625"/>
              <a:ext cx="500062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32" name="63 Conector recto"/>
            <p:cNvCxnSpPr>
              <a:cxnSpLocks noChangeShapeType="1"/>
            </p:cNvCxnSpPr>
            <p:nvPr/>
          </p:nvCxnSpPr>
          <p:spPr bwMode="auto">
            <a:xfrm>
              <a:off x="5214960" y="5413375"/>
              <a:ext cx="214313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33" name="44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5214961" y="5842000"/>
              <a:ext cx="855662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34" name="66 Conector recto"/>
            <p:cNvCxnSpPr>
              <a:cxnSpLocks noChangeShapeType="1"/>
            </p:cNvCxnSpPr>
            <p:nvPr/>
          </p:nvCxnSpPr>
          <p:spPr bwMode="auto">
            <a:xfrm>
              <a:off x="5643585" y="5413375"/>
              <a:ext cx="214313" cy="1588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35" name="44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5002235" y="5840413"/>
              <a:ext cx="855663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36" name="68 Conector recto"/>
            <p:cNvCxnSpPr>
              <a:cxnSpLocks noChangeShapeType="1"/>
            </p:cNvCxnSpPr>
            <p:nvPr/>
          </p:nvCxnSpPr>
          <p:spPr bwMode="auto">
            <a:xfrm>
              <a:off x="5429273" y="6270625"/>
              <a:ext cx="214312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37" name="42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6073004" y="5841206"/>
              <a:ext cx="857250" cy="1588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38" name="37 Conector recto"/>
            <p:cNvCxnSpPr>
              <a:cxnSpLocks noChangeShapeType="1"/>
            </p:cNvCxnSpPr>
            <p:nvPr/>
          </p:nvCxnSpPr>
          <p:spPr bwMode="auto">
            <a:xfrm>
              <a:off x="6500835" y="6270625"/>
              <a:ext cx="214313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39" name="44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5643586" y="5842000"/>
              <a:ext cx="855662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40" name="75 Conector recto"/>
            <p:cNvCxnSpPr>
              <a:cxnSpLocks noChangeShapeType="1"/>
            </p:cNvCxnSpPr>
            <p:nvPr/>
          </p:nvCxnSpPr>
          <p:spPr bwMode="auto">
            <a:xfrm>
              <a:off x="6072210" y="5413375"/>
              <a:ext cx="428625" cy="1588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41" name="44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5430860" y="5840413"/>
              <a:ext cx="855663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42" name="77 Conector recto"/>
            <p:cNvCxnSpPr>
              <a:cxnSpLocks noChangeShapeType="1"/>
            </p:cNvCxnSpPr>
            <p:nvPr/>
          </p:nvCxnSpPr>
          <p:spPr bwMode="auto">
            <a:xfrm>
              <a:off x="5857898" y="6270625"/>
              <a:ext cx="214312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43" name="58 CuadroTexto"/>
            <p:cNvSpPr txBox="1">
              <a:spLocks noChangeArrowheads="1"/>
            </p:cNvSpPr>
            <p:nvPr/>
          </p:nvSpPr>
          <p:spPr bwMode="auto">
            <a:xfrm>
              <a:off x="2214585" y="5199063"/>
              <a:ext cx="5715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800" b="1">
                  <a:solidFill>
                    <a:srgbClr val="660066"/>
                  </a:solidFill>
                  <a:latin typeface="ZapfHumnst BT"/>
                </a:rPr>
                <a:t>+ v</a:t>
              </a:r>
            </a:p>
          </p:txBody>
        </p:sp>
        <p:sp>
          <p:nvSpPr>
            <p:cNvPr id="21544" name="59 CuadroTexto"/>
            <p:cNvSpPr txBox="1">
              <a:spLocks noChangeArrowheads="1"/>
            </p:cNvSpPr>
            <p:nvPr/>
          </p:nvSpPr>
          <p:spPr bwMode="auto">
            <a:xfrm>
              <a:off x="2286023" y="6056313"/>
              <a:ext cx="500062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800" b="1">
                  <a:solidFill>
                    <a:srgbClr val="660066"/>
                  </a:solidFill>
                  <a:latin typeface="ZapfHumnst BT"/>
                </a:rPr>
                <a:t>- v</a:t>
              </a:r>
            </a:p>
          </p:txBody>
        </p:sp>
        <p:sp>
          <p:nvSpPr>
            <p:cNvPr id="21545" name="60 CuadroTexto"/>
            <p:cNvSpPr txBox="1">
              <a:spLocks noChangeArrowheads="1"/>
            </p:cNvSpPr>
            <p:nvPr/>
          </p:nvSpPr>
          <p:spPr bwMode="auto">
            <a:xfrm>
              <a:off x="2428898" y="5646738"/>
              <a:ext cx="357187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600" b="1">
                  <a:solidFill>
                    <a:srgbClr val="660066"/>
                  </a:solidFill>
                  <a:latin typeface="ZapfHumnst BT"/>
                </a:rPr>
                <a:t>0</a:t>
              </a:r>
            </a:p>
          </p:txBody>
        </p:sp>
      </p:grpSp>
      <p:sp>
        <p:nvSpPr>
          <p:cNvPr id="41" name="Rectangle 3"/>
          <p:cNvSpPr txBox="1">
            <a:spLocks noChangeArrowheads="1"/>
          </p:cNvSpPr>
          <p:nvPr/>
        </p:nvSpPr>
        <p:spPr>
          <a:xfrm>
            <a:off x="5446712" y="2475528"/>
            <a:ext cx="3163888" cy="1673552"/>
          </a:xfrm>
          <a:prstGeom prst="rect">
            <a:avLst/>
          </a:prstGeom>
        </p:spPr>
        <p:txBody>
          <a:bodyPr/>
          <a:lstStyle/>
          <a:p>
            <a:pPr algn="just" eaLnBrk="0" hangingPunct="0">
              <a:lnSpc>
                <a:spcPts val="2500"/>
              </a:lnSpc>
              <a:spcBef>
                <a:spcPts val="0"/>
              </a:spcBef>
              <a:defRPr/>
            </a:pPr>
            <a:r>
              <a:rPr lang="es-ES_tradnl" sz="1600" kern="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En estas codificaciones cada bit se define mediante voltajes positivos y negativos, de tal forma que </a:t>
            </a:r>
            <a:r>
              <a:rPr lang="es-ES_tradnl" sz="1600" b="1" kern="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la componente DC queda eliminada.</a:t>
            </a:r>
          </a:p>
        </p:txBody>
      </p:sp>
    </p:spTree>
    <p:extLst>
      <p:ext uri="{BB962C8B-B14F-4D97-AF65-F5344CB8AC3E}">
        <p14:creationId xmlns:p14="http://schemas.microsoft.com/office/powerpoint/2010/main" val="3909730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57" grpId="0"/>
      <p:bldP spid="58" grpId="0"/>
      <p:bldP spid="4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ángulo 58"/>
          <p:cNvSpPr/>
          <p:nvPr/>
        </p:nvSpPr>
        <p:spPr>
          <a:xfrm>
            <a:off x="857250" y="2420888"/>
            <a:ext cx="7678766" cy="7970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Polar</a:t>
            </a:r>
          </a:p>
        </p:txBody>
      </p:sp>
      <p:sp>
        <p:nvSpPr>
          <p:cNvPr id="2253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9" name="8 CuadroTexto"/>
          <p:cNvSpPr txBox="1"/>
          <p:nvPr/>
        </p:nvSpPr>
        <p:spPr>
          <a:xfrm>
            <a:off x="571500" y="1071563"/>
            <a:ext cx="1857375" cy="463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ES_tradnl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Manchester</a:t>
            </a:r>
            <a:endParaRPr lang="es-MX" sz="1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857251" y="1571625"/>
            <a:ext cx="7678766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9388" indent="-179388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Usa</a:t>
            </a:r>
            <a:r>
              <a:rPr lang="es-ES_tradnl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la inversión en mitad de cada intervalo de bit  </a:t>
            </a: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para sincronizar y para representar bits. </a:t>
            </a:r>
            <a:endParaRPr lang="es-MX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534" name="38 CuadroTexto"/>
          <p:cNvSpPr txBox="1">
            <a:spLocks noChangeArrowheads="1"/>
          </p:cNvSpPr>
          <p:nvPr/>
        </p:nvSpPr>
        <p:spPr bwMode="auto">
          <a:xfrm>
            <a:off x="642938" y="4970463"/>
            <a:ext cx="9286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altLang="es-MX" sz="1600" b="1" i="1">
                <a:solidFill>
                  <a:schemeClr val="accent2"/>
                </a:solidFill>
                <a:cs typeface="Times New Roman" pitchFamily="18" charset="0"/>
              </a:rPr>
              <a:t>Uno es: </a:t>
            </a:r>
          </a:p>
        </p:txBody>
      </p:sp>
      <p:sp>
        <p:nvSpPr>
          <p:cNvPr id="22535" name="42 CuadroTexto"/>
          <p:cNvSpPr txBox="1">
            <a:spLocks noChangeArrowheads="1"/>
          </p:cNvSpPr>
          <p:nvPr/>
        </p:nvSpPr>
        <p:spPr bwMode="auto">
          <a:xfrm>
            <a:off x="642938" y="5626100"/>
            <a:ext cx="928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altLang="es-MX" sz="1600" b="1" i="1">
                <a:solidFill>
                  <a:schemeClr val="accent2"/>
                </a:solidFill>
                <a:cs typeface="Times New Roman" pitchFamily="18" charset="0"/>
              </a:rPr>
              <a:t>Cero es:</a:t>
            </a:r>
          </a:p>
        </p:txBody>
      </p:sp>
      <p:grpSp>
        <p:nvGrpSpPr>
          <p:cNvPr id="2" name="54 Grupo"/>
          <p:cNvGrpSpPr>
            <a:grpSpLocks/>
          </p:cNvGrpSpPr>
          <p:nvPr/>
        </p:nvGrpSpPr>
        <p:grpSpPr bwMode="auto">
          <a:xfrm>
            <a:off x="6500813" y="3997325"/>
            <a:ext cx="285750" cy="288925"/>
            <a:chOff x="6429390" y="3925893"/>
            <a:chExt cx="285750" cy="288926"/>
          </a:xfrm>
        </p:grpSpPr>
        <p:cxnSp>
          <p:nvCxnSpPr>
            <p:cNvPr id="22584" name="37 Conector recto"/>
            <p:cNvCxnSpPr>
              <a:cxnSpLocks noChangeShapeType="1"/>
            </p:cNvCxnSpPr>
            <p:nvPr/>
          </p:nvCxnSpPr>
          <p:spPr bwMode="auto">
            <a:xfrm>
              <a:off x="6429390" y="3925893"/>
              <a:ext cx="142875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85" name="39 Conector recto"/>
            <p:cNvCxnSpPr>
              <a:cxnSpLocks noChangeShapeType="1"/>
            </p:cNvCxnSpPr>
            <p:nvPr/>
          </p:nvCxnSpPr>
          <p:spPr bwMode="auto">
            <a:xfrm>
              <a:off x="6572265" y="4213231"/>
              <a:ext cx="142875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86" name="42 Conector recto"/>
            <p:cNvCxnSpPr>
              <a:cxnSpLocks noChangeShapeType="1"/>
            </p:cNvCxnSpPr>
            <p:nvPr/>
          </p:nvCxnSpPr>
          <p:spPr bwMode="auto">
            <a:xfrm rot="16200000" flipV="1">
              <a:off x="6429390" y="4068768"/>
              <a:ext cx="285750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53 Grupo"/>
          <p:cNvGrpSpPr>
            <a:grpSpLocks/>
          </p:cNvGrpSpPr>
          <p:nvPr/>
        </p:nvGrpSpPr>
        <p:grpSpPr bwMode="auto">
          <a:xfrm>
            <a:off x="6500813" y="3286125"/>
            <a:ext cx="285750" cy="287338"/>
            <a:chOff x="6429390" y="3286125"/>
            <a:chExt cx="285750" cy="287337"/>
          </a:xfrm>
        </p:grpSpPr>
        <p:cxnSp>
          <p:nvCxnSpPr>
            <p:cNvPr id="22581" name="37 Conector recto"/>
            <p:cNvCxnSpPr>
              <a:cxnSpLocks noChangeShapeType="1"/>
            </p:cNvCxnSpPr>
            <p:nvPr/>
          </p:nvCxnSpPr>
          <p:spPr bwMode="auto">
            <a:xfrm>
              <a:off x="6572265" y="3286125"/>
              <a:ext cx="142875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82" name="39 Conector recto"/>
            <p:cNvCxnSpPr>
              <a:cxnSpLocks noChangeShapeType="1"/>
            </p:cNvCxnSpPr>
            <p:nvPr/>
          </p:nvCxnSpPr>
          <p:spPr bwMode="auto">
            <a:xfrm>
              <a:off x="6429390" y="3571875"/>
              <a:ext cx="142875" cy="1587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83" name="42 Conector recto"/>
            <p:cNvCxnSpPr>
              <a:cxnSpLocks noChangeShapeType="1"/>
            </p:cNvCxnSpPr>
            <p:nvPr/>
          </p:nvCxnSpPr>
          <p:spPr bwMode="auto">
            <a:xfrm rot="16200000" flipV="1">
              <a:off x="6429390" y="3429000"/>
              <a:ext cx="285750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62 Grupo"/>
          <p:cNvGrpSpPr>
            <a:grpSpLocks/>
          </p:cNvGrpSpPr>
          <p:nvPr/>
        </p:nvGrpSpPr>
        <p:grpSpPr bwMode="auto">
          <a:xfrm>
            <a:off x="2071688" y="4357688"/>
            <a:ext cx="6143625" cy="2087562"/>
            <a:chOff x="2071670" y="4413271"/>
            <a:chExt cx="6143625" cy="2087563"/>
          </a:xfrm>
        </p:grpSpPr>
        <p:pic>
          <p:nvPicPr>
            <p:cNvPr id="2254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2783" y="4865709"/>
              <a:ext cx="4219575" cy="163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50" name="Text Box 152"/>
            <p:cNvSpPr txBox="1">
              <a:spLocks noChangeArrowheads="1"/>
            </p:cNvSpPr>
            <p:nvPr/>
          </p:nvSpPr>
          <p:spPr bwMode="auto">
            <a:xfrm>
              <a:off x="3676633" y="4556146"/>
              <a:ext cx="37528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MX" sz="2000" b="1">
                  <a:solidFill>
                    <a:schemeClr val="accent2"/>
                  </a:solidFill>
                </a:rPr>
                <a:t>0     1     0     0     1     1     1     0</a:t>
              </a:r>
              <a:endParaRPr lang="es-MX" altLang="es-MX" sz="2000" b="1"/>
            </a:p>
          </p:txBody>
        </p:sp>
        <p:cxnSp>
          <p:nvCxnSpPr>
            <p:cNvPr id="22551" name="37 Conector recto"/>
            <p:cNvCxnSpPr>
              <a:cxnSpLocks noChangeShapeType="1"/>
            </p:cNvCxnSpPr>
            <p:nvPr/>
          </p:nvCxnSpPr>
          <p:spPr bwMode="auto">
            <a:xfrm>
              <a:off x="3571858" y="5270521"/>
              <a:ext cx="28575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52" name="39 Conector recto"/>
            <p:cNvCxnSpPr>
              <a:cxnSpLocks noChangeShapeType="1"/>
            </p:cNvCxnSpPr>
            <p:nvPr/>
          </p:nvCxnSpPr>
          <p:spPr bwMode="auto">
            <a:xfrm>
              <a:off x="3857608" y="6127771"/>
              <a:ext cx="357187" cy="1588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53" name="42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3428189" y="5698352"/>
              <a:ext cx="857250" cy="1588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54" name="43 Conector recto"/>
            <p:cNvCxnSpPr>
              <a:cxnSpLocks noChangeShapeType="1"/>
            </p:cNvCxnSpPr>
            <p:nvPr/>
          </p:nvCxnSpPr>
          <p:spPr bwMode="auto">
            <a:xfrm rot="16200000" flipV="1">
              <a:off x="4286233" y="5699146"/>
              <a:ext cx="85725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55" name="44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5214921" y="5699146"/>
              <a:ext cx="855662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56" name="46 Conector recto"/>
            <p:cNvCxnSpPr>
              <a:cxnSpLocks noChangeShapeType="1"/>
            </p:cNvCxnSpPr>
            <p:nvPr/>
          </p:nvCxnSpPr>
          <p:spPr bwMode="auto">
            <a:xfrm rot="16200000" flipV="1">
              <a:off x="4714858" y="5699146"/>
              <a:ext cx="85725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57" name="57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2500295" y="5056209"/>
              <a:ext cx="1285875" cy="0"/>
            </a:xfrm>
            <a:prstGeom prst="straightConnector1">
              <a:avLst/>
            </a:prstGeom>
            <a:noFill/>
            <a:ln w="9525" algn="ctr">
              <a:solidFill>
                <a:schemeClr val="accent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58" name="58 Conector recto de flecha"/>
            <p:cNvCxnSpPr>
              <a:cxnSpLocks noChangeShapeType="1"/>
            </p:cNvCxnSpPr>
            <p:nvPr/>
          </p:nvCxnSpPr>
          <p:spPr bwMode="auto">
            <a:xfrm>
              <a:off x="3143233" y="5699146"/>
              <a:ext cx="5000625" cy="0"/>
            </a:xfrm>
            <a:prstGeom prst="straightConnector1">
              <a:avLst/>
            </a:prstGeom>
            <a:noFill/>
            <a:ln w="9525" algn="ctr">
              <a:solidFill>
                <a:schemeClr val="accent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23 CuadroTexto"/>
            <p:cNvSpPr txBox="1"/>
            <p:nvPr/>
          </p:nvSpPr>
          <p:spPr bwMode="auto">
            <a:xfrm>
              <a:off x="2071670" y="4510108"/>
              <a:ext cx="1071562" cy="4619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defRPr/>
              </a:pPr>
              <a:r>
                <a:rPr lang="es-ES_tradnl" sz="1600" b="1" i="1" kern="0" dirty="0">
                  <a:solidFill>
                    <a:schemeClr val="accent2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Amplitud</a:t>
              </a:r>
              <a:endParaRPr lang="es-MX" sz="1600" b="1" i="1" dirty="0">
                <a:solidFill>
                  <a:schemeClr val="accent2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25" name="24 CuadroTexto"/>
            <p:cNvSpPr txBox="1"/>
            <p:nvPr/>
          </p:nvSpPr>
          <p:spPr bwMode="auto">
            <a:xfrm>
              <a:off x="7358045" y="5768997"/>
              <a:ext cx="857250" cy="4175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defRPr/>
              </a:pPr>
              <a:r>
                <a:rPr lang="es-ES_tradnl" sz="1600" b="1" i="1" kern="0" dirty="0">
                  <a:solidFill>
                    <a:schemeClr val="accent2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Tiempo</a:t>
              </a:r>
              <a:endParaRPr lang="es-MX" sz="1600" b="1" i="1" dirty="0">
                <a:solidFill>
                  <a:schemeClr val="accent2">
                    <a:lumMod val="50000"/>
                  </a:schemeClr>
                </a:solidFill>
                <a:latin typeface="+mj-lt"/>
              </a:endParaRPr>
            </a:p>
          </p:txBody>
        </p:sp>
        <p:cxnSp>
          <p:nvCxnSpPr>
            <p:cNvPr id="22561" name="42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3785377" y="5698352"/>
              <a:ext cx="857250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62" name="37 Conector recto"/>
            <p:cNvCxnSpPr>
              <a:cxnSpLocks noChangeShapeType="1"/>
            </p:cNvCxnSpPr>
            <p:nvPr/>
          </p:nvCxnSpPr>
          <p:spPr bwMode="auto">
            <a:xfrm>
              <a:off x="4214795" y="5270521"/>
              <a:ext cx="500063" cy="1588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63" name="37 Conector recto"/>
            <p:cNvCxnSpPr>
              <a:cxnSpLocks noChangeShapeType="1"/>
            </p:cNvCxnSpPr>
            <p:nvPr/>
          </p:nvCxnSpPr>
          <p:spPr bwMode="auto">
            <a:xfrm>
              <a:off x="4714858" y="6127771"/>
              <a:ext cx="214312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64" name="46 Conector recto"/>
            <p:cNvCxnSpPr>
              <a:cxnSpLocks noChangeShapeType="1"/>
            </p:cNvCxnSpPr>
            <p:nvPr/>
          </p:nvCxnSpPr>
          <p:spPr bwMode="auto">
            <a:xfrm rot="16200000" flipV="1">
              <a:off x="4500545" y="5699146"/>
              <a:ext cx="85725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65" name="37 Conector recto"/>
            <p:cNvCxnSpPr>
              <a:cxnSpLocks noChangeShapeType="1"/>
            </p:cNvCxnSpPr>
            <p:nvPr/>
          </p:nvCxnSpPr>
          <p:spPr bwMode="auto">
            <a:xfrm>
              <a:off x="4929170" y="5270521"/>
              <a:ext cx="214313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66" name="61 Conector recto"/>
            <p:cNvCxnSpPr>
              <a:cxnSpLocks noChangeShapeType="1"/>
            </p:cNvCxnSpPr>
            <p:nvPr/>
          </p:nvCxnSpPr>
          <p:spPr bwMode="auto">
            <a:xfrm>
              <a:off x="5143483" y="6127771"/>
              <a:ext cx="500062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67" name="63 Conector recto"/>
            <p:cNvCxnSpPr>
              <a:cxnSpLocks noChangeShapeType="1"/>
            </p:cNvCxnSpPr>
            <p:nvPr/>
          </p:nvCxnSpPr>
          <p:spPr bwMode="auto">
            <a:xfrm>
              <a:off x="5643545" y="5270521"/>
              <a:ext cx="214313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68" name="44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5643546" y="5699146"/>
              <a:ext cx="855662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69" name="66 Conector recto"/>
            <p:cNvCxnSpPr>
              <a:cxnSpLocks noChangeShapeType="1"/>
            </p:cNvCxnSpPr>
            <p:nvPr/>
          </p:nvCxnSpPr>
          <p:spPr bwMode="auto">
            <a:xfrm>
              <a:off x="6072170" y="5270521"/>
              <a:ext cx="214313" cy="1588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70" name="44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5430820" y="5697559"/>
              <a:ext cx="855663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71" name="68 Conector recto"/>
            <p:cNvCxnSpPr>
              <a:cxnSpLocks noChangeShapeType="1"/>
            </p:cNvCxnSpPr>
            <p:nvPr/>
          </p:nvCxnSpPr>
          <p:spPr bwMode="auto">
            <a:xfrm>
              <a:off x="5857858" y="6127771"/>
              <a:ext cx="214312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72" name="42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6501589" y="5698352"/>
              <a:ext cx="857250" cy="1588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73" name="37 Conector recto"/>
            <p:cNvCxnSpPr>
              <a:cxnSpLocks noChangeShapeType="1"/>
            </p:cNvCxnSpPr>
            <p:nvPr/>
          </p:nvCxnSpPr>
          <p:spPr bwMode="auto">
            <a:xfrm>
              <a:off x="6929420" y="6127771"/>
              <a:ext cx="214313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74" name="44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6072171" y="5699146"/>
              <a:ext cx="855662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75" name="75 Conector recto"/>
            <p:cNvCxnSpPr>
              <a:cxnSpLocks noChangeShapeType="1"/>
            </p:cNvCxnSpPr>
            <p:nvPr/>
          </p:nvCxnSpPr>
          <p:spPr bwMode="auto">
            <a:xfrm>
              <a:off x="6500795" y="5270521"/>
              <a:ext cx="428625" cy="1588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76" name="44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5859445" y="5697559"/>
              <a:ext cx="855663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77" name="77 Conector recto"/>
            <p:cNvCxnSpPr>
              <a:cxnSpLocks noChangeShapeType="1"/>
            </p:cNvCxnSpPr>
            <p:nvPr/>
          </p:nvCxnSpPr>
          <p:spPr bwMode="auto">
            <a:xfrm>
              <a:off x="6286483" y="6127771"/>
              <a:ext cx="214312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78" name="58 CuadroTexto"/>
            <p:cNvSpPr txBox="1">
              <a:spLocks noChangeArrowheads="1"/>
            </p:cNvSpPr>
            <p:nvPr/>
          </p:nvSpPr>
          <p:spPr bwMode="auto">
            <a:xfrm>
              <a:off x="2643170" y="5056209"/>
              <a:ext cx="5715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800" b="1">
                  <a:solidFill>
                    <a:srgbClr val="660066"/>
                  </a:solidFill>
                  <a:latin typeface="ZapfHumnst BT"/>
                </a:rPr>
                <a:t>+ v</a:t>
              </a:r>
            </a:p>
          </p:txBody>
        </p:sp>
        <p:sp>
          <p:nvSpPr>
            <p:cNvPr id="22579" name="59 CuadroTexto"/>
            <p:cNvSpPr txBox="1">
              <a:spLocks noChangeArrowheads="1"/>
            </p:cNvSpPr>
            <p:nvPr/>
          </p:nvSpPr>
          <p:spPr bwMode="auto">
            <a:xfrm>
              <a:off x="2714608" y="5913459"/>
              <a:ext cx="500062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800" b="1">
                  <a:solidFill>
                    <a:srgbClr val="660066"/>
                  </a:solidFill>
                  <a:latin typeface="ZapfHumnst BT"/>
                </a:rPr>
                <a:t>- v</a:t>
              </a:r>
            </a:p>
          </p:txBody>
        </p:sp>
        <p:sp>
          <p:nvSpPr>
            <p:cNvPr id="22580" name="60 CuadroTexto"/>
            <p:cNvSpPr txBox="1">
              <a:spLocks noChangeArrowheads="1"/>
            </p:cNvSpPr>
            <p:nvPr/>
          </p:nvSpPr>
          <p:spPr bwMode="auto">
            <a:xfrm>
              <a:off x="2857483" y="5503884"/>
              <a:ext cx="357187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600" b="1">
                  <a:solidFill>
                    <a:srgbClr val="660066"/>
                  </a:solidFill>
                  <a:latin typeface="ZapfHumnst BT"/>
                </a:rPr>
                <a:t>0</a:t>
              </a:r>
            </a:p>
          </p:txBody>
        </p:sp>
      </p:grpSp>
      <p:sp>
        <p:nvSpPr>
          <p:cNvPr id="47" name="46 CuadroTexto"/>
          <p:cNvSpPr txBox="1"/>
          <p:nvPr/>
        </p:nvSpPr>
        <p:spPr>
          <a:xfrm>
            <a:off x="1143000" y="3295650"/>
            <a:ext cx="5143500" cy="1062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algn="just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s-ES_tradnl" sz="1800" kern="0" dirty="0">
                <a:latin typeface="ZapfHumnst BT"/>
                <a:cs typeface="Arial" pitchFamily="34" charset="0"/>
              </a:rPr>
              <a:t>   </a:t>
            </a: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1 : Una transición de negativo a positivo</a:t>
            </a:r>
          </a:p>
          <a:p>
            <a:pPr lvl="1" algn="just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  0 : Una transición de positivo a negativo</a:t>
            </a:r>
            <a:endParaRPr lang="es-MX" sz="1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5" name="55 Grupo"/>
          <p:cNvGrpSpPr>
            <a:grpSpLocks/>
          </p:cNvGrpSpPr>
          <p:nvPr/>
        </p:nvGrpSpPr>
        <p:grpSpPr bwMode="auto">
          <a:xfrm>
            <a:off x="1571625" y="5730875"/>
            <a:ext cx="285750" cy="288925"/>
            <a:chOff x="1714474" y="5770583"/>
            <a:chExt cx="285750" cy="288925"/>
          </a:xfrm>
        </p:grpSpPr>
        <p:cxnSp>
          <p:nvCxnSpPr>
            <p:cNvPr id="22546" name="37 Conector recto"/>
            <p:cNvCxnSpPr>
              <a:cxnSpLocks noChangeShapeType="1"/>
            </p:cNvCxnSpPr>
            <p:nvPr/>
          </p:nvCxnSpPr>
          <p:spPr bwMode="auto">
            <a:xfrm>
              <a:off x="1714474" y="5786454"/>
              <a:ext cx="142875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7" name="39 Conector recto"/>
            <p:cNvCxnSpPr>
              <a:cxnSpLocks noChangeShapeType="1"/>
            </p:cNvCxnSpPr>
            <p:nvPr/>
          </p:nvCxnSpPr>
          <p:spPr bwMode="auto">
            <a:xfrm>
              <a:off x="1857349" y="6057921"/>
              <a:ext cx="142875" cy="1587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8" name="42 Conector recto"/>
            <p:cNvCxnSpPr>
              <a:cxnSpLocks noChangeShapeType="1"/>
            </p:cNvCxnSpPr>
            <p:nvPr/>
          </p:nvCxnSpPr>
          <p:spPr bwMode="auto">
            <a:xfrm rot="16200000" flipV="1">
              <a:off x="1714474" y="5913458"/>
              <a:ext cx="285750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" name="53 Grupo"/>
          <p:cNvGrpSpPr>
            <a:grpSpLocks/>
          </p:cNvGrpSpPr>
          <p:nvPr/>
        </p:nvGrpSpPr>
        <p:grpSpPr bwMode="auto">
          <a:xfrm>
            <a:off x="1571625" y="5032375"/>
            <a:ext cx="285750" cy="287338"/>
            <a:chOff x="6429390" y="3286125"/>
            <a:chExt cx="285750" cy="287337"/>
          </a:xfrm>
        </p:grpSpPr>
        <p:cxnSp>
          <p:nvCxnSpPr>
            <p:cNvPr id="22543" name="37 Conector recto"/>
            <p:cNvCxnSpPr>
              <a:cxnSpLocks noChangeShapeType="1"/>
            </p:cNvCxnSpPr>
            <p:nvPr/>
          </p:nvCxnSpPr>
          <p:spPr bwMode="auto">
            <a:xfrm>
              <a:off x="6572265" y="3286125"/>
              <a:ext cx="142875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4" name="39 Conector recto"/>
            <p:cNvCxnSpPr>
              <a:cxnSpLocks noChangeShapeType="1"/>
            </p:cNvCxnSpPr>
            <p:nvPr/>
          </p:nvCxnSpPr>
          <p:spPr bwMode="auto">
            <a:xfrm>
              <a:off x="6429390" y="3571875"/>
              <a:ext cx="142875" cy="1587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5" name="42 Conector recto"/>
            <p:cNvCxnSpPr>
              <a:cxnSpLocks noChangeShapeType="1"/>
            </p:cNvCxnSpPr>
            <p:nvPr/>
          </p:nvCxnSpPr>
          <p:spPr bwMode="auto">
            <a:xfrm rot="16200000" flipV="1">
              <a:off x="6429390" y="3429000"/>
              <a:ext cx="285750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8" name="57 CuadroTexto"/>
          <p:cNvSpPr txBox="1"/>
          <p:nvPr/>
        </p:nvSpPr>
        <p:spPr>
          <a:xfrm>
            <a:off x="827585" y="2348880"/>
            <a:ext cx="7560840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1938" indent="-261938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s-ES_tradnl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Ethernet</a:t>
            </a: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utiliza esta tecnología para la representación de datos digitales en señales digitales.</a:t>
            </a:r>
            <a:endParaRPr lang="es-MX" sz="18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1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10" grpId="0"/>
      <p:bldP spid="22534" grpId="0"/>
      <p:bldP spid="22535" grpId="0"/>
      <p:bldP spid="47" grpId="0"/>
      <p:bldP spid="5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Polar</a:t>
            </a:r>
          </a:p>
        </p:txBody>
      </p:sp>
      <p:sp>
        <p:nvSpPr>
          <p:cNvPr id="2355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9" name="8 CuadroTexto"/>
          <p:cNvSpPr txBox="1"/>
          <p:nvPr/>
        </p:nvSpPr>
        <p:spPr>
          <a:xfrm>
            <a:off x="642938" y="1071563"/>
            <a:ext cx="3143250" cy="463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ES_tradnl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Manchester diferencial</a:t>
            </a:r>
            <a:endParaRPr lang="es-MX" sz="1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785813" y="1643063"/>
            <a:ext cx="7572375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s-ES_tradnl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  La presencia o ausencia de una transición al principio de cada periodo se usa </a:t>
            </a:r>
          </a:p>
          <a:p>
            <a:pPr algn="just">
              <a:lnSpc>
                <a:spcPct val="150000"/>
              </a:lnSpc>
              <a:defRPr/>
            </a:pPr>
            <a:r>
              <a:rPr lang="es-ES_tradnl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   para identificar el bit.</a:t>
            </a:r>
          </a:p>
        </p:txBody>
      </p:sp>
      <p:sp>
        <p:nvSpPr>
          <p:cNvPr id="45" name="44 CuadroTexto"/>
          <p:cNvSpPr txBox="1"/>
          <p:nvPr/>
        </p:nvSpPr>
        <p:spPr>
          <a:xfrm>
            <a:off x="1285875" y="3000375"/>
            <a:ext cx="7215188" cy="79278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s-ES_tradnl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  1 : Una </a:t>
            </a:r>
            <a:r>
              <a:rPr lang="es-ES_tradnl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ausencia de transición </a:t>
            </a:r>
            <a:r>
              <a:rPr lang="es-ES_tradnl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en la primera mitad del periodo del bit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s-ES_tradnl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  0 : Una </a:t>
            </a:r>
            <a:r>
              <a:rPr lang="es-ES_tradnl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transición completa </a:t>
            </a:r>
            <a:r>
              <a:rPr lang="es-ES_tradnl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en la primera mitad del periodo del bit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785813" y="2500313"/>
            <a:ext cx="7572375" cy="41601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s-ES_tradnl" sz="1600" kern="0" dirty="0">
                <a:latin typeface="ZapfHumnst BT"/>
                <a:cs typeface="Arial" pitchFamily="34" charset="0"/>
              </a:rPr>
              <a:t>   </a:t>
            </a:r>
            <a:r>
              <a:rPr lang="es-ES_tradnl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La</a:t>
            </a:r>
            <a:r>
              <a:rPr lang="es-ES_tradnl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</a:t>
            </a:r>
            <a:r>
              <a:rPr lang="es-ES_tradnl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inversión en la mitad del periodo del bit se usa para </a:t>
            </a:r>
            <a:r>
              <a:rPr lang="es-ES_tradnl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sincronización</a:t>
            </a:r>
            <a:r>
              <a:rPr lang="es-ES_tradnl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  </a:t>
            </a:r>
          </a:p>
        </p:txBody>
      </p:sp>
      <p:grpSp>
        <p:nvGrpSpPr>
          <p:cNvPr id="2" name="51 Grupo"/>
          <p:cNvGrpSpPr>
            <a:grpSpLocks/>
          </p:cNvGrpSpPr>
          <p:nvPr/>
        </p:nvGrpSpPr>
        <p:grpSpPr bwMode="auto">
          <a:xfrm>
            <a:off x="1285875" y="3813175"/>
            <a:ext cx="6143625" cy="2901950"/>
            <a:chOff x="1285852" y="3956074"/>
            <a:chExt cx="6143625" cy="2901950"/>
          </a:xfrm>
        </p:grpSpPr>
        <p:pic>
          <p:nvPicPr>
            <p:cNvPr id="2356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6964" y="4408511"/>
              <a:ext cx="4219575" cy="163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62" name="Text Box 152"/>
            <p:cNvSpPr txBox="1">
              <a:spLocks noChangeArrowheads="1"/>
            </p:cNvSpPr>
            <p:nvPr/>
          </p:nvSpPr>
          <p:spPr bwMode="auto">
            <a:xfrm>
              <a:off x="2890814" y="4098949"/>
              <a:ext cx="37528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MX" sz="2000" b="1">
                  <a:solidFill>
                    <a:schemeClr val="accent2"/>
                  </a:solidFill>
                </a:rPr>
                <a:t>0     1     0     0     1     1     1     0</a:t>
              </a:r>
              <a:endParaRPr lang="es-MX" altLang="es-MX" sz="2000" b="1"/>
            </a:p>
          </p:txBody>
        </p:sp>
        <p:cxnSp>
          <p:nvCxnSpPr>
            <p:cNvPr id="23563" name="37 Conector recto"/>
            <p:cNvCxnSpPr>
              <a:cxnSpLocks noChangeShapeType="1"/>
            </p:cNvCxnSpPr>
            <p:nvPr/>
          </p:nvCxnSpPr>
          <p:spPr bwMode="auto">
            <a:xfrm>
              <a:off x="3000352" y="4813324"/>
              <a:ext cx="500062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4" name="42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2358208" y="5241155"/>
              <a:ext cx="857250" cy="1588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5" name="43 Conector recto"/>
            <p:cNvCxnSpPr>
              <a:cxnSpLocks noChangeShapeType="1"/>
            </p:cNvCxnSpPr>
            <p:nvPr/>
          </p:nvCxnSpPr>
          <p:spPr bwMode="auto">
            <a:xfrm rot="16200000" flipV="1">
              <a:off x="3286102" y="5241949"/>
              <a:ext cx="85725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6" name="44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4429101" y="5241949"/>
              <a:ext cx="855663" cy="1588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7" name="46 Conector recto"/>
            <p:cNvCxnSpPr>
              <a:cxnSpLocks noChangeShapeType="1"/>
            </p:cNvCxnSpPr>
            <p:nvPr/>
          </p:nvCxnSpPr>
          <p:spPr bwMode="auto">
            <a:xfrm rot="16200000" flipV="1">
              <a:off x="3929039" y="5241949"/>
              <a:ext cx="85725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8" name="57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1714476" y="4599012"/>
              <a:ext cx="1285875" cy="0"/>
            </a:xfrm>
            <a:prstGeom prst="straightConnector1">
              <a:avLst/>
            </a:prstGeom>
            <a:noFill/>
            <a:ln w="9525" algn="ctr">
              <a:solidFill>
                <a:schemeClr val="accent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9" name="58 Conector recto de flecha"/>
            <p:cNvCxnSpPr>
              <a:cxnSpLocks noChangeShapeType="1"/>
            </p:cNvCxnSpPr>
            <p:nvPr/>
          </p:nvCxnSpPr>
          <p:spPr bwMode="auto">
            <a:xfrm>
              <a:off x="2357414" y="5241949"/>
              <a:ext cx="5000625" cy="0"/>
            </a:xfrm>
            <a:prstGeom prst="straightConnector1">
              <a:avLst/>
            </a:prstGeom>
            <a:noFill/>
            <a:ln w="9525" algn="ctr">
              <a:solidFill>
                <a:schemeClr val="accent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23 CuadroTexto"/>
            <p:cNvSpPr txBox="1"/>
            <p:nvPr/>
          </p:nvSpPr>
          <p:spPr bwMode="auto">
            <a:xfrm>
              <a:off x="1285852" y="4052912"/>
              <a:ext cx="1071563" cy="46196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defRPr/>
              </a:pPr>
              <a:r>
                <a:rPr lang="es-ES_tradnl" sz="1600" b="1" i="1" kern="0" dirty="0">
                  <a:solidFill>
                    <a:schemeClr val="accent2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Amplitud</a:t>
              </a:r>
              <a:endParaRPr lang="es-MX" sz="1600" b="1" i="1" dirty="0">
                <a:solidFill>
                  <a:schemeClr val="accent2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25" name="24 CuadroTexto"/>
            <p:cNvSpPr txBox="1"/>
            <p:nvPr/>
          </p:nvSpPr>
          <p:spPr bwMode="auto">
            <a:xfrm>
              <a:off x="6572227" y="5311799"/>
              <a:ext cx="857250" cy="4175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defRPr/>
              </a:pPr>
              <a:r>
                <a:rPr lang="es-ES_tradnl" sz="1600" b="1" i="1" kern="0" dirty="0">
                  <a:solidFill>
                    <a:schemeClr val="accent2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Tiempo</a:t>
              </a:r>
              <a:endParaRPr lang="es-MX" sz="1600" b="1" i="1" dirty="0">
                <a:solidFill>
                  <a:schemeClr val="accent2">
                    <a:lumMod val="50000"/>
                  </a:schemeClr>
                </a:solidFill>
                <a:latin typeface="+mj-lt"/>
              </a:endParaRPr>
            </a:p>
          </p:txBody>
        </p:sp>
        <p:cxnSp>
          <p:nvCxnSpPr>
            <p:cNvPr id="23572" name="42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3070996" y="5241155"/>
              <a:ext cx="857250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3" name="37 Conector recto"/>
            <p:cNvCxnSpPr>
              <a:cxnSpLocks noChangeShapeType="1"/>
            </p:cNvCxnSpPr>
            <p:nvPr/>
          </p:nvCxnSpPr>
          <p:spPr bwMode="auto">
            <a:xfrm>
              <a:off x="3929039" y="5670574"/>
              <a:ext cx="214313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4" name="46 Conector recto"/>
            <p:cNvCxnSpPr>
              <a:cxnSpLocks noChangeShapeType="1"/>
            </p:cNvCxnSpPr>
            <p:nvPr/>
          </p:nvCxnSpPr>
          <p:spPr bwMode="auto">
            <a:xfrm rot="16200000" flipV="1">
              <a:off x="3714727" y="5241949"/>
              <a:ext cx="85725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5" name="37 Conector recto"/>
            <p:cNvCxnSpPr>
              <a:cxnSpLocks noChangeShapeType="1"/>
            </p:cNvCxnSpPr>
            <p:nvPr/>
          </p:nvCxnSpPr>
          <p:spPr bwMode="auto">
            <a:xfrm>
              <a:off x="4143352" y="4813324"/>
              <a:ext cx="214312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6" name="61 Conector recto"/>
            <p:cNvCxnSpPr>
              <a:cxnSpLocks noChangeShapeType="1"/>
            </p:cNvCxnSpPr>
            <p:nvPr/>
          </p:nvCxnSpPr>
          <p:spPr bwMode="auto">
            <a:xfrm>
              <a:off x="4357664" y="5670574"/>
              <a:ext cx="500063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7" name="63 Conector recto"/>
            <p:cNvCxnSpPr>
              <a:cxnSpLocks noChangeShapeType="1"/>
            </p:cNvCxnSpPr>
            <p:nvPr/>
          </p:nvCxnSpPr>
          <p:spPr bwMode="auto">
            <a:xfrm>
              <a:off x="4857727" y="4813324"/>
              <a:ext cx="428625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8" name="44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4857726" y="5241949"/>
              <a:ext cx="855663" cy="1588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9" name="66 Conector recto"/>
            <p:cNvCxnSpPr>
              <a:cxnSpLocks noChangeShapeType="1"/>
            </p:cNvCxnSpPr>
            <p:nvPr/>
          </p:nvCxnSpPr>
          <p:spPr bwMode="auto">
            <a:xfrm>
              <a:off x="5286352" y="5668986"/>
              <a:ext cx="428625" cy="1588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0" name="42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5501458" y="5241155"/>
              <a:ext cx="857250" cy="1588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1" name="37 Conector recto"/>
            <p:cNvCxnSpPr>
              <a:cxnSpLocks noChangeShapeType="1"/>
            </p:cNvCxnSpPr>
            <p:nvPr/>
          </p:nvCxnSpPr>
          <p:spPr bwMode="auto">
            <a:xfrm>
              <a:off x="5929289" y="5670574"/>
              <a:ext cx="214313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2" name="44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5286351" y="5241949"/>
              <a:ext cx="855663" cy="1588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3" name="75 Conector recto"/>
            <p:cNvCxnSpPr>
              <a:cxnSpLocks noChangeShapeType="1"/>
            </p:cNvCxnSpPr>
            <p:nvPr/>
          </p:nvCxnSpPr>
          <p:spPr bwMode="auto">
            <a:xfrm>
              <a:off x="5714977" y="4813324"/>
              <a:ext cx="214312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4" name="37 Conector recto"/>
            <p:cNvCxnSpPr>
              <a:cxnSpLocks noChangeShapeType="1"/>
            </p:cNvCxnSpPr>
            <p:nvPr/>
          </p:nvCxnSpPr>
          <p:spPr bwMode="auto">
            <a:xfrm>
              <a:off x="2786039" y="5670574"/>
              <a:ext cx="214313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5" name="42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2572521" y="5241155"/>
              <a:ext cx="857250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6" name="50 Conector recto"/>
            <p:cNvCxnSpPr>
              <a:cxnSpLocks noChangeShapeType="1"/>
            </p:cNvCxnSpPr>
            <p:nvPr/>
          </p:nvCxnSpPr>
          <p:spPr bwMode="auto">
            <a:xfrm>
              <a:off x="3500414" y="5670574"/>
              <a:ext cx="214313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7" name="37 Conector recto"/>
            <p:cNvCxnSpPr>
              <a:cxnSpLocks noChangeShapeType="1"/>
            </p:cNvCxnSpPr>
            <p:nvPr/>
          </p:nvCxnSpPr>
          <p:spPr bwMode="auto">
            <a:xfrm>
              <a:off x="3714727" y="4813324"/>
              <a:ext cx="214312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8" name="43 Conector recto"/>
            <p:cNvCxnSpPr>
              <a:cxnSpLocks noChangeShapeType="1"/>
            </p:cNvCxnSpPr>
            <p:nvPr/>
          </p:nvCxnSpPr>
          <p:spPr bwMode="auto">
            <a:xfrm rot="16200000" flipV="1">
              <a:off x="3500414" y="5241949"/>
              <a:ext cx="85725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9" name="43 Conector recto"/>
            <p:cNvCxnSpPr>
              <a:cxnSpLocks noChangeShapeType="1"/>
            </p:cNvCxnSpPr>
            <p:nvPr/>
          </p:nvCxnSpPr>
          <p:spPr bwMode="auto">
            <a:xfrm rot="16200000" flipV="1">
              <a:off x="5714977" y="5241949"/>
              <a:ext cx="85725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90" name="69 Conector recto"/>
            <p:cNvCxnSpPr>
              <a:cxnSpLocks noChangeShapeType="1"/>
            </p:cNvCxnSpPr>
            <p:nvPr/>
          </p:nvCxnSpPr>
          <p:spPr bwMode="auto">
            <a:xfrm>
              <a:off x="6143602" y="4811736"/>
              <a:ext cx="214312" cy="1588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91" name="72 CuadroTexto"/>
            <p:cNvSpPr txBox="1">
              <a:spLocks noChangeArrowheads="1"/>
            </p:cNvSpPr>
            <p:nvPr/>
          </p:nvSpPr>
          <p:spPr bwMode="auto">
            <a:xfrm>
              <a:off x="3214664" y="6027761"/>
              <a:ext cx="2500313" cy="830263"/>
            </a:xfrm>
            <a:prstGeom prst="rect">
              <a:avLst/>
            </a:prstGeom>
            <a:noFill/>
            <a:ln w="9525">
              <a:solidFill>
                <a:srgbClr val="00206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altLang="es-MX" sz="1600" b="1" i="1">
                  <a:solidFill>
                    <a:schemeClr val="accent2"/>
                  </a:solidFill>
                </a:rPr>
                <a:t>La presencia de una transición al principio del bit cero</a:t>
              </a:r>
            </a:p>
          </p:txBody>
        </p:sp>
        <p:cxnSp>
          <p:nvCxnSpPr>
            <p:cNvPr id="23592" name="73 Conector recto de flecha"/>
            <p:cNvCxnSpPr>
              <a:cxnSpLocks noChangeShapeType="1"/>
            </p:cNvCxnSpPr>
            <p:nvPr/>
          </p:nvCxnSpPr>
          <p:spPr bwMode="auto">
            <a:xfrm rot="10800000">
              <a:off x="2857477" y="5313386"/>
              <a:ext cx="785812" cy="71437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93" name="78 Conector recto de flecha"/>
            <p:cNvCxnSpPr>
              <a:cxnSpLocks noChangeShapeType="1"/>
            </p:cNvCxnSpPr>
            <p:nvPr/>
          </p:nvCxnSpPr>
          <p:spPr bwMode="auto">
            <a:xfrm rot="16200000" flipV="1">
              <a:off x="3536133" y="5634855"/>
              <a:ext cx="642937" cy="14287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94" name="79 Conector recto de flecha"/>
            <p:cNvCxnSpPr>
              <a:cxnSpLocks noChangeShapeType="1"/>
            </p:cNvCxnSpPr>
            <p:nvPr/>
          </p:nvCxnSpPr>
          <p:spPr bwMode="auto">
            <a:xfrm rot="16200000" flipV="1">
              <a:off x="3971108" y="5628505"/>
              <a:ext cx="630237" cy="14287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95" name="80 Conector recto de flecha"/>
            <p:cNvCxnSpPr>
              <a:cxnSpLocks noChangeShapeType="1"/>
            </p:cNvCxnSpPr>
            <p:nvPr/>
          </p:nvCxnSpPr>
          <p:spPr bwMode="auto">
            <a:xfrm flipV="1">
              <a:off x="4643414" y="5313386"/>
              <a:ext cx="1214438" cy="71437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96" name="58 CuadroTexto"/>
            <p:cNvSpPr txBox="1">
              <a:spLocks noChangeArrowheads="1"/>
            </p:cNvSpPr>
            <p:nvPr/>
          </p:nvSpPr>
          <p:spPr bwMode="auto">
            <a:xfrm>
              <a:off x="1785875" y="4643446"/>
              <a:ext cx="5715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800" b="1">
                  <a:solidFill>
                    <a:srgbClr val="660066"/>
                  </a:solidFill>
                  <a:latin typeface="ZapfHumnst BT"/>
                </a:rPr>
                <a:t>+ v</a:t>
              </a:r>
            </a:p>
          </p:txBody>
        </p:sp>
        <p:sp>
          <p:nvSpPr>
            <p:cNvPr id="23597" name="59 CuadroTexto"/>
            <p:cNvSpPr txBox="1">
              <a:spLocks noChangeArrowheads="1"/>
            </p:cNvSpPr>
            <p:nvPr/>
          </p:nvSpPr>
          <p:spPr bwMode="auto">
            <a:xfrm>
              <a:off x="1857313" y="5500696"/>
              <a:ext cx="500062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800" b="1">
                  <a:solidFill>
                    <a:srgbClr val="660066"/>
                  </a:solidFill>
                  <a:latin typeface="ZapfHumnst BT"/>
                </a:rPr>
                <a:t>- v</a:t>
              </a:r>
            </a:p>
          </p:txBody>
        </p:sp>
        <p:sp>
          <p:nvSpPr>
            <p:cNvPr id="23598" name="60 CuadroTexto"/>
            <p:cNvSpPr txBox="1">
              <a:spLocks noChangeArrowheads="1"/>
            </p:cNvSpPr>
            <p:nvPr/>
          </p:nvSpPr>
          <p:spPr bwMode="auto">
            <a:xfrm>
              <a:off x="2000188" y="5091121"/>
              <a:ext cx="357187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600" b="1">
                  <a:solidFill>
                    <a:srgbClr val="660066"/>
                  </a:solidFill>
                  <a:latin typeface="ZapfHumnst BT"/>
                </a:rPr>
                <a:t>0</a:t>
              </a:r>
            </a:p>
          </p:txBody>
        </p:sp>
        <p:cxnSp>
          <p:nvCxnSpPr>
            <p:cNvPr id="23599" name="69 Conector recto"/>
            <p:cNvCxnSpPr>
              <a:cxnSpLocks noChangeShapeType="1"/>
            </p:cNvCxnSpPr>
            <p:nvPr/>
          </p:nvCxnSpPr>
          <p:spPr bwMode="auto">
            <a:xfrm>
              <a:off x="2285941" y="4813330"/>
              <a:ext cx="500066" cy="1588"/>
            </a:xfrm>
            <a:prstGeom prst="line">
              <a:avLst/>
            </a:prstGeom>
            <a:noFill/>
            <a:ln w="1016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35105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5" grpId="0"/>
      <p:bldP spid="4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/>
        </p:nvSpPr>
        <p:spPr>
          <a:xfrm>
            <a:off x="689965" y="5100014"/>
            <a:ext cx="7986491" cy="14973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Polar</a:t>
            </a:r>
          </a:p>
        </p:txBody>
      </p:sp>
      <p:sp>
        <p:nvSpPr>
          <p:cNvPr id="2457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9" name="8 CuadroTexto"/>
          <p:cNvSpPr txBox="1"/>
          <p:nvPr/>
        </p:nvSpPr>
        <p:spPr>
          <a:xfrm>
            <a:off x="642938" y="1349375"/>
            <a:ext cx="4000500" cy="463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ES_tradnl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Manchester diferencial  ( + )</a:t>
            </a:r>
            <a:endParaRPr lang="es-MX" sz="1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458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863" y="2369270"/>
            <a:ext cx="4219575" cy="163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Text Box 152"/>
          <p:cNvSpPr txBox="1">
            <a:spLocks noChangeArrowheads="1"/>
          </p:cNvSpPr>
          <p:nvPr/>
        </p:nvSpPr>
        <p:spPr bwMode="auto">
          <a:xfrm>
            <a:off x="3033713" y="2059707"/>
            <a:ext cx="3752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2000" b="1" dirty="0">
                <a:solidFill>
                  <a:schemeClr val="accent2"/>
                </a:solidFill>
              </a:rPr>
              <a:t>0     1     0     0     1     1     1     0</a:t>
            </a:r>
            <a:endParaRPr lang="es-MX" altLang="es-MX" sz="2000" b="1" dirty="0"/>
          </a:p>
        </p:txBody>
      </p:sp>
      <p:cxnSp>
        <p:nvCxnSpPr>
          <p:cNvPr id="24583" name="37 Conector recto"/>
          <p:cNvCxnSpPr>
            <a:cxnSpLocks noChangeShapeType="1"/>
          </p:cNvCxnSpPr>
          <p:nvPr/>
        </p:nvCxnSpPr>
        <p:spPr bwMode="auto">
          <a:xfrm>
            <a:off x="3143250" y="2774082"/>
            <a:ext cx="500063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4" name="42 Conector recto"/>
          <p:cNvCxnSpPr>
            <a:cxnSpLocks noChangeShapeType="1"/>
          </p:cNvCxnSpPr>
          <p:nvPr/>
        </p:nvCxnSpPr>
        <p:spPr bwMode="auto">
          <a:xfrm rot="5400000" flipH="1" flipV="1">
            <a:off x="2501107" y="3201913"/>
            <a:ext cx="857250" cy="1587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5" name="43 Conector recto"/>
          <p:cNvCxnSpPr>
            <a:cxnSpLocks noChangeShapeType="1"/>
          </p:cNvCxnSpPr>
          <p:nvPr/>
        </p:nvCxnSpPr>
        <p:spPr bwMode="auto">
          <a:xfrm rot="16200000" flipV="1">
            <a:off x="3429000" y="3202707"/>
            <a:ext cx="85725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6" name="44 Conector recto"/>
          <p:cNvCxnSpPr>
            <a:cxnSpLocks noChangeShapeType="1"/>
          </p:cNvCxnSpPr>
          <p:nvPr/>
        </p:nvCxnSpPr>
        <p:spPr bwMode="auto">
          <a:xfrm rot="5400000" flipH="1" flipV="1">
            <a:off x="4572001" y="3202707"/>
            <a:ext cx="855662" cy="1587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7" name="46 Conector recto"/>
          <p:cNvCxnSpPr>
            <a:cxnSpLocks noChangeShapeType="1"/>
          </p:cNvCxnSpPr>
          <p:nvPr/>
        </p:nvCxnSpPr>
        <p:spPr bwMode="auto">
          <a:xfrm rot="16200000" flipV="1">
            <a:off x="4071938" y="3202707"/>
            <a:ext cx="85725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8" name="57 Conector recto de flecha"/>
          <p:cNvCxnSpPr>
            <a:cxnSpLocks noChangeShapeType="1"/>
          </p:cNvCxnSpPr>
          <p:nvPr/>
        </p:nvCxnSpPr>
        <p:spPr bwMode="auto">
          <a:xfrm rot="5400000" flipH="1" flipV="1">
            <a:off x="1857375" y="2559770"/>
            <a:ext cx="1285875" cy="0"/>
          </a:xfrm>
          <a:prstGeom prst="straightConnector1">
            <a:avLst/>
          </a:prstGeom>
          <a:noFill/>
          <a:ln w="9525" algn="ctr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9" name="58 Conector recto de flecha"/>
          <p:cNvCxnSpPr>
            <a:cxnSpLocks noChangeShapeType="1"/>
          </p:cNvCxnSpPr>
          <p:nvPr/>
        </p:nvCxnSpPr>
        <p:spPr bwMode="auto">
          <a:xfrm>
            <a:off x="2500313" y="3202707"/>
            <a:ext cx="5000625" cy="0"/>
          </a:xfrm>
          <a:prstGeom prst="straightConnector1">
            <a:avLst/>
          </a:prstGeom>
          <a:noFill/>
          <a:ln w="9525" algn="ctr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23 CuadroTexto"/>
          <p:cNvSpPr txBox="1"/>
          <p:nvPr/>
        </p:nvSpPr>
        <p:spPr bwMode="auto">
          <a:xfrm>
            <a:off x="1428750" y="2013670"/>
            <a:ext cx="1071563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ES_tradnl" sz="1600" b="1" i="1" kern="0" dirty="0">
                <a:solidFill>
                  <a:schemeClr val="accent2">
                    <a:lumMod val="50000"/>
                  </a:schemeClr>
                </a:solidFill>
                <a:latin typeface="+mj-lt"/>
                <a:cs typeface="Arial" pitchFamily="34" charset="0"/>
              </a:rPr>
              <a:t>Amplitud</a:t>
            </a:r>
            <a:endParaRPr lang="es-MX" sz="1600" b="1" i="1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5" name="24 CuadroTexto"/>
          <p:cNvSpPr txBox="1"/>
          <p:nvPr/>
        </p:nvSpPr>
        <p:spPr bwMode="auto">
          <a:xfrm>
            <a:off x="6715125" y="3272557"/>
            <a:ext cx="857250" cy="4175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ES_tradnl" sz="1600" b="1" i="1" kern="0" dirty="0">
                <a:solidFill>
                  <a:schemeClr val="accent2">
                    <a:lumMod val="50000"/>
                  </a:schemeClr>
                </a:solidFill>
                <a:latin typeface="+mj-lt"/>
                <a:cs typeface="Arial" pitchFamily="34" charset="0"/>
              </a:rPr>
              <a:t>Tiempo</a:t>
            </a:r>
            <a:endParaRPr lang="es-MX" sz="1600" b="1" i="1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24592" name="42 Conector recto"/>
          <p:cNvCxnSpPr>
            <a:cxnSpLocks noChangeShapeType="1"/>
          </p:cNvCxnSpPr>
          <p:nvPr/>
        </p:nvCxnSpPr>
        <p:spPr bwMode="auto">
          <a:xfrm rot="5400000" flipH="1" flipV="1">
            <a:off x="3213894" y="3201913"/>
            <a:ext cx="857250" cy="1588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3" name="37 Conector recto"/>
          <p:cNvCxnSpPr>
            <a:cxnSpLocks noChangeShapeType="1"/>
          </p:cNvCxnSpPr>
          <p:nvPr/>
        </p:nvCxnSpPr>
        <p:spPr bwMode="auto">
          <a:xfrm>
            <a:off x="4071938" y="3631332"/>
            <a:ext cx="214312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4" name="46 Conector recto"/>
          <p:cNvCxnSpPr>
            <a:cxnSpLocks noChangeShapeType="1"/>
          </p:cNvCxnSpPr>
          <p:nvPr/>
        </p:nvCxnSpPr>
        <p:spPr bwMode="auto">
          <a:xfrm rot="16200000" flipV="1">
            <a:off x="3857625" y="3202707"/>
            <a:ext cx="85725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5" name="37 Conector recto"/>
          <p:cNvCxnSpPr>
            <a:cxnSpLocks noChangeShapeType="1"/>
          </p:cNvCxnSpPr>
          <p:nvPr/>
        </p:nvCxnSpPr>
        <p:spPr bwMode="auto">
          <a:xfrm>
            <a:off x="4286250" y="2774082"/>
            <a:ext cx="214313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6" name="61 Conector recto"/>
          <p:cNvCxnSpPr>
            <a:cxnSpLocks noChangeShapeType="1"/>
          </p:cNvCxnSpPr>
          <p:nvPr/>
        </p:nvCxnSpPr>
        <p:spPr bwMode="auto">
          <a:xfrm>
            <a:off x="4500563" y="3631332"/>
            <a:ext cx="500062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7" name="63 Conector recto"/>
          <p:cNvCxnSpPr>
            <a:cxnSpLocks noChangeShapeType="1"/>
          </p:cNvCxnSpPr>
          <p:nvPr/>
        </p:nvCxnSpPr>
        <p:spPr bwMode="auto">
          <a:xfrm>
            <a:off x="5000625" y="2774082"/>
            <a:ext cx="428625" cy="1588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8" name="44 Conector recto"/>
          <p:cNvCxnSpPr>
            <a:cxnSpLocks noChangeShapeType="1"/>
          </p:cNvCxnSpPr>
          <p:nvPr/>
        </p:nvCxnSpPr>
        <p:spPr bwMode="auto">
          <a:xfrm rot="5400000" flipH="1" flipV="1">
            <a:off x="5000626" y="3202707"/>
            <a:ext cx="855662" cy="1587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9" name="66 Conector recto"/>
          <p:cNvCxnSpPr>
            <a:cxnSpLocks noChangeShapeType="1"/>
          </p:cNvCxnSpPr>
          <p:nvPr/>
        </p:nvCxnSpPr>
        <p:spPr bwMode="auto">
          <a:xfrm>
            <a:off x="5429250" y="3629745"/>
            <a:ext cx="428625" cy="1587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0" name="42 Conector recto"/>
          <p:cNvCxnSpPr>
            <a:cxnSpLocks noChangeShapeType="1"/>
          </p:cNvCxnSpPr>
          <p:nvPr/>
        </p:nvCxnSpPr>
        <p:spPr bwMode="auto">
          <a:xfrm rot="5400000" flipH="1" flipV="1">
            <a:off x="5644357" y="3201913"/>
            <a:ext cx="857250" cy="1587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1" name="37 Conector recto"/>
          <p:cNvCxnSpPr>
            <a:cxnSpLocks noChangeShapeType="1"/>
          </p:cNvCxnSpPr>
          <p:nvPr/>
        </p:nvCxnSpPr>
        <p:spPr bwMode="auto">
          <a:xfrm>
            <a:off x="6072188" y="3631332"/>
            <a:ext cx="214312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2" name="44 Conector recto"/>
          <p:cNvCxnSpPr>
            <a:cxnSpLocks noChangeShapeType="1"/>
          </p:cNvCxnSpPr>
          <p:nvPr/>
        </p:nvCxnSpPr>
        <p:spPr bwMode="auto">
          <a:xfrm rot="5400000" flipH="1" flipV="1">
            <a:off x="5429251" y="3202707"/>
            <a:ext cx="855662" cy="1587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3" name="75 Conector recto"/>
          <p:cNvCxnSpPr>
            <a:cxnSpLocks noChangeShapeType="1"/>
          </p:cNvCxnSpPr>
          <p:nvPr/>
        </p:nvCxnSpPr>
        <p:spPr bwMode="auto">
          <a:xfrm>
            <a:off x="5857875" y="2774082"/>
            <a:ext cx="214313" cy="1588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4" name="37 Conector recto"/>
          <p:cNvCxnSpPr>
            <a:cxnSpLocks noChangeShapeType="1"/>
          </p:cNvCxnSpPr>
          <p:nvPr/>
        </p:nvCxnSpPr>
        <p:spPr bwMode="auto">
          <a:xfrm>
            <a:off x="2928938" y="3631332"/>
            <a:ext cx="214312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5" name="42 Conector recto"/>
          <p:cNvCxnSpPr>
            <a:cxnSpLocks noChangeShapeType="1"/>
          </p:cNvCxnSpPr>
          <p:nvPr/>
        </p:nvCxnSpPr>
        <p:spPr bwMode="auto">
          <a:xfrm rot="5400000" flipH="1" flipV="1">
            <a:off x="2715419" y="3201913"/>
            <a:ext cx="857250" cy="1588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6" name="50 Conector recto"/>
          <p:cNvCxnSpPr>
            <a:cxnSpLocks noChangeShapeType="1"/>
          </p:cNvCxnSpPr>
          <p:nvPr/>
        </p:nvCxnSpPr>
        <p:spPr bwMode="auto">
          <a:xfrm>
            <a:off x="3643313" y="3631332"/>
            <a:ext cx="214312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7" name="37 Conector recto"/>
          <p:cNvCxnSpPr>
            <a:cxnSpLocks noChangeShapeType="1"/>
          </p:cNvCxnSpPr>
          <p:nvPr/>
        </p:nvCxnSpPr>
        <p:spPr bwMode="auto">
          <a:xfrm>
            <a:off x="3857625" y="2774082"/>
            <a:ext cx="214313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8" name="43 Conector recto"/>
          <p:cNvCxnSpPr>
            <a:cxnSpLocks noChangeShapeType="1"/>
          </p:cNvCxnSpPr>
          <p:nvPr/>
        </p:nvCxnSpPr>
        <p:spPr bwMode="auto">
          <a:xfrm rot="16200000" flipV="1">
            <a:off x="3643313" y="3202707"/>
            <a:ext cx="85725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9" name="43 Conector recto"/>
          <p:cNvCxnSpPr>
            <a:cxnSpLocks noChangeShapeType="1"/>
          </p:cNvCxnSpPr>
          <p:nvPr/>
        </p:nvCxnSpPr>
        <p:spPr bwMode="auto">
          <a:xfrm rot="16200000" flipV="1">
            <a:off x="5857875" y="3202707"/>
            <a:ext cx="85725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0" name="69 Conector recto"/>
          <p:cNvCxnSpPr>
            <a:cxnSpLocks noChangeShapeType="1"/>
          </p:cNvCxnSpPr>
          <p:nvPr/>
        </p:nvCxnSpPr>
        <p:spPr bwMode="auto">
          <a:xfrm>
            <a:off x="6286500" y="2772495"/>
            <a:ext cx="214313" cy="1587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11" name="72 CuadroTexto"/>
          <p:cNvSpPr txBox="1">
            <a:spLocks noChangeArrowheads="1"/>
          </p:cNvSpPr>
          <p:nvPr/>
        </p:nvSpPr>
        <p:spPr bwMode="auto">
          <a:xfrm>
            <a:off x="3357563" y="3988520"/>
            <a:ext cx="2500312" cy="830262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s-MX" altLang="es-MX" sz="1600" b="1" i="1">
                <a:solidFill>
                  <a:schemeClr val="accent2"/>
                </a:solidFill>
              </a:rPr>
              <a:t>La presencia de una transición al principio del bit cero</a:t>
            </a:r>
          </a:p>
        </p:txBody>
      </p:sp>
      <p:cxnSp>
        <p:nvCxnSpPr>
          <p:cNvPr id="24612" name="73 Conector recto de flecha"/>
          <p:cNvCxnSpPr>
            <a:cxnSpLocks noChangeShapeType="1"/>
          </p:cNvCxnSpPr>
          <p:nvPr/>
        </p:nvCxnSpPr>
        <p:spPr bwMode="auto">
          <a:xfrm rot="10800000">
            <a:off x="3000375" y="3274145"/>
            <a:ext cx="785813" cy="7143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3" name="78 Conector recto de flecha"/>
          <p:cNvCxnSpPr>
            <a:cxnSpLocks noChangeShapeType="1"/>
          </p:cNvCxnSpPr>
          <p:nvPr/>
        </p:nvCxnSpPr>
        <p:spPr bwMode="auto">
          <a:xfrm rot="16200000" flipV="1">
            <a:off x="3679032" y="3595613"/>
            <a:ext cx="642938" cy="1428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4" name="79 Conector recto de flecha"/>
          <p:cNvCxnSpPr>
            <a:cxnSpLocks noChangeShapeType="1"/>
          </p:cNvCxnSpPr>
          <p:nvPr/>
        </p:nvCxnSpPr>
        <p:spPr bwMode="auto">
          <a:xfrm rot="16200000" flipV="1">
            <a:off x="4114007" y="3589263"/>
            <a:ext cx="630238" cy="1428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5" name="80 Conector recto de flecha"/>
          <p:cNvCxnSpPr>
            <a:cxnSpLocks noChangeShapeType="1"/>
          </p:cNvCxnSpPr>
          <p:nvPr/>
        </p:nvCxnSpPr>
        <p:spPr bwMode="auto">
          <a:xfrm flipV="1">
            <a:off x="4786313" y="3274145"/>
            <a:ext cx="1214437" cy="7143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16" name="58 CuadroTexto"/>
          <p:cNvSpPr txBox="1">
            <a:spLocks noChangeArrowheads="1"/>
          </p:cNvSpPr>
          <p:nvPr/>
        </p:nvSpPr>
        <p:spPr bwMode="auto">
          <a:xfrm>
            <a:off x="1928813" y="2604220"/>
            <a:ext cx="571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altLang="es-MX" sz="1800" b="1">
                <a:solidFill>
                  <a:srgbClr val="660066"/>
                </a:solidFill>
                <a:latin typeface="ZapfHumnst BT"/>
              </a:rPr>
              <a:t>+ v</a:t>
            </a:r>
          </a:p>
        </p:txBody>
      </p:sp>
      <p:sp>
        <p:nvSpPr>
          <p:cNvPr id="24617" name="59 CuadroTexto"/>
          <p:cNvSpPr txBox="1">
            <a:spLocks noChangeArrowheads="1"/>
          </p:cNvSpPr>
          <p:nvPr/>
        </p:nvSpPr>
        <p:spPr bwMode="auto">
          <a:xfrm>
            <a:off x="2000250" y="3461470"/>
            <a:ext cx="5000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altLang="es-MX" sz="1800" b="1">
                <a:solidFill>
                  <a:srgbClr val="660066"/>
                </a:solidFill>
                <a:latin typeface="ZapfHumnst BT"/>
              </a:rPr>
              <a:t>- v</a:t>
            </a:r>
          </a:p>
        </p:txBody>
      </p:sp>
      <p:sp>
        <p:nvSpPr>
          <p:cNvPr id="24618" name="60 CuadroTexto"/>
          <p:cNvSpPr txBox="1">
            <a:spLocks noChangeArrowheads="1"/>
          </p:cNvSpPr>
          <p:nvPr/>
        </p:nvSpPr>
        <p:spPr bwMode="auto">
          <a:xfrm>
            <a:off x="2143125" y="3051895"/>
            <a:ext cx="3571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altLang="es-MX" sz="1600" b="1">
                <a:solidFill>
                  <a:srgbClr val="660066"/>
                </a:solidFill>
                <a:latin typeface="ZapfHumnst BT"/>
              </a:rPr>
              <a:t>0</a:t>
            </a:r>
          </a:p>
        </p:txBody>
      </p:sp>
      <p:cxnSp>
        <p:nvCxnSpPr>
          <p:cNvPr id="24619" name="69 Conector recto"/>
          <p:cNvCxnSpPr>
            <a:cxnSpLocks noChangeShapeType="1"/>
          </p:cNvCxnSpPr>
          <p:nvPr/>
        </p:nvCxnSpPr>
        <p:spPr bwMode="auto">
          <a:xfrm>
            <a:off x="2428875" y="2774082"/>
            <a:ext cx="500063" cy="1588"/>
          </a:xfrm>
          <a:prstGeom prst="line">
            <a:avLst/>
          </a:prstGeom>
          <a:noFill/>
          <a:ln w="1016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Rectángulo 43"/>
          <p:cNvSpPr/>
          <p:nvPr/>
        </p:nvSpPr>
        <p:spPr>
          <a:xfrm>
            <a:off x="812868" y="5589240"/>
            <a:ext cx="77854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MX" sz="1600" kern="0" dirty="0">
                <a:latin typeface="ZapfHumnst BT"/>
                <a:cs typeface="Arial" pitchFamily="34" charset="0"/>
              </a:rPr>
              <a:t>Se usa en transmisión en </a:t>
            </a:r>
            <a:r>
              <a:rPr lang="es-MX" sz="1600" b="1" kern="0" dirty="0">
                <a:latin typeface="ZapfHumnst BT"/>
                <a:cs typeface="Arial" pitchFamily="34" charset="0"/>
              </a:rPr>
              <a:t>redes LAN en anillo</a:t>
            </a:r>
            <a:r>
              <a:rPr lang="es-MX" sz="1600" kern="0" dirty="0">
                <a:latin typeface="ZapfHumnst BT"/>
                <a:cs typeface="Arial" pitchFamily="34" charset="0"/>
              </a:rPr>
              <a:t>, en las que se usa </a:t>
            </a:r>
            <a:r>
              <a:rPr lang="es-MX" sz="1600" b="1" kern="0" dirty="0">
                <a:latin typeface="ZapfHumnst BT"/>
                <a:cs typeface="Arial" pitchFamily="34" charset="0"/>
              </a:rPr>
              <a:t>par trenzado blindado.</a:t>
            </a:r>
          </a:p>
        </p:txBody>
      </p:sp>
      <p:sp>
        <p:nvSpPr>
          <p:cNvPr id="45" name="26 CuadroTexto"/>
          <p:cNvSpPr txBox="1"/>
          <p:nvPr/>
        </p:nvSpPr>
        <p:spPr>
          <a:xfrm>
            <a:off x="748824" y="5115886"/>
            <a:ext cx="7215188" cy="463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ES_tradnl" sz="1800" b="1" kern="0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Arial" pitchFamily="34" charset="0"/>
              </a:rPr>
              <a:t>Usos:</a:t>
            </a:r>
            <a:endParaRPr lang="es-MX" sz="18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397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4" grpId="0"/>
      <p:bldP spid="4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Polar</a:t>
            </a:r>
          </a:p>
        </p:txBody>
      </p:sp>
      <p:sp>
        <p:nvSpPr>
          <p:cNvPr id="2560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9" name="8 CuadroTexto"/>
          <p:cNvSpPr txBox="1"/>
          <p:nvPr/>
        </p:nvSpPr>
        <p:spPr>
          <a:xfrm>
            <a:off x="642938" y="1349375"/>
            <a:ext cx="4000500" cy="463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ES_tradnl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Manchester diferencial  ( - )</a:t>
            </a:r>
            <a:endParaRPr lang="es-MX" sz="1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5605" name="43 Grupo"/>
          <p:cNvGrpSpPr>
            <a:grpSpLocks/>
          </p:cNvGrpSpPr>
          <p:nvPr/>
        </p:nvGrpSpPr>
        <p:grpSpPr bwMode="auto">
          <a:xfrm>
            <a:off x="1428750" y="2286000"/>
            <a:ext cx="6143625" cy="3000375"/>
            <a:chOff x="1428750" y="2286000"/>
            <a:chExt cx="6143625" cy="3000375"/>
          </a:xfrm>
        </p:grpSpPr>
        <p:pic>
          <p:nvPicPr>
            <p:cNvPr id="2560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9863" y="2738438"/>
              <a:ext cx="4219575" cy="163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07" name="Text Box 152"/>
            <p:cNvSpPr txBox="1">
              <a:spLocks noChangeArrowheads="1"/>
            </p:cNvSpPr>
            <p:nvPr/>
          </p:nvSpPr>
          <p:spPr bwMode="auto">
            <a:xfrm>
              <a:off x="3033713" y="2428875"/>
              <a:ext cx="37528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MX" sz="2000" b="1">
                  <a:solidFill>
                    <a:schemeClr val="accent2"/>
                  </a:solidFill>
                </a:rPr>
                <a:t>0     1     0     0     1     1     1     0</a:t>
              </a:r>
              <a:endParaRPr lang="es-MX" altLang="es-MX" sz="2000" b="1"/>
            </a:p>
          </p:txBody>
        </p:sp>
        <p:cxnSp>
          <p:nvCxnSpPr>
            <p:cNvPr id="25608" name="37 Conector recto"/>
            <p:cNvCxnSpPr>
              <a:cxnSpLocks noChangeShapeType="1"/>
            </p:cNvCxnSpPr>
            <p:nvPr/>
          </p:nvCxnSpPr>
          <p:spPr bwMode="auto">
            <a:xfrm>
              <a:off x="3143250" y="4000500"/>
              <a:ext cx="500063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09" name="42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2501107" y="3571081"/>
              <a:ext cx="857250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10" name="43 Conector recto"/>
            <p:cNvCxnSpPr>
              <a:cxnSpLocks noChangeShapeType="1"/>
            </p:cNvCxnSpPr>
            <p:nvPr/>
          </p:nvCxnSpPr>
          <p:spPr bwMode="auto">
            <a:xfrm rot="16200000" flipV="1">
              <a:off x="3429000" y="3571875"/>
              <a:ext cx="85725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11" name="44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4572001" y="3571875"/>
              <a:ext cx="855662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12" name="46 Conector recto"/>
            <p:cNvCxnSpPr>
              <a:cxnSpLocks noChangeShapeType="1"/>
            </p:cNvCxnSpPr>
            <p:nvPr/>
          </p:nvCxnSpPr>
          <p:spPr bwMode="auto">
            <a:xfrm rot="16200000" flipV="1">
              <a:off x="4071938" y="3571875"/>
              <a:ext cx="85725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13" name="57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1857375" y="2928938"/>
              <a:ext cx="1285875" cy="0"/>
            </a:xfrm>
            <a:prstGeom prst="straightConnector1">
              <a:avLst/>
            </a:prstGeom>
            <a:noFill/>
            <a:ln w="9525" algn="ctr">
              <a:solidFill>
                <a:schemeClr val="accent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14" name="58 Conector recto de flecha"/>
            <p:cNvCxnSpPr>
              <a:cxnSpLocks noChangeShapeType="1"/>
            </p:cNvCxnSpPr>
            <p:nvPr/>
          </p:nvCxnSpPr>
          <p:spPr bwMode="auto">
            <a:xfrm>
              <a:off x="2500313" y="3571875"/>
              <a:ext cx="5000625" cy="0"/>
            </a:xfrm>
            <a:prstGeom prst="straightConnector1">
              <a:avLst/>
            </a:prstGeom>
            <a:noFill/>
            <a:ln w="9525" algn="ctr">
              <a:solidFill>
                <a:schemeClr val="accent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23 CuadroTexto"/>
            <p:cNvSpPr txBox="1"/>
            <p:nvPr/>
          </p:nvSpPr>
          <p:spPr bwMode="auto">
            <a:xfrm>
              <a:off x="1428750" y="2382838"/>
              <a:ext cx="1071563" cy="46196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defRPr/>
              </a:pPr>
              <a:r>
                <a:rPr lang="es-ES_tradnl" sz="1600" b="1" i="1" kern="0" dirty="0">
                  <a:solidFill>
                    <a:schemeClr val="accent2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Amplitud</a:t>
              </a:r>
              <a:endParaRPr lang="es-MX" sz="1600" b="1" i="1" dirty="0">
                <a:solidFill>
                  <a:schemeClr val="accent2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25" name="24 CuadroTexto"/>
            <p:cNvSpPr txBox="1"/>
            <p:nvPr/>
          </p:nvSpPr>
          <p:spPr bwMode="auto">
            <a:xfrm>
              <a:off x="6715125" y="3641725"/>
              <a:ext cx="857250" cy="4175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defRPr/>
              </a:pPr>
              <a:r>
                <a:rPr lang="es-ES_tradnl" sz="1600" b="1" i="1" kern="0" dirty="0">
                  <a:solidFill>
                    <a:schemeClr val="accent2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Tiempo</a:t>
              </a:r>
              <a:endParaRPr lang="es-MX" sz="1600" b="1" i="1" dirty="0">
                <a:solidFill>
                  <a:schemeClr val="accent2">
                    <a:lumMod val="50000"/>
                  </a:schemeClr>
                </a:solidFill>
                <a:latin typeface="+mj-lt"/>
              </a:endParaRPr>
            </a:p>
          </p:txBody>
        </p:sp>
        <p:cxnSp>
          <p:nvCxnSpPr>
            <p:cNvPr id="25617" name="42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3213894" y="3571081"/>
              <a:ext cx="857250" cy="1588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18" name="37 Conector recto"/>
            <p:cNvCxnSpPr>
              <a:cxnSpLocks noChangeShapeType="1"/>
            </p:cNvCxnSpPr>
            <p:nvPr/>
          </p:nvCxnSpPr>
          <p:spPr bwMode="auto">
            <a:xfrm>
              <a:off x="4071938" y="3143250"/>
              <a:ext cx="214312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19" name="46 Conector recto"/>
            <p:cNvCxnSpPr>
              <a:cxnSpLocks noChangeShapeType="1"/>
            </p:cNvCxnSpPr>
            <p:nvPr/>
          </p:nvCxnSpPr>
          <p:spPr bwMode="auto">
            <a:xfrm rot="16200000" flipV="1">
              <a:off x="3857625" y="3571875"/>
              <a:ext cx="85725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0" name="37 Conector recto"/>
            <p:cNvCxnSpPr>
              <a:cxnSpLocks noChangeShapeType="1"/>
            </p:cNvCxnSpPr>
            <p:nvPr/>
          </p:nvCxnSpPr>
          <p:spPr bwMode="auto">
            <a:xfrm>
              <a:off x="4286250" y="4000500"/>
              <a:ext cx="214313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1" name="61 Conector recto"/>
            <p:cNvCxnSpPr>
              <a:cxnSpLocks noChangeShapeType="1"/>
            </p:cNvCxnSpPr>
            <p:nvPr/>
          </p:nvCxnSpPr>
          <p:spPr bwMode="auto">
            <a:xfrm>
              <a:off x="4500563" y="3143250"/>
              <a:ext cx="500062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2" name="63 Conector recto"/>
            <p:cNvCxnSpPr>
              <a:cxnSpLocks noChangeShapeType="1"/>
            </p:cNvCxnSpPr>
            <p:nvPr/>
          </p:nvCxnSpPr>
          <p:spPr bwMode="auto">
            <a:xfrm>
              <a:off x="5000625" y="3998913"/>
              <a:ext cx="428625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3" name="44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5000626" y="3571875"/>
              <a:ext cx="855662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4" name="66 Conector recto"/>
            <p:cNvCxnSpPr>
              <a:cxnSpLocks noChangeShapeType="1"/>
            </p:cNvCxnSpPr>
            <p:nvPr/>
          </p:nvCxnSpPr>
          <p:spPr bwMode="auto">
            <a:xfrm>
              <a:off x="5429250" y="3143250"/>
              <a:ext cx="428625" cy="1588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5" name="42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5644357" y="3571081"/>
              <a:ext cx="857250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6" name="37 Conector recto"/>
            <p:cNvCxnSpPr>
              <a:cxnSpLocks noChangeShapeType="1"/>
            </p:cNvCxnSpPr>
            <p:nvPr/>
          </p:nvCxnSpPr>
          <p:spPr bwMode="auto">
            <a:xfrm>
              <a:off x="6072188" y="3143250"/>
              <a:ext cx="214312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7" name="44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5429251" y="3571875"/>
              <a:ext cx="855662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8" name="75 Conector recto"/>
            <p:cNvCxnSpPr>
              <a:cxnSpLocks noChangeShapeType="1"/>
            </p:cNvCxnSpPr>
            <p:nvPr/>
          </p:nvCxnSpPr>
          <p:spPr bwMode="auto">
            <a:xfrm>
              <a:off x="5857875" y="3998913"/>
              <a:ext cx="214313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9" name="37 Conector recto"/>
            <p:cNvCxnSpPr>
              <a:cxnSpLocks noChangeShapeType="1"/>
            </p:cNvCxnSpPr>
            <p:nvPr/>
          </p:nvCxnSpPr>
          <p:spPr bwMode="auto">
            <a:xfrm>
              <a:off x="2928938" y="3143250"/>
              <a:ext cx="214312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30" name="42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2715419" y="3571081"/>
              <a:ext cx="857250" cy="1588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31" name="50 Conector recto"/>
            <p:cNvCxnSpPr>
              <a:cxnSpLocks noChangeShapeType="1"/>
            </p:cNvCxnSpPr>
            <p:nvPr/>
          </p:nvCxnSpPr>
          <p:spPr bwMode="auto">
            <a:xfrm>
              <a:off x="3643313" y="3143250"/>
              <a:ext cx="214312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32" name="37 Conector recto"/>
            <p:cNvCxnSpPr>
              <a:cxnSpLocks noChangeShapeType="1"/>
            </p:cNvCxnSpPr>
            <p:nvPr/>
          </p:nvCxnSpPr>
          <p:spPr bwMode="auto">
            <a:xfrm>
              <a:off x="3857625" y="4000500"/>
              <a:ext cx="214313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33" name="43 Conector recto"/>
            <p:cNvCxnSpPr>
              <a:cxnSpLocks noChangeShapeType="1"/>
            </p:cNvCxnSpPr>
            <p:nvPr/>
          </p:nvCxnSpPr>
          <p:spPr bwMode="auto">
            <a:xfrm rot="16200000" flipV="1">
              <a:off x="3643313" y="3571875"/>
              <a:ext cx="85725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34" name="43 Conector recto"/>
            <p:cNvCxnSpPr>
              <a:cxnSpLocks noChangeShapeType="1"/>
            </p:cNvCxnSpPr>
            <p:nvPr/>
          </p:nvCxnSpPr>
          <p:spPr bwMode="auto">
            <a:xfrm rot="16200000" flipV="1">
              <a:off x="5857875" y="3571875"/>
              <a:ext cx="85725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35" name="69 Conector recto"/>
            <p:cNvCxnSpPr>
              <a:cxnSpLocks noChangeShapeType="1"/>
            </p:cNvCxnSpPr>
            <p:nvPr/>
          </p:nvCxnSpPr>
          <p:spPr bwMode="auto">
            <a:xfrm>
              <a:off x="6286500" y="3998913"/>
              <a:ext cx="214313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36" name="72 CuadroTexto"/>
            <p:cNvSpPr txBox="1">
              <a:spLocks noChangeArrowheads="1"/>
            </p:cNvSpPr>
            <p:nvPr/>
          </p:nvSpPr>
          <p:spPr bwMode="auto">
            <a:xfrm>
              <a:off x="3143250" y="4456113"/>
              <a:ext cx="2500313" cy="830262"/>
            </a:xfrm>
            <a:prstGeom prst="rect">
              <a:avLst/>
            </a:prstGeom>
            <a:noFill/>
            <a:ln w="9525">
              <a:solidFill>
                <a:srgbClr val="00206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altLang="es-MX" sz="1600" b="1" i="1">
                  <a:solidFill>
                    <a:schemeClr val="accent2"/>
                  </a:solidFill>
                </a:rPr>
                <a:t>La presencia de una transición al principio del bit cero</a:t>
              </a:r>
            </a:p>
          </p:txBody>
        </p:sp>
        <p:cxnSp>
          <p:nvCxnSpPr>
            <p:cNvPr id="25637" name="73 Conector recto de flecha"/>
            <p:cNvCxnSpPr>
              <a:cxnSpLocks noChangeShapeType="1"/>
            </p:cNvCxnSpPr>
            <p:nvPr/>
          </p:nvCxnSpPr>
          <p:spPr bwMode="auto">
            <a:xfrm rot="16200000" flipV="1">
              <a:off x="3178969" y="3750469"/>
              <a:ext cx="714375" cy="64293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38" name="78 Conector recto de flecha"/>
            <p:cNvCxnSpPr>
              <a:cxnSpLocks noChangeShapeType="1"/>
            </p:cNvCxnSpPr>
            <p:nvPr/>
          </p:nvCxnSpPr>
          <p:spPr bwMode="auto">
            <a:xfrm rot="16200000" flipV="1">
              <a:off x="3857625" y="4214813"/>
              <a:ext cx="357187" cy="7143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39" name="79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4249738" y="4251325"/>
              <a:ext cx="357188" cy="15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40" name="80 Conector recto de flecha"/>
            <p:cNvCxnSpPr>
              <a:cxnSpLocks noChangeShapeType="1"/>
            </p:cNvCxnSpPr>
            <p:nvPr/>
          </p:nvCxnSpPr>
          <p:spPr bwMode="auto">
            <a:xfrm flipV="1">
              <a:off x="4786313" y="3643313"/>
              <a:ext cx="1214437" cy="78581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41" name="58 CuadroTexto"/>
            <p:cNvSpPr txBox="1">
              <a:spLocks noChangeArrowheads="1"/>
            </p:cNvSpPr>
            <p:nvPr/>
          </p:nvSpPr>
          <p:spPr bwMode="auto">
            <a:xfrm>
              <a:off x="1928813" y="2973388"/>
              <a:ext cx="5715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800" b="1">
                  <a:solidFill>
                    <a:srgbClr val="660066"/>
                  </a:solidFill>
                  <a:latin typeface="ZapfHumnst BT"/>
                </a:rPr>
                <a:t>+ v</a:t>
              </a:r>
            </a:p>
          </p:txBody>
        </p:sp>
        <p:sp>
          <p:nvSpPr>
            <p:cNvPr id="25642" name="59 CuadroTexto"/>
            <p:cNvSpPr txBox="1">
              <a:spLocks noChangeArrowheads="1"/>
            </p:cNvSpPr>
            <p:nvPr/>
          </p:nvSpPr>
          <p:spPr bwMode="auto">
            <a:xfrm>
              <a:off x="2000250" y="3830638"/>
              <a:ext cx="500063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800" b="1">
                  <a:solidFill>
                    <a:srgbClr val="660066"/>
                  </a:solidFill>
                  <a:latin typeface="ZapfHumnst BT"/>
                </a:rPr>
                <a:t>- v</a:t>
              </a:r>
            </a:p>
          </p:txBody>
        </p:sp>
        <p:sp>
          <p:nvSpPr>
            <p:cNvPr id="25643" name="60 CuadroTexto"/>
            <p:cNvSpPr txBox="1">
              <a:spLocks noChangeArrowheads="1"/>
            </p:cNvSpPr>
            <p:nvPr/>
          </p:nvSpPr>
          <p:spPr bwMode="auto">
            <a:xfrm>
              <a:off x="2143125" y="3421063"/>
              <a:ext cx="357188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600" b="1">
                  <a:solidFill>
                    <a:srgbClr val="660066"/>
                  </a:solidFill>
                  <a:latin typeface="ZapfHumnst BT"/>
                </a:rPr>
                <a:t>0</a:t>
              </a:r>
            </a:p>
          </p:txBody>
        </p:sp>
        <p:cxnSp>
          <p:nvCxnSpPr>
            <p:cNvPr id="25644" name="69 Conector recto"/>
            <p:cNvCxnSpPr>
              <a:cxnSpLocks noChangeShapeType="1"/>
            </p:cNvCxnSpPr>
            <p:nvPr/>
          </p:nvCxnSpPr>
          <p:spPr bwMode="auto">
            <a:xfrm>
              <a:off x="2428875" y="3998913"/>
              <a:ext cx="500063" cy="1587"/>
            </a:xfrm>
            <a:prstGeom prst="line">
              <a:avLst/>
            </a:prstGeom>
            <a:noFill/>
            <a:ln w="1016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3733895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Polar</a:t>
            </a:r>
          </a:p>
        </p:txBody>
      </p:sp>
      <p:sp>
        <p:nvSpPr>
          <p:cNvPr id="2662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39" name="Rectangle 3"/>
          <p:cNvSpPr txBox="1">
            <a:spLocks noChangeArrowheads="1"/>
          </p:cNvSpPr>
          <p:nvPr/>
        </p:nvSpPr>
        <p:spPr>
          <a:xfrm>
            <a:off x="714375" y="3163788"/>
            <a:ext cx="7786688" cy="928687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Sincronización :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Debido a que existe una transición predeterminada en cada bit el receptor puede sincronizarse en esa transición.</a:t>
            </a:r>
          </a:p>
        </p:txBody>
      </p:sp>
      <p:sp>
        <p:nvSpPr>
          <p:cNvPr id="40" name="Rectangle 3"/>
          <p:cNvSpPr txBox="1">
            <a:spLocks noChangeArrowheads="1"/>
          </p:cNvSpPr>
          <p:nvPr/>
        </p:nvSpPr>
        <p:spPr>
          <a:xfrm>
            <a:off x="714375" y="4163913"/>
            <a:ext cx="7715250" cy="928687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No </a:t>
            </a:r>
            <a:r>
              <a:rPr lang="es-MX" sz="1600" b="1" kern="0" dirty="0" err="1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dc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: Debido a la transición a la mitad de cada bit, las técnicas de codificación bifásicas no tienen componente </a:t>
            </a:r>
            <a:r>
              <a:rPr lang="es-MX" sz="1600" kern="0" dirty="0" err="1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dc.</a:t>
            </a:r>
            <a:endParaRPr lang="es-ES_tradnl" sz="1600" kern="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>
          <a:xfrm>
            <a:off x="714375" y="5092600"/>
            <a:ext cx="7786688" cy="928688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Detección de Errores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: La ausencia de una transición esperada puede ser utilizada para detectar errores. </a:t>
            </a:r>
            <a:endParaRPr lang="es-ES_tradnl" sz="1600" kern="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8679" name="Text Box 2"/>
          <p:cNvSpPr txBox="1">
            <a:spLocks noChangeArrowheads="1"/>
          </p:cNvSpPr>
          <p:nvPr/>
        </p:nvSpPr>
        <p:spPr bwMode="auto">
          <a:xfrm>
            <a:off x="642938" y="2592288"/>
            <a:ext cx="41433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altLang="es-MX" sz="1600" dirty="0">
                <a:latin typeface="ZapfHumnst BT"/>
              </a:rPr>
              <a:t>  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Ventajas de las técnicas bifásicas:</a:t>
            </a:r>
          </a:p>
        </p:txBody>
      </p:sp>
      <p:sp>
        <p:nvSpPr>
          <p:cNvPr id="60" name="Rectangle 3"/>
          <p:cNvSpPr txBox="1">
            <a:spLocks noChangeArrowheads="1"/>
          </p:cNvSpPr>
          <p:nvPr/>
        </p:nvSpPr>
        <p:spPr>
          <a:xfrm>
            <a:off x="642938" y="1138436"/>
            <a:ext cx="7929562" cy="17145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Las técnicas bifásicas resuelven muchas de las desventajas de las técnicas RZC.</a:t>
            </a:r>
          </a:p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Manchester y Manchester diferencial, son comúnmente utilizadas en las redes locales.</a:t>
            </a:r>
          </a:p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Todas las técnicas bifásicas requieren de al menos una transición por bit.</a:t>
            </a:r>
          </a:p>
        </p:txBody>
      </p:sp>
    </p:spTree>
    <p:extLst>
      <p:ext uri="{BB962C8B-B14F-4D97-AF65-F5344CB8AC3E}">
        <p14:creationId xmlns:p14="http://schemas.microsoft.com/office/powerpoint/2010/main" val="274575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5" grpId="0"/>
      <p:bldP spid="28679" grpId="0"/>
      <p:bldP spid="6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Polar</a:t>
            </a:r>
          </a:p>
        </p:txBody>
      </p:sp>
      <p:sp>
        <p:nvSpPr>
          <p:cNvPr id="2765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38" name="37 CuadroTexto"/>
          <p:cNvSpPr txBox="1"/>
          <p:nvPr/>
        </p:nvSpPr>
        <p:spPr>
          <a:xfrm>
            <a:off x="500063" y="1017588"/>
            <a:ext cx="1214437" cy="5043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ES_tradnl" sz="2000" b="1" kern="0" dirty="0">
                <a:solidFill>
                  <a:schemeClr val="accent2"/>
                </a:solidFill>
                <a:latin typeface="ZapfHumnst BT"/>
                <a:cs typeface="Arial" pitchFamily="34" charset="0"/>
              </a:rPr>
              <a:t> </a:t>
            </a:r>
            <a:r>
              <a:rPr lang="es-ES_tradnl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Miller</a:t>
            </a:r>
            <a:endParaRPr lang="es-MX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1143000" y="1912839"/>
            <a:ext cx="7215188" cy="500062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ES_tradnl" sz="1600" kern="0" dirty="0">
                <a:latin typeface="ZapfHumnst BT"/>
                <a:cs typeface="Arial" pitchFamily="34" charset="0"/>
              </a:rPr>
              <a:t>1 </a:t>
            </a:r>
            <a:r>
              <a:rPr lang="es-ES_tradnl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:  Una </a:t>
            </a:r>
            <a:r>
              <a:rPr lang="es-ES_tradnl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transición a la mitad del periodo </a:t>
            </a:r>
            <a:r>
              <a:rPr lang="es-ES_tradnl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de un bit (en cualquier dirección)</a:t>
            </a:r>
            <a:endParaRPr lang="es-ES_tradnl" sz="1600" b="1" kern="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39" name="Rectangle 3"/>
          <p:cNvSpPr txBox="1">
            <a:spLocks noChangeArrowheads="1"/>
          </p:cNvSpPr>
          <p:nvPr/>
        </p:nvSpPr>
        <p:spPr>
          <a:xfrm>
            <a:off x="1143000" y="2555776"/>
            <a:ext cx="500063" cy="428625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ES_tradnl" sz="1600" kern="0" dirty="0">
                <a:latin typeface="ZapfHumnst BT"/>
                <a:cs typeface="Arial" pitchFamily="34" charset="0"/>
              </a:rPr>
              <a:t>0  :</a:t>
            </a:r>
          </a:p>
        </p:txBody>
      </p:sp>
      <p:grpSp>
        <p:nvGrpSpPr>
          <p:cNvPr id="2" name="100 Grupo"/>
          <p:cNvGrpSpPr>
            <a:grpSpLocks/>
          </p:cNvGrpSpPr>
          <p:nvPr/>
        </p:nvGrpSpPr>
        <p:grpSpPr bwMode="auto">
          <a:xfrm>
            <a:off x="1643063" y="3440014"/>
            <a:ext cx="6143625" cy="3044825"/>
            <a:chOff x="2000275" y="3526697"/>
            <a:chExt cx="6143625" cy="3045575"/>
          </a:xfrm>
        </p:grpSpPr>
        <p:pic>
          <p:nvPicPr>
            <p:cNvPr id="2765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1388" y="3979135"/>
              <a:ext cx="4219575" cy="163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60" name="Text Box 152"/>
            <p:cNvSpPr txBox="1">
              <a:spLocks noChangeArrowheads="1"/>
            </p:cNvSpPr>
            <p:nvPr/>
          </p:nvSpPr>
          <p:spPr bwMode="auto">
            <a:xfrm>
              <a:off x="3605238" y="3669572"/>
              <a:ext cx="37528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MX" sz="2000" b="1">
                  <a:solidFill>
                    <a:schemeClr val="accent2"/>
                  </a:solidFill>
                </a:rPr>
                <a:t>0     1     0     0     1     1     1     0</a:t>
              </a:r>
              <a:endParaRPr lang="es-MX" altLang="es-MX" sz="2000" b="1"/>
            </a:p>
          </p:txBody>
        </p:sp>
        <p:cxnSp>
          <p:nvCxnSpPr>
            <p:cNvPr id="27661" name="37 Conector recto"/>
            <p:cNvCxnSpPr>
              <a:cxnSpLocks noChangeShapeType="1"/>
            </p:cNvCxnSpPr>
            <p:nvPr/>
          </p:nvCxnSpPr>
          <p:spPr bwMode="auto">
            <a:xfrm flipV="1">
              <a:off x="3500473" y="4357694"/>
              <a:ext cx="714365" cy="12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62" name="44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5143526" y="4784732"/>
              <a:ext cx="855662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63" name="57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2428900" y="4169635"/>
              <a:ext cx="1285875" cy="0"/>
            </a:xfrm>
            <a:prstGeom prst="straightConnector1">
              <a:avLst/>
            </a:prstGeom>
            <a:noFill/>
            <a:ln w="9525" algn="ctr">
              <a:solidFill>
                <a:schemeClr val="accent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64" name="58 Conector recto de flecha"/>
            <p:cNvCxnSpPr>
              <a:cxnSpLocks noChangeShapeType="1"/>
            </p:cNvCxnSpPr>
            <p:nvPr/>
          </p:nvCxnSpPr>
          <p:spPr bwMode="auto">
            <a:xfrm>
              <a:off x="3071838" y="4812572"/>
              <a:ext cx="5000625" cy="0"/>
            </a:xfrm>
            <a:prstGeom prst="straightConnector1">
              <a:avLst/>
            </a:prstGeom>
            <a:noFill/>
            <a:ln w="9525" algn="ctr">
              <a:solidFill>
                <a:schemeClr val="accent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" name="49 CuadroTexto"/>
            <p:cNvSpPr txBox="1"/>
            <p:nvPr/>
          </p:nvSpPr>
          <p:spPr bwMode="auto">
            <a:xfrm>
              <a:off x="2000275" y="3623558"/>
              <a:ext cx="1071562" cy="46207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defRPr/>
              </a:pPr>
              <a:r>
                <a:rPr lang="es-ES_tradnl" sz="1600" b="1" i="1" kern="0" dirty="0">
                  <a:solidFill>
                    <a:schemeClr val="accent2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Amplitud</a:t>
              </a:r>
              <a:endParaRPr lang="es-MX" sz="1600" b="1" i="1" dirty="0">
                <a:solidFill>
                  <a:schemeClr val="accent2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51" name="50 CuadroTexto"/>
            <p:cNvSpPr txBox="1"/>
            <p:nvPr/>
          </p:nvSpPr>
          <p:spPr bwMode="auto">
            <a:xfrm>
              <a:off x="7286650" y="4882756"/>
              <a:ext cx="857250" cy="41761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defRPr/>
              </a:pPr>
              <a:r>
                <a:rPr lang="es-ES_tradnl" sz="1600" b="1" i="1" kern="0" dirty="0">
                  <a:solidFill>
                    <a:schemeClr val="accent2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Tiempo</a:t>
              </a:r>
              <a:endParaRPr lang="es-MX" sz="1600" b="1" i="1" dirty="0">
                <a:solidFill>
                  <a:schemeClr val="accent2">
                    <a:lumMod val="50000"/>
                  </a:schemeClr>
                </a:solidFill>
                <a:latin typeface="+mj-lt"/>
              </a:endParaRPr>
            </a:p>
          </p:txBody>
        </p:sp>
        <p:cxnSp>
          <p:nvCxnSpPr>
            <p:cNvPr id="27667" name="42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3785419" y="4785525"/>
              <a:ext cx="857250" cy="1588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68" name="46 Conector recto"/>
            <p:cNvCxnSpPr>
              <a:cxnSpLocks noChangeShapeType="1"/>
            </p:cNvCxnSpPr>
            <p:nvPr/>
          </p:nvCxnSpPr>
          <p:spPr bwMode="auto">
            <a:xfrm rot="16200000" flipV="1">
              <a:off x="4429150" y="4786320"/>
              <a:ext cx="85725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69" name="37 Conector recto"/>
            <p:cNvCxnSpPr>
              <a:cxnSpLocks noChangeShapeType="1"/>
            </p:cNvCxnSpPr>
            <p:nvPr/>
          </p:nvCxnSpPr>
          <p:spPr bwMode="auto">
            <a:xfrm>
              <a:off x="4857775" y="4357694"/>
              <a:ext cx="714400" cy="12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70" name="63 Conector recto"/>
            <p:cNvCxnSpPr>
              <a:cxnSpLocks noChangeShapeType="1"/>
            </p:cNvCxnSpPr>
            <p:nvPr/>
          </p:nvCxnSpPr>
          <p:spPr bwMode="auto">
            <a:xfrm>
              <a:off x="5572150" y="5213363"/>
              <a:ext cx="428625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71" name="44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5572151" y="4784732"/>
              <a:ext cx="855662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72" name="66 Conector recto"/>
            <p:cNvCxnSpPr>
              <a:cxnSpLocks noChangeShapeType="1"/>
            </p:cNvCxnSpPr>
            <p:nvPr/>
          </p:nvCxnSpPr>
          <p:spPr bwMode="auto">
            <a:xfrm>
              <a:off x="6000775" y="4357694"/>
              <a:ext cx="428625" cy="1588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73" name="44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6000776" y="4784732"/>
              <a:ext cx="855662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74" name="75 Conector recto"/>
            <p:cNvCxnSpPr>
              <a:cxnSpLocks noChangeShapeType="1"/>
            </p:cNvCxnSpPr>
            <p:nvPr/>
          </p:nvCxnSpPr>
          <p:spPr bwMode="auto">
            <a:xfrm>
              <a:off x="6429400" y="5214950"/>
              <a:ext cx="714411" cy="1588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75" name="50 Conector recto"/>
            <p:cNvCxnSpPr>
              <a:cxnSpLocks noChangeShapeType="1"/>
            </p:cNvCxnSpPr>
            <p:nvPr/>
          </p:nvCxnSpPr>
          <p:spPr bwMode="auto">
            <a:xfrm>
              <a:off x="4214838" y="5214950"/>
              <a:ext cx="642957" cy="6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676" name="72 CuadroTexto"/>
            <p:cNvSpPr txBox="1">
              <a:spLocks noChangeArrowheads="1"/>
            </p:cNvSpPr>
            <p:nvPr/>
          </p:nvSpPr>
          <p:spPr bwMode="auto">
            <a:xfrm>
              <a:off x="3143240" y="5741275"/>
              <a:ext cx="1785949" cy="830997"/>
            </a:xfrm>
            <a:prstGeom prst="rect">
              <a:avLst/>
            </a:prstGeom>
            <a:noFill/>
            <a:ln w="9525">
              <a:solidFill>
                <a:srgbClr val="00206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altLang="es-MX" sz="1600" b="1" i="1">
                  <a:solidFill>
                    <a:schemeClr val="accent2"/>
                  </a:solidFill>
                </a:rPr>
                <a:t>0: Transición al final del periodo si el próximo bit es 0</a:t>
              </a:r>
            </a:p>
          </p:txBody>
        </p:sp>
        <p:sp>
          <p:nvSpPr>
            <p:cNvPr id="27677" name="58 CuadroTexto"/>
            <p:cNvSpPr txBox="1">
              <a:spLocks noChangeArrowheads="1"/>
            </p:cNvSpPr>
            <p:nvPr/>
          </p:nvSpPr>
          <p:spPr bwMode="auto">
            <a:xfrm>
              <a:off x="2500338" y="4214085"/>
              <a:ext cx="5715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800" b="1">
                  <a:solidFill>
                    <a:srgbClr val="660066"/>
                  </a:solidFill>
                  <a:latin typeface="ZapfHumnst BT"/>
                </a:rPr>
                <a:t>+ v</a:t>
              </a:r>
            </a:p>
          </p:txBody>
        </p:sp>
        <p:sp>
          <p:nvSpPr>
            <p:cNvPr id="27678" name="59 CuadroTexto"/>
            <p:cNvSpPr txBox="1">
              <a:spLocks noChangeArrowheads="1"/>
            </p:cNvSpPr>
            <p:nvPr/>
          </p:nvSpPr>
          <p:spPr bwMode="auto">
            <a:xfrm>
              <a:off x="2571775" y="5071335"/>
              <a:ext cx="500063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800" b="1">
                  <a:solidFill>
                    <a:srgbClr val="660066"/>
                  </a:solidFill>
                  <a:latin typeface="ZapfHumnst BT"/>
                </a:rPr>
                <a:t>- v</a:t>
              </a:r>
            </a:p>
          </p:txBody>
        </p:sp>
        <p:sp>
          <p:nvSpPr>
            <p:cNvPr id="27679" name="60 CuadroTexto"/>
            <p:cNvSpPr txBox="1">
              <a:spLocks noChangeArrowheads="1"/>
            </p:cNvSpPr>
            <p:nvPr/>
          </p:nvSpPr>
          <p:spPr bwMode="auto">
            <a:xfrm>
              <a:off x="2714650" y="4661760"/>
              <a:ext cx="357188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600" b="1">
                  <a:solidFill>
                    <a:srgbClr val="660066"/>
                  </a:solidFill>
                  <a:latin typeface="ZapfHumnst BT"/>
                </a:rPr>
                <a:t>0</a:t>
              </a:r>
            </a:p>
          </p:txBody>
        </p:sp>
        <p:cxnSp>
          <p:nvCxnSpPr>
            <p:cNvPr id="27680" name="69 Conector recto"/>
            <p:cNvCxnSpPr>
              <a:cxnSpLocks noChangeShapeType="1"/>
            </p:cNvCxnSpPr>
            <p:nvPr/>
          </p:nvCxnSpPr>
          <p:spPr bwMode="auto">
            <a:xfrm>
              <a:off x="3000400" y="4357694"/>
              <a:ext cx="500063" cy="1587"/>
            </a:xfrm>
            <a:prstGeom prst="line">
              <a:avLst/>
            </a:prstGeom>
            <a:noFill/>
            <a:ln w="1016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81" name="84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4429125" y="5357829"/>
              <a:ext cx="428626" cy="285749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682" name="72 CuadroTexto"/>
            <p:cNvSpPr txBox="1">
              <a:spLocks noChangeArrowheads="1"/>
            </p:cNvSpPr>
            <p:nvPr/>
          </p:nvSpPr>
          <p:spPr bwMode="auto">
            <a:xfrm>
              <a:off x="5072066" y="5741275"/>
              <a:ext cx="1785949" cy="830997"/>
            </a:xfrm>
            <a:prstGeom prst="rect">
              <a:avLst/>
            </a:prstGeom>
            <a:noFill/>
            <a:ln w="9525">
              <a:solidFill>
                <a:srgbClr val="00206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altLang="es-MX" sz="1600" b="1" i="1">
                  <a:solidFill>
                    <a:schemeClr val="accent2"/>
                  </a:solidFill>
                </a:rPr>
                <a:t>0: Ausencia de transición si el próximo bit es 1</a:t>
              </a:r>
            </a:p>
          </p:txBody>
        </p:sp>
        <p:cxnSp>
          <p:nvCxnSpPr>
            <p:cNvPr id="27683" name="86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4714879" y="5072075"/>
              <a:ext cx="1285882" cy="1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0" name="89 CuadroTexto"/>
          <p:cNvSpPr txBox="1"/>
          <p:nvPr/>
        </p:nvSpPr>
        <p:spPr>
          <a:xfrm>
            <a:off x="642938" y="4698901"/>
            <a:ext cx="1285875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s-ES_tradnl" sz="2000" b="1" kern="0" dirty="0">
                <a:solidFill>
                  <a:schemeClr val="accent2"/>
                </a:solidFill>
                <a:latin typeface="ZapfHumnst BT"/>
                <a:cs typeface="Arial" pitchFamily="34" charset="0"/>
              </a:rPr>
              <a:t> </a:t>
            </a:r>
            <a:r>
              <a:rPr lang="es-ES_tradnl" sz="1600" b="1" kern="0" dirty="0">
                <a:solidFill>
                  <a:schemeClr val="accent2"/>
                </a:solidFill>
                <a:latin typeface="ZapfHumnst BT"/>
                <a:cs typeface="Arial" pitchFamily="34" charset="0"/>
              </a:rPr>
              <a:t>Miller (+)</a:t>
            </a:r>
            <a:endParaRPr lang="es-MX" sz="1600" dirty="0"/>
          </a:p>
        </p:txBody>
      </p:sp>
      <p:sp>
        <p:nvSpPr>
          <p:cNvPr id="99" name="Rectangle 3"/>
          <p:cNvSpPr txBox="1">
            <a:spLocks noChangeArrowheads="1"/>
          </p:cNvSpPr>
          <p:nvPr/>
        </p:nvSpPr>
        <p:spPr>
          <a:xfrm>
            <a:off x="857250" y="1412776"/>
            <a:ext cx="5072063" cy="428625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ES_tradnl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En esta técnica el 1 y el 0 lógico se representan por:</a:t>
            </a:r>
            <a:endParaRPr lang="es-ES_tradnl" sz="1600" b="1" kern="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100" name="Rectangle 3"/>
          <p:cNvSpPr txBox="1">
            <a:spLocks noChangeArrowheads="1"/>
          </p:cNvSpPr>
          <p:nvPr/>
        </p:nvSpPr>
        <p:spPr>
          <a:xfrm>
            <a:off x="1571625" y="2412901"/>
            <a:ext cx="7072313" cy="928688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s-ES_tradnl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Una </a:t>
            </a:r>
            <a:r>
              <a:rPr lang="es-ES_tradnl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transición al final del periodo</a:t>
            </a:r>
            <a:r>
              <a:rPr lang="es-ES_tradnl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del bit  </a:t>
            </a:r>
            <a:r>
              <a:rPr lang="es-ES_tradnl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si el próximo bit </a:t>
            </a:r>
            <a:r>
              <a:rPr lang="es-ES_tradnl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es un </a:t>
            </a:r>
            <a:r>
              <a:rPr lang="es-ES_tradnl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0</a:t>
            </a:r>
          </a:p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s-ES_tradnl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La </a:t>
            </a:r>
            <a:r>
              <a:rPr lang="es-ES_tradnl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ausencia de transición si el próximo bit</a:t>
            </a:r>
            <a:r>
              <a:rPr lang="es-ES_tradnl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es un </a:t>
            </a:r>
            <a:r>
              <a:rPr lang="es-ES_tradnl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1</a:t>
            </a:r>
            <a:endParaRPr lang="es-ES_tradnl" sz="1600" b="1" kern="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272696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9" grpId="0"/>
      <p:bldP spid="90" grpId="0"/>
      <p:bldP spid="99" grpId="0"/>
      <p:bldP spid="10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ángulo 38"/>
          <p:cNvSpPr/>
          <p:nvPr/>
        </p:nvSpPr>
        <p:spPr>
          <a:xfrm>
            <a:off x="6234337" y="1301236"/>
            <a:ext cx="2347328" cy="22639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Polar</a:t>
            </a:r>
          </a:p>
        </p:txBody>
      </p:sp>
      <p:sp>
        <p:nvSpPr>
          <p:cNvPr id="2867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38" name="37 CuadroTexto"/>
          <p:cNvSpPr txBox="1"/>
          <p:nvPr/>
        </p:nvSpPr>
        <p:spPr>
          <a:xfrm>
            <a:off x="714375" y="1231900"/>
            <a:ext cx="1643063" cy="5043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ES_tradnl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 Miller ( - )</a:t>
            </a:r>
            <a:endParaRPr lang="es-MX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8677" name="59 Grupo"/>
          <p:cNvGrpSpPr>
            <a:grpSpLocks/>
          </p:cNvGrpSpPr>
          <p:nvPr/>
        </p:nvGrpSpPr>
        <p:grpSpPr bwMode="auto">
          <a:xfrm>
            <a:off x="732631" y="1904901"/>
            <a:ext cx="6143625" cy="4116387"/>
            <a:chOff x="1357290" y="1883623"/>
            <a:chExt cx="6143625" cy="4117145"/>
          </a:xfrm>
        </p:grpSpPr>
        <p:pic>
          <p:nvPicPr>
            <p:cNvPr id="28678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8403" y="3407631"/>
              <a:ext cx="4219575" cy="163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79" name="Text Box 152"/>
            <p:cNvSpPr txBox="1">
              <a:spLocks noChangeArrowheads="1"/>
            </p:cNvSpPr>
            <p:nvPr/>
          </p:nvSpPr>
          <p:spPr bwMode="auto">
            <a:xfrm>
              <a:off x="2962253" y="3098068"/>
              <a:ext cx="37528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MX" sz="2000" b="1">
                  <a:solidFill>
                    <a:schemeClr val="accent2"/>
                  </a:solidFill>
                </a:rPr>
                <a:t>0     1     0     0     1     1     1     0</a:t>
              </a:r>
              <a:endParaRPr lang="es-MX" altLang="es-MX" sz="2000" b="1"/>
            </a:p>
          </p:txBody>
        </p:sp>
        <p:cxnSp>
          <p:nvCxnSpPr>
            <p:cNvPr id="28680" name="37 Conector recto"/>
            <p:cNvCxnSpPr>
              <a:cxnSpLocks noChangeShapeType="1"/>
            </p:cNvCxnSpPr>
            <p:nvPr/>
          </p:nvCxnSpPr>
          <p:spPr bwMode="auto">
            <a:xfrm flipV="1">
              <a:off x="2857488" y="4669693"/>
              <a:ext cx="714365" cy="12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81" name="44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4500541" y="4241068"/>
              <a:ext cx="855662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82" name="57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1785915" y="3598131"/>
              <a:ext cx="1285875" cy="0"/>
            </a:xfrm>
            <a:prstGeom prst="straightConnector1">
              <a:avLst/>
            </a:prstGeom>
            <a:noFill/>
            <a:ln w="9525" algn="ctr">
              <a:solidFill>
                <a:schemeClr val="accent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83" name="58 Conector recto de flecha"/>
            <p:cNvCxnSpPr>
              <a:cxnSpLocks noChangeShapeType="1"/>
            </p:cNvCxnSpPr>
            <p:nvPr/>
          </p:nvCxnSpPr>
          <p:spPr bwMode="auto">
            <a:xfrm>
              <a:off x="2428853" y="4241068"/>
              <a:ext cx="5000625" cy="0"/>
            </a:xfrm>
            <a:prstGeom prst="straightConnector1">
              <a:avLst/>
            </a:prstGeom>
            <a:noFill/>
            <a:ln w="9525" algn="ctr">
              <a:solidFill>
                <a:schemeClr val="accent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" name="49 CuadroTexto"/>
            <p:cNvSpPr txBox="1"/>
            <p:nvPr/>
          </p:nvSpPr>
          <p:spPr bwMode="auto">
            <a:xfrm>
              <a:off x="1357290" y="3052238"/>
              <a:ext cx="1071562" cy="46204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defRPr/>
              </a:pPr>
              <a:r>
                <a:rPr lang="es-ES_tradnl" sz="1600" b="1" i="1" kern="0" dirty="0">
                  <a:solidFill>
                    <a:schemeClr val="accent2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Amplitud</a:t>
              </a:r>
              <a:endParaRPr lang="es-MX" sz="1600" b="1" i="1" dirty="0">
                <a:solidFill>
                  <a:schemeClr val="accent2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51" name="50 CuadroTexto"/>
            <p:cNvSpPr txBox="1"/>
            <p:nvPr/>
          </p:nvSpPr>
          <p:spPr bwMode="auto">
            <a:xfrm>
              <a:off x="6643665" y="4311357"/>
              <a:ext cx="857250" cy="41759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defRPr/>
              </a:pPr>
              <a:r>
                <a:rPr lang="es-ES_tradnl" sz="1600" b="1" i="1" kern="0" dirty="0">
                  <a:solidFill>
                    <a:schemeClr val="accent2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Tiempo</a:t>
              </a:r>
              <a:endParaRPr lang="es-MX" sz="1600" b="1" i="1" dirty="0">
                <a:solidFill>
                  <a:schemeClr val="accent2">
                    <a:lumMod val="50000"/>
                  </a:schemeClr>
                </a:solidFill>
                <a:latin typeface="+mj-lt"/>
              </a:endParaRPr>
            </a:p>
          </p:txBody>
        </p:sp>
        <p:cxnSp>
          <p:nvCxnSpPr>
            <p:cNvPr id="28686" name="42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3142434" y="4240274"/>
              <a:ext cx="857250" cy="1588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87" name="46 Conector recto"/>
            <p:cNvCxnSpPr>
              <a:cxnSpLocks noChangeShapeType="1"/>
            </p:cNvCxnSpPr>
            <p:nvPr/>
          </p:nvCxnSpPr>
          <p:spPr bwMode="auto">
            <a:xfrm rot="16200000" flipV="1">
              <a:off x="3786165" y="4241068"/>
              <a:ext cx="85725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88" name="37 Conector recto"/>
            <p:cNvCxnSpPr>
              <a:cxnSpLocks noChangeShapeType="1"/>
            </p:cNvCxnSpPr>
            <p:nvPr/>
          </p:nvCxnSpPr>
          <p:spPr bwMode="auto">
            <a:xfrm>
              <a:off x="4214790" y="4669693"/>
              <a:ext cx="714400" cy="12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89" name="63 Conector recto"/>
            <p:cNvCxnSpPr>
              <a:cxnSpLocks noChangeShapeType="1"/>
            </p:cNvCxnSpPr>
            <p:nvPr/>
          </p:nvCxnSpPr>
          <p:spPr bwMode="auto">
            <a:xfrm>
              <a:off x="4929165" y="3810862"/>
              <a:ext cx="428625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90" name="44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4929166" y="4241068"/>
              <a:ext cx="855662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91" name="66 Conector recto"/>
            <p:cNvCxnSpPr>
              <a:cxnSpLocks noChangeShapeType="1"/>
            </p:cNvCxnSpPr>
            <p:nvPr/>
          </p:nvCxnSpPr>
          <p:spPr bwMode="auto">
            <a:xfrm>
              <a:off x="5357790" y="4668117"/>
              <a:ext cx="428625" cy="1588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92" name="44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5357791" y="4241068"/>
              <a:ext cx="855662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93" name="75 Conector recto"/>
            <p:cNvCxnSpPr>
              <a:cxnSpLocks noChangeShapeType="1"/>
            </p:cNvCxnSpPr>
            <p:nvPr/>
          </p:nvCxnSpPr>
          <p:spPr bwMode="auto">
            <a:xfrm>
              <a:off x="5786415" y="3812449"/>
              <a:ext cx="714411" cy="1588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94" name="50 Conector recto"/>
            <p:cNvCxnSpPr>
              <a:cxnSpLocks noChangeShapeType="1"/>
            </p:cNvCxnSpPr>
            <p:nvPr/>
          </p:nvCxnSpPr>
          <p:spPr bwMode="auto">
            <a:xfrm>
              <a:off x="3571853" y="3812443"/>
              <a:ext cx="642957" cy="6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695" name="72 CuadroTexto"/>
            <p:cNvSpPr txBox="1">
              <a:spLocks noChangeArrowheads="1"/>
            </p:cNvSpPr>
            <p:nvPr/>
          </p:nvSpPr>
          <p:spPr bwMode="auto">
            <a:xfrm>
              <a:off x="2714613" y="5169771"/>
              <a:ext cx="1785949" cy="830997"/>
            </a:xfrm>
            <a:prstGeom prst="rect">
              <a:avLst/>
            </a:prstGeom>
            <a:noFill/>
            <a:ln w="9525">
              <a:solidFill>
                <a:srgbClr val="00206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altLang="es-MX" sz="1600" b="1" i="1">
                  <a:solidFill>
                    <a:schemeClr val="accent2"/>
                  </a:solidFill>
                </a:rPr>
                <a:t>0: Transición al final del periodo si el próximo bit es 0</a:t>
              </a:r>
            </a:p>
          </p:txBody>
        </p:sp>
        <p:sp>
          <p:nvSpPr>
            <p:cNvPr id="28696" name="58 CuadroTexto"/>
            <p:cNvSpPr txBox="1">
              <a:spLocks noChangeArrowheads="1"/>
            </p:cNvSpPr>
            <p:nvPr/>
          </p:nvSpPr>
          <p:spPr bwMode="auto">
            <a:xfrm>
              <a:off x="1857353" y="3642581"/>
              <a:ext cx="5715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800" b="1">
                  <a:solidFill>
                    <a:srgbClr val="660066"/>
                  </a:solidFill>
                  <a:latin typeface="ZapfHumnst BT"/>
                </a:rPr>
                <a:t>+ v</a:t>
              </a:r>
            </a:p>
          </p:txBody>
        </p:sp>
        <p:sp>
          <p:nvSpPr>
            <p:cNvPr id="28697" name="59 CuadroTexto"/>
            <p:cNvSpPr txBox="1">
              <a:spLocks noChangeArrowheads="1"/>
            </p:cNvSpPr>
            <p:nvPr/>
          </p:nvSpPr>
          <p:spPr bwMode="auto">
            <a:xfrm>
              <a:off x="1928790" y="4499831"/>
              <a:ext cx="500063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800" b="1">
                  <a:solidFill>
                    <a:srgbClr val="660066"/>
                  </a:solidFill>
                  <a:latin typeface="ZapfHumnst BT"/>
                </a:rPr>
                <a:t>- v</a:t>
              </a:r>
            </a:p>
          </p:txBody>
        </p:sp>
        <p:sp>
          <p:nvSpPr>
            <p:cNvPr id="28698" name="60 CuadroTexto"/>
            <p:cNvSpPr txBox="1">
              <a:spLocks noChangeArrowheads="1"/>
            </p:cNvSpPr>
            <p:nvPr/>
          </p:nvSpPr>
          <p:spPr bwMode="auto">
            <a:xfrm>
              <a:off x="2071665" y="4090256"/>
              <a:ext cx="357188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600" b="1">
                  <a:solidFill>
                    <a:srgbClr val="660066"/>
                  </a:solidFill>
                  <a:latin typeface="ZapfHumnst BT"/>
                </a:rPr>
                <a:t>0</a:t>
              </a:r>
            </a:p>
          </p:txBody>
        </p:sp>
        <p:cxnSp>
          <p:nvCxnSpPr>
            <p:cNvPr id="28699" name="69 Conector recto"/>
            <p:cNvCxnSpPr>
              <a:cxnSpLocks noChangeShapeType="1"/>
            </p:cNvCxnSpPr>
            <p:nvPr/>
          </p:nvCxnSpPr>
          <p:spPr bwMode="auto">
            <a:xfrm>
              <a:off x="2357415" y="4668106"/>
              <a:ext cx="500063" cy="1587"/>
            </a:xfrm>
            <a:prstGeom prst="line">
              <a:avLst/>
            </a:prstGeom>
            <a:noFill/>
            <a:ln w="1016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00" name="84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3857620" y="4812581"/>
              <a:ext cx="357190" cy="21431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701" name="72 CuadroTexto"/>
            <p:cNvSpPr txBox="1">
              <a:spLocks noChangeArrowheads="1"/>
            </p:cNvSpPr>
            <p:nvPr/>
          </p:nvSpPr>
          <p:spPr bwMode="auto">
            <a:xfrm>
              <a:off x="4643438" y="5169771"/>
              <a:ext cx="1785949" cy="830997"/>
            </a:xfrm>
            <a:prstGeom prst="rect">
              <a:avLst/>
            </a:prstGeom>
            <a:noFill/>
            <a:ln w="9525">
              <a:solidFill>
                <a:srgbClr val="00206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altLang="es-MX" sz="1600" b="1" i="1">
                  <a:solidFill>
                    <a:schemeClr val="accent2"/>
                  </a:solidFill>
                </a:rPr>
                <a:t>0: Ausencia de transición si el próximo bit es 1</a:t>
              </a:r>
            </a:p>
          </p:txBody>
        </p:sp>
        <p:cxnSp>
          <p:nvCxnSpPr>
            <p:cNvPr id="28702" name="86 Conector recto de flecha"/>
            <p:cNvCxnSpPr>
              <a:cxnSpLocks noChangeShapeType="1"/>
            </p:cNvCxnSpPr>
            <p:nvPr/>
          </p:nvCxnSpPr>
          <p:spPr bwMode="auto">
            <a:xfrm rot="16200000" flipV="1">
              <a:off x="4679158" y="4776863"/>
              <a:ext cx="428628" cy="3571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703" name="72 CuadroTexto"/>
            <p:cNvSpPr txBox="1">
              <a:spLocks noChangeArrowheads="1"/>
            </p:cNvSpPr>
            <p:nvPr/>
          </p:nvSpPr>
          <p:spPr bwMode="auto">
            <a:xfrm>
              <a:off x="3500387" y="1883623"/>
              <a:ext cx="2500330" cy="830997"/>
            </a:xfrm>
            <a:prstGeom prst="rect">
              <a:avLst/>
            </a:prstGeom>
            <a:noFill/>
            <a:ln w="9525">
              <a:solidFill>
                <a:srgbClr val="00206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altLang="es-MX" sz="1600" b="1" i="1">
                  <a:solidFill>
                    <a:schemeClr val="accent2"/>
                  </a:solidFill>
                </a:rPr>
                <a:t>1: Transición a la mitad del periodo de un bit en cualquier dirección</a:t>
              </a:r>
            </a:p>
          </p:txBody>
        </p:sp>
        <p:cxnSp>
          <p:nvCxnSpPr>
            <p:cNvPr id="28704" name="33 Conector recto de flecha"/>
            <p:cNvCxnSpPr>
              <a:cxnSpLocks noChangeShapeType="1"/>
            </p:cNvCxnSpPr>
            <p:nvPr/>
          </p:nvCxnSpPr>
          <p:spPr bwMode="auto">
            <a:xfrm rot="10800000" flipV="1">
              <a:off x="3571825" y="2740879"/>
              <a:ext cx="500066" cy="42862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05" name="36 Conector recto de flecha"/>
            <p:cNvCxnSpPr>
              <a:cxnSpLocks noChangeShapeType="1"/>
              <a:endCxn id="28679" idx="0"/>
            </p:cNvCxnSpPr>
            <p:nvPr/>
          </p:nvCxnSpPr>
          <p:spPr bwMode="auto">
            <a:xfrm rot="16200000" flipH="1">
              <a:off x="4598161" y="2857550"/>
              <a:ext cx="357189" cy="12384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06" name="43 Conector recto de flecha"/>
            <p:cNvCxnSpPr>
              <a:cxnSpLocks noChangeShapeType="1"/>
            </p:cNvCxnSpPr>
            <p:nvPr/>
          </p:nvCxnSpPr>
          <p:spPr bwMode="auto">
            <a:xfrm rot="16200000" flipH="1">
              <a:off x="5036304" y="2848036"/>
              <a:ext cx="357190" cy="14287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07" name="46 Conector recto de flecha"/>
            <p:cNvCxnSpPr>
              <a:cxnSpLocks noChangeShapeType="1"/>
            </p:cNvCxnSpPr>
            <p:nvPr/>
          </p:nvCxnSpPr>
          <p:spPr bwMode="auto">
            <a:xfrm rot="16200000" flipH="1">
              <a:off x="5536370" y="2848036"/>
              <a:ext cx="357190" cy="14287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6041679" y="1753518"/>
            <a:ext cx="2568921" cy="1593850"/>
          </a:xfrm>
          <a:prstGeom prst="rect">
            <a:avLst/>
          </a:prstGeom>
        </p:spPr>
        <p:txBody>
          <a:bodyPr/>
          <a:lstStyle/>
          <a:p>
            <a:pPr lvl="1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5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Se emplea especialmente en transmisiones donde se utiliza </a:t>
            </a:r>
            <a:r>
              <a:rPr lang="es-MX" sz="15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cable de cobre.</a:t>
            </a:r>
            <a:endParaRPr lang="es-ES_tradnl" sz="1500" b="1" kern="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37" name="26 CuadroTexto"/>
          <p:cNvSpPr txBox="1"/>
          <p:nvPr/>
        </p:nvSpPr>
        <p:spPr>
          <a:xfrm>
            <a:off x="6444208" y="1327716"/>
            <a:ext cx="2137456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ES_tradnl" sz="1800" b="1" kern="0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Arial" pitchFamily="34" charset="0"/>
              </a:rPr>
              <a:t>Usos:</a:t>
            </a:r>
            <a:endParaRPr lang="es-MX" sz="18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681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6" grpId="0"/>
      <p:bldP spid="3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4211960" y="2320789"/>
            <a:ext cx="4752528" cy="19924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Bipolar</a:t>
            </a:r>
          </a:p>
        </p:txBody>
      </p:sp>
      <p:sp>
        <p:nvSpPr>
          <p:cNvPr id="2969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38" name="37 CuadroTexto"/>
          <p:cNvSpPr txBox="1"/>
          <p:nvPr/>
        </p:nvSpPr>
        <p:spPr>
          <a:xfrm>
            <a:off x="642938" y="1143000"/>
            <a:ext cx="1428750" cy="5043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ES_tradnl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Bipolar</a:t>
            </a:r>
            <a:endParaRPr lang="es-MX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1000125" y="1714500"/>
            <a:ext cx="5572125" cy="23083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200000"/>
              </a:lnSpc>
              <a:defRPr/>
            </a:pP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La codificación bipolar usa tres niveles de voltaje: </a:t>
            </a:r>
          </a:p>
          <a:p>
            <a:pPr lvl="1" algn="just">
              <a:lnSpc>
                <a:spcPct val="200000"/>
              </a:lnSpc>
              <a:buFont typeface="Wingdings" pitchFamily="2" charset="2"/>
              <a:buChar char="q"/>
              <a:defRPr/>
            </a:pP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 Positivo </a:t>
            </a:r>
          </a:p>
          <a:p>
            <a:pPr lvl="1" algn="just">
              <a:lnSpc>
                <a:spcPct val="200000"/>
              </a:lnSpc>
              <a:buFont typeface="Wingdings" pitchFamily="2" charset="2"/>
              <a:buChar char="q"/>
              <a:defRPr/>
            </a:pP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 Negativo</a:t>
            </a:r>
          </a:p>
          <a:p>
            <a:pPr lvl="1" algn="just">
              <a:lnSpc>
                <a:spcPct val="200000"/>
              </a:lnSpc>
              <a:buFont typeface="Wingdings" pitchFamily="2" charset="2"/>
              <a:buChar char="q"/>
              <a:defRPr/>
            </a:pP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 Cero</a:t>
            </a:r>
            <a:endParaRPr lang="es-MX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2" name="44 Grupo"/>
          <p:cNvGrpSpPr>
            <a:grpSpLocks/>
          </p:cNvGrpSpPr>
          <p:nvPr/>
        </p:nvGrpSpPr>
        <p:grpSpPr bwMode="auto">
          <a:xfrm>
            <a:off x="1500187" y="4313200"/>
            <a:ext cx="6143625" cy="2159000"/>
            <a:chOff x="1500188" y="4198938"/>
            <a:chExt cx="6143625" cy="2159000"/>
          </a:xfrm>
        </p:grpSpPr>
        <p:pic>
          <p:nvPicPr>
            <p:cNvPr id="2970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1301" y="4572000"/>
              <a:ext cx="4148137" cy="1785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04" name="Text Box 152"/>
            <p:cNvSpPr txBox="1">
              <a:spLocks noChangeArrowheads="1"/>
            </p:cNvSpPr>
            <p:nvPr/>
          </p:nvSpPr>
          <p:spPr bwMode="auto">
            <a:xfrm>
              <a:off x="3105151" y="4341813"/>
              <a:ext cx="37528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MX" sz="2000" b="1" dirty="0">
                  <a:solidFill>
                    <a:schemeClr val="accent2"/>
                  </a:solidFill>
                </a:rPr>
                <a:t>0     1     0     0     1     1     1     0</a:t>
              </a:r>
              <a:endParaRPr lang="es-MX" altLang="es-MX" sz="2000" b="1" dirty="0"/>
            </a:p>
          </p:txBody>
        </p:sp>
        <p:cxnSp>
          <p:nvCxnSpPr>
            <p:cNvPr id="29705" name="57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1928813" y="4841876"/>
              <a:ext cx="1285875" cy="0"/>
            </a:xfrm>
            <a:prstGeom prst="straightConnector1">
              <a:avLst/>
            </a:prstGeom>
            <a:noFill/>
            <a:ln w="9525" algn="ctr">
              <a:solidFill>
                <a:schemeClr val="accent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06" name="58 Conector recto de flecha"/>
            <p:cNvCxnSpPr>
              <a:cxnSpLocks noChangeShapeType="1"/>
            </p:cNvCxnSpPr>
            <p:nvPr/>
          </p:nvCxnSpPr>
          <p:spPr bwMode="auto">
            <a:xfrm>
              <a:off x="2571751" y="5484813"/>
              <a:ext cx="5000625" cy="0"/>
            </a:xfrm>
            <a:prstGeom prst="straightConnector1">
              <a:avLst/>
            </a:prstGeom>
            <a:noFill/>
            <a:ln w="9525" algn="ctr">
              <a:solidFill>
                <a:schemeClr val="accent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" name="40 CuadroTexto"/>
            <p:cNvSpPr txBox="1"/>
            <p:nvPr/>
          </p:nvSpPr>
          <p:spPr bwMode="auto">
            <a:xfrm>
              <a:off x="1500188" y="4295775"/>
              <a:ext cx="1071562" cy="4619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defRPr/>
              </a:pPr>
              <a:r>
                <a:rPr lang="es-ES_tradnl" sz="1600" b="1" i="1" kern="0" dirty="0">
                  <a:solidFill>
                    <a:schemeClr val="accent2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Amplitud</a:t>
              </a:r>
              <a:endParaRPr lang="es-MX" sz="1600" b="1" i="1" dirty="0">
                <a:solidFill>
                  <a:schemeClr val="accent2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42" name="41 CuadroTexto"/>
            <p:cNvSpPr txBox="1"/>
            <p:nvPr/>
          </p:nvSpPr>
          <p:spPr bwMode="auto">
            <a:xfrm>
              <a:off x="6786563" y="5554663"/>
              <a:ext cx="857250" cy="4175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defRPr/>
              </a:pPr>
              <a:r>
                <a:rPr lang="es-ES_tradnl" sz="1600" b="1" i="1" kern="0" dirty="0">
                  <a:solidFill>
                    <a:schemeClr val="accent2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Tiempo</a:t>
              </a:r>
              <a:endParaRPr lang="es-MX" sz="1600" b="1" i="1" dirty="0">
                <a:solidFill>
                  <a:schemeClr val="accent2">
                    <a:lumMod val="50000"/>
                  </a:schemeClr>
                </a:solidFill>
                <a:latin typeface="+mj-lt"/>
              </a:endParaRPr>
            </a:p>
          </p:txBody>
        </p:sp>
        <p:cxnSp>
          <p:nvCxnSpPr>
            <p:cNvPr id="29709" name="39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3178970" y="5250656"/>
              <a:ext cx="501650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0" name="37 Conector recto"/>
            <p:cNvCxnSpPr>
              <a:cxnSpLocks noChangeShapeType="1"/>
            </p:cNvCxnSpPr>
            <p:nvPr/>
          </p:nvCxnSpPr>
          <p:spPr bwMode="auto">
            <a:xfrm>
              <a:off x="3000376" y="5500688"/>
              <a:ext cx="428625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1" name="37 Conector recto"/>
            <p:cNvCxnSpPr>
              <a:cxnSpLocks noChangeShapeType="1"/>
            </p:cNvCxnSpPr>
            <p:nvPr/>
          </p:nvCxnSpPr>
          <p:spPr bwMode="auto">
            <a:xfrm>
              <a:off x="3857620" y="5500702"/>
              <a:ext cx="928693" cy="1573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2" name="39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4534695" y="5750719"/>
              <a:ext cx="500062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3" name="37 Conector recto"/>
            <p:cNvCxnSpPr>
              <a:cxnSpLocks noChangeShapeType="1"/>
            </p:cNvCxnSpPr>
            <p:nvPr/>
          </p:nvCxnSpPr>
          <p:spPr bwMode="auto">
            <a:xfrm>
              <a:off x="4786313" y="5999163"/>
              <a:ext cx="428629" cy="1605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4" name="39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4964117" y="5751513"/>
              <a:ext cx="500063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5" name="39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4962526" y="5251450"/>
              <a:ext cx="50165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6" name="37 Conector recto"/>
            <p:cNvCxnSpPr>
              <a:cxnSpLocks noChangeShapeType="1"/>
            </p:cNvCxnSpPr>
            <p:nvPr/>
          </p:nvCxnSpPr>
          <p:spPr bwMode="auto">
            <a:xfrm>
              <a:off x="5213351" y="5000625"/>
              <a:ext cx="430219" cy="11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7" name="39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5393538" y="5250657"/>
              <a:ext cx="500063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8" name="39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5821373" y="5751513"/>
              <a:ext cx="50165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9" name="37 Conector recto"/>
            <p:cNvCxnSpPr>
              <a:cxnSpLocks noChangeShapeType="1"/>
            </p:cNvCxnSpPr>
            <p:nvPr/>
          </p:nvCxnSpPr>
          <p:spPr bwMode="auto">
            <a:xfrm>
              <a:off x="5643563" y="5999163"/>
              <a:ext cx="428635" cy="1605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20" name="37 Conector recto"/>
            <p:cNvCxnSpPr>
              <a:cxnSpLocks noChangeShapeType="1"/>
            </p:cNvCxnSpPr>
            <p:nvPr/>
          </p:nvCxnSpPr>
          <p:spPr bwMode="auto">
            <a:xfrm>
              <a:off x="6072198" y="5500702"/>
              <a:ext cx="500053" cy="1573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21" name="37 Conector recto"/>
            <p:cNvCxnSpPr>
              <a:cxnSpLocks noChangeShapeType="1"/>
            </p:cNvCxnSpPr>
            <p:nvPr/>
          </p:nvCxnSpPr>
          <p:spPr bwMode="auto">
            <a:xfrm>
              <a:off x="3429001" y="5000625"/>
              <a:ext cx="428619" cy="11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22" name="39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3606001" y="5250656"/>
              <a:ext cx="501650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23" name="39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5392738" y="5751513"/>
              <a:ext cx="50165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24" name="48 CuadroTexto"/>
            <p:cNvSpPr txBox="1">
              <a:spLocks noChangeArrowheads="1"/>
            </p:cNvSpPr>
            <p:nvPr/>
          </p:nvSpPr>
          <p:spPr bwMode="auto">
            <a:xfrm>
              <a:off x="2071688" y="4786313"/>
              <a:ext cx="5715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800" b="1">
                  <a:solidFill>
                    <a:srgbClr val="660066"/>
                  </a:solidFill>
                  <a:latin typeface="ZapfHumnst BT"/>
                </a:rPr>
                <a:t>+ v</a:t>
              </a:r>
            </a:p>
          </p:txBody>
        </p:sp>
        <p:sp>
          <p:nvSpPr>
            <p:cNvPr id="29725" name="49 CuadroTexto"/>
            <p:cNvSpPr txBox="1">
              <a:spLocks noChangeArrowheads="1"/>
            </p:cNvSpPr>
            <p:nvPr/>
          </p:nvSpPr>
          <p:spPr bwMode="auto">
            <a:xfrm>
              <a:off x="2143126" y="5702300"/>
              <a:ext cx="50006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800" b="1">
                  <a:solidFill>
                    <a:srgbClr val="660066"/>
                  </a:solidFill>
                  <a:latin typeface="ZapfHumnst BT"/>
                </a:rPr>
                <a:t>- v</a:t>
              </a:r>
            </a:p>
          </p:txBody>
        </p:sp>
        <p:sp>
          <p:nvSpPr>
            <p:cNvPr id="29726" name="50 CuadroTexto"/>
            <p:cNvSpPr txBox="1">
              <a:spLocks noChangeArrowheads="1"/>
            </p:cNvSpPr>
            <p:nvPr/>
          </p:nvSpPr>
          <p:spPr bwMode="auto">
            <a:xfrm>
              <a:off x="2286001" y="5233988"/>
              <a:ext cx="357187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600" b="1">
                  <a:solidFill>
                    <a:srgbClr val="660066"/>
                  </a:solidFill>
                  <a:latin typeface="ZapfHumnst BT"/>
                </a:rPr>
                <a:t>0</a:t>
              </a:r>
            </a:p>
          </p:txBody>
        </p:sp>
      </p:grp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3783335" y="2780928"/>
            <a:ext cx="4965129" cy="1285875"/>
          </a:xfrm>
          <a:prstGeom prst="rect">
            <a:avLst/>
          </a:prstGeom>
        </p:spPr>
        <p:txBody>
          <a:bodyPr/>
          <a:lstStyle/>
          <a:p>
            <a:pPr marL="742950" lvl="1" indent="-285750" algn="just" eaLnBrk="0" hangingPunct="0">
              <a:lnSpc>
                <a:spcPts val="2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latin typeface="ZapfHumnst BT"/>
                <a:cs typeface="Arial" pitchFamily="34" charset="0"/>
              </a:rPr>
              <a:t>Se usa en sistemas de transmisión </a:t>
            </a:r>
            <a:r>
              <a:rPr lang="es-MX" sz="1600" b="1" kern="0" dirty="0">
                <a:latin typeface="ZapfHumnst BT"/>
                <a:cs typeface="Arial" pitchFamily="34" charset="0"/>
              </a:rPr>
              <a:t>T1 </a:t>
            </a:r>
            <a:r>
              <a:rPr lang="es-MX" sz="1600" kern="0" dirty="0">
                <a:latin typeface="ZapfHumnst BT"/>
                <a:cs typeface="Arial" pitchFamily="34" charset="0"/>
              </a:rPr>
              <a:t>(1.544 Mbps)</a:t>
            </a:r>
          </a:p>
          <a:p>
            <a:pPr marL="742950" lvl="1" indent="-285750" algn="just" eaLnBrk="0" hangingPunct="0">
              <a:lnSpc>
                <a:spcPts val="2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latin typeface="ZapfHumnst BT"/>
                <a:cs typeface="Arial" pitchFamily="34" charset="0"/>
              </a:rPr>
              <a:t>Se utiliza en la red digital de servicios integrados (</a:t>
            </a:r>
            <a:r>
              <a:rPr lang="es-MX" sz="1600" b="1" kern="0" dirty="0">
                <a:latin typeface="ZapfHumnst BT"/>
                <a:cs typeface="Arial" pitchFamily="34" charset="0"/>
              </a:rPr>
              <a:t>ISDN</a:t>
            </a:r>
            <a:r>
              <a:rPr lang="es-MX" sz="1600" kern="0" dirty="0">
                <a:latin typeface="ZapfHumnst BT"/>
                <a:cs typeface="Arial" pitchFamily="34" charset="0"/>
              </a:rPr>
              <a:t>).</a:t>
            </a:r>
            <a:endParaRPr lang="es-ES_tradnl" sz="1600" kern="0" dirty="0">
              <a:latin typeface="ZapfHumnst BT"/>
            </a:endParaRPr>
          </a:p>
        </p:txBody>
      </p:sp>
      <p:sp>
        <p:nvSpPr>
          <p:cNvPr id="32" name="26 CuadroTexto"/>
          <p:cNvSpPr txBox="1"/>
          <p:nvPr/>
        </p:nvSpPr>
        <p:spPr>
          <a:xfrm>
            <a:off x="4353320" y="2320789"/>
            <a:ext cx="443785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ES_tradnl" sz="1800" b="1" kern="0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Arial" pitchFamily="34" charset="0"/>
              </a:rPr>
              <a:t>Usos:</a:t>
            </a:r>
            <a:endParaRPr lang="es-MX" sz="18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19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1" grpId="0"/>
      <p:bldP spid="3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Bipolar </a:t>
            </a:r>
          </a:p>
        </p:txBody>
      </p:sp>
      <p:sp>
        <p:nvSpPr>
          <p:cNvPr id="307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38" name="37 CuadroTexto"/>
          <p:cNvSpPr txBox="1"/>
          <p:nvPr/>
        </p:nvSpPr>
        <p:spPr>
          <a:xfrm>
            <a:off x="642938" y="1143000"/>
            <a:ext cx="7929562" cy="5043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ES_tradnl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Bipolar con inversión de marca alternada (AMI)</a:t>
            </a:r>
            <a:endParaRPr lang="es-MX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1071563" y="1870075"/>
            <a:ext cx="4572000" cy="463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q"/>
              <a:defRPr/>
            </a:pPr>
            <a:r>
              <a:rPr lang="es-ES_tradnl" sz="1800" kern="0" dirty="0">
                <a:latin typeface="ZapfHumnst BT"/>
                <a:cs typeface="Arial" pitchFamily="34" charset="0"/>
              </a:rPr>
              <a:t>  </a:t>
            </a: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AMI significa la inversión a 1 alterno</a:t>
            </a:r>
            <a:endParaRPr lang="es-MX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1" name="70 CuadroTexto"/>
          <p:cNvSpPr txBox="1"/>
          <p:nvPr/>
        </p:nvSpPr>
        <p:spPr>
          <a:xfrm>
            <a:off x="1071563" y="2433638"/>
            <a:ext cx="7286625" cy="463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algn="just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s-ES_tradnl" sz="1800" kern="0" dirty="0">
                <a:latin typeface="ZapfHumnst BT"/>
                <a:cs typeface="Arial" pitchFamily="34" charset="0"/>
              </a:rPr>
              <a:t>  </a:t>
            </a: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0 : Voltaje 0 (valor neutral)</a:t>
            </a:r>
            <a:endParaRPr lang="es-MX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2" name="71 CuadroTexto"/>
          <p:cNvSpPr txBox="1"/>
          <p:nvPr/>
        </p:nvSpPr>
        <p:spPr>
          <a:xfrm>
            <a:off x="1500188" y="2933700"/>
            <a:ext cx="6929437" cy="923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s-ES_tradnl" sz="1800" kern="0" dirty="0">
                <a:latin typeface="ZapfHumnst BT"/>
                <a:cs typeface="Arial" pitchFamily="34" charset="0"/>
              </a:rPr>
              <a:t>  </a:t>
            </a: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1 : Se representan alternando valores de voltaje positivos y</a:t>
            </a:r>
          </a:p>
          <a:p>
            <a:pPr algn="just">
              <a:lnSpc>
                <a:spcPct val="150000"/>
              </a:lnSpc>
              <a:defRPr/>
            </a:pP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        negativos</a:t>
            </a:r>
            <a:endParaRPr lang="es-MX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2" name="44 Grupo"/>
          <p:cNvGrpSpPr>
            <a:grpSpLocks/>
          </p:cNvGrpSpPr>
          <p:nvPr/>
        </p:nvGrpSpPr>
        <p:grpSpPr bwMode="auto">
          <a:xfrm>
            <a:off x="1500188" y="4198938"/>
            <a:ext cx="6143625" cy="2159000"/>
            <a:chOff x="1500188" y="4198938"/>
            <a:chExt cx="6143625" cy="2159000"/>
          </a:xfrm>
        </p:grpSpPr>
        <p:pic>
          <p:nvPicPr>
            <p:cNvPr id="3072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1301" y="4572000"/>
              <a:ext cx="4148137" cy="1785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30" name="Text Box 152"/>
            <p:cNvSpPr txBox="1">
              <a:spLocks noChangeArrowheads="1"/>
            </p:cNvSpPr>
            <p:nvPr/>
          </p:nvSpPr>
          <p:spPr bwMode="auto">
            <a:xfrm>
              <a:off x="3105151" y="4341813"/>
              <a:ext cx="37528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MX" sz="2000" b="1">
                  <a:solidFill>
                    <a:schemeClr val="accent2"/>
                  </a:solidFill>
                </a:rPr>
                <a:t>0     1     0     0     1     1     1     0</a:t>
              </a:r>
              <a:endParaRPr lang="es-MX" altLang="es-MX" sz="2000" b="1"/>
            </a:p>
          </p:txBody>
        </p:sp>
        <p:cxnSp>
          <p:nvCxnSpPr>
            <p:cNvPr id="30731" name="57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1928813" y="4841876"/>
              <a:ext cx="1285875" cy="0"/>
            </a:xfrm>
            <a:prstGeom prst="straightConnector1">
              <a:avLst/>
            </a:prstGeom>
            <a:noFill/>
            <a:ln w="9525" algn="ctr">
              <a:solidFill>
                <a:schemeClr val="accent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32" name="58 Conector recto de flecha"/>
            <p:cNvCxnSpPr>
              <a:cxnSpLocks noChangeShapeType="1"/>
            </p:cNvCxnSpPr>
            <p:nvPr/>
          </p:nvCxnSpPr>
          <p:spPr bwMode="auto">
            <a:xfrm>
              <a:off x="2571751" y="5484813"/>
              <a:ext cx="5000625" cy="0"/>
            </a:xfrm>
            <a:prstGeom prst="straightConnector1">
              <a:avLst/>
            </a:prstGeom>
            <a:noFill/>
            <a:ln w="9525" algn="ctr">
              <a:solidFill>
                <a:schemeClr val="accent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9" name="78 CuadroTexto"/>
            <p:cNvSpPr txBox="1"/>
            <p:nvPr/>
          </p:nvSpPr>
          <p:spPr bwMode="auto">
            <a:xfrm>
              <a:off x="1500188" y="4295775"/>
              <a:ext cx="1071562" cy="4619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defRPr/>
              </a:pPr>
              <a:r>
                <a:rPr lang="es-ES_tradnl" sz="1600" b="1" i="1" kern="0" dirty="0">
                  <a:solidFill>
                    <a:schemeClr val="accent2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Amplitud</a:t>
              </a:r>
              <a:endParaRPr lang="es-MX" sz="1600" b="1" i="1" dirty="0">
                <a:solidFill>
                  <a:schemeClr val="accent2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80" name="79 CuadroTexto"/>
            <p:cNvSpPr txBox="1"/>
            <p:nvPr/>
          </p:nvSpPr>
          <p:spPr bwMode="auto">
            <a:xfrm>
              <a:off x="6786563" y="5554663"/>
              <a:ext cx="857250" cy="4175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defRPr/>
              </a:pPr>
              <a:r>
                <a:rPr lang="es-ES_tradnl" sz="1600" b="1" i="1" kern="0" dirty="0">
                  <a:solidFill>
                    <a:schemeClr val="accent2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Tiempo</a:t>
              </a:r>
              <a:endParaRPr lang="es-MX" sz="1600" b="1" i="1" dirty="0">
                <a:solidFill>
                  <a:schemeClr val="accent2">
                    <a:lumMod val="50000"/>
                  </a:schemeClr>
                </a:solidFill>
                <a:latin typeface="+mj-lt"/>
              </a:endParaRPr>
            </a:p>
          </p:txBody>
        </p:sp>
        <p:cxnSp>
          <p:nvCxnSpPr>
            <p:cNvPr id="30735" name="39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3178970" y="5250656"/>
              <a:ext cx="501650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36" name="37 Conector recto"/>
            <p:cNvCxnSpPr>
              <a:cxnSpLocks noChangeShapeType="1"/>
            </p:cNvCxnSpPr>
            <p:nvPr/>
          </p:nvCxnSpPr>
          <p:spPr bwMode="auto">
            <a:xfrm>
              <a:off x="3000376" y="5500688"/>
              <a:ext cx="428625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37" name="37 Conector recto"/>
            <p:cNvCxnSpPr>
              <a:cxnSpLocks noChangeShapeType="1"/>
            </p:cNvCxnSpPr>
            <p:nvPr/>
          </p:nvCxnSpPr>
          <p:spPr bwMode="auto">
            <a:xfrm>
              <a:off x="3857620" y="5500702"/>
              <a:ext cx="928693" cy="1573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38" name="39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4534695" y="5750719"/>
              <a:ext cx="500062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39" name="37 Conector recto"/>
            <p:cNvCxnSpPr>
              <a:cxnSpLocks noChangeShapeType="1"/>
            </p:cNvCxnSpPr>
            <p:nvPr/>
          </p:nvCxnSpPr>
          <p:spPr bwMode="auto">
            <a:xfrm>
              <a:off x="4786313" y="5999163"/>
              <a:ext cx="428629" cy="1605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40" name="39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4964117" y="5751513"/>
              <a:ext cx="500063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41" name="39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4962526" y="5251450"/>
              <a:ext cx="50165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42" name="37 Conector recto"/>
            <p:cNvCxnSpPr>
              <a:cxnSpLocks noChangeShapeType="1"/>
            </p:cNvCxnSpPr>
            <p:nvPr/>
          </p:nvCxnSpPr>
          <p:spPr bwMode="auto">
            <a:xfrm>
              <a:off x="5213351" y="5000625"/>
              <a:ext cx="430219" cy="11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43" name="39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5393538" y="5250657"/>
              <a:ext cx="500063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44" name="39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5821373" y="5751513"/>
              <a:ext cx="50165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45" name="37 Conector recto"/>
            <p:cNvCxnSpPr>
              <a:cxnSpLocks noChangeShapeType="1"/>
            </p:cNvCxnSpPr>
            <p:nvPr/>
          </p:nvCxnSpPr>
          <p:spPr bwMode="auto">
            <a:xfrm>
              <a:off x="5643563" y="5999163"/>
              <a:ext cx="428635" cy="1605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46" name="37 Conector recto"/>
            <p:cNvCxnSpPr>
              <a:cxnSpLocks noChangeShapeType="1"/>
            </p:cNvCxnSpPr>
            <p:nvPr/>
          </p:nvCxnSpPr>
          <p:spPr bwMode="auto">
            <a:xfrm>
              <a:off x="6072198" y="5500702"/>
              <a:ext cx="500053" cy="1573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47" name="37 Conector recto"/>
            <p:cNvCxnSpPr>
              <a:cxnSpLocks noChangeShapeType="1"/>
            </p:cNvCxnSpPr>
            <p:nvPr/>
          </p:nvCxnSpPr>
          <p:spPr bwMode="auto">
            <a:xfrm>
              <a:off x="3429001" y="5000625"/>
              <a:ext cx="428619" cy="11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48" name="39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3606001" y="5250656"/>
              <a:ext cx="501650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49" name="39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5392738" y="5751513"/>
              <a:ext cx="50165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750" name="48 CuadroTexto"/>
            <p:cNvSpPr txBox="1">
              <a:spLocks noChangeArrowheads="1"/>
            </p:cNvSpPr>
            <p:nvPr/>
          </p:nvSpPr>
          <p:spPr bwMode="auto">
            <a:xfrm>
              <a:off x="2071688" y="4786313"/>
              <a:ext cx="5715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800" b="1">
                  <a:solidFill>
                    <a:srgbClr val="660066"/>
                  </a:solidFill>
                  <a:latin typeface="ZapfHumnst BT"/>
                </a:rPr>
                <a:t>+ v</a:t>
              </a:r>
            </a:p>
          </p:txBody>
        </p:sp>
        <p:sp>
          <p:nvSpPr>
            <p:cNvPr id="30751" name="49 CuadroTexto"/>
            <p:cNvSpPr txBox="1">
              <a:spLocks noChangeArrowheads="1"/>
            </p:cNvSpPr>
            <p:nvPr/>
          </p:nvSpPr>
          <p:spPr bwMode="auto">
            <a:xfrm>
              <a:off x="2143126" y="5702300"/>
              <a:ext cx="50006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800" b="1">
                  <a:solidFill>
                    <a:srgbClr val="660066"/>
                  </a:solidFill>
                  <a:latin typeface="ZapfHumnst BT"/>
                </a:rPr>
                <a:t>- v</a:t>
              </a:r>
            </a:p>
          </p:txBody>
        </p:sp>
        <p:sp>
          <p:nvSpPr>
            <p:cNvPr id="30752" name="50 CuadroTexto"/>
            <p:cNvSpPr txBox="1">
              <a:spLocks noChangeArrowheads="1"/>
            </p:cNvSpPr>
            <p:nvPr/>
          </p:nvSpPr>
          <p:spPr bwMode="auto">
            <a:xfrm>
              <a:off x="2286001" y="5233988"/>
              <a:ext cx="357187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600" b="1">
                  <a:solidFill>
                    <a:srgbClr val="660066"/>
                  </a:solidFill>
                  <a:latin typeface="ZapfHumnst BT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222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71" grpId="0"/>
      <p:bldP spid="7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 dirty="0"/>
              <a:t>Datos digitales, señales digitales</a:t>
            </a:r>
          </a:p>
        </p:txBody>
      </p:sp>
      <p:sp>
        <p:nvSpPr>
          <p:cNvPr id="409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714375" y="1357313"/>
            <a:ext cx="7786688" cy="500062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ES_tradnl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Señal digital:</a:t>
            </a:r>
            <a:r>
              <a:rPr lang="es-ES_tradnl" sz="1800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  </a:t>
            </a: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Secuencia de pulsos de tensión discretos y discontinuos</a:t>
            </a:r>
          </a:p>
        </p:txBody>
      </p:sp>
      <p:sp>
        <p:nvSpPr>
          <p:cNvPr id="4101" name="Text Box 7"/>
          <p:cNvSpPr txBox="1">
            <a:spLocks noChangeArrowheads="1"/>
          </p:cNvSpPr>
          <p:nvPr/>
        </p:nvSpPr>
        <p:spPr bwMode="auto">
          <a:xfrm>
            <a:off x="1714500" y="4737323"/>
            <a:ext cx="20574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_tradnl" altLang="es-MX" dirty="0"/>
              <a:t>011010001</a:t>
            </a:r>
          </a:p>
          <a:p>
            <a:pPr>
              <a:spcBef>
                <a:spcPct val="50000"/>
              </a:spcBef>
            </a:pPr>
            <a:r>
              <a:rPr lang="es-ES_tradnl" altLang="es-MX" sz="20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Datos digitales</a:t>
            </a:r>
          </a:p>
        </p:txBody>
      </p:sp>
      <p:sp>
        <p:nvSpPr>
          <p:cNvPr id="4102" name="Rectangle 37"/>
          <p:cNvSpPr>
            <a:spLocks noChangeArrowheads="1"/>
          </p:cNvSpPr>
          <p:nvPr/>
        </p:nvSpPr>
        <p:spPr bwMode="auto">
          <a:xfrm>
            <a:off x="5084763" y="4653136"/>
            <a:ext cx="20589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alt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Señales digitales</a:t>
            </a:r>
          </a:p>
        </p:txBody>
      </p:sp>
      <p:grpSp>
        <p:nvGrpSpPr>
          <p:cNvPr id="4103" name="Group 11"/>
          <p:cNvGrpSpPr>
            <a:grpSpLocks/>
          </p:cNvGrpSpPr>
          <p:nvPr/>
        </p:nvGrpSpPr>
        <p:grpSpPr bwMode="auto">
          <a:xfrm>
            <a:off x="5181600" y="5167486"/>
            <a:ext cx="1828800" cy="381000"/>
            <a:chOff x="3504" y="960"/>
            <a:chExt cx="1152" cy="240"/>
          </a:xfrm>
        </p:grpSpPr>
        <p:grpSp>
          <p:nvGrpSpPr>
            <p:cNvPr id="4107" name="Group 12"/>
            <p:cNvGrpSpPr>
              <a:grpSpLocks/>
            </p:cNvGrpSpPr>
            <p:nvPr/>
          </p:nvGrpSpPr>
          <p:grpSpPr bwMode="auto">
            <a:xfrm>
              <a:off x="3504" y="960"/>
              <a:ext cx="1152" cy="240"/>
              <a:chOff x="3504" y="960"/>
              <a:chExt cx="1152" cy="240"/>
            </a:xfrm>
          </p:grpSpPr>
          <p:grpSp>
            <p:nvGrpSpPr>
              <p:cNvPr id="4110" name="Group 13"/>
              <p:cNvGrpSpPr>
                <a:grpSpLocks/>
              </p:cNvGrpSpPr>
              <p:nvPr/>
            </p:nvGrpSpPr>
            <p:grpSpPr bwMode="auto">
              <a:xfrm>
                <a:off x="3763" y="960"/>
                <a:ext cx="117" cy="240"/>
                <a:chOff x="3763" y="960"/>
                <a:chExt cx="117" cy="240"/>
              </a:xfrm>
            </p:grpSpPr>
            <p:sp>
              <p:nvSpPr>
                <p:cNvPr id="4129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3763" y="961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130" name="Line 15"/>
                <p:cNvSpPr>
                  <a:spLocks noChangeShapeType="1"/>
                </p:cNvSpPr>
                <p:nvPr/>
              </p:nvSpPr>
              <p:spPr bwMode="auto">
                <a:xfrm>
                  <a:off x="3765" y="960"/>
                  <a:ext cx="11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131" name="Line 16"/>
                <p:cNvSpPr>
                  <a:spLocks noChangeShapeType="1"/>
                </p:cNvSpPr>
                <p:nvPr/>
              </p:nvSpPr>
              <p:spPr bwMode="auto">
                <a:xfrm>
                  <a:off x="3880" y="962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4111" name="Group 17"/>
              <p:cNvGrpSpPr>
                <a:grpSpLocks/>
              </p:cNvGrpSpPr>
              <p:nvPr/>
            </p:nvGrpSpPr>
            <p:grpSpPr bwMode="auto">
              <a:xfrm>
                <a:off x="4280" y="960"/>
                <a:ext cx="117" cy="240"/>
                <a:chOff x="4280" y="960"/>
                <a:chExt cx="117" cy="240"/>
              </a:xfrm>
            </p:grpSpPr>
            <p:sp>
              <p:nvSpPr>
                <p:cNvPr id="4126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4280" y="961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127" name="Line 19"/>
                <p:cNvSpPr>
                  <a:spLocks noChangeShapeType="1"/>
                </p:cNvSpPr>
                <p:nvPr/>
              </p:nvSpPr>
              <p:spPr bwMode="auto">
                <a:xfrm>
                  <a:off x="4282" y="960"/>
                  <a:ext cx="11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128" name="Line 20"/>
                <p:cNvSpPr>
                  <a:spLocks noChangeShapeType="1"/>
                </p:cNvSpPr>
                <p:nvPr/>
              </p:nvSpPr>
              <p:spPr bwMode="auto">
                <a:xfrm>
                  <a:off x="4397" y="962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4112" name="Group 21"/>
              <p:cNvGrpSpPr>
                <a:grpSpLocks/>
              </p:cNvGrpSpPr>
              <p:nvPr/>
            </p:nvGrpSpPr>
            <p:grpSpPr bwMode="auto">
              <a:xfrm>
                <a:off x="4021" y="960"/>
                <a:ext cx="118" cy="240"/>
                <a:chOff x="4021" y="960"/>
                <a:chExt cx="118" cy="240"/>
              </a:xfrm>
            </p:grpSpPr>
            <p:sp>
              <p:nvSpPr>
                <p:cNvPr id="4123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4021" y="961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124" name="Line 23"/>
                <p:cNvSpPr>
                  <a:spLocks noChangeShapeType="1"/>
                </p:cNvSpPr>
                <p:nvPr/>
              </p:nvSpPr>
              <p:spPr bwMode="auto">
                <a:xfrm>
                  <a:off x="4023" y="960"/>
                  <a:ext cx="11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125" name="Line 24"/>
                <p:cNvSpPr>
                  <a:spLocks noChangeShapeType="1"/>
                </p:cNvSpPr>
                <p:nvPr/>
              </p:nvSpPr>
              <p:spPr bwMode="auto">
                <a:xfrm>
                  <a:off x="4139" y="962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4113" name="Group 25"/>
              <p:cNvGrpSpPr>
                <a:grpSpLocks/>
              </p:cNvGrpSpPr>
              <p:nvPr/>
            </p:nvGrpSpPr>
            <p:grpSpPr bwMode="auto">
              <a:xfrm>
                <a:off x="3504" y="960"/>
                <a:ext cx="118" cy="240"/>
                <a:chOff x="3504" y="960"/>
                <a:chExt cx="118" cy="240"/>
              </a:xfrm>
            </p:grpSpPr>
            <p:sp>
              <p:nvSpPr>
                <p:cNvPr id="4120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3504" y="961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121" name="Line 27"/>
                <p:cNvSpPr>
                  <a:spLocks noChangeShapeType="1"/>
                </p:cNvSpPr>
                <p:nvPr/>
              </p:nvSpPr>
              <p:spPr bwMode="auto">
                <a:xfrm>
                  <a:off x="3506" y="960"/>
                  <a:ext cx="11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122" name="Line 28"/>
                <p:cNvSpPr>
                  <a:spLocks noChangeShapeType="1"/>
                </p:cNvSpPr>
                <p:nvPr/>
              </p:nvSpPr>
              <p:spPr bwMode="auto">
                <a:xfrm>
                  <a:off x="3622" y="962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4114" name="Group 29"/>
              <p:cNvGrpSpPr>
                <a:grpSpLocks/>
              </p:cNvGrpSpPr>
              <p:nvPr/>
            </p:nvGrpSpPr>
            <p:grpSpPr bwMode="auto">
              <a:xfrm>
                <a:off x="4538" y="960"/>
                <a:ext cx="118" cy="240"/>
                <a:chOff x="4538" y="960"/>
                <a:chExt cx="118" cy="240"/>
              </a:xfrm>
            </p:grpSpPr>
            <p:sp>
              <p:nvSpPr>
                <p:cNvPr id="4117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4538" y="961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118" name="Line 31"/>
                <p:cNvSpPr>
                  <a:spLocks noChangeShapeType="1"/>
                </p:cNvSpPr>
                <p:nvPr/>
              </p:nvSpPr>
              <p:spPr bwMode="auto">
                <a:xfrm>
                  <a:off x="4540" y="960"/>
                  <a:ext cx="11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119" name="Line 32"/>
                <p:cNvSpPr>
                  <a:spLocks noChangeShapeType="1"/>
                </p:cNvSpPr>
                <p:nvPr/>
              </p:nvSpPr>
              <p:spPr bwMode="auto">
                <a:xfrm>
                  <a:off x="4656" y="962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sp>
            <p:nvSpPr>
              <p:cNvPr id="4115" name="Line 33"/>
              <p:cNvSpPr>
                <a:spLocks noChangeShapeType="1"/>
              </p:cNvSpPr>
              <p:nvPr/>
            </p:nvSpPr>
            <p:spPr bwMode="auto">
              <a:xfrm>
                <a:off x="4141" y="1200"/>
                <a:ext cx="13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4116" name="Line 34"/>
              <p:cNvSpPr>
                <a:spLocks noChangeShapeType="1"/>
              </p:cNvSpPr>
              <p:nvPr/>
            </p:nvSpPr>
            <p:spPr bwMode="auto">
              <a:xfrm>
                <a:off x="4399" y="1200"/>
                <a:ext cx="13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sp>
          <p:nvSpPr>
            <p:cNvPr id="4108" name="Line 35"/>
            <p:cNvSpPr>
              <a:spLocks noChangeShapeType="1"/>
            </p:cNvSpPr>
            <p:nvPr/>
          </p:nvSpPr>
          <p:spPr bwMode="auto">
            <a:xfrm>
              <a:off x="3650" y="1200"/>
              <a:ext cx="1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109" name="Line 36"/>
            <p:cNvSpPr>
              <a:spLocks noChangeShapeType="1"/>
            </p:cNvSpPr>
            <p:nvPr/>
          </p:nvSpPr>
          <p:spPr bwMode="auto">
            <a:xfrm>
              <a:off x="3890" y="1200"/>
              <a:ext cx="1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66" name="Rectangle 3"/>
          <p:cNvSpPr txBox="1">
            <a:spLocks noChangeArrowheads="1"/>
          </p:cNvSpPr>
          <p:nvPr/>
        </p:nvSpPr>
        <p:spPr>
          <a:xfrm>
            <a:off x="714375" y="2143125"/>
            <a:ext cx="5572125" cy="500063"/>
          </a:xfrm>
          <a:prstGeom prst="rect">
            <a:avLst/>
          </a:prstGeom>
        </p:spPr>
        <p:txBody>
          <a:bodyPr/>
          <a:lstStyle/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Cada pulso es un elemento de señal</a:t>
            </a:r>
            <a:endParaRPr lang="es-ES_tradnl" sz="3200" kern="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7" name="Rectangle 3"/>
          <p:cNvSpPr txBox="1">
            <a:spLocks noChangeArrowheads="1"/>
          </p:cNvSpPr>
          <p:nvPr/>
        </p:nvSpPr>
        <p:spPr>
          <a:xfrm>
            <a:off x="714375" y="2786063"/>
            <a:ext cx="5357813" cy="1357312"/>
          </a:xfrm>
          <a:prstGeom prst="rect">
            <a:avLst/>
          </a:prstGeom>
        </p:spPr>
        <p:txBody>
          <a:bodyPr/>
          <a:lstStyle/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Los datos binarios se transmiten codificando cada bit en los elementos de señal</a:t>
            </a:r>
          </a:p>
          <a:p>
            <a:pPr marL="342900" indent="-342900" eaLnBrk="0" hangingPunct="0">
              <a:spcBef>
                <a:spcPct val="20000"/>
              </a:spcBef>
              <a:buFont typeface="Monotype Sorts" pitchFamily="2" charset="2"/>
              <a:buNone/>
              <a:defRPr/>
            </a:pPr>
            <a:endParaRPr lang="es-ES_tradnl" sz="3200" kern="0" dirty="0">
              <a:latin typeface="+mn-lt"/>
            </a:endParaRPr>
          </a:p>
        </p:txBody>
      </p:sp>
      <p:pic>
        <p:nvPicPr>
          <p:cNvPr id="4106" name="36 Imagen" descr="binary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813" y="2071688"/>
            <a:ext cx="2452687" cy="207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6351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66" grpId="0"/>
      <p:bldP spid="6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Bipolar</a:t>
            </a:r>
          </a:p>
        </p:txBody>
      </p:sp>
      <p:sp>
        <p:nvSpPr>
          <p:cNvPr id="3174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38" name="37 CuadroTexto"/>
          <p:cNvSpPr txBox="1"/>
          <p:nvPr/>
        </p:nvSpPr>
        <p:spPr>
          <a:xfrm>
            <a:off x="642938" y="1231900"/>
            <a:ext cx="3286125" cy="5043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ES_tradnl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Bipolar AMI positiva (+)</a:t>
            </a:r>
            <a:endParaRPr lang="es-MX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928688" y="4603750"/>
            <a:ext cx="7429500" cy="457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s-ES_tradnl" sz="1800" kern="0" dirty="0">
                <a:latin typeface="ZapfHumnst BT"/>
                <a:cs typeface="Arial" pitchFamily="34" charset="0"/>
              </a:rPr>
              <a:t>  Los unos se representan alternando voltajes positivos y negativos.    </a:t>
            </a:r>
            <a:endParaRPr lang="es-MX" sz="1800" dirty="0"/>
          </a:p>
        </p:txBody>
      </p:sp>
      <p:grpSp>
        <p:nvGrpSpPr>
          <p:cNvPr id="31750" name="65 Grupo"/>
          <p:cNvGrpSpPr>
            <a:grpSpLocks/>
          </p:cNvGrpSpPr>
          <p:nvPr/>
        </p:nvGrpSpPr>
        <p:grpSpPr bwMode="auto">
          <a:xfrm>
            <a:off x="1000125" y="1928813"/>
            <a:ext cx="6929438" cy="2500312"/>
            <a:chOff x="1000125" y="1928802"/>
            <a:chExt cx="6929461" cy="2500323"/>
          </a:xfrm>
        </p:grpSpPr>
        <p:grpSp>
          <p:nvGrpSpPr>
            <p:cNvPr id="31752" name="39 Grupo"/>
            <p:cNvGrpSpPr>
              <a:grpSpLocks/>
            </p:cNvGrpSpPr>
            <p:nvPr/>
          </p:nvGrpSpPr>
          <p:grpSpPr bwMode="auto">
            <a:xfrm>
              <a:off x="1785961" y="1928802"/>
              <a:ext cx="6143625" cy="2159000"/>
              <a:chOff x="1500188" y="4198938"/>
              <a:chExt cx="6143625" cy="2159000"/>
            </a:xfrm>
          </p:grpSpPr>
          <p:pic>
            <p:nvPicPr>
              <p:cNvPr id="31755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81301" y="4572000"/>
                <a:ext cx="4148137" cy="1785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1756" name="Text Box 152"/>
              <p:cNvSpPr txBox="1">
                <a:spLocks noChangeArrowheads="1"/>
              </p:cNvSpPr>
              <p:nvPr/>
            </p:nvSpPr>
            <p:spPr bwMode="auto">
              <a:xfrm>
                <a:off x="3105151" y="4341813"/>
                <a:ext cx="3752850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s-MX" altLang="es-MX" sz="2000" b="1">
                    <a:solidFill>
                      <a:schemeClr val="accent2"/>
                    </a:solidFill>
                  </a:rPr>
                  <a:t>0     1     0     0     1     1     1     0</a:t>
                </a:r>
                <a:endParaRPr lang="es-MX" altLang="es-MX" sz="2000" b="1"/>
              </a:p>
            </p:txBody>
          </p:sp>
          <p:cxnSp>
            <p:nvCxnSpPr>
              <p:cNvPr id="31757" name="57 Conector recto de flecha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928813" y="4841876"/>
                <a:ext cx="1285875" cy="0"/>
              </a:xfrm>
              <a:prstGeom prst="straightConnector1">
                <a:avLst/>
              </a:prstGeom>
              <a:noFill/>
              <a:ln w="9525" algn="ctr">
                <a:solidFill>
                  <a:schemeClr val="accent2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758" name="58 Conector recto de flecha"/>
              <p:cNvCxnSpPr>
                <a:cxnSpLocks noChangeShapeType="1"/>
              </p:cNvCxnSpPr>
              <p:nvPr/>
            </p:nvCxnSpPr>
            <p:spPr bwMode="auto">
              <a:xfrm>
                <a:off x="2571751" y="5484813"/>
                <a:ext cx="5000625" cy="0"/>
              </a:xfrm>
              <a:prstGeom prst="straightConnector1">
                <a:avLst/>
              </a:prstGeom>
              <a:noFill/>
              <a:ln w="9525" algn="ctr">
                <a:solidFill>
                  <a:schemeClr val="accent2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6" name="45 CuadroTexto"/>
              <p:cNvSpPr txBox="1"/>
              <p:nvPr/>
            </p:nvSpPr>
            <p:spPr bwMode="auto">
              <a:xfrm>
                <a:off x="1500168" y="4295775"/>
                <a:ext cx="1071565" cy="46196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just">
                  <a:lnSpc>
                    <a:spcPct val="150000"/>
                  </a:lnSpc>
                  <a:defRPr/>
                </a:pPr>
                <a:r>
                  <a:rPr lang="es-ES_tradnl" sz="1600" b="1" i="1" kern="0" dirty="0">
                    <a:solidFill>
                      <a:schemeClr val="accent2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Amplitud</a:t>
                </a:r>
                <a:endParaRPr lang="es-MX" sz="1600" b="1" i="1" dirty="0">
                  <a:solidFill>
                    <a:schemeClr val="accent2">
                      <a:lumMod val="50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47" name="46 CuadroTexto"/>
              <p:cNvSpPr txBox="1"/>
              <p:nvPr/>
            </p:nvSpPr>
            <p:spPr bwMode="auto">
              <a:xfrm>
                <a:off x="6786560" y="5554669"/>
                <a:ext cx="857253" cy="41751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just">
                  <a:lnSpc>
                    <a:spcPct val="150000"/>
                  </a:lnSpc>
                  <a:defRPr/>
                </a:pPr>
                <a:r>
                  <a:rPr lang="es-ES_tradnl" sz="1600" b="1" i="1" kern="0" dirty="0">
                    <a:solidFill>
                      <a:schemeClr val="accent2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Tiempo</a:t>
                </a:r>
                <a:endParaRPr lang="es-MX" sz="1600" b="1" i="1" dirty="0">
                  <a:solidFill>
                    <a:schemeClr val="accent2">
                      <a:lumMod val="50000"/>
                    </a:schemeClr>
                  </a:solidFill>
                  <a:latin typeface="+mj-lt"/>
                </a:endParaRPr>
              </a:p>
            </p:txBody>
          </p:sp>
          <p:cxnSp>
            <p:nvCxnSpPr>
              <p:cNvPr id="31761" name="39 Conector recto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3178970" y="5250656"/>
                <a:ext cx="501650" cy="1587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762" name="37 Conector recto"/>
              <p:cNvCxnSpPr>
                <a:cxnSpLocks noChangeShapeType="1"/>
              </p:cNvCxnSpPr>
              <p:nvPr/>
            </p:nvCxnSpPr>
            <p:spPr bwMode="auto">
              <a:xfrm>
                <a:off x="3000376" y="5500688"/>
                <a:ext cx="428625" cy="0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763" name="37 Conector recto"/>
              <p:cNvCxnSpPr>
                <a:cxnSpLocks noChangeShapeType="1"/>
              </p:cNvCxnSpPr>
              <p:nvPr/>
            </p:nvCxnSpPr>
            <p:spPr bwMode="auto">
              <a:xfrm>
                <a:off x="3857620" y="5500702"/>
                <a:ext cx="928693" cy="1573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764" name="39 Conector recto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4534695" y="5750719"/>
                <a:ext cx="500062" cy="0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765" name="37 Conector recto"/>
              <p:cNvCxnSpPr>
                <a:cxnSpLocks noChangeShapeType="1"/>
              </p:cNvCxnSpPr>
              <p:nvPr/>
            </p:nvCxnSpPr>
            <p:spPr bwMode="auto">
              <a:xfrm>
                <a:off x="4786313" y="5999163"/>
                <a:ext cx="428629" cy="1605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766" name="39 Conector recto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4964117" y="5751513"/>
                <a:ext cx="500063" cy="1587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767" name="39 Conector recto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4962526" y="5251450"/>
                <a:ext cx="501650" cy="0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768" name="37 Conector recto"/>
              <p:cNvCxnSpPr>
                <a:cxnSpLocks noChangeShapeType="1"/>
              </p:cNvCxnSpPr>
              <p:nvPr/>
            </p:nvCxnSpPr>
            <p:spPr bwMode="auto">
              <a:xfrm>
                <a:off x="5213351" y="5000625"/>
                <a:ext cx="430219" cy="11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769" name="39 Conector recto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5393538" y="5250657"/>
                <a:ext cx="500063" cy="0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770" name="39 Conector recto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5821373" y="5751513"/>
                <a:ext cx="501650" cy="0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771" name="37 Conector recto"/>
              <p:cNvCxnSpPr>
                <a:cxnSpLocks noChangeShapeType="1"/>
              </p:cNvCxnSpPr>
              <p:nvPr/>
            </p:nvCxnSpPr>
            <p:spPr bwMode="auto">
              <a:xfrm>
                <a:off x="5643563" y="5999163"/>
                <a:ext cx="428635" cy="1605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772" name="37 Conector recto"/>
              <p:cNvCxnSpPr>
                <a:cxnSpLocks noChangeShapeType="1"/>
              </p:cNvCxnSpPr>
              <p:nvPr/>
            </p:nvCxnSpPr>
            <p:spPr bwMode="auto">
              <a:xfrm>
                <a:off x="6072198" y="5500702"/>
                <a:ext cx="500053" cy="1573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773" name="37 Conector recto"/>
              <p:cNvCxnSpPr>
                <a:cxnSpLocks noChangeShapeType="1"/>
              </p:cNvCxnSpPr>
              <p:nvPr/>
            </p:nvCxnSpPr>
            <p:spPr bwMode="auto">
              <a:xfrm>
                <a:off x="3429001" y="5000625"/>
                <a:ext cx="428619" cy="11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774" name="39 Conector recto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3606001" y="5250656"/>
                <a:ext cx="501650" cy="1587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775" name="39 Conector recto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5392738" y="5751513"/>
                <a:ext cx="501650" cy="0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1776" name="48 CuadroTexto"/>
              <p:cNvSpPr txBox="1">
                <a:spLocks noChangeArrowheads="1"/>
              </p:cNvSpPr>
              <p:nvPr/>
            </p:nvSpPr>
            <p:spPr bwMode="auto">
              <a:xfrm>
                <a:off x="2071688" y="4786313"/>
                <a:ext cx="571500" cy="369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s-MX" altLang="es-MX" sz="1800" b="1">
                    <a:solidFill>
                      <a:srgbClr val="660066"/>
                    </a:solidFill>
                    <a:latin typeface="ZapfHumnst BT"/>
                  </a:rPr>
                  <a:t>+ v</a:t>
                </a:r>
              </a:p>
            </p:txBody>
          </p:sp>
          <p:sp>
            <p:nvSpPr>
              <p:cNvPr id="31777" name="49 CuadroTexto"/>
              <p:cNvSpPr txBox="1">
                <a:spLocks noChangeArrowheads="1"/>
              </p:cNvSpPr>
              <p:nvPr/>
            </p:nvSpPr>
            <p:spPr bwMode="auto">
              <a:xfrm>
                <a:off x="2143126" y="5702300"/>
                <a:ext cx="500062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s-MX" altLang="es-MX" sz="1800" b="1">
                    <a:solidFill>
                      <a:srgbClr val="660066"/>
                    </a:solidFill>
                    <a:latin typeface="ZapfHumnst BT"/>
                  </a:rPr>
                  <a:t>- v</a:t>
                </a:r>
              </a:p>
            </p:txBody>
          </p:sp>
          <p:sp>
            <p:nvSpPr>
              <p:cNvPr id="31778" name="50 CuadroTexto"/>
              <p:cNvSpPr txBox="1">
                <a:spLocks noChangeArrowheads="1"/>
              </p:cNvSpPr>
              <p:nvPr/>
            </p:nvSpPr>
            <p:spPr bwMode="auto">
              <a:xfrm>
                <a:off x="2286001" y="5233988"/>
                <a:ext cx="357187" cy="338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s-MX" altLang="es-MX" sz="1600" b="1">
                    <a:solidFill>
                      <a:srgbClr val="660066"/>
                    </a:solidFill>
                    <a:latin typeface="ZapfHumnst BT"/>
                  </a:rPr>
                  <a:t>0</a:t>
                </a:r>
              </a:p>
            </p:txBody>
          </p:sp>
        </p:grpSp>
        <p:sp>
          <p:nvSpPr>
            <p:cNvPr id="37" name="36 CuadroTexto"/>
            <p:cNvSpPr txBox="1"/>
            <p:nvPr/>
          </p:nvSpPr>
          <p:spPr bwMode="auto">
            <a:xfrm>
              <a:off x="1000125" y="3967161"/>
              <a:ext cx="2000257" cy="4619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defRPr/>
              </a:pPr>
              <a:r>
                <a:rPr lang="es-ES_tradnl" sz="1600" b="1" i="1" kern="0" dirty="0">
                  <a:solidFill>
                    <a:schemeClr val="accent2"/>
                  </a:solidFill>
                  <a:latin typeface="+mj-lt"/>
                  <a:cs typeface="Arial" pitchFamily="34" charset="0"/>
                </a:rPr>
                <a:t>Primer bit 1 positivo</a:t>
              </a:r>
              <a:endParaRPr lang="es-MX" sz="1600" b="1" i="1" dirty="0">
                <a:solidFill>
                  <a:schemeClr val="accent2"/>
                </a:solidFill>
                <a:latin typeface="+mj-lt"/>
              </a:endParaRPr>
            </a:p>
          </p:txBody>
        </p:sp>
        <p:cxnSp>
          <p:nvCxnSpPr>
            <p:cNvPr id="31754" name="62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2714624" y="3109913"/>
              <a:ext cx="1000125" cy="85725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1" name="Rectangle 3"/>
          <p:cNvSpPr txBox="1">
            <a:spLocks noChangeArrowheads="1"/>
          </p:cNvSpPr>
          <p:nvPr/>
        </p:nvSpPr>
        <p:spPr>
          <a:xfrm>
            <a:off x="428625" y="5072063"/>
            <a:ext cx="8072438" cy="1285875"/>
          </a:xfrm>
          <a:prstGeom prst="rect">
            <a:avLst/>
          </a:prstGeom>
        </p:spPr>
        <p:txBody>
          <a:bodyPr/>
          <a:lstStyle/>
          <a:p>
            <a:pPr marL="742950" lvl="1" indent="-28575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ES_tradnl" sz="1800" kern="0" dirty="0">
                <a:latin typeface="ZapfHumnst BT"/>
                <a:cs typeface="Arial" pitchFamily="34" charset="0"/>
              </a:rPr>
              <a:t>Si el primer bit 1 se representa con una amplitud </a:t>
            </a:r>
            <a:r>
              <a:rPr lang="es-ES_tradnl" sz="1800" b="1" kern="0" dirty="0">
                <a:latin typeface="ZapfHumnst BT"/>
                <a:cs typeface="Arial" pitchFamily="34" charset="0"/>
              </a:rPr>
              <a:t>positiva</a:t>
            </a:r>
            <a:r>
              <a:rPr lang="es-ES_tradnl" sz="1800" kern="0" dirty="0">
                <a:latin typeface="ZapfHumnst BT"/>
                <a:cs typeface="Arial" pitchFamily="34" charset="0"/>
              </a:rPr>
              <a:t>, el segundo se representará con una amplitud </a:t>
            </a:r>
            <a:r>
              <a:rPr lang="es-ES_tradnl" sz="1800" b="1" kern="0" dirty="0">
                <a:latin typeface="ZapfHumnst BT"/>
                <a:cs typeface="Arial" pitchFamily="34" charset="0"/>
              </a:rPr>
              <a:t>negativa</a:t>
            </a:r>
            <a:r>
              <a:rPr lang="es-ES_tradnl" sz="1800" kern="0" dirty="0">
                <a:latin typeface="ZapfHumnst BT"/>
                <a:cs typeface="Arial" pitchFamily="34" charset="0"/>
              </a:rPr>
              <a:t>, el tercero con una amplitud </a:t>
            </a:r>
            <a:r>
              <a:rPr lang="es-ES_tradnl" sz="1800" b="1" kern="0" dirty="0">
                <a:latin typeface="ZapfHumnst BT"/>
                <a:cs typeface="Arial" pitchFamily="34" charset="0"/>
              </a:rPr>
              <a:t>positiva</a:t>
            </a:r>
            <a:r>
              <a:rPr lang="es-ES_tradnl" sz="1800" kern="0" dirty="0">
                <a:latin typeface="ZapfHumnst BT"/>
                <a:cs typeface="Arial" pitchFamily="34" charset="0"/>
              </a:rPr>
              <a:t>, etc. </a:t>
            </a:r>
            <a:endParaRPr lang="es-ES_tradnl" sz="1800" kern="0" dirty="0"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362061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Bipolar</a:t>
            </a:r>
          </a:p>
        </p:txBody>
      </p:sp>
      <p:sp>
        <p:nvSpPr>
          <p:cNvPr id="3277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38" name="37 CuadroTexto"/>
          <p:cNvSpPr txBox="1"/>
          <p:nvPr/>
        </p:nvSpPr>
        <p:spPr>
          <a:xfrm>
            <a:off x="642938" y="1143000"/>
            <a:ext cx="5143500" cy="5043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ES_tradnl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Bipolar AMI negativa (-)</a:t>
            </a:r>
            <a:endParaRPr lang="es-MX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32773" name="67 Grupo"/>
          <p:cNvGrpSpPr>
            <a:grpSpLocks/>
          </p:cNvGrpSpPr>
          <p:nvPr/>
        </p:nvGrpSpPr>
        <p:grpSpPr bwMode="auto">
          <a:xfrm>
            <a:off x="1071563" y="1928813"/>
            <a:ext cx="6929437" cy="2428875"/>
            <a:chOff x="1143000" y="1928802"/>
            <a:chExt cx="6929462" cy="2428886"/>
          </a:xfrm>
        </p:grpSpPr>
        <p:pic>
          <p:nvPicPr>
            <p:cNvPr id="3277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9950" y="2301864"/>
              <a:ext cx="4148137" cy="1785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76" name="Text Box 152"/>
            <p:cNvSpPr txBox="1">
              <a:spLocks noChangeArrowheads="1"/>
            </p:cNvSpPr>
            <p:nvPr/>
          </p:nvSpPr>
          <p:spPr bwMode="auto">
            <a:xfrm>
              <a:off x="3533800" y="2071677"/>
              <a:ext cx="37528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MX" sz="2000" b="1">
                  <a:solidFill>
                    <a:schemeClr val="accent2"/>
                  </a:solidFill>
                </a:rPr>
                <a:t>0     1     0     0     1     1     1     0</a:t>
              </a:r>
              <a:endParaRPr lang="es-MX" altLang="es-MX" sz="2000" b="1"/>
            </a:p>
          </p:txBody>
        </p:sp>
        <p:cxnSp>
          <p:nvCxnSpPr>
            <p:cNvPr id="32777" name="57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2357462" y="2571740"/>
              <a:ext cx="1285875" cy="0"/>
            </a:xfrm>
            <a:prstGeom prst="straightConnector1">
              <a:avLst/>
            </a:prstGeom>
            <a:noFill/>
            <a:ln w="9525" algn="ctr">
              <a:solidFill>
                <a:schemeClr val="accent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78" name="58 Conector recto de flecha"/>
            <p:cNvCxnSpPr>
              <a:cxnSpLocks noChangeShapeType="1"/>
            </p:cNvCxnSpPr>
            <p:nvPr/>
          </p:nvCxnSpPr>
          <p:spPr bwMode="auto">
            <a:xfrm>
              <a:off x="3000400" y="3214677"/>
              <a:ext cx="5000625" cy="0"/>
            </a:xfrm>
            <a:prstGeom prst="straightConnector1">
              <a:avLst/>
            </a:prstGeom>
            <a:noFill/>
            <a:ln w="9525" algn="ctr">
              <a:solidFill>
                <a:schemeClr val="accent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" name="43 CuadroTexto"/>
            <p:cNvSpPr txBox="1"/>
            <p:nvPr/>
          </p:nvSpPr>
          <p:spPr bwMode="auto">
            <a:xfrm>
              <a:off x="1928815" y="2025639"/>
              <a:ext cx="1071567" cy="4619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defRPr/>
              </a:pPr>
              <a:r>
                <a:rPr lang="es-ES_tradnl" sz="1600" b="1" i="1" kern="0" dirty="0">
                  <a:solidFill>
                    <a:schemeClr val="accent2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Amplitud</a:t>
              </a:r>
              <a:endParaRPr lang="es-MX" sz="1600" b="1" i="1" dirty="0">
                <a:solidFill>
                  <a:schemeClr val="accent2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45" name="44 CuadroTexto"/>
            <p:cNvSpPr txBox="1"/>
            <p:nvPr/>
          </p:nvSpPr>
          <p:spPr bwMode="auto">
            <a:xfrm>
              <a:off x="7215209" y="3284533"/>
              <a:ext cx="857253" cy="41751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defRPr/>
              </a:pPr>
              <a:r>
                <a:rPr lang="es-ES_tradnl" sz="1600" b="1" i="1" kern="0" dirty="0">
                  <a:solidFill>
                    <a:schemeClr val="accent2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Tiempo</a:t>
              </a:r>
              <a:endParaRPr lang="es-MX" sz="1600" b="1" i="1" dirty="0">
                <a:solidFill>
                  <a:schemeClr val="accent2">
                    <a:lumMod val="50000"/>
                  </a:schemeClr>
                </a:solidFill>
                <a:latin typeface="+mj-lt"/>
              </a:endParaRPr>
            </a:p>
          </p:txBody>
        </p:sp>
        <p:cxnSp>
          <p:nvCxnSpPr>
            <p:cNvPr id="32781" name="39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3607619" y="3464718"/>
              <a:ext cx="501650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82" name="37 Conector recto"/>
            <p:cNvCxnSpPr>
              <a:cxnSpLocks noChangeShapeType="1"/>
            </p:cNvCxnSpPr>
            <p:nvPr/>
          </p:nvCxnSpPr>
          <p:spPr bwMode="auto">
            <a:xfrm>
              <a:off x="3429025" y="3230552"/>
              <a:ext cx="428625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83" name="37 Conector recto"/>
            <p:cNvCxnSpPr>
              <a:cxnSpLocks noChangeShapeType="1"/>
            </p:cNvCxnSpPr>
            <p:nvPr/>
          </p:nvCxnSpPr>
          <p:spPr bwMode="auto">
            <a:xfrm>
              <a:off x="4286269" y="3230566"/>
              <a:ext cx="928693" cy="1573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84" name="39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4963344" y="2964651"/>
              <a:ext cx="500062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85" name="37 Conector recto"/>
            <p:cNvCxnSpPr>
              <a:cxnSpLocks noChangeShapeType="1"/>
            </p:cNvCxnSpPr>
            <p:nvPr/>
          </p:nvCxnSpPr>
          <p:spPr bwMode="auto">
            <a:xfrm>
              <a:off x="5214962" y="2714620"/>
              <a:ext cx="428629" cy="1605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86" name="39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5392766" y="2965445"/>
              <a:ext cx="500063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87" name="39 Conector recto"/>
            <p:cNvCxnSpPr>
              <a:cxnSpLocks noChangeShapeType="1"/>
            </p:cNvCxnSpPr>
            <p:nvPr/>
          </p:nvCxnSpPr>
          <p:spPr bwMode="auto">
            <a:xfrm rot="16200000" flipV="1">
              <a:off x="5150654" y="3221836"/>
              <a:ext cx="984263" cy="157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88" name="37 Conector recto"/>
            <p:cNvCxnSpPr>
              <a:cxnSpLocks noChangeShapeType="1"/>
            </p:cNvCxnSpPr>
            <p:nvPr/>
          </p:nvCxnSpPr>
          <p:spPr bwMode="auto">
            <a:xfrm>
              <a:off x="5642000" y="3714752"/>
              <a:ext cx="430219" cy="11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89" name="39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6250022" y="2965445"/>
              <a:ext cx="50165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90" name="37 Conector recto"/>
            <p:cNvCxnSpPr>
              <a:cxnSpLocks noChangeShapeType="1"/>
            </p:cNvCxnSpPr>
            <p:nvPr/>
          </p:nvCxnSpPr>
          <p:spPr bwMode="auto">
            <a:xfrm>
              <a:off x="6072212" y="2714620"/>
              <a:ext cx="428635" cy="1605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91" name="37 Conector recto"/>
            <p:cNvCxnSpPr>
              <a:cxnSpLocks noChangeShapeType="1"/>
            </p:cNvCxnSpPr>
            <p:nvPr/>
          </p:nvCxnSpPr>
          <p:spPr bwMode="auto">
            <a:xfrm>
              <a:off x="6500847" y="3230566"/>
              <a:ext cx="500053" cy="1573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92" name="37 Conector recto"/>
            <p:cNvCxnSpPr>
              <a:cxnSpLocks noChangeShapeType="1"/>
            </p:cNvCxnSpPr>
            <p:nvPr/>
          </p:nvCxnSpPr>
          <p:spPr bwMode="auto">
            <a:xfrm>
              <a:off x="3857650" y="3714741"/>
              <a:ext cx="428619" cy="11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93" name="39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4034650" y="3464718"/>
              <a:ext cx="501650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94" name="39 Conector recto"/>
            <p:cNvCxnSpPr>
              <a:cxnSpLocks noChangeShapeType="1"/>
            </p:cNvCxnSpPr>
            <p:nvPr/>
          </p:nvCxnSpPr>
          <p:spPr bwMode="auto">
            <a:xfrm rot="16200000" flipV="1">
              <a:off x="5563414" y="3223404"/>
              <a:ext cx="1017582" cy="14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795" name="48 CuadroTexto"/>
            <p:cNvSpPr txBox="1">
              <a:spLocks noChangeArrowheads="1"/>
            </p:cNvSpPr>
            <p:nvPr/>
          </p:nvSpPr>
          <p:spPr bwMode="auto">
            <a:xfrm>
              <a:off x="2500337" y="2516177"/>
              <a:ext cx="5715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800" b="1">
                  <a:solidFill>
                    <a:srgbClr val="660066"/>
                  </a:solidFill>
                  <a:latin typeface="ZapfHumnst BT"/>
                </a:rPr>
                <a:t>+ v</a:t>
              </a:r>
            </a:p>
          </p:txBody>
        </p:sp>
        <p:sp>
          <p:nvSpPr>
            <p:cNvPr id="32796" name="49 CuadroTexto"/>
            <p:cNvSpPr txBox="1">
              <a:spLocks noChangeArrowheads="1"/>
            </p:cNvSpPr>
            <p:nvPr/>
          </p:nvSpPr>
          <p:spPr bwMode="auto">
            <a:xfrm>
              <a:off x="2571775" y="3432164"/>
              <a:ext cx="50006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800" b="1">
                  <a:solidFill>
                    <a:srgbClr val="660066"/>
                  </a:solidFill>
                  <a:latin typeface="ZapfHumnst BT"/>
                </a:rPr>
                <a:t>- v</a:t>
              </a:r>
            </a:p>
          </p:txBody>
        </p:sp>
        <p:sp>
          <p:nvSpPr>
            <p:cNvPr id="32797" name="50 CuadroTexto"/>
            <p:cNvSpPr txBox="1">
              <a:spLocks noChangeArrowheads="1"/>
            </p:cNvSpPr>
            <p:nvPr/>
          </p:nvSpPr>
          <p:spPr bwMode="auto">
            <a:xfrm>
              <a:off x="2714650" y="2963852"/>
              <a:ext cx="357187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600" b="1">
                  <a:solidFill>
                    <a:srgbClr val="660066"/>
                  </a:solidFill>
                  <a:latin typeface="ZapfHumnst BT"/>
                </a:rPr>
                <a:t>0</a:t>
              </a:r>
            </a:p>
          </p:txBody>
        </p:sp>
        <p:sp>
          <p:nvSpPr>
            <p:cNvPr id="37" name="36 CuadroTexto"/>
            <p:cNvSpPr txBox="1"/>
            <p:nvPr/>
          </p:nvSpPr>
          <p:spPr bwMode="auto">
            <a:xfrm>
              <a:off x="1143000" y="3895723"/>
              <a:ext cx="2000257" cy="4619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defRPr/>
              </a:pPr>
              <a:r>
                <a:rPr lang="es-ES_tradnl" sz="1600" b="1" i="1" kern="0" dirty="0">
                  <a:solidFill>
                    <a:schemeClr val="accent2"/>
                  </a:solidFill>
                  <a:latin typeface="+mj-lt"/>
                  <a:cs typeface="Arial" pitchFamily="34" charset="0"/>
                </a:rPr>
                <a:t>Primer bit 1 negativo</a:t>
              </a:r>
              <a:endParaRPr lang="es-MX" sz="1600" b="1" i="1" dirty="0">
                <a:solidFill>
                  <a:schemeClr val="accent2"/>
                </a:solidFill>
                <a:latin typeface="+mj-lt"/>
              </a:endParaRPr>
            </a:p>
          </p:txBody>
        </p:sp>
        <p:cxnSp>
          <p:nvCxnSpPr>
            <p:cNvPr id="32799" name="58 Conector recto de flecha"/>
            <p:cNvCxnSpPr>
              <a:cxnSpLocks noChangeShapeType="1"/>
            </p:cNvCxnSpPr>
            <p:nvPr/>
          </p:nvCxnSpPr>
          <p:spPr bwMode="auto">
            <a:xfrm flipV="1">
              <a:off x="3071812" y="3786190"/>
              <a:ext cx="857246" cy="32384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428625" y="4714875"/>
            <a:ext cx="8072438" cy="1285875"/>
          </a:xfrm>
          <a:prstGeom prst="rect">
            <a:avLst/>
          </a:prstGeom>
        </p:spPr>
        <p:txBody>
          <a:bodyPr/>
          <a:lstStyle/>
          <a:p>
            <a:pPr marL="742950" lvl="1" indent="-28575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ES_tradnl" sz="1800" kern="0" dirty="0">
                <a:latin typeface="ZapfHumnst BT"/>
                <a:cs typeface="Arial" pitchFamily="34" charset="0"/>
              </a:rPr>
              <a:t>Si el primer bit 1 se representa con una amplitud </a:t>
            </a:r>
            <a:r>
              <a:rPr lang="es-ES_tradnl" sz="1800" b="1" kern="0" dirty="0">
                <a:latin typeface="ZapfHumnst BT"/>
                <a:cs typeface="Arial" pitchFamily="34" charset="0"/>
              </a:rPr>
              <a:t>negativa</a:t>
            </a:r>
            <a:r>
              <a:rPr lang="es-ES_tradnl" sz="1800" kern="0" dirty="0">
                <a:latin typeface="ZapfHumnst BT"/>
                <a:cs typeface="Arial" pitchFamily="34" charset="0"/>
              </a:rPr>
              <a:t>, el segundo se representará con una amplitud </a:t>
            </a:r>
            <a:r>
              <a:rPr lang="es-ES_tradnl" sz="1800" b="1" kern="0" dirty="0">
                <a:latin typeface="ZapfHumnst BT"/>
                <a:cs typeface="Arial" pitchFamily="34" charset="0"/>
              </a:rPr>
              <a:t>positiva</a:t>
            </a:r>
            <a:r>
              <a:rPr lang="es-ES_tradnl" sz="1800" kern="0" dirty="0">
                <a:latin typeface="ZapfHumnst BT"/>
                <a:cs typeface="Arial" pitchFamily="34" charset="0"/>
              </a:rPr>
              <a:t>, el tercero con una amplitud </a:t>
            </a:r>
            <a:r>
              <a:rPr lang="es-ES_tradnl" sz="1800" b="1" kern="0" dirty="0">
                <a:latin typeface="ZapfHumnst BT"/>
                <a:cs typeface="Arial" pitchFamily="34" charset="0"/>
              </a:rPr>
              <a:t>negativa</a:t>
            </a:r>
            <a:r>
              <a:rPr lang="es-ES_tradnl" sz="1800" kern="0" dirty="0">
                <a:latin typeface="ZapfHumnst BT"/>
                <a:cs typeface="Arial" pitchFamily="34" charset="0"/>
              </a:rPr>
              <a:t>, etc.</a:t>
            </a:r>
            <a:endParaRPr lang="es-ES_tradnl" sz="1800" kern="0" dirty="0"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1405597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Datos digitales, señales digitales</a:t>
            </a:r>
          </a:p>
        </p:txBody>
      </p:sp>
      <p:sp>
        <p:nvSpPr>
          <p:cNvPr id="51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38" name="37 CuadroTexto"/>
          <p:cNvSpPr txBox="1"/>
          <p:nvPr/>
        </p:nvSpPr>
        <p:spPr>
          <a:xfrm>
            <a:off x="571500" y="1157288"/>
            <a:ext cx="7929563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La </a:t>
            </a:r>
            <a:r>
              <a:rPr lang="es-ES_tradnl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codificación </a:t>
            </a: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(conversión digital a digital)</a:t>
            </a:r>
            <a:r>
              <a:rPr lang="es-ES_tradnl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 </a:t>
            </a: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es la representación de la </a:t>
            </a:r>
            <a:r>
              <a:rPr lang="es-ES_tradnl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información digital </a:t>
            </a: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mediante una </a:t>
            </a:r>
            <a:r>
              <a:rPr lang="es-ES_tradnl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señal digital</a:t>
            </a:r>
            <a:r>
              <a:rPr lang="es-ES_tradnl" sz="1800" kern="0" dirty="0">
                <a:latin typeface="ZapfHumnst BT"/>
                <a:cs typeface="Arial" pitchFamily="34" charset="0"/>
              </a:rPr>
              <a:t>.</a:t>
            </a:r>
            <a:endParaRPr lang="es-MX" sz="1800" dirty="0"/>
          </a:p>
        </p:txBody>
      </p:sp>
      <p:sp>
        <p:nvSpPr>
          <p:cNvPr id="39" name="38 CuadroTexto"/>
          <p:cNvSpPr txBox="1"/>
          <p:nvPr/>
        </p:nvSpPr>
        <p:spPr>
          <a:xfrm>
            <a:off x="571500" y="2283768"/>
            <a:ext cx="7929563" cy="463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ES_tradnl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Ejemplo</a:t>
            </a: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: Transmisión de datos de una </a:t>
            </a:r>
            <a:r>
              <a:rPr lang="es-ES_tradnl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computadora</a:t>
            </a: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a una </a:t>
            </a:r>
            <a:r>
              <a:rPr lang="es-ES_tradnl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impresora</a:t>
            </a:r>
            <a:endParaRPr lang="es-MX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1643063" y="2882826"/>
            <a:ext cx="6786562" cy="1338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En este tipo de </a:t>
            </a:r>
            <a:r>
              <a:rPr lang="es-ES_tradnl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codificación</a:t>
            </a: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, los </a:t>
            </a:r>
            <a:r>
              <a:rPr lang="es-ES_tradnl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unos y ceros binarios </a:t>
            </a: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generado por una computadora se traducen a una </a:t>
            </a:r>
            <a:r>
              <a:rPr lang="es-ES_tradnl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secuencia de pulsos de voltaje </a:t>
            </a: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que se pueden propagar por un cable.</a:t>
            </a:r>
            <a:endParaRPr lang="es-MX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2" name="40 Grupo"/>
          <p:cNvGrpSpPr>
            <a:grpSpLocks/>
          </p:cNvGrpSpPr>
          <p:nvPr/>
        </p:nvGrpSpPr>
        <p:grpSpPr bwMode="auto">
          <a:xfrm>
            <a:off x="298450" y="4214813"/>
            <a:ext cx="8416925" cy="2000250"/>
            <a:chOff x="214313" y="4143375"/>
            <a:chExt cx="8416925" cy="2000250"/>
          </a:xfrm>
        </p:grpSpPr>
        <p:sp>
          <p:nvSpPr>
            <p:cNvPr id="5128" name="Text Box 7"/>
            <p:cNvSpPr txBox="1">
              <a:spLocks noChangeArrowheads="1"/>
            </p:cNvSpPr>
            <p:nvPr/>
          </p:nvSpPr>
          <p:spPr bwMode="auto">
            <a:xfrm>
              <a:off x="2071688" y="4786313"/>
              <a:ext cx="2057400" cy="784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ES_tradnl" altLang="es-MX" sz="1800" dirty="0"/>
                <a:t>011010001</a:t>
              </a:r>
            </a:p>
            <a:p>
              <a:pPr>
                <a:spcBef>
                  <a:spcPct val="50000"/>
                </a:spcBef>
              </a:pPr>
              <a:r>
                <a:rPr lang="es-ES_tradnl" altLang="es-MX" sz="1800" b="1" dirty="0">
                  <a:solidFill>
                    <a:schemeClr val="accent5">
                      <a:lumMod val="75000"/>
                    </a:schemeClr>
                  </a:solidFill>
                  <a:latin typeface="ZapfHumnst BT"/>
                </a:rPr>
                <a:t>Datos digitales</a:t>
              </a:r>
            </a:p>
          </p:txBody>
        </p:sp>
        <p:sp>
          <p:nvSpPr>
            <p:cNvPr id="5129" name="Rectangle 37"/>
            <p:cNvSpPr>
              <a:spLocks noChangeArrowheads="1"/>
            </p:cNvSpPr>
            <p:nvPr/>
          </p:nvSpPr>
          <p:spPr bwMode="auto">
            <a:xfrm>
              <a:off x="6572250" y="5200650"/>
              <a:ext cx="205898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altLang="es-MX" sz="1800" b="1" dirty="0">
                  <a:solidFill>
                    <a:schemeClr val="accent5">
                      <a:lumMod val="75000"/>
                    </a:schemeClr>
                  </a:solidFill>
                  <a:latin typeface="ZapfHumnst BT"/>
                </a:rPr>
                <a:t>Señales digitales</a:t>
              </a:r>
            </a:p>
          </p:txBody>
        </p:sp>
        <p:grpSp>
          <p:nvGrpSpPr>
            <p:cNvPr id="5130" name="Group 11"/>
            <p:cNvGrpSpPr>
              <a:grpSpLocks/>
            </p:cNvGrpSpPr>
            <p:nvPr/>
          </p:nvGrpSpPr>
          <p:grpSpPr bwMode="auto">
            <a:xfrm>
              <a:off x="6669088" y="4714875"/>
              <a:ext cx="1828800" cy="381000"/>
              <a:chOff x="3504" y="960"/>
              <a:chExt cx="1152" cy="240"/>
            </a:xfrm>
          </p:grpSpPr>
          <p:grpSp>
            <p:nvGrpSpPr>
              <p:cNvPr id="5135" name="Group 12"/>
              <p:cNvGrpSpPr>
                <a:grpSpLocks/>
              </p:cNvGrpSpPr>
              <p:nvPr/>
            </p:nvGrpSpPr>
            <p:grpSpPr bwMode="auto">
              <a:xfrm>
                <a:off x="3504" y="960"/>
                <a:ext cx="1152" cy="240"/>
                <a:chOff x="3504" y="960"/>
                <a:chExt cx="1152" cy="240"/>
              </a:xfrm>
            </p:grpSpPr>
            <p:grpSp>
              <p:nvGrpSpPr>
                <p:cNvPr id="5138" name="Group 13"/>
                <p:cNvGrpSpPr>
                  <a:grpSpLocks/>
                </p:cNvGrpSpPr>
                <p:nvPr/>
              </p:nvGrpSpPr>
              <p:grpSpPr bwMode="auto">
                <a:xfrm>
                  <a:off x="3763" y="960"/>
                  <a:ext cx="117" cy="240"/>
                  <a:chOff x="3763" y="960"/>
                  <a:chExt cx="117" cy="240"/>
                </a:xfrm>
              </p:grpSpPr>
              <p:sp>
                <p:nvSpPr>
                  <p:cNvPr id="5157" name="Line 1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763" y="961"/>
                    <a:ext cx="0" cy="23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5158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3765" y="960"/>
                    <a:ext cx="115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5159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3880" y="962"/>
                    <a:ext cx="0" cy="23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  <p:grpSp>
              <p:nvGrpSpPr>
                <p:cNvPr id="5139" name="Group 17"/>
                <p:cNvGrpSpPr>
                  <a:grpSpLocks/>
                </p:cNvGrpSpPr>
                <p:nvPr/>
              </p:nvGrpSpPr>
              <p:grpSpPr bwMode="auto">
                <a:xfrm>
                  <a:off x="4280" y="960"/>
                  <a:ext cx="117" cy="240"/>
                  <a:chOff x="4280" y="960"/>
                  <a:chExt cx="117" cy="240"/>
                </a:xfrm>
              </p:grpSpPr>
              <p:sp>
                <p:nvSpPr>
                  <p:cNvPr id="5154" name="Line 1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280" y="961"/>
                    <a:ext cx="0" cy="23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5155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4282" y="960"/>
                    <a:ext cx="115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5156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4397" y="962"/>
                    <a:ext cx="0" cy="23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  <p:grpSp>
              <p:nvGrpSpPr>
                <p:cNvPr id="5140" name="Group 21"/>
                <p:cNvGrpSpPr>
                  <a:grpSpLocks/>
                </p:cNvGrpSpPr>
                <p:nvPr/>
              </p:nvGrpSpPr>
              <p:grpSpPr bwMode="auto">
                <a:xfrm>
                  <a:off x="4021" y="960"/>
                  <a:ext cx="118" cy="240"/>
                  <a:chOff x="4021" y="960"/>
                  <a:chExt cx="118" cy="240"/>
                </a:xfrm>
              </p:grpSpPr>
              <p:sp>
                <p:nvSpPr>
                  <p:cNvPr id="5151" name="Line 2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021" y="961"/>
                    <a:ext cx="0" cy="23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5152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4023" y="960"/>
                    <a:ext cx="116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5153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4139" y="962"/>
                    <a:ext cx="0" cy="23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  <p:grpSp>
              <p:nvGrpSpPr>
                <p:cNvPr id="5141" name="Group 25"/>
                <p:cNvGrpSpPr>
                  <a:grpSpLocks/>
                </p:cNvGrpSpPr>
                <p:nvPr/>
              </p:nvGrpSpPr>
              <p:grpSpPr bwMode="auto">
                <a:xfrm>
                  <a:off x="3504" y="960"/>
                  <a:ext cx="118" cy="240"/>
                  <a:chOff x="3504" y="960"/>
                  <a:chExt cx="118" cy="240"/>
                </a:xfrm>
              </p:grpSpPr>
              <p:sp>
                <p:nvSpPr>
                  <p:cNvPr id="5148" name="Line 2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04" y="961"/>
                    <a:ext cx="0" cy="23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5149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3506" y="960"/>
                    <a:ext cx="116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5150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3622" y="962"/>
                    <a:ext cx="0" cy="23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  <p:grpSp>
              <p:nvGrpSpPr>
                <p:cNvPr id="5142" name="Group 29"/>
                <p:cNvGrpSpPr>
                  <a:grpSpLocks/>
                </p:cNvGrpSpPr>
                <p:nvPr/>
              </p:nvGrpSpPr>
              <p:grpSpPr bwMode="auto">
                <a:xfrm>
                  <a:off x="4538" y="960"/>
                  <a:ext cx="118" cy="240"/>
                  <a:chOff x="4538" y="960"/>
                  <a:chExt cx="118" cy="240"/>
                </a:xfrm>
              </p:grpSpPr>
              <p:sp>
                <p:nvSpPr>
                  <p:cNvPr id="5145" name="Line 3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538" y="961"/>
                    <a:ext cx="0" cy="23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5146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4540" y="960"/>
                    <a:ext cx="116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5147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4656" y="962"/>
                    <a:ext cx="0" cy="23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  <p:sp>
              <p:nvSpPr>
                <p:cNvPr id="5143" name="Line 33"/>
                <p:cNvSpPr>
                  <a:spLocks noChangeShapeType="1"/>
                </p:cNvSpPr>
                <p:nvPr/>
              </p:nvSpPr>
              <p:spPr bwMode="auto">
                <a:xfrm>
                  <a:off x="4141" y="1200"/>
                  <a:ext cx="13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5144" name="Line 34"/>
                <p:cNvSpPr>
                  <a:spLocks noChangeShapeType="1"/>
                </p:cNvSpPr>
                <p:nvPr/>
              </p:nvSpPr>
              <p:spPr bwMode="auto">
                <a:xfrm>
                  <a:off x="4399" y="1200"/>
                  <a:ext cx="13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sp>
            <p:nvSpPr>
              <p:cNvPr id="5136" name="Line 35"/>
              <p:cNvSpPr>
                <a:spLocks noChangeShapeType="1"/>
              </p:cNvSpPr>
              <p:nvPr/>
            </p:nvSpPr>
            <p:spPr bwMode="auto">
              <a:xfrm>
                <a:off x="3650" y="1200"/>
                <a:ext cx="14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5137" name="Line 36"/>
              <p:cNvSpPr>
                <a:spLocks noChangeShapeType="1"/>
              </p:cNvSpPr>
              <p:nvPr/>
            </p:nvSpPr>
            <p:spPr bwMode="auto">
              <a:xfrm>
                <a:off x="3890" y="1200"/>
                <a:ext cx="14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pic>
          <p:nvPicPr>
            <p:cNvPr id="5131" name="40 Imagen" descr="welcome.bmp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313" y="4143375"/>
              <a:ext cx="1928812" cy="2000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41 Flecha derecha"/>
            <p:cNvSpPr/>
            <p:nvPr/>
          </p:nvSpPr>
          <p:spPr bwMode="auto">
            <a:xfrm>
              <a:off x="3714751" y="4786312"/>
              <a:ext cx="500062" cy="500063"/>
            </a:xfrm>
            <a:prstGeom prst="right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sp>
          <p:nvSpPr>
            <p:cNvPr id="43" name="42 Rectángulo"/>
            <p:cNvSpPr/>
            <p:nvPr/>
          </p:nvSpPr>
          <p:spPr bwMode="auto">
            <a:xfrm>
              <a:off x="4286251" y="4643437"/>
              <a:ext cx="1571625" cy="78581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0" hangingPunct="0">
                <a:lnSpc>
                  <a:spcPct val="150000"/>
                </a:lnSpc>
                <a:defRPr/>
              </a:pPr>
              <a:r>
                <a:rPr lang="es-MX" sz="1600" b="1" dirty="0">
                  <a:latin typeface="ZapfHumnst BT"/>
                </a:rPr>
                <a:t>Codificación digital / digital</a:t>
              </a:r>
            </a:p>
          </p:txBody>
        </p:sp>
        <p:sp>
          <p:nvSpPr>
            <p:cNvPr id="44" name="43 Flecha derecha"/>
            <p:cNvSpPr/>
            <p:nvPr/>
          </p:nvSpPr>
          <p:spPr bwMode="auto">
            <a:xfrm>
              <a:off x="6000751" y="4714875"/>
              <a:ext cx="500062" cy="500062"/>
            </a:xfrm>
            <a:prstGeom prst="right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253464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Datos digitales, señales digitales</a:t>
            </a:r>
          </a:p>
        </p:txBody>
      </p:sp>
      <p:sp>
        <p:nvSpPr>
          <p:cNvPr id="614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38" name="37 CuadroTexto"/>
          <p:cNvSpPr txBox="1"/>
          <p:nvPr/>
        </p:nvSpPr>
        <p:spPr>
          <a:xfrm>
            <a:off x="571500" y="1214438"/>
            <a:ext cx="5929313" cy="5043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ES_tradnl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Tipos de codificación digital - digital</a:t>
            </a:r>
            <a:endParaRPr lang="es-MX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1071563" y="1928813"/>
            <a:ext cx="2428875" cy="175432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200000"/>
              </a:lnSpc>
              <a:buFont typeface="Wingdings" pitchFamily="2" charset="2"/>
              <a:buChar char="q"/>
              <a:defRPr/>
            </a:pPr>
            <a:r>
              <a:rPr lang="es-ES_tradnl" sz="1800" kern="0" dirty="0">
                <a:latin typeface="ZapfHumnst BT"/>
                <a:cs typeface="Arial" pitchFamily="34" charset="0"/>
              </a:rPr>
              <a:t>   </a:t>
            </a: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Unipolar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q"/>
              <a:defRPr/>
            </a:pP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  Polar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q"/>
              <a:defRPr/>
            </a:pP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  Bipolar</a:t>
            </a:r>
            <a:endParaRPr lang="es-MX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150" name="Text Box 7"/>
          <p:cNvSpPr txBox="1">
            <a:spLocks noChangeArrowheads="1"/>
          </p:cNvSpPr>
          <p:nvPr/>
        </p:nvSpPr>
        <p:spPr bwMode="auto">
          <a:xfrm>
            <a:off x="2155825" y="4714875"/>
            <a:ext cx="20574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_tradnl" altLang="es-MX" sz="1800" dirty="0"/>
              <a:t>011010001</a:t>
            </a:r>
          </a:p>
          <a:p>
            <a:pPr>
              <a:spcBef>
                <a:spcPct val="50000"/>
              </a:spcBef>
            </a:pPr>
            <a:r>
              <a:rPr lang="es-ES_tradnl" alt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Datos digitales</a:t>
            </a:r>
          </a:p>
        </p:txBody>
      </p:sp>
      <p:sp>
        <p:nvSpPr>
          <p:cNvPr id="6151" name="Rectangle 37"/>
          <p:cNvSpPr>
            <a:spLocks noChangeArrowheads="1"/>
          </p:cNvSpPr>
          <p:nvPr/>
        </p:nvSpPr>
        <p:spPr bwMode="auto">
          <a:xfrm>
            <a:off x="6656388" y="5129213"/>
            <a:ext cx="20589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alt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Señales digitales</a:t>
            </a:r>
          </a:p>
        </p:txBody>
      </p:sp>
      <p:grpSp>
        <p:nvGrpSpPr>
          <p:cNvPr id="6152" name="Group 11"/>
          <p:cNvGrpSpPr>
            <a:grpSpLocks/>
          </p:cNvGrpSpPr>
          <p:nvPr/>
        </p:nvGrpSpPr>
        <p:grpSpPr bwMode="auto">
          <a:xfrm>
            <a:off x="6753225" y="4643438"/>
            <a:ext cx="1828800" cy="381000"/>
            <a:chOff x="3504" y="960"/>
            <a:chExt cx="1152" cy="240"/>
          </a:xfrm>
        </p:grpSpPr>
        <p:grpSp>
          <p:nvGrpSpPr>
            <p:cNvPr id="6157" name="Group 12"/>
            <p:cNvGrpSpPr>
              <a:grpSpLocks/>
            </p:cNvGrpSpPr>
            <p:nvPr/>
          </p:nvGrpSpPr>
          <p:grpSpPr bwMode="auto">
            <a:xfrm>
              <a:off x="3504" y="960"/>
              <a:ext cx="1152" cy="240"/>
              <a:chOff x="3504" y="960"/>
              <a:chExt cx="1152" cy="240"/>
            </a:xfrm>
          </p:grpSpPr>
          <p:grpSp>
            <p:nvGrpSpPr>
              <p:cNvPr id="6160" name="Group 13"/>
              <p:cNvGrpSpPr>
                <a:grpSpLocks/>
              </p:cNvGrpSpPr>
              <p:nvPr/>
            </p:nvGrpSpPr>
            <p:grpSpPr bwMode="auto">
              <a:xfrm>
                <a:off x="3763" y="960"/>
                <a:ext cx="117" cy="240"/>
                <a:chOff x="3763" y="960"/>
                <a:chExt cx="117" cy="240"/>
              </a:xfrm>
            </p:grpSpPr>
            <p:sp>
              <p:nvSpPr>
                <p:cNvPr id="6179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3763" y="961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6180" name="Line 15"/>
                <p:cNvSpPr>
                  <a:spLocks noChangeShapeType="1"/>
                </p:cNvSpPr>
                <p:nvPr/>
              </p:nvSpPr>
              <p:spPr bwMode="auto">
                <a:xfrm>
                  <a:off x="3765" y="960"/>
                  <a:ext cx="11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6181" name="Line 16"/>
                <p:cNvSpPr>
                  <a:spLocks noChangeShapeType="1"/>
                </p:cNvSpPr>
                <p:nvPr/>
              </p:nvSpPr>
              <p:spPr bwMode="auto">
                <a:xfrm>
                  <a:off x="3880" y="962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6161" name="Group 17"/>
              <p:cNvGrpSpPr>
                <a:grpSpLocks/>
              </p:cNvGrpSpPr>
              <p:nvPr/>
            </p:nvGrpSpPr>
            <p:grpSpPr bwMode="auto">
              <a:xfrm>
                <a:off x="4280" y="960"/>
                <a:ext cx="117" cy="240"/>
                <a:chOff x="4280" y="960"/>
                <a:chExt cx="117" cy="240"/>
              </a:xfrm>
            </p:grpSpPr>
            <p:sp>
              <p:nvSpPr>
                <p:cNvPr id="6176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4280" y="961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6177" name="Line 19"/>
                <p:cNvSpPr>
                  <a:spLocks noChangeShapeType="1"/>
                </p:cNvSpPr>
                <p:nvPr/>
              </p:nvSpPr>
              <p:spPr bwMode="auto">
                <a:xfrm>
                  <a:off x="4282" y="960"/>
                  <a:ext cx="11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6178" name="Line 20"/>
                <p:cNvSpPr>
                  <a:spLocks noChangeShapeType="1"/>
                </p:cNvSpPr>
                <p:nvPr/>
              </p:nvSpPr>
              <p:spPr bwMode="auto">
                <a:xfrm>
                  <a:off x="4397" y="962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6162" name="Group 21"/>
              <p:cNvGrpSpPr>
                <a:grpSpLocks/>
              </p:cNvGrpSpPr>
              <p:nvPr/>
            </p:nvGrpSpPr>
            <p:grpSpPr bwMode="auto">
              <a:xfrm>
                <a:off x="4021" y="960"/>
                <a:ext cx="118" cy="240"/>
                <a:chOff x="4021" y="960"/>
                <a:chExt cx="118" cy="240"/>
              </a:xfrm>
            </p:grpSpPr>
            <p:sp>
              <p:nvSpPr>
                <p:cNvPr id="6173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4021" y="961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6174" name="Line 23"/>
                <p:cNvSpPr>
                  <a:spLocks noChangeShapeType="1"/>
                </p:cNvSpPr>
                <p:nvPr/>
              </p:nvSpPr>
              <p:spPr bwMode="auto">
                <a:xfrm>
                  <a:off x="4023" y="960"/>
                  <a:ext cx="11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6175" name="Line 24"/>
                <p:cNvSpPr>
                  <a:spLocks noChangeShapeType="1"/>
                </p:cNvSpPr>
                <p:nvPr/>
              </p:nvSpPr>
              <p:spPr bwMode="auto">
                <a:xfrm>
                  <a:off x="4139" y="962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6163" name="Group 25"/>
              <p:cNvGrpSpPr>
                <a:grpSpLocks/>
              </p:cNvGrpSpPr>
              <p:nvPr/>
            </p:nvGrpSpPr>
            <p:grpSpPr bwMode="auto">
              <a:xfrm>
                <a:off x="3504" y="960"/>
                <a:ext cx="118" cy="240"/>
                <a:chOff x="3504" y="960"/>
                <a:chExt cx="118" cy="240"/>
              </a:xfrm>
            </p:grpSpPr>
            <p:sp>
              <p:nvSpPr>
                <p:cNvPr id="6170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3504" y="961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6171" name="Line 27"/>
                <p:cNvSpPr>
                  <a:spLocks noChangeShapeType="1"/>
                </p:cNvSpPr>
                <p:nvPr/>
              </p:nvSpPr>
              <p:spPr bwMode="auto">
                <a:xfrm>
                  <a:off x="3506" y="960"/>
                  <a:ext cx="11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6172" name="Line 28"/>
                <p:cNvSpPr>
                  <a:spLocks noChangeShapeType="1"/>
                </p:cNvSpPr>
                <p:nvPr/>
              </p:nvSpPr>
              <p:spPr bwMode="auto">
                <a:xfrm>
                  <a:off x="3622" y="962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6164" name="Group 29"/>
              <p:cNvGrpSpPr>
                <a:grpSpLocks/>
              </p:cNvGrpSpPr>
              <p:nvPr/>
            </p:nvGrpSpPr>
            <p:grpSpPr bwMode="auto">
              <a:xfrm>
                <a:off x="4538" y="960"/>
                <a:ext cx="118" cy="240"/>
                <a:chOff x="4538" y="960"/>
                <a:chExt cx="118" cy="240"/>
              </a:xfrm>
            </p:grpSpPr>
            <p:sp>
              <p:nvSpPr>
                <p:cNvPr id="6167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4538" y="961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6168" name="Line 31"/>
                <p:cNvSpPr>
                  <a:spLocks noChangeShapeType="1"/>
                </p:cNvSpPr>
                <p:nvPr/>
              </p:nvSpPr>
              <p:spPr bwMode="auto">
                <a:xfrm>
                  <a:off x="4540" y="960"/>
                  <a:ext cx="11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6169" name="Line 32"/>
                <p:cNvSpPr>
                  <a:spLocks noChangeShapeType="1"/>
                </p:cNvSpPr>
                <p:nvPr/>
              </p:nvSpPr>
              <p:spPr bwMode="auto">
                <a:xfrm>
                  <a:off x="4656" y="962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sp>
            <p:nvSpPr>
              <p:cNvPr id="6165" name="Line 33"/>
              <p:cNvSpPr>
                <a:spLocks noChangeShapeType="1"/>
              </p:cNvSpPr>
              <p:nvPr/>
            </p:nvSpPr>
            <p:spPr bwMode="auto">
              <a:xfrm>
                <a:off x="4141" y="1200"/>
                <a:ext cx="13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6166" name="Line 34"/>
              <p:cNvSpPr>
                <a:spLocks noChangeShapeType="1"/>
              </p:cNvSpPr>
              <p:nvPr/>
            </p:nvSpPr>
            <p:spPr bwMode="auto">
              <a:xfrm>
                <a:off x="4399" y="1200"/>
                <a:ext cx="13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sp>
          <p:nvSpPr>
            <p:cNvPr id="6158" name="Line 35"/>
            <p:cNvSpPr>
              <a:spLocks noChangeShapeType="1"/>
            </p:cNvSpPr>
            <p:nvPr/>
          </p:nvSpPr>
          <p:spPr bwMode="auto">
            <a:xfrm>
              <a:off x="3650" y="1200"/>
              <a:ext cx="1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59" name="Line 36"/>
            <p:cNvSpPr>
              <a:spLocks noChangeShapeType="1"/>
            </p:cNvSpPr>
            <p:nvPr/>
          </p:nvSpPr>
          <p:spPr bwMode="auto">
            <a:xfrm>
              <a:off x="3890" y="1200"/>
              <a:ext cx="1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pic>
        <p:nvPicPr>
          <p:cNvPr id="6153" name="72 Imagen" descr="welcome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" y="4071938"/>
            <a:ext cx="1928813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73 Flecha derecha"/>
          <p:cNvSpPr/>
          <p:nvPr/>
        </p:nvSpPr>
        <p:spPr bwMode="auto">
          <a:xfrm>
            <a:off x="3798888" y="4714875"/>
            <a:ext cx="500062" cy="50006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s-MX"/>
          </a:p>
        </p:txBody>
      </p:sp>
      <p:sp>
        <p:nvSpPr>
          <p:cNvPr id="75" name="74 Rectángulo"/>
          <p:cNvSpPr/>
          <p:nvPr/>
        </p:nvSpPr>
        <p:spPr bwMode="auto">
          <a:xfrm>
            <a:off x="4370388" y="4572000"/>
            <a:ext cx="1571625" cy="7858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50000"/>
              </a:lnSpc>
              <a:defRPr/>
            </a:pPr>
            <a:r>
              <a:rPr lang="es-MX" sz="1600" b="1" dirty="0">
                <a:latin typeface="ZapfHumnst BT"/>
              </a:rPr>
              <a:t>Codificación digital / digital</a:t>
            </a:r>
          </a:p>
        </p:txBody>
      </p:sp>
      <p:sp>
        <p:nvSpPr>
          <p:cNvPr id="76" name="75 Flecha derecha"/>
          <p:cNvSpPr/>
          <p:nvPr/>
        </p:nvSpPr>
        <p:spPr bwMode="auto">
          <a:xfrm>
            <a:off x="6084888" y="4643438"/>
            <a:ext cx="500062" cy="500062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281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Unipolar</a:t>
            </a:r>
          </a:p>
        </p:txBody>
      </p:sp>
      <p:sp>
        <p:nvSpPr>
          <p:cNvPr id="717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38" name="37 CuadroTexto"/>
          <p:cNvSpPr txBox="1"/>
          <p:nvPr/>
        </p:nvSpPr>
        <p:spPr>
          <a:xfrm>
            <a:off x="642938" y="1420813"/>
            <a:ext cx="1428750" cy="5043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ES_tradnl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Unipolar</a:t>
            </a:r>
            <a:endParaRPr lang="es-MX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857250" y="2063750"/>
            <a:ext cx="7572375" cy="463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ES_tradnl" sz="1800" kern="0" dirty="0">
                <a:latin typeface="ZapfHumnst BT"/>
                <a:cs typeface="Arial" pitchFamily="34" charset="0"/>
              </a:rPr>
              <a:t>  </a:t>
            </a: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La codificación unipolar </a:t>
            </a:r>
            <a:r>
              <a:rPr lang="es-ES_tradnl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usa únicamente una polaridad</a:t>
            </a: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.</a:t>
            </a:r>
            <a:endParaRPr lang="es-MX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40 CuadroTexto"/>
          <p:cNvSpPr txBox="1"/>
          <p:nvPr/>
        </p:nvSpPr>
        <p:spPr>
          <a:xfrm>
            <a:off x="642938" y="3286125"/>
            <a:ext cx="1357312" cy="463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ES_tradnl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Ejemplo:</a:t>
            </a:r>
            <a:endParaRPr lang="es-MX" sz="1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785813" y="3857625"/>
            <a:ext cx="2071687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ES_tradnl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0 : Valor de cero</a:t>
            </a:r>
          </a:p>
          <a:p>
            <a:pPr algn="just">
              <a:lnSpc>
                <a:spcPct val="150000"/>
              </a:lnSpc>
              <a:defRPr/>
            </a:pPr>
            <a:r>
              <a:rPr lang="es-ES_tradnl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1 : Valor positivo (+)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7176" name="30 Grupo"/>
          <p:cNvGrpSpPr>
            <a:grpSpLocks/>
          </p:cNvGrpSpPr>
          <p:nvPr/>
        </p:nvGrpSpPr>
        <p:grpSpPr bwMode="auto">
          <a:xfrm>
            <a:off x="2857500" y="3000375"/>
            <a:ext cx="5929313" cy="2357438"/>
            <a:chOff x="2857500" y="4071938"/>
            <a:chExt cx="5929313" cy="2357458"/>
          </a:xfrm>
        </p:grpSpPr>
        <p:grpSp>
          <p:nvGrpSpPr>
            <p:cNvPr id="7177" name="93 Grupo"/>
            <p:cNvGrpSpPr>
              <a:grpSpLocks/>
            </p:cNvGrpSpPr>
            <p:nvPr/>
          </p:nvGrpSpPr>
          <p:grpSpPr bwMode="auto">
            <a:xfrm>
              <a:off x="2857500" y="4071938"/>
              <a:ext cx="5929313" cy="2203450"/>
              <a:chOff x="2857488" y="4071942"/>
              <a:chExt cx="5929386" cy="2203372"/>
            </a:xfrm>
          </p:grpSpPr>
          <p:pic>
            <p:nvPicPr>
              <p:cNvPr id="7181" name="Picture 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86180" y="5000644"/>
                <a:ext cx="4357688" cy="1143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182" name="Text Box 152"/>
              <p:cNvSpPr txBox="1">
                <a:spLocks noChangeArrowheads="1"/>
              </p:cNvSpPr>
              <p:nvPr/>
            </p:nvSpPr>
            <p:spPr bwMode="auto">
              <a:xfrm>
                <a:off x="3605205" y="4643457"/>
                <a:ext cx="4324350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s-MX" altLang="es-MX" sz="2000" b="1">
                    <a:solidFill>
                      <a:schemeClr val="accent2"/>
                    </a:solidFill>
                  </a:rPr>
                  <a:t>0     1     0    0    1    1    0    0    0    1    1</a:t>
                </a:r>
                <a:r>
                  <a:rPr lang="es-MX" altLang="es-MX" sz="2000" b="1"/>
                  <a:t> </a:t>
                </a:r>
              </a:p>
            </p:txBody>
          </p:sp>
          <p:cxnSp>
            <p:nvCxnSpPr>
              <p:cNvPr id="7183" name="30 Conector recto"/>
              <p:cNvCxnSpPr>
                <a:cxnSpLocks noChangeShapeType="1"/>
              </p:cNvCxnSpPr>
              <p:nvPr/>
            </p:nvCxnSpPr>
            <p:spPr bwMode="auto">
              <a:xfrm>
                <a:off x="3571868" y="5784869"/>
                <a:ext cx="428625" cy="1588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84" name="31 Conector recto"/>
              <p:cNvCxnSpPr>
                <a:cxnSpLocks noChangeShapeType="1"/>
              </p:cNvCxnSpPr>
              <p:nvPr/>
            </p:nvCxnSpPr>
            <p:spPr bwMode="auto">
              <a:xfrm>
                <a:off x="4000493" y="5357832"/>
                <a:ext cx="428625" cy="1587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85" name="32 Conector recto"/>
              <p:cNvCxnSpPr>
                <a:cxnSpLocks noChangeShapeType="1"/>
              </p:cNvCxnSpPr>
              <p:nvPr/>
            </p:nvCxnSpPr>
            <p:spPr bwMode="auto">
              <a:xfrm>
                <a:off x="4429118" y="5784869"/>
                <a:ext cx="785812" cy="1588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86" name="35 Conector recto"/>
              <p:cNvCxnSpPr>
                <a:cxnSpLocks noChangeShapeType="1"/>
              </p:cNvCxnSpPr>
              <p:nvPr/>
            </p:nvCxnSpPr>
            <p:spPr bwMode="auto">
              <a:xfrm>
                <a:off x="6000743" y="5784869"/>
                <a:ext cx="1071562" cy="1588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87" name="37 Conector recto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3786181" y="5572144"/>
                <a:ext cx="430212" cy="1587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88" name="41 Conector recto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4213218" y="5572144"/>
                <a:ext cx="430212" cy="1588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89" name="42 Conector recto"/>
              <p:cNvCxnSpPr>
                <a:cxnSpLocks noChangeShapeType="1"/>
              </p:cNvCxnSpPr>
              <p:nvPr/>
            </p:nvCxnSpPr>
            <p:spPr bwMode="auto">
              <a:xfrm>
                <a:off x="5214930" y="5356244"/>
                <a:ext cx="785813" cy="1588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90" name="43 Conector recto"/>
              <p:cNvCxnSpPr>
                <a:cxnSpLocks noChangeShapeType="1"/>
              </p:cNvCxnSpPr>
              <p:nvPr/>
            </p:nvCxnSpPr>
            <p:spPr bwMode="auto">
              <a:xfrm>
                <a:off x="7072305" y="5357832"/>
                <a:ext cx="785813" cy="1587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91" name="44 Conector recto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4999031" y="5572144"/>
                <a:ext cx="430212" cy="1587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92" name="45 Conector recto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5784843" y="5572144"/>
                <a:ext cx="430212" cy="1588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93" name="47 Conector recto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6857993" y="5572144"/>
                <a:ext cx="430212" cy="1588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94" name="48 Conector recto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7642218" y="5572144"/>
                <a:ext cx="430212" cy="1588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95" name="83 Conector recto de flecha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2786844" y="5143512"/>
                <a:ext cx="1285090" cy="794"/>
              </a:xfrm>
              <a:prstGeom prst="straightConnector1">
                <a:avLst/>
              </a:prstGeom>
              <a:noFill/>
              <a:ln w="9525" algn="ctr">
                <a:solidFill>
                  <a:schemeClr val="accent2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96" name="84 Conector recto de flecha"/>
              <p:cNvCxnSpPr>
                <a:cxnSpLocks noChangeShapeType="1"/>
              </p:cNvCxnSpPr>
              <p:nvPr/>
            </p:nvCxnSpPr>
            <p:spPr bwMode="auto">
              <a:xfrm>
                <a:off x="3428992" y="5786454"/>
                <a:ext cx="5072098" cy="1588"/>
              </a:xfrm>
              <a:prstGeom prst="straightConnector1">
                <a:avLst/>
              </a:prstGeom>
              <a:noFill/>
              <a:ln w="9525" algn="ctr">
                <a:solidFill>
                  <a:schemeClr val="accent2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2" name="91 CuadroTexto"/>
              <p:cNvSpPr txBox="1"/>
              <p:nvPr/>
            </p:nvSpPr>
            <p:spPr>
              <a:xfrm>
                <a:off x="2857488" y="4071942"/>
                <a:ext cx="1071576" cy="461951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just">
                  <a:lnSpc>
                    <a:spcPct val="150000"/>
                  </a:lnSpc>
                  <a:defRPr/>
                </a:pPr>
                <a:r>
                  <a:rPr lang="es-ES_tradnl" sz="1600" b="1" i="1" kern="0" dirty="0">
                    <a:solidFill>
                      <a:schemeClr val="accent2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Amplitud</a:t>
                </a:r>
                <a:endParaRPr lang="es-MX" sz="1600" b="1" i="1" dirty="0">
                  <a:solidFill>
                    <a:schemeClr val="accent2">
                      <a:lumMod val="50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93" name="92 CuadroTexto"/>
              <p:cNvSpPr txBox="1"/>
              <p:nvPr/>
            </p:nvSpPr>
            <p:spPr>
              <a:xfrm>
                <a:off x="7929613" y="5857832"/>
                <a:ext cx="857261" cy="417501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just">
                  <a:lnSpc>
                    <a:spcPct val="150000"/>
                  </a:lnSpc>
                  <a:defRPr/>
                </a:pPr>
                <a:r>
                  <a:rPr lang="es-ES_tradnl" sz="1600" b="1" i="1" kern="0" dirty="0">
                    <a:solidFill>
                      <a:schemeClr val="accent2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Tiempo</a:t>
                </a:r>
                <a:endParaRPr lang="es-MX" sz="1600" b="1" i="1" dirty="0">
                  <a:solidFill>
                    <a:schemeClr val="accent2">
                      <a:lumMod val="50000"/>
                    </a:schemeClr>
                  </a:solidFill>
                  <a:latin typeface="+mj-lt"/>
                </a:endParaRPr>
              </a:p>
            </p:txBody>
          </p:sp>
        </p:grpSp>
        <p:sp>
          <p:nvSpPr>
            <p:cNvPr id="7178" name="58 CuadroTexto"/>
            <p:cNvSpPr txBox="1">
              <a:spLocks noChangeArrowheads="1"/>
            </p:cNvSpPr>
            <p:nvPr/>
          </p:nvSpPr>
          <p:spPr bwMode="auto">
            <a:xfrm>
              <a:off x="2928926" y="5143521"/>
              <a:ext cx="5715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800" b="1">
                  <a:solidFill>
                    <a:srgbClr val="660066"/>
                  </a:solidFill>
                  <a:latin typeface="ZapfHumnst BT"/>
                </a:rPr>
                <a:t>+ v</a:t>
              </a:r>
            </a:p>
          </p:txBody>
        </p:sp>
        <p:sp>
          <p:nvSpPr>
            <p:cNvPr id="7179" name="59 CuadroTexto"/>
            <p:cNvSpPr txBox="1">
              <a:spLocks noChangeArrowheads="1"/>
            </p:cNvSpPr>
            <p:nvPr/>
          </p:nvSpPr>
          <p:spPr bwMode="auto">
            <a:xfrm>
              <a:off x="3000364" y="6059508"/>
              <a:ext cx="50006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800" b="1">
                  <a:solidFill>
                    <a:srgbClr val="660066"/>
                  </a:solidFill>
                  <a:latin typeface="ZapfHumnst BT"/>
                </a:rPr>
                <a:t>- v</a:t>
              </a:r>
            </a:p>
          </p:txBody>
        </p:sp>
        <p:sp>
          <p:nvSpPr>
            <p:cNvPr id="7180" name="60 CuadroTexto"/>
            <p:cNvSpPr txBox="1">
              <a:spLocks noChangeArrowheads="1"/>
            </p:cNvSpPr>
            <p:nvPr/>
          </p:nvSpPr>
          <p:spPr bwMode="auto">
            <a:xfrm>
              <a:off x="3143239" y="5591196"/>
              <a:ext cx="357187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600" b="1">
                  <a:solidFill>
                    <a:srgbClr val="660066"/>
                  </a:solidFill>
                  <a:latin typeface="ZapfHumnst BT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677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0" grpId="0"/>
      <p:bldP spid="41" grpId="0"/>
      <p:bldP spid="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Datos digitales, señales digitales</a:t>
            </a:r>
          </a:p>
        </p:txBody>
      </p:sp>
      <p:sp>
        <p:nvSpPr>
          <p:cNvPr id="819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38" name="37 CuadroTexto"/>
          <p:cNvSpPr txBox="1"/>
          <p:nvPr/>
        </p:nvSpPr>
        <p:spPr>
          <a:xfrm>
            <a:off x="500063" y="1071563"/>
            <a:ext cx="1428750" cy="5043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ES_tradnl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Unipolar</a:t>
            </a:r>
            <a:endParaRPr lang="es-MX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2071688" y="1755801"/>
            <a:ext cx="5286375" cy="463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s-ES_tradnl" sz="1800" kern="0" dirty="0">
                <a:latin typeface="ZapfHumnst BT"/>
                <a:cs typeface="Arial" pitchFamily="34" charset="0"/>
              </a:rPr>
              <a:t>  </a:t>
            </a: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Es muy sencilla y su implementación es barata.</a:t>
            </a:r>
            <a:endParaRPr lang="es-MX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2299193" y="2463695"/>
            <a:ext cx="5429250" cy="923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s-ES_tradnl" sz="1800" kern="0" dirty="0">
                <a:latin typeface="ZapfHumnst BT"/>
                <a:cs typeface="Arial" pitchFamily="34" charset="0"/>
              </a:rPr>
              <a:t>   </a:t>
            </a:r>
            <a:r>
              <a:rPr lang="es-ES_tradnl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Componente DC </a:t>
            </a: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(Corriente continua)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  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Ausencia de capacidad de sincronización</a:t>
            </a:r>
            <a:endParaRPr lang="es-MX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714375" y="1714500"/>
            <a:ext cx="1357313" cy="463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ES_tradnl" sz="1800" b="1" kern="0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Arial" pitchFamily="34" charset="0"/>
              </a:rPr>
              <a:t>Ventajas:</a:t>
            </a:r>
            <a:endParaRPr lang="es-MX" sz="1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714375" y="2564904"/>
            <a:ext cx="2286000" cy="458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ES_tradnl" sz="1800" b="1" kern="0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Arial" pitchFamily="34" charset="0"/>
              </a:rPr>
              <a:t>Problemas:</a:t>
            </a:r>
            <a:endParaRPr lang="es-MX" sz="1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8201" name="31 Grupo"/>
          <p:cNvGrpSpPr>
            <a:grpSpLocks/>
          </p:cNvGrpSpPr>
          <p:nvPr/>
        </p:nvGrpSpPr>
        <p:grpSpPr bwMode="auto">
          <a:xfrm>
            <a:off x="1187624" y="3861048"/>
            <a:ext cx="6500812" cy="1870075"/>
            <a:chOff x="1285852" y="4572008"/>
            <a:chExt cx="6500813" cy="1870086"/>
          </a:xfrm>
        </p:grpSpPr>
        <p:grpSp>
          <p:nvGrpSpPr>
            <p:cNvPr id="8202" name="27 Grupo"/>
            <p:cNvGrpSpPr>
              <a:grpSpLocks/>
            </p:cNvGrpSpPr>
            <p:nvPr/>
          </p:nvGrpSpPr>
          <p:grpSpPr bwMode="auto">
            <a:xfrm>
              <a:off x="1285852" y="4572008"/>
              <a:ext cx="6500813" cy="1773238"/>
              <a:chOff x="1500197" y="4726821"/>
              <a:chExt cx="6500827" cy="1774013"/>
            </a:xfrm>
          </p:grpSpPr>
          <p:pic>
            <p:nvPicPr>
              <p:cNvPr id="8206" name="Picture 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00392" y="5226119"/>
                <a:ext cx="4357634" cy="1143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207" name="Text Box 152"/>
              <p:cNvSpPr txBox="1">
                <a:spLocks noChangeArrowheads="1"/>
              </p:cNvSpPr>
              <p:nvPr/>
            </p:nvSpPr>
            <p:spPr bwMode="auto">
              <a:xfrm>
                <a:off x="2819420" y="4868919"/>
                <a:ext cx="4324296" cy="4000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s-MX" altLang="es-MX" sz="2000" b="1">
                    <a:solidFill>
                      <a:schemeClr val="accent2"/>
                    </a:solidFill>
                  </a:rPr>
                  <a:t>0     1     0    0    1    1    0    0    0    1    1</a:t>
                </a:r>
                <a:r>
                  <a:rPr lang="es-MX" altLang="es-MX" sz="2000" b="1"/>
                  <a:t> </a:t>
                </a:r>
              </a:p>
            </p:txBody>
          </p:sp>
          <p:cxnSp>
            <p:nvCxnSpPr>
              <p:cNvPr id="8208" name="30 Conector recto"/>
              <p:cNvCxnSpPr>
                <a:cxnSpLocks noChangeShapeType="1"/>
              </p:cNvCxnSpPr>
              <p:nvPr/>
            </p:nvCxnSpPr>
            <p:spPr bwMode="auto">
              <a:xfrm>
                <a:off x="2786083" y="6010372"/>
                <a:ext cx="428620" cy="1588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09" name="31 Conector recto"/>
              <p:cNvCxnSpPr>
                <a:cxnSpLocks noChangeShapeType="1"/>
              </p:cNvCxnSpPr>
              <p:nvPr/>
            </p:nvCxnSpPr>
            <p:spPr bwMode="auto">
              <a:xfrm>
                <a:off x="3214703" y="5583320"/>
                <a:ext cx="428620" cy="1587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10" name="32 Conector recto"/>
              <p:cNvCxnSpPr>
                <a:cxnSpLocks noChangeShapeType="1"/>
              </p:cNvCxnSpPr>
              <p:nvPr/>
            </p:nvCxnSpPr>
            <p:spPr bwMode="auto">
              <a:xfrm>
                <a:off x="3643322" y="6010372"/>
                <a:ext cx="785802" cy="1588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11" name="35 Conector recto"/>
              <p:cNvCxnSpPr>
                <a:cxnSpLocks noChangeShapeType="1"/>
              </p:cNvCxnSpPr>
              <p:nvPr/>
            </p:nvCxnSpPr>
            <p:spPr bwMode="auto">
              <a:xfrm>
                <a:off x="5214928" y="6010372"/>
                <a:ext cx="1071549" cy="1588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12" name="37 Conector recto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3000383" y="5797639"/>
                <a:ext cx="430227" cy="1587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13" name="41 Conector recto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3427415" y="5797639"/>
                <a:ext cx="430227" cy="1588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14" name="42 Conector recto"/>
              <p:cNvCxnSpPr>
                <a:cxnSpLocks noChangeShapeType="1"/>
              </p:cNvCxnSpPr>
              <p:nvPr/>
            </p:nvCxnSpPr>
            <p:spPr bwMode="auto">
              <a:xfrm>
                <a:off x="4429125" y="5581731"/>
                <a:ext cx="785803" cy="1588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15" name="43 Conector recto"/>
              <p:cNvCxnSpPr>
                <a:cxnSpLocks noChangeShapeType="1"/>
              </p:cNvCxnSpPr>
              <p:nvPr/>
            </p:nvCxnSpPr>
            <p:spPr bwMode="auto">
              <a:xfrm>
                <a:off x="6286476" y="5583320"/>
                <a:ext cx="785803" cy="1587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16" name="44 Conector recto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4213218" y="5797639"/>
                <a:ext cx="430227" cy="1587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17" name="45 Conector recto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4999020" y="5797639"/>
                <a:ext cx="430227" cy="1588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18" name="47 Conector recto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6072157" y="5797639"/>
                <a:ext cx="430227" cy="1588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19" name="48 Conector recto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6856372" y="5797639"/>
                <a:ext cx="430227" cy="1588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20" name="57 Conector recto de flecha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2001038" y="5368992"/>
                <a:ext cx="1285135" cy="794"/>
              </a:xfrm>
              <a:prstGeom prst="straightConnector1">
                <a:avLst/>
              </a:prstGeom>
              <a:noFill/>
              <a:ln w="9525" algn="ctr">
                <a:solidFill>
                  <a:schemeClr val="accent2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21" name="58 Conector recto de flecha"/>
              <p:cNvCxnSpPr>
                <a:cxnSpLocks noChangeShapeType="1"/>
              </p:cNvCxnSpPr>
              <p:nvPr/>
            </p:nvCxnSpPr>
            <p:spPr bwMode="auto">
              <a:xfrm>
                <a:off x="2643209" y="6011957"/>
                <a:ext cx="5072035" cy="1588"/>
              </a:xfrm>
              <a:prstGeom prst="straightConnector1">
                <a:avLst/>
              </a:prstGeom>
              <a:noFill/>
              <a:ln w="9525" algn="ctr">
                <a:solidFill>
                  <a:schemeClr val="accent2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0" name="59 CuadroTexto"/>
              <p:cNvSpPr txBox="1"/>
              <p:nvPr/>
            </p:nvSpPr>
            <p:spPr bwMode="auto">
              <a:xfrm>
                <a:off x="1500197" y="4857054"/>
                <a:ext cx="1071564" cy="46216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just">
                  <a:lnSpc>
                    <a:spcPct val="150000"/>
                  </a:lnSpc>
                  <a:defRPr/>
                </a:pPr>
                <a:r>
                  <a:rPr lang="es-ES_tradnl" sz="1600" b="1" i="1" kern="0" dirty="0">
                    <a:solidFill>
                      <a:schemeClr val="accent2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Amplitud</a:t>
                </a:r>
                <a:endParaRPr lang="es-MX" sz="1600" b="1" i="1" dirty="0">
                  <a:solidFill>
                    <a:schemeClr val="accent2">
                      <a:lumMod val="50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61" name="60 CuadroTexto"/>
              <p:cNvSpPr txBox="1"/>
              <p:nvPr/>
            </p:nvSpPr>
            <p:spPr bwMode="auto">
              <a:xfrm>
                <a:off x="7143772" y="6083146"/>
                <a:ext cx="857252" cy="41769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just">
                  <a:lnSpc>
                    <a:spcPct val="150000"/>
                  </a:lnSpc>
                  <a:defRPr/>
                </a:pPr>
                <a:r>
                  <a:rPr lang="es-ES_tradnl" sz="1600" b="1" i="1" kern="0" dirty="0">
                    <a:solidFill>
                      <a:schemeClr val="accent2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Tiempo</a:t>
                </a:r>
                <a:endParaRPr lang="es-MX" sz="1600" b="1" i="1" dirty="0">
                  <a:solidFill>
                    <a:schemeClr val="accent2">
                      <a:lumMod val="50000"/>
                    </a:schemeClr>
                  </a:solidFill>
                  <a:latin typeface="+mj-lt"/>
                </a:endParaRPr>
              </a:p>
            </p:txBody>
          </p:sp>
        </p:grpSp>
        <p:sp>
          <p:nvSpPr>
            <p:cNvPr id="8203" name="58 CuadroTexto"/>
            <p:cNvSpPr txBox="1">
              <a:spLocks noChangeArrowheads="1"/>
            </p:cNvSpPr>
            <p:nvPr/>
          </p:nvSpPr>
          <p:spPr bwMode="auto">
            <a:xfrm>
              <a:off x="1857334" y="5214968"/>
              <a:ext cx="5715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800" b="1">
                  <a:solidFill>
                    <a:srgbClr val="660066"/>
                  </a:solidFill>
                  <a:latin typeface="ZapfHumnst BT"/>
                </a:rPr>
                <a:t>+ v</a:t>
              </a:r>
            </a:p>
          </p:txBody>
        </p:sp>
        <p:sp>
          <p:nvSpPr>
            <p:cNvPr id="8204" name="59 CuadroTexto"/>
            <p:cNvSpPr txBox="1">
              <a:spLocks noChangeArrowheads="1"/>
            </p:cNvSpPr>
            <p:nvPr/>
          </p:nvSpPr>
          <p:spPr bwMode="auto">
            <a:xfrm>
              <a:off x="1928798" y="6072206"/>
              <a:ext cx="50006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800" b="1">
                  <a:solidFill>
                    <a:srgbClr val="660066"/>
                  </a:solidFill>
                  <a:latin typeface="ZapfHumnst BT"/>
                </a:rPr>
                <a:t>- v</a:t>
              </a:r>
            </a:p>
          </p:txBody>
        </p:sp>
        <p:sp>
          <p:nvSpPr>
            <p:cNvPr id="8205" name="60 CuadroTexto"/>
            <p:cNvSpPr txBox="1">
              <a:spLocks noChangeArrowheads="1"/>
            </p:cNvSpPr>
            <p:nvPr/>
          </p:nvSpPr>
          <p:spPr bwMode="auto">
            <a:xfrm>
              <a:off x="2071647" y="5662643"/>
              <a:ext cx="357187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600" b="1">
                  <a:solidFill>
                    <a:srgbClr val="660066"/>
                  </a:solidFill>
                  <a:latin typeface="ZapfHumnst BT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650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39" grpId="0"/>
      <p:bldP spid="27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Datos digitales, señales digitales</a:t>
            </a:r>
          </a:p>
        </p:txBody>
      </p:sp>
      <p:sp>
        <p:nvSpPr>
          <p:cNvPr id="921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38" name="37 CuadroTexto"/>
          <p:cNvSpPr txBox="1"/>
          <p:nvPr/>
        </p:nvSpPr>
        <p:spPr>
          <a:xfrm>
            <a:off x="571500" y="1143000"/>
            <a:ext cx="6929438" cy="5043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ES_tradnl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Componente DC ( Componente de corriente continua )</a:t>
            </a:r>
            <a:endParaRPr lang="es-MX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642938" y="1857375"/>
            <a:ext cx="79295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1938" indent="-261938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La </a:t>
            </a:r>
            <a:r>
              <a:rPr lang="es-ES_tradnl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amplitud media </a:t>
            </a: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de una señal con codificación unipolar </a:t>
            </a:r>
            <a:r>
              <a:rPr lang="es-ES_tradnl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no es cero</a:t>
            </a: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y esto crea una </a:t>
            </a:r>
            <a:r>
              <a:rPr lang="es-ES_tradnl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componente de corriente continua (frecuencia cero)</a:t>
            </a: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. </a:t>
            </a:r>
            <a:endParaRPr lang="es-MX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642938" y="2857500"/>
            <a:ext cx="8105526" cy="923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s-ES_tradnl" sz="1800" kern="0" dirty="0">
                <a:latin typeface="ZapfHumnst BT"/>
                <a:cs typeface="Arial" pitchFamily="34" charset="0"/>
              </a:rPr>
              <a:t>  </a:t>
            </a: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Cuando una señal contiene una </a:t>
            </a:r>
            <a:r>
              <a:rPr lang="es-ES_tradnl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componente DC</a:t>
            </a: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, no puede viajar a través</a:t>
            </a:r>
          </a:p>
          <a:p>
            <a:pPr algn="just">
              <a:lnSpc>
                <a:spcPct val="150000"/>
              </a:lnSpc>
              <a:defRPr/>
            </a:pP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  de medios que no pueden gestionar este tipo de componentes.</a:t>
            </a:r>
            <a:endParaRPr lang="es-MX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9223" name="30 Grupo"/>
          <p:cNvGrpSpPr>
            <a:grpSpLocks/>
          </p:cNvGrpSpPr>
          <p:nvPr/>
        </p:nvGrpSpPr>
        <p:grpSpPr bwMode="auto">
          <a:xfrm>
            <a:off x="1285875" y="4149080"/>
            <a:ext cx="6500813" cy="1928813"/>
            <a:chOff x="1285875" y="4500563"/>
            <a:chExt cx="6500813" cy="1928833"/>
          </a:xfrm>
        </p:grpSpPr>
        <p:grpSp>
          <p:nvGrpSpPr>
            <p:cNvPr id="9224" name="24 Grupo"/>
            <p:cNvGrpSpPr>
              <a:grpSpLocks/>
            </p:cNvGrpSpPr>
            <p:nvPr/>
          </p:nvGrpSpPr>
          <p:grpSpPr bwMode="auto">
            <a:xfrm>
              <a:off x="1285875" y="4500563"/>
              <a:ext cx="6500813" cy="1773237"/>
              <a:chOff x="1428728" y="4656138"/>
              <a:chExt cx="6500835" cy="1773237"/>
            </a:xfrm>
          </p:grpSpPr>
          <p:pic>
            <p:nvPicPr>
              <p:cNvPr id="9228" name="Picture 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938" y="5154613"/>
                <a:ext cx="4357687" cy="1143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229" name="Text Box 152"/>
              <p:cNvSpPr txBox="1">
                <a:spLocks noChangeArrowheads="1"/>
              </p:cNvSpPr>
              <p:nvPr/>
            </p:nvSpPr>
            <p:spPr bwMode="auto">
              <a:xfrm>
                <a:off x="2747963" y="4797425"/>
                <a:ext cx="4324350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s-MX" altLang="es-MX" sz="2000" b="1">
                    <a:solidFill>
                      <a:schemeClr val="accent2"/>
                    </a:solidFill>
                  </a:rPr>
                  <a:t>0     1     0    0    1    1    0    0    0    1    1</a:t>
                </a:r>
                <a:r>
                  <a:rPr lang="es-MX" altLang="es-MX" sz="2000" b="1"/>
                  <a:t> </a:t>
                </a:r>
              </a:p>
            </p:txBody>
          </p:sp>
          <p:cxnSp>
            <p:nvCxnSpPr>
              <p:cNvPr id="9230" name="30 Conector recto"/>
              <p:cNvCxnSpPr>
                <a:cxnSpLocks noChangeShapeType="1"/>
              </p:cNvCxnSpPr>
              <p:nvPr/>
            </p:nvCxnSpPr>
            <p:spPr bwMode="auto">
              <a:xfrm>
                <a:off x="2714625" y="5938838"/>
                <a:ext cx="428625" cy="1587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31" name="31 Conector recto"/>
              <p:cNvCxnSpPr>
                <a:cxnSpLocks noChangeShapeType="1"/>
              </p:cNvCxnSpPr>
              <p:nvPr/>
            </p:nvCxnSpPr>
            <p:spPr bwMode="auto">
              <a:xfrm>
                <a:off x="3143250" y="5511800"/>
                <a:ext cx="428625" cy="1588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32" name="32 Conector recto"/>
              <p:cNvCxnSpPr>
                <a:cxnSpLocks noChangeShapeType="1"/>
              </p:cNvCxnSpPr>
              <p:nvPr/>
            </p:nvCxnSpPr>
            <p:spPr bwMode="auto">
              <a:xfrm>
                <a:off x="3571875" y="5938838"/>
                <a:ext cx="785813" cy="1587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33" name="35 Conector recto"/>
              <p:cNvCxnSpPr>
                <a:cxnSpLocks noChangeShapeType="1"/>
              </p:cNvCxnSpPr>
              <p:nvPr/>
            </p:nvCxnSpPr>
            <p:spPr bwMode="auto">
              <a:xfrm>
                <a:off x="5143500" y="5938838"/>
                <a:ext cx="1071563" cy="1587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34" name="37 Conector recto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2928937" y="5726113"/>
                <a:ext cx="430213" cy="1588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35" name="41 Conector recto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3355975" y="5726113"/>
                <a:ext cx="430213" cy="1587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36" name="42 Conector recto"/>
              <p:cNvCxnSpPr>
                <a:cxnSpLocks noChangeShapeType="1"/>
              </p:cNvCxnSpPr>
              <p:nvPr/>
            </p:nvCxnSpPr>
            <p:spPr bwMode="auto">
              <a:xfrm>
                <a:off x="4357688" y="5510213"/>
                <a:ext cx="785812" cy="1587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37" name="43 Conector recto"/>
              <p:cNvCxnSpPr>
                <a:cxnSpLocks noChangeShapeType="1"/>
              </p:cNvCxnSpPr>
              <p:nvPr/>
            </p:nvCxnSpPr>
            <p:spPr bwMode="auto">
              <a:xfrm>
                <a:off x="6215063" y="5511800"/>
                <a:ext cx="785812" cy="1588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38" name="44 Conector recto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4141787" y="5726113"/>
                <a:ext cx="430213" cy="1588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39" name="45 Conector recto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4927600" y="5726113"/>
                <a:ext cx="430213" cy="1587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40" name="47 Conector recto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6000750" y="5726113"/>
                <a:ext cx="430213" cy="1587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41" name="48 Conector recto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6784975" y="5726113"/>
                <a:ext cx="430213" cy="1587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42" name="57 Conector recto de flecha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929606" y="5298282"/>
                <a:ext cx="1284287" cy="0"/>
              </a:xfrm>
              <a:prstGeom prst="straightConnector1">
                <a:avLst/>
              </a:prstGeom>
              <a:noFill/>
              <a:ln w="9525" algn="ctr">
                <a:solidFill>
                  <a:schemeClr val="accent2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43" name="58 Conector recto de flecha"/>
              <p:cNvCxnSpPr>
                <a:cxnSpLocks noChangeShapeType="1"/>
              </p:cNvCxnSpPr>
              <p:nvPr/>
            </p:nvCxnSpPr>
            <p:spPr bwMode="auto">
              <a:xfrm>
                <a:off x="2571750" y="5940425"/>
                <a:ext cx="5072063" cy="1588"/>
              </a:xfrm>
              <a:prstGeom prst="straightConnector1">
                <a:avLst/>
              </a:prstGeom>
              <a:noFill/>
              <a:ln w="9525" algn="ctr">
                <a:solidFill>
                  <a:schemeClr val="accent2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0" name="59 CuadroTexto"/>
              <p:cNvSpPr txBox="1"/>
              <p:nvPr/>
            </p:nvSpPr>
            <p:spPr bwMode="auto">
              <a:xfrm>
                <a:off x="1428728" y="4786314"/>
                <a:ext cx="1071567" cy="46196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just">
                  <a:lnSpc>
                    <a:spcPct val="150000"/>
                  </a:lnSpc>
                  <a:defRPr/>
                </a:pPr>
                <a:r>
                  <a:rPr lang="es-ES_tradnl" sz="1600" b="1" i="1" kern="0" dirty="0">
                    <a:solidFill>
                      <a:schemeClr val="accent2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Amplitud</a:t>
                </a:r>
                <a:endParaRPr lang="es-MX" sz="1600" b="1" i="1" dirty="0">
                  <a:solidFill>
                    <a:schemeClr val="accent2">
                      <a:lumMod val="50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61" name="60 CuadroTexto"/>
              <p:cNvSpPr txBox="1"/>
              <p:nvPr/>
            </p:nvSpPr>
            <p:spPr bwMode="auto">
              <a:xfrm>
                <a:off x="7072310" y="6011877"/>
                <a:ext cx="857253" cy="41751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just">
                  <a:lnSpc>
                    <a:spcPct val="150000"/>
                  </a:lnSpc>
                  <a:defRPr/>
                </a:pPr>
                <a:r>
                  <a:rPr lang="es-ES_tradnl" sz="1600" b="1" i="1" kern="0" dirty="0">
                    <a:solidFill>
                      <a:schemeClr val="accent2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Tiempo</a:t>
                </a:r>
                <a:endParaRPr lang="es-MX" sz="1600" b="1" i="1" dirty="0">
                  <a:solidFill>
                    <a:schemeClr val="accent2">
                      <a:lumMod val="50000"/>
                    </a:schemeClr>
                  </a:solidFill>
                  <a:latin typeface="+mj-lt"/>
                </a:endParaRPr>
              </a:p>
            </p:txBody>
          </p:sp>
        </p:grpSp>
        <p:sp>
          <p:nvSpPr>
            <p:cNvPr id="9225" name="58 CuadroTexto"/>
            <p:cNvSpPr txBox="1">
              <a:spLocks noChangeArrowheads="1"/>
            </p:cNvSpPr>
            <p:nvPr/>
          </p:nvSpPr>
          <p:spPr bwMode="auto">
            <a:xfrm>
              <a:off x="1928798" y="5143521"/>
              <a:ext cx="5715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800" b="1">
                  <a:solidFill>
                    <a:srgbClr val="660066"/>
                  </a:solidFill>
                  <a:latin typeface="ZapfHumnst BT"/>
                </a:rPr>
                <a:t>+ v</a:t>
              </a:r>
            </a:p>
          </p:txBody>
        </p:sp>
        <p:sp>
          <p:nvSpPr>
            <p:cNvPr id="9226" name="59 CuadroTexto"/>
            <p:cNvSpPr txBox="1">
              <a:spLocks noChangeArrowheads="1"/>
            </p:cNvSpPr>
            <p:nvPr/>
          </p:nvSpPr>
          <p:spPr bwMode="auto">
            <a:xfrm>
              <a:off x="2000236" y="6059508"/>
              <a:ext cx="50006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800" b="1">
                  <a:solidFill>
                    <a:srgbClr val="660066"/>
                  </a:solidFill>
                  <a:latin typeface="ZapfHumnst BT"/>
                </a:rPr>
                <a:t>- v</a:t>
              </a:r>
            </a:p>
          </p:txBody>
        </p:sp>
        <p:sp>
          <p:nvSpPr>
            <p:cNvPr id="9227" name="60 CuadroTexto"/>
            <p:cNvSpPr txBox="1">
              <a:spLocks noChangeArrowheads="1"/>
            </p:cNvSpPr>
            <p:nvPr/>
          </p:nvSpPr>
          <p:spPr bwMode="auto">
            <a:xfrm>
              <a:off x="2143111" y="5591196"/>
              <a:ext cx="357187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600" b="1">
                  <a:solidFill>
                    <a:srgbClr val="660066"/>
                  </a:solidFill>
                  <a:latin typeface="ZapfHumnst BT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844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0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Datos digitales, señales digitales</a:t>
            </a:r>
          </a:p>
        </p:txBody>
      </p:sp>
      <p:sp>
        <p:nvSpPr>
          <p:cNvPr id="1024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38" name="37 CuadroTexto"/>
          <p:cNvSpPr txBox="1"/>
          <p:nvPr/>
        </p:nvSpPr>
        <p:spPr>
          <a:xfrm>
            <a:off x="571500" y="1231900"/>
            <a:ext cx="7786688" cy="5043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Sincronización</a:t>
            </a:r>
            <a:endParaRPr lang="es-MX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179512" y="1988840"/>
            <a:ext cx="8431087" cy="928687"/>
          </a:xfrm>
          <a:prstGeom prst="rect">
            <a:avLst/>
          </a:prstGeom>
        </p:spPr>
        <p:txBody>
          <a:bodyPr/>
          <a:lstStyle/>
          <a:p>
            <a:pPr marL="742950" lvl="1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Cuando una señal no varia, el receptor </a:t>
            </a: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no puede determinar el principio y el final de cada bit.</a:t>
            </a:r>
            <a:endParaRPr lang="es-ES_tradnl" sz="3200" b="1" kern="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>
          <a:xfrm>
            <a:off x="179512" y="3068960"/>
            <a:ext cx="8396287" cy="1285875"/>
          </a:xfrm>
          <a:prstGeom prst="rect">
            <a:avLst/>
          </a:prstGeom>
        </p:spPr>
        <p:txBody>
          <a:bodyPr/>
          <a:lstStyle/>
          <a:p>
            <a:pPr marL="742950" lvl="1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En la </a:t>
            </a: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codificación unipolar 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puede haber </a:t>
            </a: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problemas de sincronización 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cuando el flujo de datos contenga </a:t>
            </a: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series ininterrumpidas de ceros y unos.</a:t>
            </a:r>
            <a:endParaRPr lang="es-ES_tradnl" sz="3200" b="1" kern="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0247" name="30 Grupo"/>
          <p:cNvGrpSpPr>
            <a:grpSpLocks/>
          </p:cNvGrpSpPr>
          <p:nvPr/>
        </p:nvGrpSpPr>
        <p:grpSpPr bwMode="auto">
          <a:xfrm>
            <a:off x="1285875" y="4572000"/>
            <a:ext cx="6500813" cy="1928813"/>
            <a:chOff x="1285875" y="4500563"/>
            <a:chExt cx="6500813" cy="1928833"/>
          </a:xfrm>
        </p:grpSpPr>
        <p:grpSp>
          <p:nvGrpSpPr>
            <p:cNvPr id="10248" name="24 Grupo"/>
            <p:cNvGrpSpPr>
              <a:grpSpLocks/>
            </p:cNvGrpSpPr>
            <p:nvPr/>
          </p:nvGrpSpPr>
          <p:grpSpPr bwMode="auto">
            <a:xfrm>
              <a:off x="1285875" y="4500563"/>
              <a:ext cx="6500813" cy="1773256"/>
              <a:chOff x="1428728" y="4656138"/>
              <a:chExt cx="6500835" cy="1773256"/>
            </a:xfrm>
          </p:grpSpPr>
          <p:pic>
            <p:nvPicPr>
              <p:cNvPr id="10252" name="Picture 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938" y="5154613"/>
                <a:ext cx="4357687" cy="1143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253" name="Text Box 152"/>
              <p:cNvSpPr txBox="1">
                <a:spLocks noChangeArrowheads="1"/>
              </p:cNvSpPr>
              <p:nvPr/>
            </p:nvSpPr>
            <p:spPr bwMode="auto">
              <a:xfrm>
                <a:off x="2747963" y="4797425"/>
                <a:ext cx="4324350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s-MX" altLang="es-MX" sz="2000" b="1">
                    <a:solidFill>
                      <a:schemeClr val="accent2"/>
                    </a:solidFill>
                  </a:rPr>
                  <a:t>0     1     0    0    1    1    0    0    0    1    1</a:t>
                </a:r>
                <a:r>
                  <a:rPr lang="es-MX" altLang="es-MX" sz="2000" b="1"/>
                  <a:t> </a:t>
                </a:r>
              </a:p>
            </p:txBody>
          </p:sp>
          <p:cxnSp>
            <p:nvCxnSpPr>
              <p:cNvPr id="10254" name="30 Conector recto"/>
              <p:cNvCxnSpPr>
                <a:cxnSpLocks noChangeShapeType="1"/>
              </p:cNvCxnSpPr>
              <p:nvPr/>
            </p:nvCxnSpPr>
            <p:spPr bwMode="auto">
              <a:xfrm>
                <a:off x="2714625" y="5938838"/>
                <a:ext cx="428625" cy="1587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255" name="31 Conector recto"/>
              <p:cNvCxnSpPr>
                <a:cxnSpLocks noChangeShapeType="1"/>
              </p:cNvCxnSpPr>
              <p:nvPr/>
            </p:nvCxnSpPr>
            <p:spPr bwMode="auto">
              <a:xfrm>
                <a:off x="3143250" y="5511800"/>
                <a:ext cx="428625" cy="1588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256" name="32 Conector recto"/>
              <p:cNvCxnSpPr>
                <a:cxnSpLocks noChangeShapeType="1"/>
              </p:cNvCxnSpPr>
              <p:nvPr/>
            </p:nvCxnSpPr>
            <p:spPr bwMode="auto">
              <a:xfrm>
                <a:off x="3571875" y="5938838"/>
                <a:ext cx="785813" cy="1587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257" name="35 Conector recto"/>
              <p:cNvCxnSpPr>
                <a:cxnSpLocks noChangeShapeType="1"/>
              </p:cNvCxnSpPr>
              <p:nvPr/>
            </p:nvCxnSpPr>
            <p:spPr bwMode="auto">
              <a:xfrm>
                <a:off x="5143500" y="5938838"/>
                <a:ext cx="1071563" cy="1587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258" name="37 Conector recto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2928937" y="5726113"/>
                <a:ext cx="430213" cy="1588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259" name="41 Conector recto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3355975" y="5726113"/>
                <a:ext cx="430213" cy="1587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260" name="42 Conector recto"/>
              <p:cNvCxnSpPr>
                <a:cxnSpLocks noChangeShapeType="1"/>
              </p:cNvCxnSpPr>
              <p:nvPr/>
            </p:nvCxnSpPr>
            <p:spPr bwMode="auto">
              <a:xfrm>
                <a:off x="4357688" y="5510213"/>
                <a:ext cx="785812" cy="1587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261" name="43 Conector recto"/>
              <p:cNvCxnSpPr>
                <a:cxnSpLocks noChangeShapeType="1"/>
              </p:cNvCxnSpPr>
              <p:nvPr/>
            </p:nvCxnSpPr>
            <p:spPr bwMode="auto">
              <a:xfrm>
                <a:off x="6215063" y="5511800"/>
                <a:ext cx="785812" cy="1588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262" name="44 Conector recto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4141787" y="5726113"/>
                <a:ext cx="430213" cy="1588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263" name="45 Conector recto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4927600" y="5726113"/>
                <a:ext cx="430213" cy="1587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264" name="47 Conector recto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6000750" y="5726113"/>
                <a:ext cx="430213" cy="1587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265" name="48 Conector recto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6784975" y="5726113"/>
                <a:ext cx="430213" cy="1587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266" name="57 Conector recto de flecha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929606" y="5298282"/>
                <a:ext cx="1284287" cy="0"/>
              </a:xfrm>
              <a:prstGeom prst="straightConnector1">
                <a:avLst/>
              </a:prstGeom>
              <a:noFill/>
              <a:ln w="9525" algn="ctr">
                <a:solidFill>
                  <a:schemeClr val="accent2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267" name="58 Conector recto de flecha"/>
              <p:cNvCxnSpPr>
                <a:cxnSpLocks noChangeShapeType="1"/>
              </p:cNvCxnSpPr>
              <p:nvPr/>
            </p:nvCxnSpPr>
            <p:spPr bwMode="auto">
              <a:xfrm>
                <a:off x="2571750" y="5940425"/>
                <a:ext cx="5072063" cy="1588"/>
              </a:xfrm>
              <a:prstGeom prst="straightConnector1">
                <a:avLst/>
              </a:prstGeom>
              <a:noFill/>
              <a:ln w="9525" algn="ctr">
                <a:solidFill>
                  <a:schemeClr val="accent2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2" name="31 CuadroTexto"/>
              <p:cNvSpPr txBox="1"/>
              <p:nvPr/>
            </p:nvSpPr>
            <p:spPr bwMode="auto">
              <a:xfrm>
                <a:off x="1428728" y="4786314"/>
                <a:ext cx="1071567" cy="46196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just">
                  <a:lnSpc>
                    <a:spcPct val="150000"/>
                  </a:lnSpc>
                  <a:defRPr/>
                </a:pPr>
                <a:r>
                  <a:rPr lang="es-ES_tradnl" sz="1600" b="1" i="1" kern="0" dirty="0">
                    <a:solidFill>
                      <a:schemeClr val="accent2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Amplitud</a:t>
                </a:r>
                <a:endParaRPr lang="es-MX" sz="1600" b="1" i="1" dirty="0">
                  <a:solidFill>
                    <a:schemeClr val="accent2">
                      <a:lumMod val="50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33" name="32 CuadroTexto"/>
              <p:cNvSpPr txBox="1"/>
              <p:nvPr/>
            </p:nvSpPr>
            <p:spPr bwMode="auto">
              <a:xfrm>
                <a:off x="7072310" y="6011877"/>
                <a:ext cx="857253" cy="41751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just">
                  <a:lnSpc>
                    <a:spcPct val="150000"/>
                  </a:lnSpc>
                  <a:defRPr/>
                </a:pPr>
                <a:r>
                  <a:rPr lang="es-ES_tradnl" sz="1600" b="1" i="1" kern="0" dirty="0">
                    <a:solidFill>
                      <a:schemeClr val="accent2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Tiempo</a:t>
                </a:r>
                <a:endParaRPr lang="es-MX" sz="1600" b="1" i="1" dirty="0">
                  <a:solidFill>
                    <a:schemeClr val="accent2">
                      <a:lumMod val="50000"/>
                    </a:schemeClr>
                  </a:solidFill>
                  <a:latin typeface="+mj-lt"/>
                </a:endParaRPr>
              </a:p>
            </p:txBody>
          </p:sp>
        </p:grpSp>
        <p:sp>
          <p:nvSpPr>
            <p:cNvPr id="10249" name="58 CuadroTexto"/>
            <p:cNvSpPr txBox="1">
              <a:spLocks noChangeArrowheads="1"/>
            </p:cNvSpPr>
            <p:nvPr/>
          </p:nvSpPr>
          <p:spPr bwMode="auto">
            <a:xfrm>
              <a:off x="1928798" y="5143521"/>
              <a:ext cx="5715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800" b="1">
                  <a:solidFill>
                    <a:srgbClr val="660066"/>
                  </a:solidFill>
                  <a:latin typeface="ZapfHumnst BT"/>
                </a:rPr>
                <a:t>+ v</a:t>
              </a:r>
            </a:p>
          </p:txBody>
        </p:sp>
        <p:sp>
          <p:nvSpPr>
            <p:cNvPr id="10250" name="59 CuadroTexto"/>
            <p:cNvSpPr txBox="1">
              <a:spLocks noChangeArrowheads="1"/>
            </p:cNvSpPr>
            <p:nvPr/>
          </p:nvSpPr>
          <p:spPr bwMode="auto">
            <a:xfrm>
              <a:off x="2000236" y="6059508"/>
              <a:ext cx="50006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800" b="1">
                  <a:solidFill>
                    <a:srgbClr val="660066"/>
                  </a:solidFill>
                  <a:latin typeface="ZapfHumnst BT"/>
                </a:rPr>
                <a:t>- v</a:t>
              </a:r>
            </a:p>
          </p:txBody>
        </p:sp>
        <p:sp>
          <p:nvSpPr>
            <p:cNvPr id="10251" name="60 CuadroTexto"/>
            <p:cNvSpPr txBox="1">
              <a:spLocks noChangeArrowheads="1"/>
            </p:cNvSpPr>
            <p:nvPr/>
          </p:nvSpPr>
          <p:spPr bwMode="auto">
            <a:xfrm>
              <a:off x="2143111" y="5591196"/>
              <a:ext cx="357187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600" b="1">
                  <a:solidFill>
                    <a:srgbClr val="660066"/>
                  </a:solidFill>
                  <a:latin typeface="ZapfHumnst BT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4415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9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1927</Words>
  <Application>Microsoft Office PowerPoint</Application>
  <PresentationFormat>Presentación en pantalla (4:3)</PresentationFormat>
  <Paragraphs>354</Paragraphs>
  <Slides>31</Slides>
  <Notes>31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9" baseType="lpstr">
      <vt:lpstr>Arial</vt:lpstr>
      <vt:lpstr>Calibri</vt:lpstr>
      <vt:lpstr>Monotype Sorts</vt:lpstr>
      <vt:lpstr>Times New Roman</vt:lpstr>
      <vt:lpstr>Wingdings</vt:lpstr>
      <vt:lpstr>ZapfHumnst BT</vt:lpstr>
      <vt:lpstr>Tema de Office</vt:lpstr>
      <vt:lpstr>Bitmap Image</vt:lpstr>
      <vt:lpstr>TC 2018  Fundamentos de redes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70</cp:revision>
  <dcterms:created xsi:type="dcterms:W3CDTF">2013-06-11T22:32:36Z</dcterms:created>
  <dcterms:modified xsi:type="dcterms:W3CDTF">2019-03-04T21:34:24Z</dcterms:modified>
</cp:coreProperties>
</file>