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4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64" r:id="rId19"/>
    <p:sldId id="365" r:id="rId20"/>
    <p:sldId id="366" r:id="rId21"/>
    <p:sldId id="367" r:id="rId22"/>
    <p:sldId id="368" r:id="rId23"/>
    <p:sldId id="369" r:id="rId24"/>
    <p:sldId id="373" r:id="rId25"/>
    <p:sldId id="370" r:id="rId26"/>
    <p:sldId id="371" r:id="rId27"/>
    <p:sldId id="372" r:id="rId28"/>
    <p:sldId id="358" r:id="rId29"/>
    <p:sldId id="359" r:id="rId30"/>
    <p:sldId id="360" r:id="rId31"/>
    <p:sldId id="361" r:id="rId32"/>
    <p:sldId id="362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65857" autoAdjust="0"/>
  </p:normalViewPr>
  <p:slideViewPr>
    <p:cSldViewPr>
      <p:cViewPr varScale="1">
        <p:scale>
          <a:sx n="41" d="100"/>
          <a:sy n="41" d="100"/>
        </p:scale>
        <p:origin x="2184" y="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C174F7-646C-4760-8D78-98C1373A727B}" type="slidenum">
              <a:rPr lang="es-MX" altLang="es-MX" sz="1200" smtClean="0"/>
              <a:pPr/>
              <a:t>11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80466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90EA1-A398-48CB-91D3-9BBEE073BF06}" type="slidenum">
              <a:rPr lang="es-MX" altLang="es-MX" sz="1200" smtClean="0"/>
              <a:pPr/>
              <a:t>12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29362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800D1-2BD8-4A7E-AB4D-E63EB40987B8}" type="slidenum">
              <a:rPr lang="es-MX" altLang="es-MX" sz="1200" smtClean="0"/>
              <a:pPr/>
              <a:t>13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2551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8229E7-9CB7-49BD-A4EA-FA7D3F7ACEE1}" type="slidenum">
              <a:rPr lang="es-MX" altLang="es-MX" sz="1200" smtClean="0"/>
              <a:pPr/>
              <a:t>14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7797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6277BF-CCF9-4FAC-8584-066E23702991}" type="slidenum">
              <a:rPr lang="es-MX" altLang="es-MX" sz="1200" smtClean="0"/>
              <a:pPr/>
              <a:t>16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6155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E65213-5CDF-4882-A281-CFCEFA401787}" type="slidenum">
              <a:rPr lang="es-MX" altLang="es-MX" sz="1200" smtClean="0"/>
              <a:pPr/>
              <a:t>17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24245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70EAD7-41BA-4CBC-AF7A-31FC61EB95B6}" type="slidenum">
              <a:rPr lang="es-MX" altLang="es-MX" smtClean="0"/>
              <a:pPr>
                <a:spcBef>
                  <a:spcPct val="0"/>
                </a:spcBef>
              </a:pPr>
              <a:t>18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9529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F37BFB2-3E67-4CEF-B78C-CDC0F20EAB77}" type="slidenum">
              <a:rPr lang="es-MX" altLang="es-MX" smtClean="0"/>
              <a:pPr>
                <a:spcBef>
                  <a:spcPct val="0"/>
                </a:spcBef>
              </a:pPr>
              <a:t>19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89871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6AFC0F-ED7F-412A-99EA-4F9C84B9A857}" type="slidenum">
              <a:rPr lang="es-MX" altLang="es-MX" smtClean="0"/>
              <a:pPr>
                <a:spcBef>
                  <a:spcPct val="0"/>
                </a:spcBef>
              </a:pPr>
              <a:t>20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63825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DD3D43B-A7A1-42FE-A658-DF5E6A8CB237}" type="slidenum">
              <a:rPr lang="es-MX" altLang="es-MX" smtClean="0"/>
              <a:pPr>
                <a:spcBef>
                  <a:spcPct val="0"/>
                </a:spcBef>
              </a:pPr>
              <a:t>21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95230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FDE14-E7A2-42C2-96FF-1F6A52A9C72F}" type="slidenum">
              <a:rPr lang="es-MX" altLang="es-MX" sz="1200" smtClean="0"/>
              <a:pPr/>
              <a:t>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259407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D75CA7-7F6E-4D16-8DDC-35D43784FED6}" type="slidenum">
              <a:rPr lang="es-MX" altLang="es-MX" smtClean="0"/>
              <a:pPr>
                <a:spcBef>
                  <a:spcPct val="0"/>
                </a:spcBef>
              </a:pPr>
              <a:t>22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45659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6E8B7D-4B77-4892-9990-0FCE6C04DB07}" type="slidenum">
              <a:rPr lang="es-MX" altLang="es-MX" smtClean="0"/>
              <a:pPr>
                <a:spcBef>
                  <a:spcPct val="0"/>
                </a:spcBef>
              </a:pPr>
              <a:t>23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910596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dirty="0"/>
              <a:t>Son una solución fiable y segura para la conexión de diferentes localizaciones, que permiten también el </a:t>
            </a:r>
            <a:r>
              <a:rPr lang="es-MX" b="1" dirty="0"/>
              <a:t>Acceso a Internet</a:t>
            </a:r>
            <a:r>
              <a:rPr lang="es-MX" dirty="0"/>
              <a:t> si así se desea. De esta forma, se soluciona la necesidad de transmisión de </a:t>
            </a:r>
            <a:r>
              <a:rPr lang="es-MX" b="1" dirty="0"/>
              <a:t>datos y voz</a:t>
            </a:r>
            <a:r>
              <a:rPr lang="es-MX" dirty="0"/>
              <a:t> entre aquellas oficinas dispersas geográficamente y la oficina central, definiendo un grupo cerrado con topología mallada o en estrella.</a:t>
            </a:r>
            <a:endParaRPr lang="es-MX" alt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24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6723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A3516E5-6DDB-4BB2-9535-534003F9DC64}" type="slidenum">
              <a:rPr lang="es-MX" altLang="es-MX" smtClean="0"/>
              <a:pPr>
                <a:spcBef>
                  <a:spcPct val="0"/>
                </a:spcBef>
              </a:pPr>
              <a:t>25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21266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26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46651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0DD6A2-591C-4899-A79A-5C91AFB5796D}" type="slidenum">
              <a:rPr lang="es-MX" altLang="es-MX" smtClean="0"/>
              <a:pPr>
                <a:spcBef>
                  <a:spcPct val="0"/>
                </a:spcBef>
              </a:pPr>
              <a:t>27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5571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9B4FD68-CD14-498E-AC14-3B3EEB795740}" type="slidenum">
              <a:rPr lang="es-MX" altLang="es-MX" smtClean="0"/>
              <a:pPr>
                <a:spcBef>
                  <a:spcPct val="0"/>
                </a:spcBef>
              </a:pPr>
              <a:t>28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02842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E71CB96-7E91-4984-953F-906CAA68C0D7}" type="slidenum">
              <a:rPr lang="es-MX" altLang="es-MX" smtClean="0"/>
              <a:pPr>
                <a:spcBef>
                  <a:spcPct val="0"/>
                </a:spcBef>
              </a:pPr>
              <a:t>29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2830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6532D7F-B794-41B1-947C-5CE04C1303CD}" type="slidenum">
              <a:rPr lang="es-MX" altLang="es-MX" smtClean="0"/>
              <a:pPr>
                <a:spcBef>
                  <a:spcPct val="0"/>
                </a:spcBef>
              </a:pPr>
              <a:t>30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3801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4790512-FDB0-4EFA-95E0-43181678191F}" type="slidenum">
              <a:rPr lang="es-MX" altLang="es-MX" smtClean="0"/>
              <a:pPr>
                <a:spcBef>
                  <a:spcPct val="0"/>
                </a:spcBef>
              </a:pPr>
              <a:t>31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9358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BF8984-006D-43A2-B8FD-2756FE8B855D}" type="slidenum">
              <a:rPr lang="es-MX" altLang="es-MX" sz="1200" smtClean="0"/>
              <a:pPr/>
              <a:t>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513518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8A93D9-DDF6-4BE2-8C53-6F954E9B907B}" type="slidenum">
              <a:rPr lang="es-MX" altLang="es-MX" smtClean="0"/>
              <a:pPr>
                <a:spcBef>
                  <a:spcPct val="0"/>
                </a:spcBef>
              </a:pPr>
              <a:t>32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4835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2AD32A-EE0A-4816-A6AC-1256E7331783}" type="slidenum">
              <a:rPr lang="es-MX" altLang="es-MX" sz="1200" smtClean="0"/>
              <a:pPr/>
              <a:t>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86602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01CA4C-3D36-42AE-9EA6-67675AE19032}" type="slidenum">
              <a:rPr lang="es-MX" altLang="es-MX" sz="1200" smtClean="0"/>
              <a:pPr/>
              <a:t>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84356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FB2C49-63D2-4107-9F09-B38AD97339CC}" type="slidenum">
              <a:rPr lang="es-MX" altLang="es-MX" sz="1200" smtClean="0"/>
              <a:pPr/>
              <a:t>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2031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3DBC9-D7AB-449B-B2E0-7FE2D9098596}" type="slidenum">
              <a:rPr lang="es-MX" altLang="es-MX" sz="1200" smtClean="0"/>
              <a:pPr/>
              <a:t>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99598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96BCF4-ED15-404E-BA80-740B3AF6DC00}" type="slidenum">
              <a:rPr lang="es-MX" altLang="es-MX" sz="1200" smtClean="0"/>
              <a:pPr/>
              <a:t>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13063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754254-92DC-454F-825F-499DC91CE1E6}" type="slidenum">
              <a:rPr lang="es-MX" altLang="es-MX" sz="1200" smtClean="0"/>
              <a:pPr/>
              <a:t>10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4660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Digitalización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Datos analógicos – señales digitales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76599"/>
            <a:ext cx="1912642" cy="20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643063"/>
            <a:ext cx="8143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asignan valores de signo y magnitud a las muestras cuantificadas.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</p:txBody>
      </p:sp>
      <p:sp>
        <p:nvSpPr>
          <p:cNvPr id="12293" name="6 CuadroTexto"/>
          <p:cNvSpPr txBox="1">
            <a:spLocks noChangeArrowheads="1"/>
          </p:cNvSpPr>
          <p:nvPr/>
        </p:nvSpPr>
        <p:spPr bwMode="auto">
          <a:xfrm>
            <a:off x="7000875" y="3032125"/>
            <a:ext cx="7858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  + 24    </a:t>
            </a:r>
          </a:p>
          <a:p>
            <a:pPr eaLnBrk="1" hangingPunct="1"/>
            <a:r>
              <a:rPr lang="es-MX" altLang="es-MX" sz="1400"/>
              <a:t>  + 38</a:t>
            </a:r>
          </a:p>
          <a:p>
            <a:pPr eaLnBrk="1" hangingPunct="1"/>
            <a:r>
              <a:rPr lang="es-MX" altLang="es-MX" sz="1400"/>
              <a:t>  + 48</a:t>
            </a:r>
          </a:p>
          <a:p>
            <a:pPr eaLnBrk="1" hangingPunct="1"/>
            <a:r>
              <a:rPr lang="es-MX" altLang="es-MX" sz="1400"/>
              <a:t>  + 39</a:t>
            </a:r>
          </a:p>
          <a:p>
            <a:pPr eaLnBrk="1" hangingPunct="1"/>
            <a:r>
              <a:rPr lang="es-MX" altLang="es-MX" sz="1400"/>
              <a:t>  + 26 </a:t>
            </a:r>
          </a:p>
          <a:p>
            <a:pPr eaLnBrk="1" hangingPunct="1"/>
            <a:r>
              <a:rPr lang="es-MX" altLang="es-MX" sz="1400"/>
              <a:t>   - 40 </a:t>
            </a:r>
          </a:p>
          <a:p>
            <a:pPr eaLnBrk="1" hangingPunct="1"/>
            <a:r>
              <a:rPr lang="es-MX" altLang="es-MX" sz="1400"/>
              <a:t>   - 80</a:t>
            </a:r>
          </a:p>
          <a:p>
            <a:pPr eaLnBrk="1" hangingPunct="1"/>
            <a:r>
              <a:rPr lang="es-MX" altLang="es-MX" sz="1400"/>
              <a:t>   - 74</a:t>
            </a:r>
          </a:p>
          <a:p>
            <a:pPr eaLnBrk="1" hangingPunct="1"/>
            <a:r>
              <a:rPr lang="es-MX" altLang="es-MX" sz="1400"/>
              <a:t>   - 18</a:t>
            </a:r>
          </a:p>
          <a:p>
            <a:pPr eaLnBrk="1" hangingPunct="1"/>
            <a:r>
              <a:rPr lang="es-MX" altLang="es-MX" sz="1400"/>
              <a:t>  + 52</a:t>
            </a:r>
          </a:p>
          <a:p>
            <a:pPr eaLnBrk="1" hangingPunct="1"/>
            <a:r>
              <a:rPr lang="es-MX" altLang="es-MX" sz="1400"/>
              <a:t>+ 120</a:t>
            </a:r>
          </a:p>
          <a:p>
            <a:pPr eaLnBrk="1" hangingPunct="1"/>
            <a:r>
              <a:rPr lang="es-MX" altLang="es-MX" sz="1400"/>
              <a:t>+ 127</a:t>
            </a:r>
          </a:p>
          <a:p>
            <a:pPr eaLnBrk="1" hangingPunct="1"/>
            <a:r>
              <a:rPr lang="es-MX" altLang="es-MX" sz="1400"/>
              <a:t>+ 125</a:t>
            </a:r>
          </a:p>
          <a:p>
            <a:pPr eaLnBrk="1" hangingPunct="1"/>
            <a:r>
              <a:rPr lang="es-MX" altLang="es-MX" sz="1400"/>
              <a:t>+ 116</a:t>
            </a:r>
          </a:p>
          <a:p>
            <a:pPr eaLnBrk="1" hangingPunct="1"/>
            <a:r>
              <a:rPr lang="es-MX" altLang="es-MX" sz="1400"/>
              <a:t>+ 110</a:t>
            </a:r>
          </a:p>
          <a:p>
            <a:pPr eaLnBrk="1" hangingPunct="1"/>
            <a:r>
              <a:rPr lang="es-MX" altLang="es-MX" sz="1400"/>
              <a:t>  + 60</a:t>
            </a:r>
          </a:p>
        </p:txBody>
      </p:sp>
      <p:sp>
        <p:nvSpPr>
          <p:cNvPr id="12294" name="7 CuadroTexto"/>
          <p:cNvSpPr txBox="1">
            <a:spLocks noChangeArrowheads="1"/>
          </p:cNvSpPr>
          <p:nvPr/>
        </p:nvSpPr>
        <p:spPr bwMode="auto">
          <a:xfrm>
            <a:off x="7643813" y="3032125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00011000</a:t>
            </a:r>
          </a:p>
          <a:p>
            <a:pPr eaLnBrk="1" hangingPunct="1"/>
            <a:r>
              <a:rPr lang="es-MX" altLang="es-MX" sz="1400"/>
              <a:t>00100110</a:t>
            </a:r>
          </a:p>
          <a:p>
            <a:pPr eaLnBrk="1" hangingPunct="1"/>
            <a:r>
              <a:rPr lang="es-MX" altLang="es-MX" sz="1400"/>
              <a:t>00110000</a:t>
            </a:r>
          </a:p>
          <a:p>
            <a:pPr eaLnBrk="1" hangingPunct="1"/>
            <a:r>
              <a:rPr lang="es-MX" altLang="es-MX" sz="1400"/>
              <a:t>00100111</a:t>
            </a:r>
          </a:p>
          <a:p>
            <a:pPr eaLnBrk="1" hangingPunct="1"/>
            <a:r>
              <a:rPr lang="es-MX" altLang="es-MX" sz="1400"/>
              <a:t>00011010</a:t>
            </a:r>
          </a:p>
          <a:p>
            <a:pPr eaLnBrk="1" hangingPunct="1"/>
            <a:r>
              <a:rPr lang="es-MX" altLang="es-MX" sz="1400"/>
              <a:t>10101000</a:t>
            </a:r>
          </a:p>
          <a:p>
            <a:pPr eaLnBrk="1" hangingPunct="1"/>
            <a:r>
              <a:rPr lang="es-MX" altLang="es-MX" sz="1400"/>
              <a:t>11010000</a:t>
            </a:r>
          </a:p>
          <a:p>
            <a:pPr eaLnBrk="1" hangingPunct="1"/>
            <a:r>
              <a:rPr lang="es-MX" altLang="es-MX" sz="1400"/>
              <a:t>11001010</a:t>
            </a:r>
          </a:p>
          <a:p>
            <a:pPr eaLnBrk="1" hangingPunct="1"/>
            <a:r>
              <a:rPr lang="es-MX" altLang="es-MX" sz="1400"/>
              <a:t>10010010</a:t>
            </a:r>
          </a:p>
          <a:p>
            <a:pPr eaLnBrk="1" hangingPunct="1"/>
            <a:r>
              <a:rPr lang="es-MX" altLang="es-MX" sz="1400"/>
              <a:t>00110110</a:t>
            </a:r>
          </a:p>
          <a:p>
            <a:pPr eaLnBrk="1" hangingPunct="1"/>
            <a:r>
              <a:rPr lang="es-MX" altLang="es-MX" sz="1400"/>
              <a:t>01111000</a:t>
            </a:r>
          </a:p>
          <a:p>
            <a:pPr eaLnBrk="1" hangingPunct="1"/>
            <a:r>
              <a:rPr lang="es-MX" altLang="es-MX" sz="1400"/>
              <a:t>01111111</a:t>
            </a:r>
          </a:p>
          <a:p>
            <a:pPr eaLnBrk="1" hangingPunct="1"/>
            <a:r>
              <a:rPr lang="es-MX" altLang="es-MX" sz="1400"/>
              <a:t>01111101</a:t>
            </a:r>
          </a:p>
          <a:p>
            <a:pPr eaLnBrk="1" hangingPunct="1"/>
            <a:r>
              <a:rPr lang="es-MX" altLang="es-MX" sz="1400"/>
              <a:t>01110100</a:t>
            </a:r>
          </a:p>
          <a:p>
            <a:pPr eaLnBrk="1" hangingPunct="1"/>
            <a:r>
              <a:rPr lang="es-MX" altLang="es-MX" sz="1400"/>
              <a:t>01100100</a:t>
            </a:r>
          </a:p>
          <a:p>
            <a:pPr eaLnBrk="1" hangingPunct="1"/>
            <a:r>
              <a:rPr lang="es-MX" altLang="es-MX" sz="1400"/>
              <a:t>00111100</a:t>
            </a:r>
          </a:p>
        </p:txBody>
      </p:sp>
      <p:grpSp>
        <p:nvGrpSpPr>
          <p:cNvPr id="12295" name="110 Grupo"/>
          <p:cNvGrpSpPr>
            <a:grpSpLocks/>
          </p:cNvGrpSpPr>
          <p:nvPr/>
        </p:nvGrpSpPr>
        <p:grpSpPr bwMode="auto">
          <a:xfrm>
            <a:off x="142875" y="3571875"/>
            <a:ext cx="7000875" cy="2925763"/>
            <a:chOff x="142844" y="3571876"/>
            <a:chExt cx="7000875" cy="2925786"/>
          </a:xfrm>
        </p:grpSpPr>
        <p:cxnSp>
          <p:nvCxnSpPr>
            <p:cNvPr id="123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58 CuadroTexto"/>
            <p:cNvSpPr txBox="1"/>
            <p:nvPr/>
          </p:nvSpPr>
          <p:spPr>
            <a:xfrm>
              <a:off x="142844" y="4286257"/>
              <a:ext cx="1000125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2303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60 CuadroTexto"/>
            <p:cNvSpPr txBox="1"/>
            <p:nvPr/>
          </p:nvSpPr>
          <p:spPr>
            <a:xfrm>
              <a:off x="5929282" y="5519754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2305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6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7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8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9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0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1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2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3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4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5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6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7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8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9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0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1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2322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2323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2324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2325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2326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2327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2328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2329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2330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2331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2332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2333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2334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2335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2336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2337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9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0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1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2342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2343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2344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2345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</p:grpSp>
      <p:sp>
        <p:nvSpPr>
          <p:cNvPr id="105" name="104 CuadroTexto"/>
          <p:cNvSpPr txBox="1"/>
          <p:nvPr/>
        </p:nvSpPr>
        <p:spPr>
          <a:xfrm>
            <a:off x="7286625" y="2357438"/>
            <a:ext cx="13573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107" name="106 Conector recto de flecha"/>
          <p:cNvCxnSpPr/>
          <p:nvPr/>
        </p:nvCxnSpPr>
        <p:spPr bwMode="auto">
          <a:xfrm rot="5400000">
            <a:off x="7608094" y="2893219"/>
            <a:ext cx="3571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98" name="108 Rectángulo"/>
          <p:cNvSpPr>
            <a:spLocks noChangeArrowheads="1"/>
          </p:cNvSpPr>
          <p:nvPr/>
        </p:nvSpPr>
        <p:spPr bwMode="auto">
          <a:xfrm>
            <a:off x="6929438" y="2857500"/>
            <a:ext cx="1643062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642938" y="2071688"/>
            <a:ext cx="6572250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 método sencillo consistiría en: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Trasladar cada valor en su equivalente binario de siete bits. 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octavo bit indicaría el signo.</a:t>
            </a:r>
          </a:p>
        </p:txBody>
      </p:sp>
    </p:spTree>
    <p:extLst>
      <p:ext uri="{BB962C8B-B14F-4D97-AF65-F5344CB8AC3E}">
        <p14:creationId xmlns:p14="http://schemas.microsoft.com/office/powerpoint/2010/main" val="7477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2000250"/>
            <a:ext cx="7848872" cy="7858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transforman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dígitos binarios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usando alguna de las técnicas de codificación digital – digital.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digital a digital</a:t>
            </a:r>
          </a:p>
        </p:txBody>
      </p:sp>
      <p:grpSp>
        <p:nvGrpSpPr>
          <p:cNvPr id="13317" name="18 Grupo"/>
          <p:cNvGrpSpPr>
            <a:grpSpLocks/>
          </p:cNvGrpSpPr>
          <p:nvPr/>
        </p:nvGrpSpPr>
        <p:grpSpPr bwMode="auto">
          <a:xfrm>
            <a:off x="1143000" y="3786188"/>
            <a:ext cx="7143750" cy="1500187"/>
            <a:chOff x="1071538" y="4214818"/>
            <a:chExt cx="7143800" cy="1500198"/>
          </a:xfrm>
        </p:grpSpPr>
        <p:sp>
          <p:nvSpPr>
            <p:cNvPr id="6" name="7 CuadroTexto"/>
            <p:cNvSpPr txBox="1">
              <a:spLocks noChangeArrowheads="1"/>
            </p:cNvSpPr>
            <p:nvPr/>
          </p:nvSpPr>
          <p:spPr bwMode="auto">
            <a:xfrm>
              <a:off x="1142977" y="4643446"/>
              <a:ext cx="7072361" cy="400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</a:rPr>
                <a:t>00011000   00100110   00110000</a:t>
              </a:r>
            </a:p>
          </p:txBody>
        </p:sp>
        <p:sp>
          <p:nvSpPr>
            <p:cNvPr id="13321" name="7 CuadroTexto"/>
            <p:cNvSpPr txBox="1">
              <a:spLocks noChangeArrowheads="1"/>
            </p:cNvSpPr>
            <p:nvPr/>
          </p:nvSpPr>
          <p:spPr bwMode="auto">
            <a:xfrm>
              <a:off x="1785918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+ 24</a:t>
              </a:r>
            </a:p>
          </p:txBody>
        </p:sp>
        <p:sp>
          <p:nvSpPr>
            <p:cNvPr id="13322" name="8 CuadroTexto"/>
            <p:cNvSpPr txBox="1">
              <a:spLocks noChangeArrowheads="1"/>
            </p:cNvSpPr>
            <p:nvPr/>
          </p:nvSpPr>
          <p:spPr bwMode="auto">
            <a:xfrm>
              <a:off x="4214810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+ 38</a:t>
              </a:r>
            </a:p>
          </p:txBody>
        </p:sp>
        <p:sp>
          <p:nvSpPr>
            <p:cNvPr id="13323" name="9 CuadroTexto"/>
            <p:cNvSpPr txBox="1">
              <a:spLocks noChangeArrowheads="1"/>
            </p:cNvSpPr>
            <p:nvPr/>
          </p:nvSpPr>
          <p:spPr bwMode="auto">
            <a:xfrm>
              <a:off x="6643702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+ 48</a:t>
              </a:r>
            </a:p>
          </p:txBody>
        </p:sp>
        <p:cxnSp>
          <p:nvCxnSpPr>
            <p:cNvPr id="13324" name="11 Conector recto de flecha"/>
            <p:cNvCxnSpPr>
              <a:cxnSpLocks noChangeShapeType="1"/>
            </p:cNvCxnSpPr>
            <p:nvPr/>
          </p:nvCxnSpPr>
          <p:spPr bwMode="auto">
            <a:xfrm rot="10800000">
              <a:off x="1071538" y="5713427"/>
              <a:ext cx="7143800" cy="1588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5" name="12 Rectángulo"/>
            <p:cNvSpPr>
              <a:spLocks noChangeArrowheads="1"/>
            </p:cNvSpPr>
            <p:nvPr/>
          </p:nvSpPr>
          <p:spPr bwMode="auto">
            <a:xfrm>
              <a:off x="192879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6" name="15 Rectángulo"/>
            <p:cNvSpPr>
              <a:spLocks noChangeArrowheads="1"/>
            </p:cNvSpPr>
            <p:nvPr/>
          </p:nvSpPr>
          <p:spPr bwMode="auto">
            <a:xfrm>
              <a:off x="4857752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7" name="16 Rectángulo"/>
            <p:cNvSpPr>
              <a:spLocks noChangeArrowheads="1"/>
            </p:cNvSpPr>
            <p:nvPr/>
          </p:nvSpPr>
          <p:spPr bwMode="auto">
            <a:xfrm>
              <a:off x="4143372" y="5357826"/>
              <a:ext cx="214314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8" name="17 Rectángulo"/>
            <p:cNvSpPr>
              <a:spLocks noChangeArrowheads="1"/>
            </p:cNvSpPr>
            <p:nvPr/>
          </p:nvSpPr>
          <p:spPr bwMode="auto">
            <a:xfrm>
              <a:off x="657226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83568" y="2857500"/>
            <a:ext cx="7643812" cy="642938"/>
          </a:xfrm>
          <a:prstGeom prst="rect">
            <a:avLst/>
          </a:prstGeom>
        </p:spPr>
        <p:txBody>
          <a:bodyPr/>
          <a:lstStyle/>
          <a:p>
            <a:pPr marL="363538" indent="-363538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técnica de codificación utilizada en este caso es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unipolar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</p:spTree>
    <p:extLst>
      <p:ext uri="{BB962C8B-B14F-4D97-AF65-F5344CB8AC3E}">
        <p14:creationId xmlns:p14="http://schemas.microsoft.com/office/powerpoint/2010/main" val="13034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57313"/>
            <a:ext cx="1562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357313"/>
            <a:ext cx="1533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86100"/>
            <a:ext cx="27574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5094288"/>
            <a:ext cx="26431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1 Flecha derecha"/>
          <p:cNvSpPr>
            <a:spLocks noChangeArrowheads="1"/>
          </p:cNvSpPr>
          <p:nvPr/>
        </p:nvSpPr>
        <p:spPr bwMode="auto">
          <a:xfrm>
            <a:off x="2714625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9" name="12 Cubo"/>
          <p:cNvSpPr>
            <a:spLocks noChangeArrowheads="1"/>
          </p:cNvSpPr>
          <p:nvPr/>
        </p:nvSpPr>
        <p:spPr bwMode="auto">
          <a:xfrm>
            <a:off x="3500438" y="1785938"/>
            <a:ext cx="1000125" cy="6429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PAM</a:t>
            </a:r>
          </a:p>
        </p:txBody>
      </p:sp>
      <p:sp>
        <p:nvSpPr>
          <p:cNvPr id="15370" name="14 Flecha derecha"/>
          <p:cNvSpPr>
            <a:spLocks noChangeArrowheads="1"/>
          </p:cNvSpPr>
          <p:nvPr/>
        </p:nvSpPr>
        <p:spPr bwMode="auto">
          <a:xfrm>
            <a:off x="48577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1" name="15 Flecha derecha"/>
          <p:cNvSpPr>
            <a:spLocks noChangeArrowheads="1"/>
          </p:cNvSpPr>
          <p:nvPr/>
        </p:nvSpPr>
        <p:spPr bwMode="auto">
          <a:xfrm>
            <a:off x="77152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2" name="17 Cubo"/>
          <p:cNvSpPr>
            <a:spLocks noChangeArrowheads="1"/>
          </p:cNvSpPr>
          <p:nvPr/>
        </p:nvSpPr>
        <p:spPr bwMode="auto">
          <a:xfrm>
            <a:off x="357188" y="3643313"/>
            <a:ext cx="2000250" cy="71437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Cuantificación</a:t>
            </a:r>
          </a:p>
        </p:txBody>
      </p:sp>
      <p:sp>
        <p:nvSpPr>
          <p:cNvPr id="15373" name="18 Flecha derecha"/>
          <p:cNvSpPr>
            <a:spLocks noChangeArrowheads="1"/>
          </p:cNvSpPr>
          <p:nvPr/>
        </p:nvSpPr>
        <p:spPr bwMode="auto">
          <a:xfrm>
            <a:off x="2643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4" name="19 Cubo"/>
          <p:cNvSpPr>
            <a:spLocks noChangeArrowheads="1"/>
          </p:cNvSpPr>
          <p:nvPr/>
        </p:nvSpPr>
        <p:spPr bwMode="auto">
          <a:xfrm>
            <a:off x="6643688" y="3452813"/>
            <a:ext cx="1857375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binaria</a:t>
            </a:r>
          </a:p>
        </p:txBody>
      </p:sp>
      <p:sp>
        <p:nvSpPr>
          <p:cNvPr id="15375" name="20 Flecha derecha"/>
          <p:cNvSpPr>
            <a:spLocks noChangeArrowheads="1"/>
          </p:cNvSpPr>
          <p:nvPr/>
        </p:nvSpPr>
        <p:spPr bwMode="auto">
          <a:xfrm>
            <a:off x="6072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pic>
        <p:nvPicPr>
          <p:cNvPr id="153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522913"/>
            <a:ext cx="25003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7" name="21 Flecha derecha"/>
          <p:cNvSpPr>
            <a:spLocks noChangeArrowheads="1"/>
          </p:cNvSpPr>
          <p:nvPr/>
        </p:nvSpPr>
        <p:spPr bwMode="auto">
          <a:xfrm>
            <a:off x="8572500" y="36433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8" name="22 Cubo"/>
          <p:cNvSpPr>
            <a:spLocks noChangeArrowheads="1"/>
          </p:cNvSpPr>
          <p:nvPr/>
        </p:nvSpPr>
        <p:spPr bwMode="auto">
          <a:xfrm>
            <a:off x="3429000" y="5189538"/>
            <a:ext cx="2000250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digital - digital</a:t>
            </a:r>
          </a:p>
        </p:txBody>
      </p:sp>
      <p:sp>
        <p:nvSpPr>
          <p:cNvPr id="15379" name="23 Flecha derecha"/>
          <p:cNvSpPr>
            <a:spLocks noChangeArrowheads="1"/>
          </p:cNvSpPr>
          <p:nvPr/>
        </p:nvSpPr>
        <p:spPr bwMode="auto">
          <a:xfrm>
            <a:off x="5572125" y="5380038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80" name="24 Flecha derecha"/>
          <p:cNvSpPr>
            <a:spLocks noChangeArrowheads="1"/>
          </p:cNvSpPr>
          <p:nvPr/>
        </p:nvSpPr>
        <p:spPr bwMode="auto">
          <a:xfrm>
            <a:off x="3000375" y="5429250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052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4" grpId="0" animBg="1"/>
      <p:bldP spid="15375" grpId="0" animBg="1"/>
      <p:bldP spid="15377" grpId="0" animBg="1"/>
      <p:bldP spid="15378" grpId="0" animBg="1"/>
      <p:bldP spid="15379" grpId="0" animBg="1"/>
      <p:bldP spid="153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73174" y="1644774"/>
            <a:ext cx="7937426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exactitud de cualquier reproducción digital de una señal analógica depende del número de muestras que se tomen.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314325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5366" name="34 Grupo"/>
          <p:cNvGrpSpPr>
            <a:grpSpLocks/>
          </p:cNvGrpSpPr>
          <p:nvPr/>
        </p:nvGrpSpPr>
        <p:grpSpPr bwMode="auto">
          <a:xfrm>
            <a:off x="4572000" y="3656013"/>
            <a:ext cx="4143375" cy="2733675"/>
            <a:chOff x="4500562" y="3695291"/>
            <a:chExt cx="4143375" cy="2734105"/>
          </a:xfrm>
        </p:grpSpPr>
        <p:cxnSp>
          <p:nvCxnSpPr>
            <p:cNvPr id="1537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grpSp>
        <p:nvGrpSpPr>
          <p:cNvPr id="15367" name="33 Grupo"/>
          <p:cNvGrpSpPr>
            <a:grpSpLocks/>
          </p:cNvGrpSpPr>
          <p:nvPr/>
        </p:nvGrpSpPr>
        <p:grpSpPr bwMode="auto">
          <a:xfrm>
            <a:off x="500063" y="3571875"/>
            <a:ext cx="4143375" cy="2817813"/>
            <a:chOff x="428625" y="2825750"/>
            <a:chExt cx="4143375" cy="2817828"/>
          </a:xfrm>
        </p:grpSpPr>
        <p:cxnSp>
          <p:nvCxnSpPr>
            <p:cNvPr id="15369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0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2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33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4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73174" y="2502024"/>
            <a:ext cx="7937426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Usando PAM y PCM, se puede reproducir la forma de onda exactamente tomando un número infinito de muestras.</a:t>
            </a:r>
          </a:p>
        </p:txBody>
      </p:sp>
    </p:spTree>
    <p:extLst>
      <p:ext uri="{BB962C8B-B14F-4D97-AF65-F5344CB8AC3E}">
        <p14:creationId xmlns:p14="http://schemas.microsoft.com/office/powerpoint/2010/main" val="28644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858125" cy="13573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acuerdo con el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teorema de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Nyquist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para asegurar una reproducción exacta de una señal analógica utilizando PAM,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tasa de muestreo deberá ser al menos dos veces mayor que la frecuencia más alta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la señal original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00125" y="3357563"/>
            <a:ext cx="7429500" cy="2786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Teorema de muestreo:</a:t>
            </a:r>
          </a:p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  </a:t>
            </a:r>
            <a:r>
              <a:rPr lang="es-MX" sz="2000" i="1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“Si una señal f(t) es muestreada a intervalos regulares de tiempo y a una tasa mayor a dos veces la frecuencia más significativa de la señal, entonces las muestras contienen la información de la señal original.”</a:t>
            </a:r>
            <a:endParaRPr lang="es-MX" sz="20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215312" cy="928688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s-MX" altLang="es-MX" sz="1800" dirty="0">
                <a:latin typeface="ZapfHumnst BT"/>
              </a:rPr>
              <a:t>     </a:t>
            </a:r>
            <a:r>
              <a:rPr lang="es-MX" alt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una señal de voz telefónica con frecuencia de 4000 Hz, tomamos 8000 muestras por segundo:</a:t>
            </a:r>
          </a:p>
        </p:txBody>
      </p:sp>
      <p:grpSp>
        <p:nvGrpSpPr>
          <p:cNvPr id="2" name="28 Grupo"/>
          <p:cNvGrpSpPr>
            <a:grpSpLocks/>
          </p:cNvGrpSpPr>
          <p:nvPr/>
        </p:nvGrpSpPr>
        <p:grpSpPr bwMode="auto">
          <a:xfrm>
            <a:off x="857250" y="2286000"/>
            <a:ext cx="7559675" cy="3984625"/>
            <a:chOff x="857250" y="2286000"/>
            <a:chExt cx="7559675" cy="3984625"/>
          </a:xfrm>
        </p:grpSpPr>
        <p:sp>
          <p:nvSpPr>
            <p:cNvPr id="17413" name="Line 4"/>
            <p:cNvSpPr>
              <a:spLocks noChangeShapeType="1"/>
            </p:cNvSpPr>
            <p:nvPr/>
          </p:nvSpPr>
          <p:spPr bwMode="auto">
            <a:xfrm>
              <a:off x="949325" y="57912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949325" y="2362200"/>
              <a:ext cx="7467600" cy="1536700"/>
            </a:xfrm>
            <a:custGeom>
              <a:avLst/>
              <a:gdLst>
                <a:gd name="T0" fmla="*/ 0 w 4704"/>
                <a:gd name="T1" fmla="*/ 2147483647 h 968"/>
                <a:gd name="T2" fmla="*/ 2147483647 w 4704"/>
                <a:gd name="T3" fmla="*/ 2147483647 h 968"/>
                <a:gd name="T4" fmla="*/ 2147483647 w 4704"/>
                <a:gd name="T5" fmla="*/ 2147483647 h 968"/>
                <a:gd name="T6" fmla="*/ 2147483647 w 4704"/>
                <a:gd name="T7" fmla="*/ 2147483647 h 968"/>
                <a:gd name="T8" fmla="*/ 2147483647 w 4704"/>
                <a:gd name="T9" fmla="*/ 2147483647 h 968"/>
                <a:gd name="T10" fmla="*/ 2147483647 w 4704"/>
                <a:gd name="T11" fmla="*/ 2147483647 h 968"/>
                <a:gd name="T12" fmla="*/ 2147483647 w 4704"/>
                <a:gd name="T13" fmla="*/ 2147483647 h 968"/>
                <a:gd name="T14" fmla="*/ 2147483647 w 4704"/>
                <a:gd name="T15" fmla="*/ 2147483647 h 968"/>
                <a:gd name="T16" fmla="*/ 2147483647 w 4704"/>
                <a:gd name="T17" fmla="*/ 2147483647 h 968"/>
                <a:gd name="T18" fmla="*/ 2147483647 w 4704"/>
                <a:gd name="T19" fmla="*/ 2147483647 h 968"/>
                <a:gd name="T20" fmla="*/ 2147483647 w 4704"/>
                <a:gd name="T21" fmla="*/ 2147483647 h 968"/>
                <a:gd name="T22" fmla="*/ 2147483647 w 4704"/>
                <a:gd name="T23" fmla="*/ 2147483647 h 968"/>
                <a:gd name="T24" fmla="*/ 2147483647 w 4704"/>
                <a:gd name="T25" fmla="*/ 2147483647 h 968"/>
                <a:gd name="T26" fmla="*/ 2147483647 w 4704"/>
                <a:gd name="T27" fmla="*/ 2147483647 h 968"/>
                <a:gd name="T28" fmla="*/ 2147483647 w 4704"/>
                <a:gd name="T29" fmla="*/ 2147483647 h 968"/>
                <a:gd name="T30" fmla="*/ 2147483647 w 4704"/>
                <a:gd name="T31" fmla="*/ 2147483647 h 968"/>
                <a:gd name="T32" fmla="*/ 2147483647 w 4704"/>
                <a:gd name="T33" fmla="*/ 2147483647 h 968"/>
                <a:gd name="T34" fmla="*/ 2147483647 w 4704"/>
                <a:gd name="T35" fmla="*/ 2147483647 h 968"/>
                <a:gd name="T36" fmla="*/ 2147483647 w 4704"/>
                <a:gd name="T37" fmla="*/ 2147483647 h 968"/>
                <a:gd name="T38" fmla="*/ 2147483647 w 4704"/>
                <a:gd name="T39" fmla="*/ 2147483647 h 968"/>
                <a:gd name="T40" fmla="*/ 2147483647 w 4704"/>
                <a:gd name="T41" fmla="*/ 2147483647 h 968"/>
                <a:gd name="T42" fmla="*/ 2147483647 w 4704"/>
                <a:gd name="T43" fmla="*/ 2147483647 h 968"/>
                <a:gd name="T44" fmla="*/ 2147483647 w 4704"/>
                <a:gd name="T45" fmla="*/ 2147483647 h 968"/>
                <a:gd name="T46" fmla="*/ 2147483647 w 4704"/>
                <a:gd name="T47" fmla="*/ 2147483647 h 968"/>
                <a:gd name="T48" fmla="*/ 2147483647 w 4704"/>
                <a:gd name="T49" fmla="*/ 2147483647 h 968"/>
                <a:gd name="T50" fmla="*/ 2147483647 w 4704"/>
                <a:gd name="T51" fmla="*/ 2147483647 h 968"/>
                <a:gd name="T52" fmla="*/ 2147483647 w 4704"/>
                <a:gd name="T53" fmla="*/ 2147483647 h 968"/>
                <a:gd name="T54" fmla="*/ 2147483647 w 4704"/>
                <a:gd name="T55" fmla="*/ 0 h 968"/>
                <a:gd name="T56" fmla="*/ 2147483647 w 4704"/>
                <a:gd name="T57" fmla="*/ 2147483647 h 968"/>
                <a:gd name="T58" fmla="*/ 2147483647 w 4704"/>
                <a:gd name="T59" fmla="*/ 2147483647 h 9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704"/>
                <a:gd name="T91" fmla="*/ 0 h 968"/>
                <a:gd name="T92" fmla="*/ 4704 w 4704"/>
                <a:gd name="T93" fmla="*/ 968 h 9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704" h="968">
                  <a:moveTo>
                    <a:pt x="0" y="960"/>
                  </a:moveTo>
                  <a:cubicBezTo>
                    <a:pt x="92" y="880"/>
                    <a:pt x="184" y="800"/>
                    <a:pt x="288" y="768"/>
                  </a:cubicBezTo>
                  <a:cubicBezTo>
                    <a:pt x="392" y="736"/>
                    <a:pt x="536" y="752"/>
                    <a:pt x="624" y="768"/>
                  </a:cubicBezTo>
                  <a:cubicBezTo>
                    <a:pt x="712" y="784"/>
                    <a:pt x="752" y="832"/>
                    <a:pt x="816" y="864"/>
                  </a:cubicBezTo>
                  <a:cubicBezTo>
                    <a:pt x="880" y="896"/>
                    <a:pt x="928" y="952"/>
                    <a:pt x="1008" y="960"/>
                  </a:cubicBezTo>
                  <a:cubicBezTo>
                    <a:pt x="1088" y="968"/>
                    <a:pt x="1208" y="944"/>
                    <a:pt x="1296" y="912"/>
                  </a:cubicBezTo>
                  <a:cubicBezTo>
                    <a:pt x="1384" y="880"/>
                    <a:pt x="1480" y="816"/>
                    <a:pt x="1536" y="768"/>
                  </a:cubicBezTo>
                  <a:cubicBezTo>
                    <a:pt x="1592" y="720"/>
                    <a:pt x="1592" y="680"/>
                    <a:pt x="1632" y="624"/>
                  </a:cubicBezTo>
                  <a:cubicBezTo>
                    <a:pt x="1672" y="568"/>
                    <a:pt x="1728" y="472"/>
                    <a:pt x="1776" y="432"/>
                  </a:cubicBezTo>
                  <a:cubicBezTo>
                    <a:pt x="1824" y="392"/>
                    <a:pt x="1872" y="392"/>
                    <a:pt x="1920" y="384"/>
                  </a:cubicBezTo>
                  <a:cubicBezTo>
                    <a:pt x="1968" y="376"/>
                    <a:pt x="2008" y="368"/>
                    <a:pt x="2064" y="384"/>
                  </a:cubicBezTo>
                  <a:cubicBezTo>
                    <a:pt x="2120" y="400"/>
                    <a:pt x="2200" y="440"/>
                    <a:pt x="2256" y="480"/>
                  </a:cubicBezTo>
                  <a:cubicBezTo>
                    <a:pt x="2312" y="520"/>
                    <a:pt x="2352" y="568"/>
                    <a:pt x="2400" y="624"/>
                  </a:cubicBezTo>
                  <a:cubicBezTo>
                    <a:pt x="2448" y="680"/>
                    <a:pt x="2504" y="768"/>
                    <a:pt x="2544" y="816"/>
                  </a:cubicBezTo>
                  <a:cubicBezTo>
                    <a:pt x="2584" y="864"/>
                    <a:pt x="2600" y="896"/>
                    <a:pt x="2640" y="912"/>
                  </a:cubicBezTo>
                  <a:cubicBezTo>
                    <a:pt x="2680" y="928"/>
                    <a:pt x="2736" y="928"/>
                    <a:pt x="2784" y="912"/>
                  </a:cubicBezTo>
                  <a:cubicBezTo>
                    <a:pt x="2832" y="896"/>
                    <a:pt x="2888" y="840"/>
                    <a:pt x="2928" y="816"/>
                  </a:cubicBezTo>
                  <a:cubicBezTo>
                    <a:pt x="2968" y="792"/>
                    <a:pt x="2984" y="800"/>
                    <a:pt x="3024" y="768"/>
                  </a:cubicBezTo>
                  <a:cubicBezTo>
                    <a:pt x="3064" y="736"/>
                    <a:pt x="3120" y="664"/>
                    <a:pt x="3168" y="624"/>
                  </a:cubicBezTo>
                  <a:cubicBezTo>
                    <a:pt x="3216" y="584"/>
                    <a:pt x="3248" y="528"/>
                    <a:pt x="3312" y="528"/>
                  </a:cubicBezTo>
                  <a:cubicBezTo>
                    <a:pt x="3376" y="528"/>
                    <a:pt x="3496" y="600"/>
                    <a:pt x="3552" y="624"/>
                  </a:cubicBezTo>
                  <a:cubicBezTo>
                    <a:pt x="3608" y="648"/>
                    <a:pt x="3616" y="664"/>
                    <a:pt x="3648" y="672"/>
                  </a:cubicBezTo>
                  <a:cubicBezTo>
                    <a:pt x="3680" y="680"/>
                    <a:pt x="3704" y="688"/>
                    <a:pt x="3744" y="672"/>
                  </a:cubicBezTo>
                  <a:cubicBezTo>
                    <a:pt x="3784" y="656"/>
                    <a:pt x="3848" y="624"/>
                    <a:pt x="3888" y="576"/>
                  </a:cubicBezTo>
                  <a:cubicBezTo>
                    <a:pt x="3928" y="528"/>
                    <a:pt x="3952" y="448"/>
                    <a:pt x="3984" y="384"/>
                  </a:cubicBezTo>
                  <a:cubicBezTo>
                    <a:pt x="4016" y="320"/>
                    <a:pt x="4040" y="248"/>
                    <a:pt x="4080" y="192"/>
                  </a:cubicBezTo>
                  <a:cubicBezTo>
                    <a:pt x="4120" y="136"/>
                    <a:pt x="4168" y="80"/>
                    <a:pt x="4224" y="48"/>
                  </a:cubicBezTo>
                  <a:cubicBezTo>
                    <a:pt x="4280" y="16"/>
                    <a:pt x="4360" y="0"/>
                    <a:pt x="4416" y="0"/>
                  </a:cubicBezTo>
                  <a:cubicBezTo>
                    <a:pt x="4472" y="0"/>
                    <a:pt x="4512" y="24"/>
                    <a:pt x="4560" y="48"/>
                  </a:cubicBezTo>
                  <a:cubicBezTo>
                    <a:pt x="4608" y="72"/>
                    <a:pt x="4656" y="108"/>
                    <a:pt x="4704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949325" y="40386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 flipV="1">
              <a:off x="949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V="1">
              <a:off x="2092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V="1">
              <a:off x="3235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4378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V="1">
              <a:off x="5521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V="1">
              <a:off x="6664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V="1">
              <a:off x="7807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949325" y="5029200"/>
              <a:ext cx="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092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3235325" y="4648200"/>
              <a:ext cx="0" cy="1143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378325" y="4343400"/>
              <a:ext cx="0" cy="1447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5521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6664325" y="4419600"/>
              <a:ext cx="0" cy="1371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7807325" y="3733800"/>
              <a:ext cx="0" cy="2057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0" name="Text Box 21"/>
            <p:cNvSpPr txBox="1">
              <a:spLocks noChangeArrowheads="1"/>
            </p:cNvSpPr>
            <p:nvPr/>
          </p:nvSpPr>
          <p:spPr bwMode="auto">
            <a:xfrm>
              <a:off x="949325" y="48006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1.0</a:t>
              </a:r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2092325" y="45720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1.5</a:t>
              </a: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3235325" y="44958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1.8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4454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3.2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5597525" y="4648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1.7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6740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2.8</a:t>
              </a:r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7807325" y="35814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5.2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857250" y="5903913"/>
              <a:ext cx="434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Pulsos PAM (Pulse Amplitud </a:t>
              </a:r>
              <a:r>
                <a:rPr kumimoji="1" lang="es-MX" altLang="es-MX" sz="1800" dirty="0" err="1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Modulation</a:t>
              </a: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)</a:t>
              </a:r>
            </a:p>
          </p:txBody>
        </p:sp>
      </p:grp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</p:spTree>
    <p:extLst>
      <p:ext uri="{BB962C8B-B14F-4D97-AF65-F5344CB8AC3E}">
        <p14:creationId xmlns:p14="http://schemas.microsoft.com/office/powerpoint/2010/main" val="38582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Una tasa de muestreo del doble de la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x Hz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indica que la señal se debe muestrear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1/2x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143000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8438" name="28 Grupo"/>
          <p:cNvGrpSpPr>
            <a:grpSpLocks/>
          </p:cNvGrpSpPr>
          <p:nvPr/>
        </p:nvGrpSpPr>
        <p:grpSpPr bwMode="auto">
          <a:xfrm>
            <a:off x="2000250" y="3643313"/>
            <a:ext cx="5000625" cy="3143250"/>
            <a:chOff x="1928814" y="3357562"/>
            <a:chExt cx="5000640" cy="3143272"/>
          </a:xfrm>
        </p:grpSpPr>
        <p:cxnSp>
          <p:nvCxnSpPr>
            <p:cNvPr id="18440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2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3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4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5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6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7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8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9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0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1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2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3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4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5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6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7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286000" y="2643188"/>
            <a:ext cx="5286375" cy="15001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</p:spTree>
    <p:extLst>
      <p:ext uri="{BB962C8B-B14F-4D97-AF65-F5344CB8AC3E}">
        <p14:creationId xmlns:p14="http://schemas.microsoft.com/office/powerpoint/2010/main" val="40425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9460" name="28 Grupo"/>
          <p:cNvGrpSpPr>
            <a:grpSpLocks/>
          </p:cNvGrpSpPr>
          <p:nvPr/>
        </p:nvGrpSpPr>
        <p:grpSpPr bwMode="auto">
          <a:xfrm>
            <a:off x="2000250" y="3500438"/>
            <a:ext cx="5000625" cy="3143250"/>
            <a:chOff x="1928814" y="3357562"/>
            <a:chExt cx="5000640" cy="3143272"/>
          </a:xfrm>
        </p:grpSpPr>
        <p:cxnSp>
          <p:nvCxnSpPr>
            <p:cNvPr id="19463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6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7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8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9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0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1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2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3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4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5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6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7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8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9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80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57438" y="2428875"/>
            <a:ext cx="5286375" cy="1500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00063" y="1143000"/>
            <a:ext cx="8072437" cy="1285875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ts val="32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una señal de voz telefónica con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4000 Hz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tomamos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8000 muestras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Esto significa que hay que muestrear una vez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1/8,000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39552" y="1357313"/>
            <a:ext cx="8071048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Cada muestra es representada por diferentes </a:t>
            </a:r>
            <a:r>
              <a:rPr lang="es-MX" sz="1800" b="1" kern="0" dirty="0">
                <a:latin typeface="ZapfHumnst BT"/>
              </a:rPr>
              <a:t>niveles</a:t>
            </a:r>
            <a:r>
              <a:rPr lang="es-MX" sz="1800" kern="0" dirty="0">
                <a:latin typeface="ZapfHumnst BT"/>
              </a:rPr>
              <a:t> (equidistantes) </a:t>
            </a:r>
            <a:r>
              <a:rPr lang="es-MX" sz="1800" b="1" kern="0" dirty="0">
                <a:latin typeface="ZapfHumnst BT"/>
              </a:rPr>
              <a:t>de voltaje</a:t>
            </a:r>
            <a:r>
              <a:rPr lang="es-MX" sz="1800" kern="0" dirty="0">
                <a:latin typeface="ZapfHumnst BT"/>
              </a:rPr>
              <a:t>. Para obtener una representación más exacta se requiere de un </a:t>
            </a:r>
            <a:r>
              <a:rPr lang="es-MX" sz="1800" b="1" kern="0" dirty="0">
                <a:latin typeface="ZapfHumnst BT"/>
              </a:rPr>
              <a:t>número mayor de bits </a:t>
            </a:r>
            <a:r>
              <a:rPr lang="es-MX" sz="1800" kern="0" dirty="0">
                <a:latin typeface="ZapfHumnst BT"/>
              </a:rPr>
              <a:t>(más niveles).</a:t>
            </a:r>
            <a:endParaRPr lang="es-MX" sz="1600" b="1" kern="0" dirty="0">
              <a:latin typeface="ZapfHumnst BT"/>
            </a:endParaRP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643063" y="4529138"/>
            <a:ext cx="6357937" cy="828675"/>
            <a:chOff x="1643063" y="4529138"/>
            <a:chExt cx="6357937" cy="828675"/>
          </a:xfrm>
        </p:grpSpPr>
        <p:sp>
          <p:nvSpPr>
            <p:cNvPr id="31" name="7 CuadroTexto"/>
            <p:cNvSpPr txBox="1">
              <a:spLocks noChangeArrowheads="1"/>
            </p:cNvSpPr>
            <p:nvPr/>
          </p:nvSpPr>
          <p:spPr bwMode="auto">
            <a:xfrm>
              <a:off x="1643063" y="4957763"/>
              <a:ext cx="63579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  <a:cs typeface="+mn-cs"/>
                </a:rPr>
                <a:t>0011000   0100110   0110000</a:t>
              </a:r>
            </a:p>
          </p:txBody>
        </p:sp>
        <p:sp>
          <p:nvSpPr>
            <p:cNvPr id="20488" name="7 CuadroTexto"/>
            <p:cNvSpPr txBox="1">
              <a:spLocks noChangeArrowheads="1"/>
            </p:cNvSpPr>
            <p:nvPr/>
          </p:nvSpPr>
          <p:spPr bwMode="auto">
            <a:xfrm>
              <a:off x="2286000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 24</a:t>
              </a:r>
            </a:p>
          </p:txBody>
        </p:sp>
        <p:sp>
          <p:nvSpPr>
            <p:cNvPr id="20489" name="8 CuadroTexto"/>
            <p:cNvSpPr txBox="1">
              <a:spLocks noChangeArrowheads="1"/>
            </p:cNvSpPr>
            <p:nvPr/>
          </p:nvSpPr>
          <p:spPr bwMode="auto">
            <a:xfrm>
              <a:off x="4500563" y="4529138"/>
              <a:ext cx="6429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38</a:t>
              </a:r>
            </a:p>
          </p:txBody>
        </p:sp>
        <p:sp>
          <p:nvSpPr>
            <p:cNvPr id="20490" name="9 CuadroTexto"/>
            <p:cNvSpPr txBox="1">
              <a:spLocks noChangeArrowheads="1"/>
            </p:cNvSpPr>
            <p:nvPr/>
          </p:nvSpPr>
          <p:spPr bwMode="auto">
            <a:xfrm>
              <a:off x="6715125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48</a:t>
              </a:r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3000375"/>
            <a:ext cx="8071048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Con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7 bits de información </a:t>
            </a:r>
            <a:r>
              <a:rPr lang="es-MX" sz="1800" kern="0" dirty="0">
                <a:latin typeface="ZapfHumnst BT"/>
              </a:rPr>
              <a:t>(128 diferentes niveles) se puede reconstruir la señal con niveles de legibilidad aceptables.</a:t>
            </a:r>
            <a:endParaRPr lang="es-MX" sz="1600" b="1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7508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1143000"/>
            <a:ext cx="1285875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</a:p>
        </p:txBody>
      </p:sp>
      <p:sp>
        <p:nvSpPr>
          <p:cNvPr id="21509" name="6 CuadroTexto"/>
          <p:cNvSpPr txBox="1">
            <a:spLocks noChangeArrowheads="1"/>
          </p:cNvSpPr>
          <p:nvPr/>
        </p:nvSpPr>
        <p:spPr bwMode="auto">
          <a:xfrm>
            <a:off x="7109520" y="3246438"/>
            <a:ext cx="7858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+ 24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+ 26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- 40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+ 52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+ 60</a:t>
            </a:r>
          </a:p>
        </p:txBody>
      </p:sp>
      <p:sp>
        <p:nvSpPr>
          <p:cNvPr id="21510" name="7 CuadroTexto"/>
          <p:cNvSpPr txBox="1">
            <a:spLocks noChangeArrowheads="1"/>
          </p:cNvSpPr>
          <p:nvPr/>
        </p:nvSpPr>
        <p:spPr bwMode="auto">
          <a:xfrm>
            <a:off x="7752457" y="3246438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10101000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11001010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10010010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01100100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00111100</a:t>
            </a:r>
          </a:p>
        </p:txBody>
      </p:sp>
      <p:grpSp>
        <p:nvGrpSpPr>
          <p:cNvPr id="21511" name="110 Grupo"/>
          <p:cNvGrpSpPr>
            <a:grpSpLocks/>
          </p:cNvGrpSpPr>
          <p:nvPr/>
        </p:nvGrpSpPr>
        <p:grpSpPr bwMode="auto">
          <a:xfrm>
            <a:off x="251520" y="3503613"/>
            <a:ext cx="7000875" cy="2925762"/>
            <a:chOff x="142844" y="3571876"/>
            <a:chExt cx="7000875" cy="2925786"/>
          </a:xfrm>
        </p:grpSpPr>
        <p:cxnSp>
          <p:nvCxnSpPr>
            <p:cNvPr id="21517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13 CuadroTexto"/>
            <p:cNvSpPr txBox="1"/>
            <p:nvPr/>
          </p:nvSpPr>
          <p:spPr>
            <a:xfrm>
              <a:off x="142844" y="4286257"/>
              <a:ext cx="1000125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21519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15 CuadroTexto"/>
            <p:cNvSpPr txBox="1"/>
            <p:nvPr/>
          </p:nvSpPr>
          <p:spPr>
            <a:xfrm>
              <a:off x="5929281" y="5519754"/>
              <a:ext cx="1214438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21521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2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3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4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5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6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7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8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9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0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1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2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3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4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5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6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7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+ 24</a:t>
              </a:r>
            </a:p>
          </p:txBody>
        </p:sp>
        <p:sp>
          <p:nvSpPr>
            <p:cNvPr id="21538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+ 38</a:t>
              </a:r>
            </a:p>
          </p:txBody>
        </p:sp>
        <p:sp>
          <p:nvSpPr>
            <p:cNvPr id="21539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+ 48</a:t>
              </a:r>
            </a:p>
          </p:txBody>
        </p:sp>
        <p:sp>
          <p:nvSpPr>
            <p:cNvPr id="21540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+ 39</a:t>
              </a:r>
            </a:p>
          </p:txBody>
        </p:sp>
        <p:sp>
          <p:nvSpPr>
            <p:cNvPr id="21541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+ 26</a:t>
              </a:r>
            </a:p>
          </p:txBody>
        </p:sp>
        <p:sp>
          <p:nvSpPr>
            <p:cNvPr id="21542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- 40</a:t>
              </a:r>
            </a:p>
          </p:txBody>
        </p:sp>
        <p:sp>
          <p:nvSpPr>
            <p:cNvPr id="21543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- 80</a:t>
              </a:r>
            </a:p>
          </p:txBody>
        </p:sp>
        <p:sp>
          <p:nvSpPr>
            <p:cNvPr id="21544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- 74</a:t>
              </a:r>
            </a:p>
          </p:txBody>
        </p:sp>
        <p:sp>
          <p:nvSpPr>
            <p:cNvPr id="21545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- 18</a:t>
              </a:r>
            </a:p>
          </p:txBody>
        </p:sp>
        <p:sp>
          <p:nvSpPr>
            <p:cNvPr id="21546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+ 52</a:t>
              </a:r>
            </a:p>
          </p:txBody>
        </p:sp>
        <p:sp>
          <p:nvSpPr>
            <p:cNvPr id="21547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+ 120</a:t>
              </a:r>
            </a:p>
          </p:txBody>
        </p:sp>
        <p:sp>
          <p:nvSpPr>
            <p:cNvPr id="21548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+ 127</a:t>
              </a:r>
            </a:p>
          </p:txBody>
        </p:sp>
        <p:sp>
          <p:nvSpPr>
            <p:cNvPr id="21549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+ 125</a:t>
              </a:r>
            </a:p>
          </p:txBody>
        </p:sp>
        <p:sp>
          <p:nvSpPr>
            <p:cNvPr id="21550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+ 116</a:t>
              </a:r>
            </a:p>
          </p:txBody>
        </p:sp>
        <p:sp>
          <p:nvSpPr>
            <p:cNvPr id="21551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+ 110</a:t>
              </a:r>
            </a:p>
          </p:txBody>
        </p:sp>
        <p:sp>
          <p:nvSpPr>
            <p:cNvPr id="21552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+ 60</a:t>
              </a:r>
            </a:p>
          </p:txBody>
        </p:sp>
        <p:cxnSp>
          <p:nvCxnSpPr>
            <p:cNvPr id="21553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5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7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0</a:t>
              </a:r>
            </a:p>
          </p:txBody>
        </p:sp>
        <p:sp>
          <p:nvSpPr>
            <p:cNvPr id="21558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+ 50</a:t>
              </a:r>
            </a:p>
          </p:txBody>
        </p:sp>
        <p:sp>
          <p:nvSpPr>
            <p:cNvPr id="21559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- 50</a:t>
              </a:r>
            </a:p>
          </p:txBody>
        </p:sp>
        <p:sp>
          <p:nvSpPr>
            <p:cNvPr id="21560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+ 100</a:t>
              </a:r>
            </a:p>
          </p:txBody>
        </p:sp>
        <p:sp>
          <p:nvSpPr>
            <p:cNvPr id="21561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- 100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7395270" y="2571750"/>
            <a:ext cx="13573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65" name="64 Conector recto de flecha"/>
          <p:cNvCxnSpPr/>
          <p:nvPr/>
        </p:nvCxnSpPr>
        <p:spPr bwMode="auto">
          <a:xfrm rot="5400000">
            <a:off x="7716738" y="3107532"/>
            <a:ext cx="35718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4" name="108 Rectángulo"/>
          <p:cNvSpPr>
            <a:spLocks noChangeArrowheads="1"/>
          </p:cNvSpPr>
          <p:nvPr/>
        </p:nvSpPr>
        <p:spPr bwMode="auto">
          <a:xfrm>
            <a:off x="7038082" y="3071813"/>
            <a:ext cx="1643063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683568" y="1700212"/>
            <a:ext cx="7777434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reconstruir voz con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se requiere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037332" y="2786063"/>
            <a:ext cx="5857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</a:rPr>
              <a:t>8000 </a:t>
            </a:r>
            <a:r>
              <a:rPr lang="es-MX" sz="1600" kern="0" dirty="0">
                <a:latin typeface="ZapfHumnst BT"/>
              </a:rPr>
              <a:t>muestras por segundo x </a:t>
            </a:r>
            <a:r>
              <a:rPr lang="es-MX" sz="1600" b="1" kern="0" dirty="0">
                <a:latin typeface="ZapfHumnst BT"/>
              </a:rPr>
              <a:t>7 bits </a:t>
            </a:r>
            <a:r>
              <a:rPr lang="es-MX" sz="1600" kern="0" dirty="0">
                <a:latin typeface="ZapfHumnst BT"/>
              </a:rPr>
              <a:t>por muestra = </a:t>
            </a:r>
            <a:r>
              <a:rPr lang="es-MX" sz="1600" b="1" kern="0" dirty="0">
                <a:latin typeface="ZapfHumnst BT"/>
              </a:rPr>
              <a:t>56000 bps</a:t>
            </a:r>
          </a:p>
        </p:txBody>
      </p:sp>
    </p:spTree>
    <p:extLst>
      <p:ext uri="{BB962C8B-B14F-4D97-AF65-F5344CB8AC3E}">
        <p14:creationId xmlns:p14="http://schemas.microsoft.com/office/powerpoint/2010/main" val="19711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8" grpId="0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43250" y="2062163"/>
            <a:ext cx="52149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altLang="es-MX" sz="2000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altLang="es-MX" sz="2000" dirty="0">
                <a:latin typeface="ZapfHumnst BT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técnicas básicas de codificación de datos que transforman los datos analógicos en señales digitales.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1915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Bitmap Image" r:id="rId3" imgW="1752475" imgH="2400653" progId="PBrush">
                  <p:embed/>
                </p:oleObj>
              </mc:Choice>
              <mc:Fallback>
                <p:oleObj name="Bitmap Image" r:id="rId3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34090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071563"/>
            <a:ext cx="178593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endParaRPr lang="es-MX" sz="1600" b="1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68" name="Object 2"/>
          <p:cNvGraphicFramePr>
            <a:graphicFrameLocks/>
          </p:cNvGraphicFramePr>
          <p:nvPr/>
        </p:nvGraphicFramePr>
        <p:xfrm>
          <a:off x="1071563" y="3413125"/>
          <a:ext cx="7170737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Bitmap Image" r:id="rId4" imgW="5495447" imgH="2809756" progId="PBrush">
                  <p:embed/>
                </p:oleObj>
              </mc:Choice>
              <mc:Fallback>
                <p:oleObj name="Bitmap Image" r:id="rId4" imgW="5495447" imgH="2809756" progId="PBrush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413125"/>
                        <a:ext cx="7170737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714375" y="1643063"/>
            <a:ext cx="7929563" cy="1000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se utilizarán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representar los niveles de voltaje, se podrían definir hasta 8 diferentes niveles y se requeriría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1143000" y="2714625"/>
            <a:ext cx="6572250" cy="500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8000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24000 bps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96346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893912"/>
            <a:ext cx="2857500" cy="64293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857250" y="2536849"/>
            <a:ext cx="7429500" cy="1357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señal de color de TV tiene un *ancho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2" name="71 Rectángulo"/>
          <p:cNvSpPr>
            <a:spLocks noChangeArrowheads="1"/>
          </p:cNvSpPr>
          <p:nvPr/>
        </p:nvSpPr>
        <p:spPr bwMode="auto">
          <a:xfrm>
            <a:off x="642938" y="1357313"/>
            <a:ext cx="79676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PCM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puede ser utilizado para otro tipo de señales diferentes a las de audio (voz).</a:t>
            </a:r>
          </a:p>
        </p:txBody>
      </p:sp>
      <p:pic>
        <p:nvPicPr>
          <p:cNvPr id="23559" name="72 Imagen" descr="tv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3640163"/>
            <a:ext cx="3331881" cy="216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857250" y="3894162"/>
            <a:ext cx="4074790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5" name="Rectangle 3"/>
          <p:cNvSpPr txBox="1">
            <a:spLocks noChangeArrowheads="1"/>
          </p:cNvSpPr>
          <p:nvPr/>
        </p:nvSpPr>
        <p:spPr bwMode="auto">
          <a:xfrm>
            <a:off x="285750" y="5526112"/>
            <a:ext cx="71437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*Ancho de banda</a:t>
            </a:r>
            <a:r>
              <a:rPr lang="es-MX" altLang="es-MX" sz="1600" dirty="0">
                <a:latin typeface="ZapfHumnst BT"/>
              </a:rPr>
              <a:t>: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400" dirty="0">
                <a:latin typeface="ZapfHumnst BT"/>
              </a:rPr>
              <a:t>Es el </a:t>
            </a:r>
            <a:r>
              <a:rPr lang="es-MX" altLang="es-MX" sz="1400" b="1" dirty="0">
                <a:latin typeface="ZapfHumnst BT"/>
              </a:rPr>
              <a:t>Rango de frecuencias </a:t>
            </a:r>
            <a:r>
              <a:rPr lang="es-MX" altLang="es-MX" sz="1400" dirty="0">
                <a:latin typeface="ZapfHumnst BT"/>
              </a:rPr>
              <a:t>que es capaz de transmitir de forma adecuada.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MX" alt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40686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24582" grpId="0"/>
      <p:bldP spid="74" grpId="0"/>
      <p:bldP spid="245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71500" y="1143000"/>
            <a:ext cx="2857500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642938" y="1785938"/>
            <a:ext cx="74295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señal de color de TV tiene un 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pic>
        <p:nvPicPr>
          <p:cNvPr id="24582" name="72 Imagen" descr="tv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5180013"/>
            <a:ext cx="21431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642938" y="5108575"/>
            <a:ext cx="5357812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2938" y="3321050"/>
            <a:ext cx="7929562" cy="9302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63" y="2357438"/>
            <a:ext cx="7000875" cy="7826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=  4.6 MHz = 4,600,000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Tasa de muestreo 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= 2 * 4.600,000 = 9,200,000 muestras por segundo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1563" y="4322763"/>
            <a:ext cx="7000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9,200,000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92,000,000 bps</a:t>
            </a:r>
          </a:p>
        </p:txBody>
      </p:sp>
    </p:spTree>
    <p:extLst>
      <p:ext uri="{BB962C8B-B14F-4D97-AF65-F5344CB8AC3E}">
        <p14:creationId xmlns:p14="http://schemas.microsoft.com/office/powerpoint/2010/main" val="15403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4" grpId="0"/>
      <p:bldP spid="9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Ejemplos de Anchos de banda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1000125" y="1285875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Audio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1000125" y="1928813"/>
            <a:ext cx="3857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AM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Khz</a:t>
            </a:r>
          </a:p>
        </p:txBody>
      </p:sp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1000125" y="2571750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FM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150 Khz</a:t>
            </a:r>
          </a:p>
        </p:txBody>
      </p:sp>
      <p:sp>
        <p:nvSpPr>
          <p:cNvPr id="25607" name="Rectangle 3"/>
          <p:cNvSpPr txBox="1">
            <a:spLocks noChangeArrowheads="1"/>
          </p:cNvSpPr>
          <p:nvPr/>
        </p:nvSpPr>
        <p:spPr bwMode="auto">
          <a:xfrm>
            <a:off x="1000125" y="3143250"/>
            <a:ext cx="5857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TV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6 Mhz en América y 8 Mhz en Europa</a:t>
            </a:r>
          </a:p>
        </p:txBody>
      </p:sp>
      <p:sp>
        <p:nvSpPr>
          <p:cNvPr id="25608" name="Rectangle 3"/>
          <p:cNvSpPr txBox="1">
            <a:spLocks noChangeArrowheads="1"/>
          </p:cNvSpPr>
          <p:nvPr/>
        </p:nvSpPr>
        <p:spPr bwMode="auto">
          <a:xfrm>
            <a:off x="1000125" y="4429125"/>
            <a:ext cx="62150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Inalámbrico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Ghz</a:t>
            </a:r>
          </a:p>
        </p:txBody>
      </p:sp>
      <p:sp>
        <p:nvSpPr>
          <p:cNvPr id="25609" name="Rectangle 3"/>
          <p:cNvSpPr txBox="1">
            <a:spLocks noChangeArrowheads="1"/>
          </p:cNvSpPr>
          <p:nvPr/>
        </p:nvSpPr>
        <p:spPr bwMode="auto">
          <a:xfrm>
            <a:off x="1000125" y="5072063"/>
            <a:ext cx="6143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Tarjeta Inalámbrica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Ghz</a:t>
            </a:r>
          </a:p>
        </p:txBody>
      </p:sp>
      <p:sp>
        <p:nvSpPr>
          <p:cNvPr id="25610" name="Rectangle 3"/>
          <p:cNvSpPr txBox="1">
            <a:spLocks noChangeArrowheads="1"/>
          </p:cNvSpPr>
          <p:nvPr/>
        </p:nvSpPr>
        <p:spPr bwMode="auto">
          <a:xfrm>
            <a:off x="1000125" y="5715000"/>
            <a:ext cx="4714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Cable UTP-Cat5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100 Mhz</a:t>
            </a:r>
          </a:p>
        </p:txBody>
      </p:sp>
      <p:sp>
        <p:nvSpPr>
          <p:cNvPr id="25611" name="Rectangle 3"/>
          <p:cNvSpPr txBox="1">
            <a:spLocks noChangeArrowheads="1"/>
          </p:cNvSpPr>
          <p:nvPr/>
        </p:nvSpPr>
        <p:spPr bwMode="auto">
          <a:xfrm>
            <a:off x="1000125" y="3786188"/>
            <a:ext cx="49291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tradicional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4 Khz</a:t>
            </a:r>
          </a:p>
        </p:txBody>
      </p:sp>
    </p:spTree>
    <p:extLst>
      <p:ext uri="{BB962C8B-B14F-4D97-AF65-F5344CB8AC3E}">
        <p14:creationId xmlns:p14="http://schemas.microsoft.com/office/powerpoint/2010/main" val="81471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Líneas dedicadas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" name="Rectángulo 1"/>
          <p:cNvSpPr/>
          <p:nvPr/>
        </p:nvSpPr>
        <p:spPr>
          <a:xfrm>
            <a:off x="602306" y="1245525"/>
            <a:ext cx="80082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latin typeface="ZapfHumnst BT"/>
              </a:rPr>
              <a:t>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línea dedicada</a:t>
            </a:r>
            <a:r>
              <a:rPr lang="es-MX" sz="1600" b="1" dirty="0">
                <a:latin typeface="ZapfHumnst BT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un contrato de servicios celebrado entre un proveedor y un cliente, por lo que el proveedor se compromete a entregar una línea de telecomunicaciones simétrica que conecta dos o más lugares a cambio de una renta mensual.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usada exclusivamente por un usuario de manera privada.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una </a:t>
            </a:r>
            <a:r>
              <a:rPr lang="es-MX" sz="1600" b="1" dirty="0">
                <a:latin typeface="ZapfHumnst BT"/>
              </a:rPr>
              <a:t>conexión digital</a:t>
            </a:r>
            <a:r>
              <a:rPr lang="es-MX" sz="1600" dirty="0">
                <a:latin typeface="ZapfHumnst BT"/>
              </a:rPr>
              <a:t> punto a punto.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Posibilita la transmisión de datos a velocidades medias y alta.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90" y="4653136"/>
            <a:ext cx="649252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de muestreo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00062" y="1285875"/>
            <a:ext cx="7960369" cy="164306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2000" kern="0" dirty="0">
                <a:latin typeface="ZapfHumnst BT"/>
                <a:cs typeface="+mn-cs"/>
              </a:rPr>
              <a:t>Cuando la </a:t>
            </a:r>
            <a:r>
              <a:rPr lang="es-MX" sz="2000" b="1" kern="0" dirty="0">
                <a:latin typeface="ZapfHumnst BT"/>
                <a:cs typeface="+mn-cs"/>
              </a:rPr>
              <a:t>transmisión digital </a:t>
            </a:r>
            <a:r>
              <a:rPr lang="es-MX" sz="2000" kern="0" dirty="0">
                <a:latin typeface="ZapfHumnst BT"/>
                <a:cs typeface="+mn-cs"/>
              </a:rPr>
              <a:t>empezó a surgir como una tecnología factible, el </a:t>
            </a:r>
            <a:r>
              <a:rPr lang="es-MX" sz="2000" b="1" kern="0" dirty="0">
                <a:latin typeface="ZapfHumnst BT"/>
                <a:cs typeface="+mn-cs"/>
              </a:rPr>
              <a:t>CCITT</a:t>
            </a:r>
            <a:r>
              <a:rPr lang="es-MX" sz="2000" kern="0" dirty="0">
                <a:latin typeface="ZapfHumnst BT"/>
                <a:cs typeface="+mn-cs"/>
              </a:rPr>
              <a:t>, fue incapaz de lograr un acuerdo respecto a los estándares de muestreo.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0063" y="2786063"/>
            <a:ext cx="7572375" cy="1000125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2000" kern="0" dirty="0">
                <a:latin typeface="ZapfHumnst BT"/>
                <a:cs typeface="+mn-cs"/>
              </a:rPr>
              <a:t>Se usan diferentes </a:t>
            </a:r>
            <a:r>
              <a:rPr lang="es-MX" sz="2000" b="1" kern="0" dirty="0">
                <a:latin typeface="ZapfHumnst BT"/>
                <a:cs typeface="+mn-cs"/>
              </a:rPr>
              <a:t>esquemas incompatibles en diferentes países </a:t>
            </a:r>
            <a:r>
              <a:rPr lang="es-MX" sz="2000" kern="0" dirty="0">
                <a:latin typeface="ZapfHumnst BT"/>
                <a:cs typeface="+mn-cs"/>
              </a:rPr>
              <a:t>del mundo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535906" y="4005064"/>
            <a:ext cx="6072187" cy="1527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711200" indent="-7112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CCITT </a:t>
            </a:r>
            <a:r>
              <a:rPr lang="es-MX" sz="1600" kern="0" dirty="0">
                <a:latin typeface="ZapfHumnst BT"/>
                <a:cs typeface="+mn-cs"/>
              </a:rPr>
              <a:t>Comité Consultivo Internacional Telegráfico y Telefónico </a:t>
            </a:r>
            <a:r>
              <a:rPr lang="es-MX" sz="1400" i="1" kern="0" dirty="0">
                <a:latin typeface="ZapfHumnst BT"/>
                <a:cs typeface="+mn-cs"/>
              </a:rPr>
              <a:t>(antiguo nombre del comité de normalización de las telecomunicaciones ahora conocido como UIT-T).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UIT-T</a:t>
            </a:r>
            <a:r>
              <a:rPr lang="es-MX" sz="1600" kern="0" dirty="0">
                <a:latin typeface="ZapfHumnst BT"/>
                <a:cs typeface="+mn-cs"/>
              </a:rPr>
              <a:t>  Unión Internacional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6357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Estándares europeos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5" name="5 CuadroTexto"/>
          <p:cNvSpPr txBox="1">
            <a:spLocks noChangeArrowheads="1"/>
          </p:cNvSpPr>
          <p:nvPr/>
        </p:nvSpPr>
        <p:spPr bwMode="auto">
          <a:xfrm>
            <a:off x="683568" y="1412776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MX" sz="2000" dirty="0">
                <a:latin typeface="ZapfHumnst BT"/>
              </a:rPr>
              <a:t>En </a:t>
            </a:r>
            <a:r>
              <a:rPr lang="es-MX" altLang="es-MX" sz="2000" b="1" dirty="0">
                <a:latin typeface="ZapfHumnst BT"/>
              </a:rPr>
              <a:t>Europa</a:t>
            </a:r>
            <a:r>
              <a:rPr lang="es-MX" altLang="es-MX" sz="2000" dirty="0">
                <a:latin typeface="ZapfHumnst BT"/>
              </a:rPr>
              <a:t>, existen cinco tipos de líneas dedicadas que se distinguen según sus velocidades: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397943" y="2474814"/>
            <a:ext cx="6072188" cy="293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E0 = </a:t>
            </a:r>
            <a:r>
              <a:rPr lang="es-MX" altLang="es-MX" sz="2000" b="1" dirty="0">
                <a:latin typeface="ZapfHumnst BT"/>
              </a:rPr>
              <a:t>64 Kbps</a:t>
            </a:r>
            <a:r>
              <a:rPr lang="es-MX" altLang="es-MX" sz="2000" dirty="0">
                <a:latin typeface="ZapfHumnst BT"/>
              </a:rPr>
              <a:t>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E1 = 32 líneas E0 (</a:t>
            </a:r>
            <a:r>
              <a:rPr lang="es-MX" altLang="es-MX" sz="2000" b="1" dirty="0">
                <a:latin typeface="ZapfHumnst BT"/>
              </a:rPr>
              <a:t>2.048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E2 = 128 líneas E0 (</a:t>
            </a:r>
            <a:r>
              <a:rPr lang="es-MX" altLang="es-MX" sz="2000" b="1" dirty="0">
                <a:latin typeface="ZapfHumnst BT"/>
              </a:rPr>
              <a:t>8.448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E3 = 16 líneas E1 (</a:t>
            </a:r>
            <a:r>
              <a:rPr lang="es-MX" altLang="es-MX" sz="2000" b="1" dirty="0">
                <a:latin typeface="ZapfHumnst BT"/>
              </a:rPr>
              <a:t>34.368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E4 = 64 líneas E1 (</a:t>
            </a:r>
            <a:r>
              <a:rPr lang="es-MX" altLang="es-MX" sz="2000" b="1" dirty="0">
                <a:latin typeface="ZapfHumnst BT"/>
              </a:rPr>
              <a:t>139.264 Mbps</a:t>
            </a:r>
            <a:r>
              <a:rPr lang="es-MX" altLang="es-MX" sz="2000" dirty="0">
                <a:latin typeface="ZapfHumnst B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646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Americanos</a:t>
            </a: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571500" y="1347043"/>
            <a:ext cx="578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s-MX" altLang="es-MX" sz="2000" dirty="0">
                <a:latin typeface="ZapfHumnst BT"/>
              </a:rPr>
              <a:t>En </a:t>
            </a:r>
            <a:r>
              <a:rPr lang="es-MX" altLang="es-MX" sz="2000" b="1" dirty="0">
                <a:latin typeface="ZapfHumnst BT"/>
              </a:rPr>
              <a:t>Estados Unidos</a:t>
            </a:r>
            <a:r>
              <a:rPr lang="es-MX" altLang="es-MX" sz="2000" dirty="0">
                <a:latin typeface="ZapfHumnst BT"/>
              </a:rPr>
              <a:t>, el concepto es el siguiente: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66775" y="2132856"/>
            <a:ext cx="5276850" cy="24683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T1  = </a:t>
            </a:r>
            <a:r>
              <a:rPr lang="es-MX" sz="2000" b="1" dirty="0">
                <a:latin typeface="ZapfHumnst BT"/>
                <a:cs typeface="+mn-cs"/>
              </a:rPr>
              <a:t>1.544 Mbps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T2 = 4 líneas T1 (</a:t>
            </a:r>
            <a:r>
              <a:rPr lang="es-MX" sz="2000" b="1" dirty="0">
                <a:latin typeface="ZapfHumnst BT"/>
                <a:cs typeface="+mn-cs"/>
              </a:rPr>
              <a:t>6 Mbps</a:t>
            </a:r>
            <a:r>
              <a:rPr lang="es-MX" sz="20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T3 = 28 líneas T1 (</a:t>
            </a:r>
            <a:r>
              <a:rPr lang="es-MX" sz="2000" b="1" kern="0" dirty="0">
                <a:latin typeface="ZapfHumnst BT"/>
                <a:cs typeface="+mn-cs"/>
              </a:rPr>
              <a:t>44.736 Mbps</a:t>
            </a:r>
            <a:r>
              <a:rPr lang="es-MX" sz="20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T4 = 168 líneas T1 (</a:t>
            </a:r>
            <a:r>
              <a:rPr lang="es-MX" sz="2000" b="1" dirty="0">
                <a:latin typeface="ZapfHumnst BT"/>
                <a:cs typeface="+mn-cs"/>
              </a:rPr>
              <a:t>275 Mbps</a:t>
            </a:r>
            <a:r>
              <a:rPr lang="es-MX" sz="2000" dirty="0">
                <a:latin typeface="ZapfHumnst BT"/>
                <a:cs typeface="+mn-c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049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64381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Este método consiste en transmitir no la amplitud digitalizada sino la diferencia entre su valor actual y el previo.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527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785938"/>
            <a:ext cx="8072438" cy="10715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La codificación delta, puede tener problemas si la señal cambia con demasiada rapidez, como se muestra en la imagen. Cuando esto sucede, se pierde información.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895600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9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512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429250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071563"/>
            <a:ext cx="80010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veces es necesario digitalizar una señal analógica. </a:t>
            </a:r>
          </a:p>
        </p:txBody>
      </p:sp>
      <p:pic>
        <p:nvPicPr>
          <p:cNvPr id="5126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4357688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7" name="94 Conector recto de flecha"/>
          <p:cNvCxnSpPr>
            <a:cxnSpLocks noChangeShapeType="1"/>
          </p:cNvCxnSpPr>
          <p:nvPr/>
        </p:nvCxnSpPr>
        <p:spPr bwMode="auto">
          <a:xfrm>
            <a:off x="714375" y="5205413"/>
            <a:ext cx="2143125" cy="1587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848225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97 Forma libre"/>
          <p:cNvSpPr>
            <a:spLocks noChangeArrowheads="1"/>
          </p:cNvSpPr>
          <p:nvPr/>
        </p:nvSpPr>
        <p:spPr bwMode="auto">
          <a:xfrm>
            <a:off x="728663" y="4613275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0" name="98 Flecha derecha"/>
          <p:cNvSpPr>
            <a:spLocks noChangeArrowheads="1"/>
          </p:cNvSpPr>
          <p:nvPr/>
        </p:nvSpPr>
        <p:spPr bwMode="auto">
          <a:xfrm>
            <a:off x="2857500" y="48577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5131" name="99 Rectángulo"/>
          <p:cNvSpPr>
            <a:spLocks noChangeArrowheads="1"/>
          </p:cNvSpPr>
          <p:nvPr/>
        </p:nvSpPr>
        <p:spPr bwMode="auto">
          <a:xfrm>
            <a:off x="3286125" y="46434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5132" name="100 Flecha derecha"/>
          <p:cNvSpPr>
            <a:spLocks noChangeArrowheads="1"/>
          </p:cNvSpPr>
          <p:nvPr/>
        </p:nvSpPr>
        <p:spPr bwMode="auto">
          <a:xfrm>
            <a:off x="5072063" y="48577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75" y="5786438"/>
            <a:ext cx="371475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500188"/>
            <a:ext cx="2000250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4375" y="2786063"/>
            <a:ext cx="7929563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este proceso de conversión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señales analógicas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digitales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se le denomina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digitalización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a los dispositivos que lo llevan a cabo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0125" y="1928813"/>
            <a:ext cx="7643813" cy="7143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Para enviar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voz humana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es necesario digitalizarla, puesto que las señales digitales son menos vulnerables al ruido.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714375" y="3571875"/>
            <a:ext cx="792956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esta conversión se representa la información contenida 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onda continua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serie de pulsos digitales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(unos y ceros)</a:t>
            </a:r>
          </a:p>
        </p:txBody>
      </p:sp>
    </p:spTree>
    <p:extLst>
      <p:ext uri="{BB962C8B-B14F-4D97-AF65-F5344CB8AC3E}">
        <p14:creationId xmlns:p14="http://schemas.microsoft.com/office/powerpoint/2010/main" val="24449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75" y="1928813"/>
            <a:ext cx="7858125" cy="642937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sz="1800" kern="0" dirty="0">
                <a:latin typeface="ZapfHumnst BT"/>
                <a:cs typeface="+mn-cs"/>
              </a:rPr>
              <a:t>Los niveles de cuantificación no están espaciados regularmente</a:t>
            </a:r>
            <a:endParaRPr lang="es-ES_tradnl" sz="3200" kern="0" dirty="0">
              <a:latin typeface="+mn-lt"/>
              <a:cs typeface="+mn-cs"/>
            </a:endParaRP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PCM</a:t>
            </a: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73300"/>
            <a:ext cx="3660775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44738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8 CuadroTexto"/>
          <p:cNvSpPr txBox="1">
            <a:spLocks noChangeArrowheads="1"/>
          </p:cNvSpPr>
          <p:nvPr/>
        </p:nvSpPr>
        <p:spPr bwMode="auto">
          <a:xfrm>
            <a:off x="1071563" y="5130800"/>
            <a:ext cx="207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2775" name="9 CuadroTexto"/>
          <p:cNvSpPr txBox="1">
            <a:spLocks noChangeArrowheads="1"/>
          </p:cNvSpPr>
          <p:nvPr/>
        </p:nvSpPr>
        <p:spPr bwMode="auto">
          <a:xfrm>
            <a:off x="4429125" y="5130800"/>
            <a:ext cx="435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PCM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214438"/>
            <a:ext cx="7786688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PCM  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(Modulación por codificación en pulsos )</a:t>
            </a:r>
          </a:p>
        </p:txBody>
      </p:sp>
    </p:spTree>
    <p:extLst>
      <p:ext uri="{BB962C8B-B14F-4D97-AF65-F5344CB8AC3E}">
        <p14:creationId xmlns:p14="http://schemas.microsoft.com/office/powerpoint/2010/main" val="291215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73300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8 CuadroTexto"/>
          <p:cNvSpPr txBox="1">
            <a:spLocks noChangeArrowheads="1"/>
          </p:cNvSpPr>
          <p:nvPr/>
        </p:nvSpPr>
        <p:spPr bwMode="auto">
          <a:xfrm>
            <a:off x="1571625" y="5059363"/>
            <a:ext cx="207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3799" name="9 CuadroTexto"/>
          <p:cNvSpPr txBox="1">
            <a:spLocks noChangeArrowheads="1"/>
          </p:cNvSpPr>
          <p:nvPr/>
        </p:nvSpPr>
        <p:spPr bwMode="auto">
          <a:xfrm>
            <a:off x="4714875" y="5072063"/>
            <a:ext cx="407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Delta</a:t>
            </a:r>
          </a:p>
        </p:txBody>
      </p:sp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184400"/>
            <a:ext cx="37465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614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072063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3857625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0" name="94 Conector recto de flecha"/>
          <p:cNvCxnSpPr>
            <a:cxnSpLocks noChangeShapeType="1"/>
          </p:cNvCxnSpPr>
          <p:nvPr/>
        </p:nvCxnSpPr>
        <p:spPr bwMode="auto">
          <a:xfrm>
            <a:off x="714375" y="4705350"/>
            <a:ext cx="2143125" cy="1588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348162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97 Forma libre"/>
          <p:cNvSpPr>
            <a:spLocks noChangeArrowheads="1"/>
          </p:cNvSpPr>
          <p:nvPr/>
        </p:nvSpPr>
        <p:spPr bwMode="auto">
          <a:xfrm>
            <a:off x="728663" y="4113213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3" name="98 Flecha derecha"/>
          <p:cNvSpPr>
            <a:spLocks noChangeArrowheads="1"/>
          </p:cNvSpPr>
          <p:nvPr/>
        </p:nvSpPr>
        <p:spPr bwMode="auto">
          <a:xfrm>
            <a:off x="2857500" y="42862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154" name="99 Rectángulo"/>
          <p:cNvSpPr>
            <a:spLocks noChangeArrowheads="1"/>
          </p:cNvSpPr>
          <p:nvPr/>
        </p:nvSpPr>
        <p:spPr bwMode="auto">
          <a:xfrm>
            <a:off x="3286125" y="40719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6155" name="100 Flecha derecha"/>
          <p:cNvSpPr>
            <a:spLocks noChangeArrowheads="1"/>
          </p:cNvSpPr>
          <p:nvPr/>
        </p:nvSpPr>
        <p:spPr bwMode="auto">
          <a:xfrm>
            <a:off x="5072063" y="42862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643438" y="5572125"/>
            <a:ext cx="3714750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1357313"/>
            <a:ext cx="5786437" cy="2143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Las técnicas utilizadas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son: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(PCM) 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Delta</a:t>
            </a:r>
          </a:p>
        </p:txBody>
      </p:sp>
    </p:spTree>
    <p:extLst>
      <p:ext uri="{BB962C8B-B14F-4D97-AF65-F5344CB8AC3E}">
        <p14:creationId xmlns:p14="http://schemas.microsoft.com/office/powerpoint/2010/main" val="427470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1560" y="1428750"/>
            <a:ext cx="7715250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está compuesta por cuatro procesos distintos: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97310" y="2571750"/>
            <a:ext cx="5572125" cy="2143125"/>
          </a:xfrm>
          <a:prstGeom prst="rect">
            <a:avLst/>
          </a:prstGeom>
        </p:spPr>
        <p:txBody>
          <a:bodyPr/>
          <a:lstStyle/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digital - digital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8195" name="33 Grupo"/>
          <p:cNvGrpSpPr>
            <a:grpSpLocks/>
          </p:cNvGrpSpPr>
          <p:nvPr/>
        </p:nvGrpSpPr>
        <p:grpSpPr bwMode="auto">
          <a:xfrm>
            <a:off x="500063" y="3559175"/>
            <a:ext cx="4143375" cy="2817813"/>
            <a:chOff x="428625" y="2825750"/>
            <a:chExt cx="4143375" cy="2817828"/>
          </a:xfrm>
        </p:grpSpPr>
        <p:cxnSp>
          <p:nvCxnSpPr>
            <p:cNvPr id="8222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3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25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27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8196" name="39 Grupo"/>
          <p:cNvGrpSpPr>
            <a:grpSpLocks/>
          </p:cNvGrpSpPr>
          <p:nvPr/>
        </p:nvGrpSpPr>
        <p:grpSpPr bwMode="auto">
          <a:xfrm>
            <a:off x="4572000" y="3695700"/>
            <a:ext cx="4143375" cy="2733675"/>
            <a:chOff x="4500562" y="3695291"/>
            <a:chExt cx="4143375" cy="2734105"/>
          </a:xfrm>
        </p:grpSpPr>
        <p:cxnSp>
          <p:nvCxnSpPr>
            <p:cNvPr id="82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46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03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48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05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6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7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8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9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0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1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2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3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4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5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6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7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8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9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0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1" name="31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171450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 técnica toma una señal analógica, la muestrea 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 una serie de pulsos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basados en los resultados del muestreo.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683568" y="257175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PAM,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muestreo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significa medir la amplitud de la señal original en intervalos iguales de tiempo.</a:t>
            </a:r>
          </a:p>
        </p:txBody>
      </p:sp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20384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9219" name="33 Grupo"/>
          <p:cNvGrpSpPr>
            <a:grpSpLocks/>
          </p:cNvGrpSpPr>
          <p:nvPr/>
        </p:nvGrpSpPr>
        <p:grpSpPr bwMode="auto">
          <a:xfrm>
            <a:off x="500063" y="3538538"/>
            <a:ext cx="4143375" cy="2817812"/>
            <a:chOff x="428625" y="2825750"/>
            <a:chExt cx="4143375" cy="2817828"/>
          </a:xfrm>
        </p:grpSpPr>
        <p:cxnSp>
          <p:nvCxnSpPr>
            <p:cNvPr id="9246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7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8"/>
              <a:ext cx="1214437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49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51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9220" name="34 Grupo"/>
          <p:cNvGrpSpPr>
            <a:grpSpLocks/>
          </p:cNvGrpSpPr>
          <p:nvPr/>
        </p:nvGrpSpPr>
        <p:grpSpPr bwMode="auto">
          <a:xfrm>
            <a:off x="4572000" y="3624263"/>
            <a:ext cx="4143375" cy="2733675"/>
            <a:chOff x="4500562" y="3695291"/>
            <a:chExt cx="4143375" cy="2734105"/>
          </a:xfrm>
        </p:grpSpPr>
        <p:cxnSp>
          <p:nvCxnSpPr>
            <p:cNvPr id="922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2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2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14375" y="1785938"/>
            <a:ext cx="7858125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usa una técnica denominada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muestrear y retener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En un determinado momento,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lee el nivel de la señal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mantiene brevemente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2643188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valor muestreado ocurre únicamente de forma instantánea en la onda continua.</a:t>
            </a:r>
          </a:p>
        </p:txBody>
      </p:sp>
      <p:sp>
        <p:nvSpPr>
          <p:cNvPr id="922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34546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0243" name="34 Grupo"/>
          <p:cNvGrpSpPr>
            <a:grpSpLocks/>
          </p:cNvGrpSpPr>
          <p:nvPr/>
        </p:nvGrpSpPr>
        <p:grpSpPr bwMode="auto">
          <a:xfrm>
            <a:off x="4714875" y="1552575"/>
            <a:ext cx="4143375" cy="2733675"/>
            <a:chOff x="4500562" y="3695291"/>
            <a:chExt cx="4143375" cy="2734105"/>
          </a:xfrm>
        </p:grpSpPr>
        <p:cxnSp>
          <p:nvCxnSpPr>
            <p:cNvPr id="10249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0251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0253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4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5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6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7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8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9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0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1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2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3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4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5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6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7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8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9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11560" y="1857375"/>
            <a:ext cx="3857625" cy="2500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no es útil para la transmisión de datos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ya que aunque traduce la onda original en una serie de pulsos, estos pulsos todavía no tienen ninguna amplitud, son todavía una señal analógica, no digital.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11560" y="4286250"/>
            <a:ext cx="7786688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convertir los pulsos en una señal digital, es necesario codificarlos usando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</a:t>
            </a:r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11560" y="5143500"/>
            <a:ext cx="7786688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modifica los pulsos creados por PAM para crear una señal completamente digital.</a:t>
            </a:r>
          </a:p>
        </p:txBody>
      </p:sp>
    </p:spTree>
    <p:extLst>
      <p:ext uri="{BB962C8B-B14F-4D97-AF65-F5344CB8AC3E}">
        <p14:creationId xmlns:p14="http://schemas.microsoft.com/office/powerpoint/2010/main" val="30675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1267" name="52 Grupo"/>
          <p:cNvGrpSpPr>
            <a:grpSpLocks/>
          </p:cNvGrpSpPr>
          <p:nvPr/>
        </p:nvGrpSpPr>
        <p:grpSpPr bwMode="auto">
          <a:xfrm>
            <a:off x="1143000" y="3286125"/>
            <a:ext cx="7000875" cy="3500438"/>
            <a:chOff x="1214438" y="3143250"/>
            <a:chExt cx="7000875" cy="3500438"/>
          </a:xfrm>
        </p:grpSpPr>
        <p:cxnSp>
          <p:nvCxnSpPr>
            <p:cNvPr id="11272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287462" y="4713288"/>
              <a:ext cx="3140075" cy="0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1214438" y="4071938"/>
              <a:ext cx="1000125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1274" name="47 Conector recto de flecha"/>
            <p:cNvCxnSpPr>
              <a:cxnSpLocks noChangeShapeType="1"/>
            </p:cNvCxnSpPr>
            <p:nvPr/>
          </p:nvCxnSpPr>
          <p:spPr bwMode="auto">
            <a:xfrm>
              <a:off x="2714625" y="4948238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000876" y="5305425"/>
              <a:ext cx="121443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1276" name="50 Rectángulo"/>
            <p:cNvSpPr>
              <a:spLocks noChangeArrowheads="1"/>
            </p:cNvSpPr>
            <p:nvPr/>
          </p:nvSpPr>
          <p:spPr bwMode="auto">
            <a:xfrm>
              <a:off x="3135313" y="4805363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7" name="52 Rectángulo"/>
            <p:cNvSpPr>
              <a:spLocks noChangeArrowheads="1"/>
            </p:cNvSpPr>
            <p:nvPr/>
          </p:nvSpPr>
          <p:spPr bwMode="auto">
            <a:xfrm>
              <a:off x="3421063" y="4591050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8" name="53 Rectángulo"/>
            <p:cNvSpPr>
              <a:spLocks noChangeArrowheads="1"/>
            </p:cNvSpPr>
            <p:nvPr/>
          </p:nvSpPr>
          <p:spPr bwMode="auto">
            <a:xfrm>
              <a:off x="371475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9" name="54 Rectángulo"/>
            <p:cNvSpPr>
              <a:spLocks noChangeArrowheads="1"/>
            </p:cNvSpPr>
            <p:nvPr/>
          </p:nvSpPr>
          <p:spPr bwMode="auto">
            <a:xfrm flipH="1">
              <a:off x="4000500" y="4591050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0" name="55 Rectángulo"/>
            <p:cNvSpPr>
              <a:spLocks noChangeArrowheads="1"/>
            </p:cNvSpPr>
            <p:nvPr/>
          </p:nvSpPr>
          <p:spPr bwMode="auto">
            <a:xfrm>
              <a:off x="4579938" y="4948238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1" name="56 Rectángulo"/>
            <p:cNvSpPr>
              <a:spLocks noChangeArrowheads="1"/>
            </p:cNvSpPr>
            <p:nvPr/>
          </p:nvSpPr>
          <p:spPr bwMode="auto">
            <a:xfrm flipH="1">
              <a:off x="4857750" y="4948238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2" name="56 Rectángulo"/>
            <p:cNvSpPr>
              <a:spLocks noChangeArrowheads="1"/>
            </p:cNvSpPr>
            <p:nvPr/>
          </p:nvSpPr>
          <p:spPr bwMode="auto">
            <a:xfrm flipH="1">
              <a:off x="5143500" y="4948238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3" name="55 Rectángulo"/>
            <p:cNvSpPr>
              <a:spLocks noChangeArrowheads="1"/>
            </p:cNvSpPr>
            <p:nvPr/>
          </p:nvSpPr>
          <p:spPr bwMode="auto">
            <a:xfrm flipH="1">
              <a:off x="5429250" y="4948238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4" name="55 Rectángulo"/>
            <p:cNvSpPr>
              <a:spLocks noChangeArrowheads="1"/>
            </p:cNvSpPr>
            <p:nvPr/>
          </p:nvSpPr>
          <p:spPr bwMode="auto">
            <a:xfrm flipH="1">
              <a:off x="57150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5" name="55 Rectángulo"/>
            <p:cNvSpPr>
              <a:spLocks noChangeArrowheads="1"/>
            </p:cNvSpPr>
            <p:nvPr/>
          </p:nvSpPr>
          <p:spPr bwMode="auto">
            <a:xfrm flipH="1">
              <a:off x="6000750" y="4000500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6" name="55 Rectángulo"/>
            <p:cNvSpPr>
              <a:spLocks noChangeArrowheads="1"/>
            </p:cNvSpPr>
            <p:nvPr/>
          </p:nvSpPr>
          <p:spPr bwMode="auto">
            <a:xfrm flipH="1">
              <a:off x="6286500" y="3684588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7" name="22 Rectángulo"/>
            <p:cNvSpPr>
              <a:spLocks noChangeArrowheads="1"/>
            </p:cNvSpPr>
            <p:nvPr/>
          </p:nvSpPr>
          <p:spPr bwMode="auto">
            <a:xfrm flipH="1">
              <a:off x="6572250" y="4064000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8" name="55 Rectángulo"/>
            <p:cNvSpPr>
              <a:spLocks noChangeArrowheads="1"/>
            </p:cNvSpPr>
            <p:nvPr/>
          </p:nvSpPr>
          <p:spPr bwMode="auto">
            <a:xfrm flipH="1">
              <a:off x="6858000" y="4127500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9" name="55 Rectángulo"/>
            <p:cNvSpPr>
              <a:spLocks noChangeArrowheads="1"/>
            </p:cNvSpPr>
            <p:nvPr/>
          </p:nvSpPr>
          <p:spPr bwMode="auto">
            <a:xfrm flipH="1">
              <a:off x="7143750" y="4189413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0" name="55 Rectángulo"/>
            <p:cNvSpPr>
              <a:spLocks noChangeArrowheads="1"/>
            </p:cNvSpPr>
            <p:nvPr/>
          </p:nvSpPr>
          <p:spPr bwMode="auto">
            <a:xfrm flipH="1">
              <a:off x="74295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1" name="55 Rectángulo"/>
            <p:cNvSpPr>
              <a:spLocks noChangeArrowheads="1"/>
            </p:cNvSpPr>
            <p:nvPr/>
          </p:nvSpPr>
          <p:spPr bwMode="auto">
            <a:xfrm flipH="1">
              <a:off x="4286250" y="4805363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2" name="27 CuadroTexto"/>
            <p:cNvSpPr txBox="1">
              <a:spLocks noChangeArrowheads="1"/>
            </p:cNvSpPr>
            <p:nvPr/>
          </p:nvSpPr>
          <p:spPr bwMode="auto">
            <a:xfrm>
              <a:off x="3929063" y="6305550"/>
              <a:ext cx="2571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 cuantificada</a:t>
              </a:r>
            </a:p>
          </p:txBody>
        </p:sp>
        <p:sp>
          <p:nvSpPr>
            <p:cNvPr id="11293" name="31 CuadroTexto"/>
            <p:cNvSpPr txBox="1">
              <a:spLocks noChangeArrowheads="1"/>
            </p:cNvSpPr>
            <p:nvPr/>
          </p:nvSpPr>
          <p:spPr bwMode="auto">
            <a:xfrm>
              <a:off x="2928938" y="45196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1294" name="55 CuadroTexto"/>
            <p:cNvSpPr txBox="1">
              <a:spLocks noChangeArrowheads="1"/>
            </p:cNvSpPr>
            <p:nvPr/>
          </p:nvSpPr>
          <p:spPr bwMode="auto">
            <a:xfrm>
              <a:off x="3214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1295" name="56 CuadroTexto"/>
            <p:cNvSpPr txBox="1">
              <a:spLocks noChangeArrowheads="1"/>
            </p:cNvSpPr>
            <p:nvPr/>
          </p:nvSpPr>
          <p:spPr bwMode="auto">
            <a:xfrm>
              <a:off x="3571875" y="423386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1296" name="57 CuadroTexto"/>
            <p:cNvSpPr txBox="1">
              <a:spLocks noChangeArrowheads="1"/>
            </p:cNvSpPr>
            <p:nvPr/>
          </p:nvSpPr>
          <p:spPr bwMode="auto">
            <a:xfrm>
              <a:off x="3857625" y="432593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1297" name="58 CuadroTexto"/>
            <p:cNvSpPr txBox="1">
              <a:spLocks noChangeArrowheads="1"/>
            </p:cNvSpPr>
            <p:nvPr/>
          </p:nvSpPr>
          <p:spPr bwMode="auto">
            <a:xfrm>
              <a:off x="4071938" y="4559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1298" name="59 CuadroTexto"/>
            <p:cNvSpPr txBox="1">
              <a:spLocks noChangeArrowheads="1"/>
            </p:cNvSpPr>
            <p:nvPr/>
          </p:nvSpPr>
          <p:spPr bwMode="auto">
            <a:xfrm>
              <a:off x="4357688" y="53451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1299" name="60 CuadroTexto"/>
            <p:cNvSpPr txBox="1">
              <a:spLocks noChangeArrowheads="1"/>
            </p:cNvSpPr>
            <p:nvPr/>
          </p:nvSpPr>
          <p:spPr bwMode="auto">
            <a:xfrm>
              <a:off x="4714875" y="58054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1300" name="61 CuadroTexto"/>
            <p:cNvSpPr txBox="1">
              <a:spLocks noChangeArrowheads="1"/>
            </p:cNvSpPr>
            <p:nvPr/>
          </p:nvSpPr>
          <p:spPr bwMode="auto">
            <a:xfrm>
              <a:off x="5000625" y="5702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1301" name="62 CuadroTexto"/>
            <p:cNvSpPr txBox="1">
              <a:spLocks noChangeArrowheads="1"/>
            </p:cNvSpPr>
            <p:nvPr/>
          </p:nvSpPr>
          <p:spPr bwMode="auto">
            <a:xfrm>
              <a:off x="5286375" y="52339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1302" name="63 CuadroTexto"/>
            <p:cNvSpPr txBox="1">
              <a:spLocks noChangeArrowheads="1"/>
            </p:cNvSpPr>
            <p:nvPr/>
          </p:nvSpPr>
          <p:spPr bwMode="auto">
            <a:xfrm>
              <a:off x="5500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1303" name="64 CuadroTexto"/>
            <p:cNvSpPr txBox="1">
              <a:spLocks noChangeArrowheads="1"/>
            </p:cNvSpPr>
            <p:nvPr/>
          </p:nvSpPr>
          <p:spPr bwMode="auto">
            <a:xfrm>
              <a:off x="5786438" y="3714750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1304" name="65 CuadroTexto"/>
            <p:cNvSpPr txBox="1">
              <a:spLocks noChangeArrowheads="1"/>
            </p:cNvSpPr>
            <p:nvPr/>
          </p:nvSpPr>
          <p:spPr bwMode="auto">
            <a:xfrm>
              <a:off x="6072188" y="342900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1305" name="66 CuadroTexto"/>
            <p:cNvSpPr txBox="1">
              <a:spLocks noChangeArrowheads="1"/>
            </p:cNvSpPr>
            <p:nvPr/>
          </p:nvSpPr>
          <p:spPr bwMode="auto">
            <a:xfrm>
              <a:off x="6357938" y="374332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1306" name="67 CuadroTexto"/>
            <p:cNvSpPr txBox="1">
              <a:spLocks noChangeArrowheads="1"/>
            </p:cNvSpPr>
            <p:nvPr/>
          </p:nvSpPr>
          <p:spPr bwMode="auto">
            <a:xfrm>
              <a:off x="6643688" y="385445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1307" name="68 CuadroTexto"/>
            <p:cNvSpPr txBox="1">
              <a:spLocks noChangeArrowheads="1"/>
            </p:cNvSpPr>
            <p:nvPr/>
          </p:nvSpPr>
          <p:spPr bwMode="auto">
            <a:xfrm>
              <a:off x="7000875" y="3857625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1308" name="69 CuadroTexto"/>
            <p:cNvSpPr txBox="1">
              <a:spLocks noChangeArrowheads="1"/>
            </p:cNvSpPr>
            <p:nvPr/>
          </p:nvSpPr>
          <p:spPr bwMode="auto">
            <a:xfrm>
              <a:off x="7286625" y="4286250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1309" name="74 Conector recto"/>
            <p:cNvCxnSpPr>
              <a:cxnSpLocks noChangeShapeType="1"/>
            </p:cNvCxnSpPr>
            <p:nvPr/>
          </p:nvCxnSpPr>
          <p:spPr bwMode="auto">
            <a:xfrm>
              <a:off x="2714625" y="5461000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76 Conector recto"/>
            <p:cNvCxnSpPr>
              <a:cxnSpLocks noChangeShapeType="1"/>
            </p:cNvCxnSpPr>
            <p:nvPr/>
          </p:nvCxnSpPr>
          <p:spPr bwMode="auto">
            <a:xfrm>
              <a:off x="2714625" y="59594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1" name="79 Conector recto"/>
            <p:cNvCxnSpPr>
              <a:cxnSpLocks noChangeShapeType="1"/>
            </p:cNvCxnSpPr>
            <p:nvPr/>
          </p:nvCxnSpPr>
          <p:spPr bwMode="auto">
            <a:xfrm>
              <a:off x="2714625" y="44608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83 Conector recto"/>
            <p:cNvCxnSpPr>
              <a:cxnSpLocks noChangeShapeType="1"/>
            </p:cNvCxnSpPr>
            <p:nvPr/>
          </p:nvCxnSpPr>
          <p:spPr bwMode="auto">
            <a:xfrm>
              <a:off x="2714625" y="392906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3" name="87 CuadroTexto"/>
            <p:cNvSpPr txBox="1">
              <a:spLocks noChangeArrowheads="1"/>
            </p:cNvSpPr>
            <p:nvPr/>
          </p:nvSpPr>
          <p:spPr bwMode="auto">
            <a:xfrm>
              <a:off x="2428875" y="485775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1314" name="88 CuadroTexto"/>
            <p:cNvSpPr txBox="1">
              <a:spLocks noChangeArrowheads="1"/>
            </p:cNvSpPr>
            <p:nvPr/>
          </p:nvSpPr>
          <p:spPr bwMode="auto">
            <a:xfrm>
              <a:off x="2286000" y="43576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1315" name="89 CuadroTexto"/>
            <p:cNvSpPr txBox="1">
              <a:spLocks noChangeArrowheads="1"/>
            </p:cNvSpPr>
            <p:nvPr/>
          </p:nvSpPr>
          <p:spPr bwMode="auto">
            <a:xfrm>
              <a:off x="2286000" y="53578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1316" name="90 CuadroTexto"/>
            <p:cNvSpPr txBox="1">
              <a:spLocks noChangeArrowheads="1"/>
            </p:cNvSpPr>
            <p:nvPr/>
          </p:nvSpPr>
          <p:spPr bwMode="auto">
            <a:xfrm>
              <a:off x="2214563" y="3825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1317" name="91 CuadroTexto"/>
            <p:cNvSpPr txBox="1">
              <a:spLocks noChangeArrowheads="1"/>
            </p:cNvSpPr>
            <p:nvPr/>
          </p:nvSpPr>
          <p:spPr bwMode="auto">
            <a:xfrm>
              <a:off x="2214563" y="5857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  <p:cxnSp>
          <p:nvCxnSpPr>
            <p:cNvPr id="11318" name="92 Conector recto"/>
            <p:cNvCxnSpPr>
              <a:cxnSpLocks noChangeShapeType="1"/>
            </p:cNvCxnSpPr>
            <p:nvPr/>
          </p:nvCxnSpPr>
          <p:spPr bwMode="auto">
            <a:xfrm>
              <a:off x="2714625" y="338931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683568" y="1643063"/>
            <a:ext cx="664368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primero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los pulsos PAM.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571500" y="1071563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683568" y="2071688"/>
            <a:ext cx="7858125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Este método consiste en asignar a las muestras valores integrales dentro de un rango específico, es decir, se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cuantifican las muestras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aproximándolas mediante un entero de n bits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1978</Words>
  <Application>Microsoft Office PowerPoint</Application>
  <PresentationFormat>Presentación en pantalla (4:3)</PresentationFormat>
  <Paragraphs>370</Paragraphs>
  <Slides>32</Slides>
  <Notes>30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Monotype Sorts</vt:lpstr>
      <vt:lpstr>Times New Roman</vt:lpstr>
      <vt:lpstr>Wingdings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63</cp:revision>
  <dcterms:created xsi:type="dcterms:W3CDTF">2013-06-11T22:32:36Z</dcterms:created>
  <dcterms:modified xsi:type="dcterms:W3CDTF">2020-10-06T15:14:56Z</dcterms:modified>
</cp:coreProperties>
</file>