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41"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250" autoAdjust="0"/>
  </p:normalViewPr>
  <p:slideViewPr>
    <p:cSldViewPr>
      <p:cViewPr varScale="1">
        <p:scale>
          <a:sx n="59" d="100"/>
          <a:sy n="59" d="100"/>
        </p:scale>
        <p:origin x="166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s-MX"/>
          </a:p>
        </p:txBody>
      </p:sp>
      <p:sp>
        <p:nvSpPr>
          <p:cNvPr id="3" name="2 Marcador de fecha"/>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CFD15F0F-6D28-499C-8425-A9347399C9A5}" type="datetimeFigureOut">
              <a:rPr lang="es-MX" smtClean="0"/>
              <a:t>27/04/2020</a:t>
            </a:fld>
            <a:endParaRPr lang="es-MX"/>
          </a:p>
        </p:txBody>
      </p:sp>
      <p:sp>
        <p:nvSpPr>
          <p:cNvPr id="4" name="3 Marcador de pie de página"/>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2D445F07-8756-451B-A938-0248325FC7BB}" type="datetimeFigureOut">
              <a:rPr lang="es-MX" smtClean="0"/>
              <a:t>27/04/2020</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p>
        </p:txBody>
      </p:sp>
      <p:sp>
        <p:nvSpPr>
          <p:cNvPr id="4301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8255" indent="-291636">
              <a:defRPr sz="2400">
                <a:solidFill>
                  <a:schemeClr val="tx1"/>
                </a:solidFill>
                <a:latin typeface="Times New Roman" pitchFamily="18" charset="0"/>
              </a:defRPr>
            </a:lvl2pPr>
            <a:lvl3pPr marL="1166546" indent="-233309">
              <a:defRPr sz="2400">
                <a:solidFill>
                  <a:schemeClr val="tx1"/>
                </a:solidFill>
                <a:latin typeface="Times New Roman" pitchFamily="18" charset="0"/>
              </a:defRPr>
            </a:lvl3pPr>
            <a:lvl4pPr marL="1633164" indent="-233309">
              <a:defRPr sz="2400">
                <a:solidFill>
                  <a:schemeClr val="tx1"/>
                </a:solidFill>
                <a:latin typeface="Times New Roman" pitchFamily="18" charset="0"/>
              </a:defRPr>
            </a:lvl4pPr>
            <a:lvl5pPr marL="2099782" indent="-233309">
              <a:defRPr sz="2400">
                <a:solidFill>
                  <a:schemeClr val="tx1"/>
                </a:solidFill>
                <a:latin typeface="Times New Roman" pitchFamily="18" charset="0"/>
              </a:defRPr>
            </a:lvl5pPr>
            <a:lvl6pPr marL="2566401" indent="-233309" eaLnBrk="0" fontAlgn="base" hangingPunct="0">
              <a:spcBef>
                <a:spcPct val="0"/>
              </a:spcBef>
              <a:spcAft>
                <a:spcPct val="0"/>
              </a:spcAft>
              <a:defRPr sz="2400">
                <a:solidFill>
                  <a:schemeClr val="tx1"/>
                </a:solidFill>
                <a:latin typeface="Times New Roman" pitchFamily="18" charset="0"/>
              </a:defRPr>
            </a:lvl6pPr>
            <a:lvl7pPr marL="3033019" indent="-233309" eaLnBrk="0" fontAlgn="base" hangingPunct="0">
              <a:spcBef>
                <a:spcPct val="0"/>
              </a:spcBef>
              <a:spcAft>
                <a:spcPct val="0"/>
              </a:spcAft>
              <a:defRPr sz="2400">
                <a:solidFill>
                  <a:schemeClr val="tx1"/>
                </a:solidFill>
                <a:latin typeface="Times New Roman" pitchFamily="18" charset="0"/>
              </a:defRPr>
            </a:lvl7pPr>
            <a:lvl8pPr marL="3499637" indent="-233309" eaLnBrk="0" fontAlgn="base" hangingPunct="0">
              <a:spcBef>
                <a:spcPct val="0"/>
              </a:spcBef>
              <a:spcAft>
                <a:spcPct val="0"/>
              </a:spcAft>
              <a:defRPr sz="2400">
                <a:solidFill>
                  <a:schemeClr val="tx1"/>
                </a:solidFill>
                <a:latin typeface="Times New Roman" pitchFamily="18" charset="0"/>
              </a:defRPr>
            </a:lvl8pPr>
            <a:lvl9pPr marL="3966256" indent="-233309" eaLnBrk="0" fontAlgn="base" hangingPunct="0">
              <a:spcBef>
                <a:spcPct val="0"/>
              </a:spcBef>
              <a:spcAft>
                <a:spcPct val="0"/>
              </a:spcAft>
              <a:defRPr sz="2400">
                <a:solidFill>
                  <a:schemeClr val="tx1"/>
                </a:solidFill>
                <a:latin typeface="Times New Roman" pitchFamily="18" charset="0"/>
              </a:defRPr>
            </a:lvl9pPr>
          </a:lstStyle>
          <a:p>
            <a:fld id="{D06D32F8-B698-4326-942D-2F575B696766}" type="slidenum">
              <a:rPr lang="es-MX" altLang="es-MX" sz="1200"/>
              <a:pPr/>
              <a:t>20</a:t>
            </a:fld>
            <a:endParaRPr lang="es-MX" altLang="es-MX" sz="1200"/>
          </a:p>
        </p:txBody>
      </p:sp>
    </p:spTree>
    <p:extLst>
      <p:ext uri="{BB962C8B-B14F-4D97-AF65-F5344CB8AC3E}">
        <p14:creationId xmlns:p14="http://schemas.microsoft.com/office/powerpoint/2010/main" val="281076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p>
        </p:txBody>
      </p:sp>
      <p:sp>
        <p:nvSpPr>
          <p:cNvPr id="440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8255" indent="-291636">
              <a:defRPr sz="2400">
                <a:solidFill>
                  <a:schemeClr val="tx1"/>
                </a:solidFill>
                <a:latin typeface="Times New Roman" pitchFamily="18" charset="0"/>
              </a:defRPr>
            </a:lvl2pPr>
            <a:lvl3pPr marL="1166546" indent="-233309">
              <a:defRPr sz="2400">
                <a:solidFill>
                  <a:schemeClr val="tx1"/>
                </a:solidFill>
                <a:latin typeface="Times New Roman" pitchFamily="18" charset="0"/>
              </a:defRPr>
            </a:lvl3pPr>
            <a:lvl4pPr marL="1633164" indent="-233309">
              <a:defRPr sz="2400">
                <a:solidFill>
                  <a:schemeClr val="tx1"/>
                </a:solidFill>
                <a:latin typeface="Times New Roman" pitchFamily="18" charset="0"/>
              </a:defRPr>
            </a:lvl4pPr>
            <a:lvl5pPr marL="2099782" indent="-233309">
              <a:defRPr sz="2400">
                <a:solidFill>
                  <a:schemeClr val="tx1"/>
                </a:solidFill>
                <a:latin typeface="Times New Roman" pitchFamily="18" charset="0"/>
              </a:defRPr>
            </a:lvl5pPr>
            <a:lvl6pPr marL="2566401" indent="-233309" eaLnBrk="0" fontAlgn="base" hangingPunct="0">
              <a:spcBef>
                <a:spcPct val="0"/>
              </a:spcBef>
              <a:spcAft>
                <a:spcPct val="0"/>
              </a:spcAft>
              <a:defRPr sz="2400">
                <a:solidFill>
                  <a:schemeClr val="tx1"/>
                </a:solidFill>
                <a:latin typeface="Times New Roman" pitchFamily="18" charset="0"/>
              </a:defRPr>
            </a:lvl6pPr>
            <a:lvl7pPr marL="3033019" indent="-233309" eaLnBrk="0" fontAlgn="base" hangingPunct="0">
              <a:spcBef>
                <a:spcPct val="0"/>
              </a:spcBef>
              <a:spcAft>
                <a:spcPct val="0"/>
              </a:spcAft>
              <a:defRPr sz="2400">
                <a:solidFill>
                  <a:schemeClr val="tx1"/>
                </a:solidFill>
                <a:latin typeface="Times New Roman" pitchFamily="18" charset="0"/>
              </a:defRPr>
            </a:lvl7pPr>
            <a:lvl8pPr marL="3499637" indent="-233309" eaLnBrk="0" fontAlgn="base" hangingPunct="0">
              <a:spcBef>
                <a:spcPct val="0"/>
              </a:spcBef>
              <a:spcAft>
                <a:spcPct val="0"/>
              </a:spcAft>
              <a:defRPr sz="2400">
                <a:solidFill>
                  <a:schemeClr val="tx1"/>
                </a:solidFill>
                <a:latin typeface="Times New Roman" pitchFamily="18" charset="0"/>
              </a:defRPr>
            </a:lvl8pPr>
            <a:lvl9pPr marL="3966256" indent="-233309" eaLnBrk="0" fontAlgn="base" hangingPunct="0">
              <a:spcBef>
                <a:spcPct val="0"/>
              </a:spcBef>
              <a:spcAft>
                <a:spcPct val="0"/>
              </a:spcAft>
              <a:defRPr sz="2400">
                <a:solidFill>
                  <a:schemeClr val="tx1"/>
                </a:solidFill>
                <a:latin typeface="Times New Roman" pitchFamily="18" charset="0"/>
              </a:defRPr>
            </a:lvl9pPr>
          </a:lstStyle>
          <a:p>
            <a:fld id="{060BE5CA-976D-448E-8C4A-331D88E9A743}" type="slidenum">
              <a:rPr lang="es-MX" altLang="es-MX" sz="1200"/>
              <a:pPr/>
              <a:t>30</a:t>
            </a:fld>
            <a:endParaRPr lang="es-MX" altLang="es-MX" sz="1200"/>
          </a:p>
        </p:txBody>
      </p:sp>
    </p:spTree>
    <p:extLst>
      <p:ext uri="{BB962C8B-B14F-4D97-AF65-F5344CB8AC3E}">
        <p14:creationId xmlns:p14="http://schemas.microsoft.com/office/powerpoint/2010/main" val="355709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27/04/2020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27/04/2020</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2018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Fundamentos de redes</a:t>
            </a:r>
          </a:p>
        </p:txBody>
      </p:sp>
      <p:sp>
        <p:nvSpPr>
          <p:cNvPr id="3" name="Subtitle 2"/>
          <p:cNvSpPr>
            <a:spLocks noGrp="1"/>
          </p:cNvSpPr>
          <p:nvPr>
            <p:ph type="subTitle" idx="1"/>
          </p:nvPr>
        </p:nvSpPr>
        <p:spPr>
          <a:xfrm>
            <a:off x="1515616" y="2420888"/>
            <a:ext cx="6008712" cy="1124546"/>
          </a:xfrm>
        </p:spPr>
        <p:txBody>
          <a:bodyPr rtlCol="0">
            <a:normAutofit/>
          </a:bodyPr>
          <a:lstStyle/>
          <a:p>
            <a:pPr eaLnBrk="1" fontAlgn="auto" hangingPunct="1">
              <a:spcAft>
                <a:spcPts val="0"/>
              </a:spcAft>
              <a:defRPr/>
            </a:pPr>
            <a:r>
              <a:rPr lang="es-MX" b="1" dirty="0">
                <a:solidFill>
                  <a:schemeClr val="accent4">
                    <a:lumMod val="50000"/>
                  </a:schemeClr>
                </a:solidFill>
                <a:latin typeface="Calibri" panose="020F0502020204030204" pitchFamily="34" charset="0"/>
              </a:rPr>
              <a:t>Fuentes de distorsión</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924158"/>
            <a:ext cx="2808312" cy="1986881"/>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1126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268" name="23 CuadroTexto"/>
          <p:cNvSpPr txBox="1">
            <a:spLocks noChangeArrowheads="1"/>
          </p:cNvSpPr>
          <p:nvPr/>
        </p:nvSpPr>
        <p:spPr bwMode="auto">
          <a:xfrm>
            <a:off x="642938" y="1143000"/>
            <a:ext cx="192881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Full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5126" name="16 CuadroTexto"/>
          <p:cNvSpPr txBox="1">
            <a:spLocks noChangeArrowheads="1"/>
          </p:cNvSpPr>
          <p:nvPr/>
        </p:nvSpPr>
        <p:spPr bwMode="auto">
          <a:xfrm>
            <a:off x="857250" y="1933575"/>
            <a:ext cx="7286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b="1">
                <a:latin typeface="ZapfHumnst BT"/>
              </a:rPr>
              <a:t>Ejemplo:</a:t>
            </a:r>
            <a:r>
              <a:rPr lang="es-MX" altLang="es-MX" sz="1800">
                <a:latin typeface="ZapfHumnst BT"/>
              </a:rPr>
              <a:t> La red telefónica. Cuando dos personas están hablando por teléfono, ambas pueden hablar y recibir al mismo tiempo.</a:t>
            </a:r>
          </a:p>
        </p:txBody>
      </p:sp>
      <p:graphicFrame>
        <p:nvGraphicFramePr>
          <p:cNvPr id="64514" name="Object 2"/>
          <p:cNvGraphicFramePr>
            <a:graphicFrameLocks noChangeAspect="1"/>
          </p:cNvGraphicFramePr>
          <p:nvPr/>
        </p:nvGraphicFramePr>
        <p:xfrm>
          <a:off x="2690813" y="3206750"/>
          <a:ext cx="3810000" cy="2936875"/>
        </p:xfrm>
        <a:graphic>
          <a:graphicData uri="http://schemas.openxmlformats.org/presentationml/2006/ole">
            <mc:AlternateContent xmlns:mc="http://schemas.openxmlformats.org/markup-compatibility/2006">
              <mc:Choice xmlns:v="urn:schemas-microsoft-com:vml" Requires="v">
                <p:oleObj spid="_x0000_s51218" name="Imagen" r:id="rId3" imgW="471170" imgH="363220" progId="MS_ClipArt_Gallery.2">
                  <p:embed/>
                </p:oleObj>
              </mc:Choice>
              <mc:Fallback>
                <p:oleObj name="Imagen" r:id="rId3" imgW="471170" imgH="3632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3206750"/>
                        <a:ext cx="38100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7422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box(in)">
                                      <p:cBhvr>
                                        <p:cTn id="7" dur="500"/>
                                        <p:tgtEl>
                                          <p:spTgt spid="5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 calcmode="lin" valueType="num">
                                      <p:cBhvr additive="base">
                                        <p:cTn id="12" dur="500" fill="hold"/>
                                        <p:tgtEl>
                                          <p:spTgt spid="64514"/>
                                        </p:tgtEl>
                                        <p:attrNameLst>
                                          <p:attrName>ppt_x</p:attrName>
                                        </p:attrNameLst>
                                      </p:cBhvr>
                                      <p:tavLst>
                                        <p:tav tm="0">
                                          <p:val>
                                            <p:strVal val="0-#ppt_w/2"/>
                                          </p:val>
                                        </p:tav>
                                        <p:tav tm="100000">
                                          <p:val>
                                            <p:strVal val="#ppt_x"/>
                                          </p:val>
                                        </p:tav>
                                      </p:tavLst>
                                    </p:anim>
                                    <p:anim calcmode="lin" valueType="num">
                                      <p:cBhvr additive="base">
                                        <p:cTn id="13"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22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pic>
        <p:nvPicPr>
          <p:cNvPr id="12292" name="6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4643438"/>
            <a:ext cx="48577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p:cNvSpPr txBox="1">
            <a:spLocks noChangeArrowheads="1"/>
          </p:cNvSpPr>
          <p:nvPr/>
        </p:nvSpPr>
        <p:spPr bwMode="auto">
          <a:xfrm>
            <a:off x="857250" y="2714625"/>
            <a:ext cx="5572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Los medios de transmisión no son perfectos.</a:t>
            </a:r>
            <a:endParaRPr lang="es-MX" altLang="es-MX" sz="2400"/>
          </a:p>
        </p:txBody>
      </p:sp>
      <p:sp>
        <p:nvSpPr>
          <p:cNvPr id="7" name="6 CuadroTexto"/>
          <p:cNvSpPr txBox="1">
            <a:spLocks noChangeArrowheads="1"/>
          </p:cNvSpPr>
          <p:nvPr/>
        </p:nvSpPr>
        <p:spPr bwMode="auto">
          <a:xfrm>
            <a:off x="857250" y="3214688"/>
            <a:ext cx="7643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Las imperfecciones pueden causar </a:t>
            </a:r>
            <a:r>
              <a:rPr lang="es-MX" altLang="es-MX" sz="1800" b="1">
                <a:latin typeface="ZapfHumnst BT"/>
              </a:rPr>
              <a:t>deterioros en las señales </a:t>
            </a:r>
            <a:r>
              <a:rPr lang="es-MX" altLang="es-MX" sz="1800">
                <a:latin typeface="ZapfHumnst BT"/>
              </a:rPr>
              <a:t>que se envían a través de los medios. Esto significa que la señal al principio y al final del medio es distinta. Lo que se ha enviado no es lo recibido.</a:t>
            </a:r>
            <a:endParaRPr lang="es-MX" altLang="es-MX" sz="2400"/>
          </a:p>
        </p:txBody>
      </p:sp>
      <p:sp>
        <p:nvSpPr>
          <p:cNvPr id="8" name="7 CuadroTexto"/>
          <p:cNvSpPr txBox="1">
            <a:spLocks noChangeArrowheads="1"/>
          </p:cNvSpPr>
          <p:nvPr/>
        </p:nvSpPr>
        <p:spPr bwMode="auto">
          <a:xfrm>
            <a:off x="857250" y="1349375"/>
            <a:ext cx="7643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Cualquiera de los modos de transmisión: simplex, half - duplex y full-duplex sufren de </a:t>
            </a:r>
            <a:r>
              <a:rPr lang="es-MX" altLang="es-MX" sz="1800" b="1">
                <a:latin typeface="ZapfHumnst BT"/>
              </a:rPr>
              <a:t>fuentes de distorsión</a:t>
            </a:r>
            <a:r>
              <a:rPr lang="es-MX" altLang="es-MX" sz="1800">
                <a:latin typeface="ZapfHumnst BT"/>
              </a:rPr>
              <a:t> que degradan la calidad de las señales durante las transmisiones. </a:t>
            </a:r>
            <a:endParaRPr lang="es-MX" altLang="es-MX" sz="2400">
              <a:latin typeface="ZapfHumnst BT"/>
            </a:endParaRPr>
          </a:p>
        </p:txBody>
      </p:sp>
    </p:spTree>
    <p:extLst>
      <p:ext uri="{BB962C8B-B14F-4D97-AF65-F5344CB8AC3E}">
        <p14:creationId xmlns:p14="http://schemas.microsoft.com/office/powerpoint/2010/main" val="2914371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4143375"/>
            <a:ext cx="531018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331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9" name="8 CuadroTexto"/>
          <p:cNvSpPr txBox="1">
            <a:spLocks noChangeArrowheads="1"/>
          </p:cNvSpPr>
          <p:nvPr/>
        </p:nvSpPr>
        <p:spPr bwMode="auto">
          <a:xfrm>
            <a:off x="714375" y="1428750"/>
            <a:ext cx="728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Habitualmente ocurren cuatro tipos de</a:t>
            </a:r>
            <a:r>
              <a:rPr lang="es-MX" altLang="es-MX" sz="1800" b="1">
                <a:latin typeface="ZapfHumnst BT"/>
              </a:rPr>
              <a:t> deterioros</a:t>
            </a:r>
            <a:r>
              <a:rPr lang="es-MX" altLang="es-MX" sz="1800">
                <a:latin typeface="ZapfHumnst BT"/>
              </a:rPr>
              <a:t>:</a:t>
            </a:r>
            <a:endParaRPr lang="es-MX" altLang="es-MX" sz="2400"/>
          </a:p>
        </p:txBody>
      </p:sp>
      <p:sp>
        <p:nvSpPr>
          <p:cNvPr id="10" name="9 CuadroTexto"/>
          <p:cNvSpPr txBox="1">
            <a:spLocks noChangeArrowheads="1"/>
          </p:cNvSpPr>
          <p:nvPr/>
        </p:nvSpPr>
        <p:spPr bwMode="auto">
          <a:xfrm>
            <a:off x="1071563" y="1954213"/>
            <a:ext cx="50006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Atenuación</a:t>
            </a:r>
          </a:p>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Distorsión</a:t>
            </a:r>
          </a:p>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Ruido</a:t>
            </a:r>
          </a:p>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Ancho de banda limitado</a:t>
            </a:r>
            <a:endParaRPr lang="es-MX" altLang="es-MX" sz="2400" b="1" dirty="0">
              <a:solidFill>
                <a:schemeClr val="accent6">
                  <a:lumMod val="75000"/>
                </a:schemeClr>
              </a:solidFill>
            </a:endParaRPr>
          </a:p>
        </p:txBody>
      </p:sp>
    </p:spTree>
    <p:extLst>
      <p:ext uri="{BB962C8B-B14F-4D97-AF65-F5344CB8AC3E}">
        <p14:creationId xmlns:p14="http://schemas.microsoft.com/office/powerpoint/2010/main" val="120014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43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277938"/>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8" name="7 CuadroTexto"/>
          <p:cNvSpPr txBox="1">
            <a:spLocks noChangeArrowheads="1"/>
          </p:cNvSpPr>
          <p:nvPr/>
        </p:nvSpPr>
        <p:spPr bwMode="auto">
          <a:xfrm>
            <a:off x="928688" y="190023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Es la </a:t>
            </a:r>
            <a:r>
              <a:rPr lang="es-MX" altLang="es-MX" sz="1800" b="1">
                <a:latin typeface="ZapfHumnst BT"/>
              </a:rPr>
              <a:t>pérdida de energía </a:t>
            </a:r>
            <a:r>
              <a:rPr lang="es-MX" altLang="es-MX" sz="1800">
                <a:latin typeface="ZapfHumnst BT"/>
              </a:rPr>
              <a:t>conforme la señal se propaga hacia su destino. </a:t>
            </a:r>
            <a:endParaRPr lang="es-MX" altLang="es-MX" sz="2400"/>
          </a:p>
        </p:txBody>
      </p:sp>
      <p:pic>
        <p:nvPicPr>
          <p:cNvPr id="143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2786063"/>
            <a:ext cx="7239000"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201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536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771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Los cables que llevan señales eléctricas se calientan después de cierto tiempo. Parte de la energía eléctrica de la señal se convierte en calor. </a:t>
            </a:r>
            <a:endParaRPr lang="es-MX" altLang="es-MX" sz="2400"/>
          </a:p>
        </p:txBody>
      </p:sp>
      <p:sp>
        <p:nvSpPr>
          <p:cNvPr id="12" name="11 CuadroTexto"/>
          <p:cNvSpPr txBox="1">
            <a:spLocks noChangeArrowheads="1"/>
          </p:cNvSpPr>
          <p:nvPr/>
        </p:nvSpPr>
        <p:spPr bwMode="auto">
          <a:xfrm>
            <a:off x="714375" y="2647950"/>
            <a:ext cx="771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compensar esta pérdida, se usan </a:t>
            </a:r>
            <a:r>
              <a:rPr lang="es-MX" altLang="es-MX" sz="1800" b="1">
                <a:latin typeface="ZapfHumnst BT"/>
              </a:rPr>
              <a:t>amplificadores</a:t>
            </a:r>
            <a:r>
              <a:rPr lang="es-MX" altLang="es-MX" sz="1800">
                <a:latin typeface="ZapfHumnst BT"/>
              </a:rPr>
              <a:t> para amplificar la señal.</a:t>
            </a:r>
            <a:endParaRPr lang="es-MX" altLang="es-MX" sz="2400"/>
          </a:p>
        </p:txBody>
      </p:sp>
      <p:sp>
        <p:nvSpPr>
          <p:cNvPr id="15367" name="13 Forma libre"/>
          <p:cNvSpPr>
            <a:spLocks noChangeArrowheads="1"/>
          </p:cNvSpPr>
          <p:nvPr/>
        </p:nvSpPr>
        <p:spPr bwMode="auto">
          <a:xfrm>
            <a:off x="985838" y="417195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5368" name="12 Conector recto"/>
          <p:cNvCxnSpPr>
            <a:cxnSpLocks noChangeShapeType="1"/>
          </p:cNvCxnSpPr>
          <p:nvPr/>
        </p:nvCxnSpPr>
        <p:spPr bwMode="auto">
          <a:xfrm>
            <a:off x="928688" y="498633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69" name="15 CuadroTexto"/>
          <p:cNvSpPr txBox="1">
            <a:spLocks noChangeArrowheads="1"/>
          </p:cNvSpPr>
          <p:nvPr/>
        </p:nvSpPr>
        <p:spPr bwMode="auto">
          <a:xfrm>
            <a:off x="1071563" y="371475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Original</a:t>
            </a:r>
          </a:p>
        </p:txBody>
      </p:sp>
      <p:cxnSp>
        <p:nvCxnSpPr>
          <p:cNvPr id="15370" name="17 Conector recto"/>
          <p:cNvCxnSpPr>
            <a:cxnSpLocks noChangeShapeType="1"/>
            <a:endCxn id="15382" idx="1"/>
          </p:cNvCxnSpPr>
          <p:nvPr/>
        </p:nvCxnSpPr>
        <p:spPr bwMode="auto">
          <a:xfrm flipV="1">
            <a:off x="1500188" y="5822950"/>
            <a:ext cx="5857875" cy="349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5371" name="18 Rectángulo redondeado"/>
          <p:cNvSpPr>
            <a:spLocks noChangeArrowheads="1"/>
          </p:cNvSpPr>
          <p:nvPr/>
        </p:nvSpPr>
        <p:spPr bwMode="auto">
          <a:xfrm>
            <a:off x="1357313" y="571500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372" name="19 CuadroTexto"/>
          <p:cNvSpPr txBox="1">
            <a:spLocks noChangeArrowheads="1"/>
          </p:cNvSpPr>
          <p:nvPr/>
        </p:nvSpPr>
        <p:spPr bwMode="auto">
          <a:xfrm>
            <a:off x="1071563"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5373" name="20 CuadroTexto"/>
          <p:cNvSpPr txBox="1">
            <a:spLocks noChangeArrowheads="1"/>
          </p:cNvSpPr>
          <p:nvPr/>
        </p:nvSpPr>
        <p:spPr bwMode="auto">
          <a:xfrm>
            <a:off x="2357438" y="600075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5374" name="21 Rectángulo redondeado"/>
          <p:cNvSpPr>
            <a:spLocks noChangeArrowheads="1"/>
          </p:cNvSpPr>
          <p:nvPr/>
        </p:nvSpPr>
        <p:spPr bwMode="auto">
          <a:xfrm>
            <a:off x="4929188" y="571500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375" name="22 CuadroTexto"/>
          <p:cNvSpPr txBox="1">
            <a:spLocks noChangeArrowheads="1"/>
          </p:cNvSpPr>
          <p:nvPr/>
        </p:nvSpPr>
        <p:spPr bwMode="auto">
          <a:xfrm>
            <a:off x="4643438"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5376" name="23 Forma libre"/>
          <p:cNvSpPr>
            <a:spLocks noChangeArrowheads="1"/>
          </p:cNvSpPr>
          <p:nvPr/>
        </p:nvSpPr>
        <p:spPr bwMode="auto">
          <a:xfrm>
            <a:off x="4416425" y="450056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5377" name="24 Conector recto"/>
          <p:cNvCxnSpPr>
            <a:cxnSpLocks noChangeShapeType="1"/>
          </p:cNvCxnSpPr>
          <p:nvPr/>
        </p:nvCxnSpPr>
        <p:spPr bwMode="auto">
          <a:xfrm>
            <a:off x="4286250" y="498633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78" name="25 CuadroTexto"/>
          <p:cNvSpPr txBox="1">
            <a:spLocks noChangeArrowheads="1"/>
          </p:cNvSpPr>
          <p:nvPr/>
        </p:nvSpPr>
        <p:spPr bwMode="auto">
          <a:xfrm>
            <a:off x="4429125" y="371475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sp>
        <p:nvSpPr>
          <p:cNvPr id="15379" name="26 Forma libre"/>
          <p:cNvSpPr>
            <a:spLocks noChangeArrowheads="1"/>
          </p:cNvSpPr>
          <p:nvPr/>
        </p:nvSpPr>
        <p:spPr bwMode="auto">
          <a:xfrm>
            <a:off x="6843713" y="4000500"/>
            <a:ext cx="1084262" cy="1643063"/>
          </a:xfrm>
          <a:custGeom>
            <a:avLst/>
            <a:gdLst>
              <a:gd name="T0" fmla="*/ 24310 w 1083733"/>
              <a:gd name="T1" fmla="*/ 11793203 h 1328057"/>
              <a:gd name="T2" fmla="*/ 24310 w 1083733"/>
              <a:gd name="T3" fmla="*/ 10435364 h 1328057"/>
              <a:gd name="T4" fmla="*/ 170163 w 1083733"/>
              <a:gd name="T5" fmla="*/ 3796967 h 1328057"/>
              <a:gd name="T6" fmla="*/ 403525 w 1083733"/>
              <a:gd name="T7" fmla="*/ 13754544 h 1328057"/>
              <a:gd name="T8" fmla="*/ 607718 w 1083733"/>
              <a:gd name="T9" fmla="*/ 3495205 h 1328057"/>
              <a:gd name="T10" fmla="*/ 797328 w 1083733"/>
              <a:gd name="T11" fmla="*/ 11944070 h 1328057"/>
              <a:gd name="T12" fmla="*/ 884839 w 1083733"/>
              <a:gd name="T13" fmla="*/ 25147 h 1328057"/>
              <a:gd name="T14" fmla="*/ 1001521 w 1083733"/>
              <a:gd name="T15" fmla="*/ 12094953 h 1328057"/>
              <a:gd name="T16" fmla="*/ 1089035 w 1083733"/>
              <a:gd name="T17" fmla="*/ 621093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5380" name="27 Conector recto"/>
          <p:cNvCxnSpPr>
            <a:cxnSpLocks noChangeShapeType="1"/>
          </p:cNvCxnSpPr>
          <p:nvPr/>
        </p:nvCxnSpPr>
        <p:spPr bwMode="auto">
          <a:xfrm>
            <a:off x="6786563" y="498633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81" name="28 CuadroTexto"/>
          <p:cNvSpPr txBox="1">
            <a:spLocks noChangeArrowheads="1"/>
          </p:cNvSpPr>
          <p:nvPr/>
        </p:nvSpPr>
        <p:spPr bwMode="auto">
          <a:xfrm>
            <a:off x="6715125" y="3714750"/>
            <a:ext cx="1500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Amplificado</a:t>
            </a:r>
          </a:p>
        </p:txBody>
      </p:sp>
      <p:sp>
        <p:nvSpPr>
          <p:cNvPr id="15382" name="30 Rectángulo redondeado"/>
          <p:cNvSpPr>
            <a:spLocks noChangeArrowheads="1"/>
          </p:cNvSpPr>
          <p:nvPr/>
        </p:nvSpPr>
        <p:spPr bwMode="auto">
          <a:xfrm>
            <a:off x="7358063" y="571500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383" name="31 CuadroTexto"/>
          <p:cNvSpPr txBox="1">
            <a:spLocks noChangeArrowheads="1"/>
          </p:cNvSpPr>
          <p:nvPr/>
        </p:nvSpPr>
        <p:spPr bwMode="auto">
          <a:xfrm>
            <a:off x="7000875"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33" name="32 Triángulo isósceles"/>
          <p:cNvSpPr/>
          <p:nvPr/>
        </p:nvSpPr>
        <p:spPr bwMode="auto">
          <a:xfrm rot="5400000">
            <a:off x="6125787" y="5245705"/>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5385" name="34 CuadroTexto"/>
          <p:cNvSpPr txBox="1">
            <a:spLocks noChangeArrowheads="1"/>
          </p:cNvSpPr>
          <p:nvPr/>
        </p:nvSpPr>
        <p:spPr bwMode="auto">
          <a:xfrm>
            <a:off x="5715000" y="5715000"/>
            <a:ext cx="1071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spTree>
    <p:extLst>
      <p:ext uri="{BB962C8B-B14F-4D97-AF65-F5344CB8AC3E}">
        <p14:creationId xmlns:p14="http://schemas.microsoft.com/office/powerpoint/2010/main" val="3559753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638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41500"/>
            <a:ext cx="8001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a:t>
            </a:r>
            <a:r>
              <a:rPr lang="es-MX" altLang="es-MX" sz="1800" b="1">
                <a:latin typeface="ZapfHumnst BT"/>
              </a:rPr>
              <a:t>señal analógica </a:t>
            </a:r>
            <a:r>
              <a:rPr lang="es-MX" altLang="es-MX" sz="1800">
                <a:latin typeface="ZapfHumnst BT"/>
              </a:rPr>
              <a:t>se degrada lentamente &gt; Se utilizan </a:t>
            </a:r>
            <a:r>
              <a:rPr lang="es-MX" altLang="es-MX" sz="1800" b="1">
                <a:latin typeface="ZapfHumnst BT"/>
              </a:rPr>
              <a:t>amplificadores</a:t>
            </a:r>
            <a:endParaRPr lang="es-MX" altLang="es-MX" sz="2400" b="1"/>
          </a:p>
        </p:txBody>
      </p:sp>
      <p:sp>
        <p:nvSpPr>
          <p:cNvPr id="36" name="35 CuadroTexto"/>
          <p:cNvSpPr txBox="1">
            <a:spLocks noChangeArrowheads="1"/>
          </p:cNvSpPr>
          <p:nvPr/>
        </p:nvSpPr>
        <p:spPr bwMode="auto">
          <a:xfrm>
            <a:off x="714375" y="2413000"/>
            <a:ext cx="8001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    Amplificador</a:t>
            </a:r>
            <a:r>
              <a:rPr lang="es-MX" altLang="es-MX" sz="1800">
                <a:latin typeface="ZapfHumnst BT"/>
              </a:rPr>
              <a:t>: Amplifica la señal. Pero si la señal lleva ruido también amplifica el ruido</a:t>
            </a:r>
            <a:endParaRPr lang="es-MX" altLang="es-MX" sz="2400" b="1"/>
          </a:p>
        </p:txBody>
      </p:sp>
      <p:sp>
        <p:nvSpPr>
          <p:cNvPr id="16391" name="37 Forma libre"/>
          <p:cNvSpPr>
            <a:spLocks noChangeArrowheads="1"/>
          </p:cNvSpPr>
          <p:nvPr/>
        </p:nvSpPr>
        <p:spPr bwMode="auto">
          <a:xfrm>
            <a:off x="1200150" y="4171950"/>
            <a:ext cx="1084263" cy="1328738"/>
          </a:xfrm>
          <a:custGeom>
            <a:avLst/>
            <a:gdLst>
              <a:gd name="T0" fmla="*/ 24310 w 1083733"/>
              <a:gd name="T1" fmla="*/ 1140364 h 1328057"/>
              <a:gd name="T2" fmla="*/ 24310 w 1083733"/>
              <a:gd name="T3" fmla="*/ 1009064 h 1328057"/>
              <a:gd name="T4" fmla="*/ 170163 w 1083733"/>
              <a:gd name="T5" fmla="*/ 367153 h 1328057"/>
              <a:gd name="T6" fmla="*/ 403529 w 1083733"/>
              <a:gd name="T7" fmla="*/ 1330021 h 1328057"/>
              <a:gd name="T8" fmla="*/ 607725 w 1083733"/>
              <a:gd name="T9" fmla="*/ 337976 h 1328057"/>
              <a:gd name="T10" fmla="*/ 797335 w 1083733"/>
              <a:gd name="T11" fmla="*/ 1154953 h 1328057"/>
              <a:gd name="T12" fmla="*/ 884848 w 1083733"/>
              <a:gd name="T13" fmla="*/ 2429 h 1328057"/>
              <a:gd name="T14" fmla="*/ 1001530 w 1083733"/>
              <a:gd name="T15" fmla="*/ 1169543 h 1328057"/>
              <a:gd name="T16" fmla="*/ 108904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6392" name="38 Conector recto"/>
          <p:cNvCxnSpPr>
            <a:cxnSpLocks noChangeShapeType="1"/>
          </p:cNvCxnSpPr>
          <p:nvPr/>
        </p:nvCxnSpPr>
        <p:spPr bwMode="auto">
          <a:xfrm>
            <a:off x="1143000" y="498633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393" name="39 CuadroTexto"/>
          <p:cNvSpPr txBox="1">
            <a:spLocks noChangeArrowheads="1"/>
          </p:cNvSpPr>
          <p:nvPr/>
        </p:nvSpPr>
        <p:spPr bwMode="auto">
          <a:xfrm>
            <a:off x="1285875" y="371475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Original</a:t>
            </a:r>
          </a:p>
        </p:txBody>
      </p:sp>
      <p:cxnSp>
        <p:nvCxnSpPr>
          <p:cNvPr id="16394" name="40 Conector recto"/>
          <p:cNvCxnSpPr>
            <a:cxnSpLocks noChangeShapeType="1"/>
            <a:endCxn id="16406" idx="1"/>
          </p:cNvCxnSpPr>
          <p:nvPr/>
        </p:nvCxnSpPr>
        <p:spPr bwMode="auto">
          <a:xfrm flipV="1">
            <a:off x="1714500" y="5822950"/>
            <a:ext cx="5857875" cy="349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6395" name="41 Rectángulo redondeado"/>
          <p:cNvSpPr>
            <a:spLocks noChangeArrowheads="1"/>
          </p:cNvSpPr>
          <p:nvPr/>
        </p:nvSpPr>
        <p:spPr bwMode="auto">
          <a:xfrm>
            <a:off x="1571625" y="5715000"/>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396" name="42 CuadroTexto"/>
          <p:cNvSpPr txBox="1">
            <a:spLocks noChangeArrowheads="1"/>
          </p:cNvSpPr>
          <p:nvPr/>
        </p:nvSpPr>
        <p:spPr bwMode="auto">
          <a:xfrm>
            <a:off x="1285875"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6397" name="43 CuadroTexto"/>
          <p:cNvSpPr txBox="1">
            <a:spLocks noChangeArrowheads="1"/>
          </p:cNvSpPr>
          <p:nvPr/>
        </p:nvSpPr>
        <p:spPr bwMode="auto">
          <a:xfrm>
            <a:off x="2571750" y="6000750"/>
            <a:ext cx="2500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6398" name="44 Rectángulo redondeado"/>
          <p:cNvSpPr>
            <a:spLocks noChangeArrowheads="1"/>
          </p:cNvSpPr>
          <p:nvPr/>
        </p:nvSpPr>
        <p:spPr bwMode="auto">
          <a:xfrm>
            <a:off x="5143500" y="5715000"/>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399" name="45 CuadroTexto"/>
          <p:cNvSpPr txBox="1">
            <a:spLocks noChangeArrowheads="1"/>
          </p:cNvSpPr>
          <p:nvPr/>
        </p:nvSpPr>
        <p:spPr bwMode="auto">
          <a:xfrm>
            <a:off x="4857750"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400" name="46 Forma libre"/>
          <p:cNvSpPr>
            <a:spLocks noChangeArrowheads="1"/>
          </p:cNvSpPr>
          <p:nvPr/>
        </p:nvSpPr>
        <p:spPr bwMode="auto">
          <a:xfrm>
            <a:off x="4630738" y="4500563"/>
            <a:ext cx="1084262" cy="785812"/>
          </a:xfrm>
          <a:custGeom>
            <a:avLst/>
            <a:gdLst>
              <a:gd name="T0" fmla="*/ 24310 w 1083733"/>
              <a:gd name="T1" fmla="*/ 3531 h 1328057"/>
              <a:gd name="T2" fmla="*/ 24310 w 1083733"/>
              <a:gd name="T3" fmla="*/ 3125 h 1328057"/>
              <a:gd name="T4" fmla="*/ 170163 w 1083733"/>
              <a:gd name="T5" fmla="*/ 1137 h 1328057"/>
              <a:gd name="T6" fmla="*/ 403525 w 1083733"/>
              <a:gd name="T7" fmla="*/ 4119 h 1328057"/>
              <a:gd name="T8" fmla="*/ 607718 w 1083733"/>
              <a:gd name="T9" fmla="*/ 1047 h 1328057"/>
              <a:gd name="T10" fmla="*/ 797328 w 1083733"/>
              <a:gd name="T11" fmla="*/ 3577 h 1328057"/>
              <a:gd name="T12" fmla="*/ 884839 w 1083733"/>
              <a:gd name="T13" fmla="*/ 8 h 1328057"/>
              <a:gd name="T14" fmla="*/ 1001521 w 1083733"/>
              <a:gd name="T15" fmla="*/ 3622 h 1328057"/>
              <a:gd name="T16" fmla="*/ 108903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6401" name="47 Conector recto"/>
          <p:cNvCxnSpPr>
            <a:cxnSpLocks noChangeShapeType="1"/>
          </p:cNvCxnSpPr>
          <p:nvPr/>
        </p:nvCxnSpPr>
        <p:spPr bwMode="auto">
          <a:xfrm>
            <a:off x="4500563" y="498633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02" name="48 CuadroTexto"/>
          <p:cNvSpPr txBox="1">
            <a:spLocks noChangeArrowheads="1"/>
          </p:cNvSpPr>
          <p:nvPr/>
        </p:nvSpPr>
        <p:spPr bwMode="auto">
          <a:xfrm>
            <a:off x="4643438" y="3714750"/>
            <a:ext cx="1214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sp>
        <p:nvSpPr>
          <p:cNvPr id="16403" name="49 Forma libre"/>
          <p:cNvSpPr>
            <a:spLocks noChangeArrowheads="1"/>
          </p:cNvSpPr>
          <p:nvPr/>
        </p:nvSpPr>
        <p:spPr bwMode="auto">
          <a:xfrm>
            <a:off x="7058025" y="4000500"/>
            <a:ext cx="1084263" cy="1643063"/>
          </a:xfrm>
          <a:custGeom>
            <a:avLst/>
            <a:gdLst>
              <a:gd name="T0" fmla="*/ 24310 w 1083733"/>
              <a:gd name="T1" fmla="*/ 11793203 h 1328057"/>
              <a:gd name="T2" fmla="*/ 24310 w 1083733"/>
              <a:gd name="T3" fmla="*/ 10435364 h 1328057"/>
              <a:gd name="T4" fmla="*/ 170163 w 1083733"/>
              <a:gd name="T5" fmla="*/ 3796967 h 1328057"/>
              <a:gd name="T6" fmla="*/ 403529 w 1083733"/>
              <a:gd name="T7" fmla="*/ 13754544 h 1328057"/>
              <a:gd name="T8" fmla="*/ 607725 w 1083733"/>
              <a:gd name="T9" fmla="*/ 3495205 h 1328057"/>
              <a:gd name="T10" fmla="*/ 797335 w 1083733"/>
              <a:gd name="T11" fmla="*/ 11944070 h 1328057"/>
              <a:gd name="T12" fmla="*/ 884848 w 1083733"/>
              <a:gd name="T13" fmla="*/ 25147 h 1328057"/>
              <a:gd name="T14" fmla="*/ 1001530 w 1083733"/>
              <a:gd name="T15" fmla="*/ 12094953 h 1328057"/>
              <a:gd name="T16" fmla="*/ 1089045 w 1083733"/>
              <a:gd name="T17" fmla="*/ 621093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6404" name="50 Conector recto"/>
          <p:cNvCxnSpPr>
            <a:cxnSpLocks noChangeShapeType="1"/>
          </p:cNvCxnSpPr>
          <p:nvPr/>
        </p:nvCxnSpPr>
        <p:spPr bwMode="auto">
          <a:xfrm>
            <a:off x="7000875" y="498633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05" name="51 CuadroTexto"/>
          <p:cNvSpPr txBox="1">
            <a:spLocks noChangeArrowheads="1"/>
          </p:cNvSpPr>
          <p:nvPr/>
        </p:nvSpPr>
        <p:spPr bwMode="auto">
          <a:xfrm>
            <a:off x="6929438" y="3714750"/>
            <a:ext cx="1500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Amplificado</a:t>
            </a:r>
          </a:p>
        </p:txBody>
      </p:sp>
      <p:sp>
        <p:nvSpPr>
          <p:cNvPr id="16406" name="52 Rectángulo redondeado"/>
          <p:cNvSpPr>
            <a:spLocks noChangeArrowheads="1"/>
          </p:cNvSpPr>
          <p:nvPr/>
        </p:nvSpPr>
        <p:spPr bwMode="auto">
          <a:xfrm>
            <a:off x="7572375" y="5715000"/>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407" name="53 CuadroTexto"/>
          <p:cNvSpPr txBox="1">
            <a:spLocks noChangeArrowheads="1"/>
          </p:cNvSpPr>
          <p:nvPr/>
        </p:nvSpPr>
        <p:spPr bwMode="auto">
          <a:xfrm>
            <a:off x="7215188"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55" name="54 Triángulo isósceles"/>
          <p:cNvSpPr/>
          <p:nvPr/>
        </p:nvSpPr>
        <p:spPr bwMode="auto">
          <a:xfrm rot="5400000">
            <a:off x="6340101" y="5245705"/>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6409" name="55 CuadroTexto"/>
          <p:cNvSpPr txBox="1">
            <a:spLocks noChangeArrowheads="1"/>
          </p:cNvSpPr>
          <p:nvPr/>
        </p:nvSpPr>
        <p:spPr bwMode="auto">
          <a:xfrm>
            <a:off x="5929313" y="5715000"/>
            <a:ext cx="1071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spTree>
    <p:extLst>
      <p:ext uri="{BB962C8B-B14F-4D97-AF65-F5344CB8AC3E}">
        <p14:creationId xmlns:p14="http://schemas.microsoft.com/office/powerpoint/2010/main" val="2504862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ox(in)">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741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771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a:t>
            </a:r>
            <a:r>
              <a:rPr lang="es-MX" altLang="es-MX" sz="1800" b="1">
                <a:latin typeface="ZapfHumnst BT"/>
              </a:rPr>
              <a:t>señal digital </a:t>
            </a:r>
            <a:r>
              <a:rPr lang="es-MX" altLang="es-MX" sz="1800">
                <a:latin typeface="ZapfHumnst BT"/>
              </a:rPr>
              <a:t>se degrada rápidamente &gt; Se utilizan </a:t>
            </a:r>
            <a:r>
              <a:rPr lang="es-MX" altLang="es-MX" sz="1800" b="1">
                <a:latin typeface="ZapfHumnst BT"/>
              </a:rPr>
              <a:t>repetidores</a:t>
            </a:r>
            <a:endParaRPr lang="es-MX" altLang="es-MX" sz="2400" b="1"/>
          </a:p>
        </p:txBody>
      </p:sp>
      <p:sp>
        <p:nvSpPr>
          <p:cNvPr id="37" name="36 CuadroTexto"/>
          <p:cNvSpPr txBox="1">
            <a:spLocks noChangeArrowheads="1"/>
          </p:cNvSpPr>
          <p:nvPr/>
        </p:nvSpPr>
        <p:spPr bwMode="auto">
          <a:xfrm>
            <a:off x="1000125" y="2357438"/>
            <a:ext cx="7215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latin typeface="ZapfHumnst BT"/>
              </a:rPr>
              <a:t>Repetidor</a:t>
            </a:r>
            <a:r>
              <a:rPr lang="es-MX" altLang="es-MX" sz="1800" dirty="0">
                <a:latin typeface="ZapfHumnst BT"/>
              </a:rPr>
              <a:t>: Reconstruye la señal original eliminando el ruido.</a:t>
            </a:r>
          </a:p>
        </p:txBody>
      </p:sp>
      <p:pic>
        <p:nvPicPr>
          <p:cNvPr id="174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88" y="4429125"/>
            <a:ext cx="2667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572000"/>
            <a:ext cx="2647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417" name="12 Conector recto de flecha"/>
          <p:cNvCxnSpPr>
            <a:cxnSpLocks noChangeShapeType="1"/>
          </p:cNvCxnSpPr>
          <p:nvPr/>
        </p:nvCxnSpPr>
        <p:spPr bwMode="auto">
          <a:xfrm>
            <a:off x="928688" y="4929188"/>
            <a:ext cx="3071812"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14 Cubo"/>
          <p:cNvSpPr/>
          <p:nvPr/>
        </p:nvSpPr>
        <p:spPr bwMode="auto">
          <a:xfrm>
            <a:off x="4071938" y="4643438"/>
            <a:ext cx="1285875" cy="500062"/>
          </a:xfrm>
          <a:prstGeom prst="cub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s-MX" sz="1600" b="1" dirty="0">
                <a:latin typeface="ZapfHumnst BT"/>
              </a:rPr>
              <a:t>Repetidor</a:t>
            </a:r>
          </a:p>
        </p:txBody>
      </p:sp>
      <p:cxnSp>
        <p:nvCxnSpPr>
          <p:cNvPr id="17419" name="15 Conector recto de flecha"/>
          <p:cNvCxnSpPr>
            <a:cxnSpLocks noChangeShapeType="1"/>
          </p:cNvCxnSpPr>
          <p:nvPr/>
        </p:nvCxnSpPr>
        <p:spPr bwMode="auto">
          <a:xfrm>
            <a:off x="5500688" y="4927600"/>
            <a:ext cx="307181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20" name="16 CuadroTexto"/>
          <p:cNvSpPr txBox="1">
            <a:spLocks noChangeArrowheads="1"/>
          </p:cNvSpPr>
          <p:nvPr/>
        </p:nvSpPr>
        <p:spPr bwMode="auto">
          <a:xfrm>
            <a:off x="1714500" y="5305425"/>
            <a:ext cx="1714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Señal corrupta</a:t>
            </a:r>
          </a:p>
        </p:txBody>
      </p:sp>
      <p:sp>
        <p:nvSpPr>
          <p:cNvPr id="17421" name="17 CuadroTexto"/>
          <p:cNvSpPr txBox="1">
            <a:spLocks noChangeArrowheads="1"/>
          </p:cNvSpPr>
          <p:nvPr/>
        </p:nvSpPr>
        <p:spPr bwMode="auto">
          <a:xfrm>
            <a:off x="6000750" y="5305425"/>
            <a:ext cx="2000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Señal regenerada</a:t>
            </a:r>
          </a:p>
        </p:txBody>
      </p:sp>
      <p:sp>
        <p:nvSpPr>
          <p:cNvPr id="19" name="18 CuadroTexto"/>
          <p:cNvSpPr txBox="1">
            <a:spLocks noChangeArrowheads="1"/>
          </p:cNvSpPr>
          <p:nvPr/>
        </p:nvSpPr>
        <p:spPr bwMode="auto">
          <a:xfrm>
            <a:off x="785813" y="2786063"/>
            <a:ext cx="74295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    </a:t>
            </a:r>
            <a:r>
              <a:rPr lang="es-MX" altLang="es-MX" sz="1800">
                <a:latin typeface="ZapfHumnst BT"/>
              </a:rPr>
              <a:t>Un repetidor no es un amplificador. Un amplificador no puede discriminar entre una señal y ruido. Un repetidor no amplifica la señal, la regenera.</a:t>
            </a:r>
          </a:p>
        </p:txBody>
      </p:sp>
    </p:spTree>
    <p:extLst>
      <p:ext uri="{BB962C8B-B14F-4D97-AF65-F5344CB8AC3E}">
        <p14:creationId xmlns:p14="http://schemas.microsoft.com/office/powerpoint/2010/main" val="1270241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ox(in)">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3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843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 name="10 CuadroTexto"/>
          <p:cNvSpPr txBox="1">
            <a:spLocks noChangeArrowheads="1"/>
          </p:cNvSpPr>
          <p:nvPr/>
        </p:nvSpPr>
        <p:spPr bwMode="auto">
          <a:xfrm>
            <a:off x="642938" y="1214438"/>
            <a:ext cx="2071687"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Decibelio (dB)</a:t>
            </a:r>
            <a:endParaRPr lang="es-MX" altLang="es-MX" sz="2400" b="1" dirty="0">
              <a:solidFill>
                <a:schemeClr val="accent6">
                  <a:lumMod val="75000"/>
                </a:schemeClr>
              </a:solidFill>
            </a:endParaRPr>
          </a:p>
        </p:txBody>
      </p:sp>
      <p:sp>
        <p:nvSpPr>
          <p:cNvPr id="12" name="11 CuadroTexto"/>
          <p:cNvSpPr txBox="1">
            <a:spLocks noChangeArrowheads="1"/>
          </p:cNvSpPr>
          <p:nvPr/>
        </p:nvSpPr>
        <p:spPr bwMode="auto">
          <a:xfrm>
            <a:off x="714375" y="1785938"/>
            <a:ext cx="72866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Se usa para medir la potencia que una señal ha perdido o ganado.</a:t>
            </a:r>
            <a:endParaRPr lang="es-MX" altLang="es-MX" sz="2400"/>
          </a:p>
        </p:txBody>
      </p:sp>
      <p:sp>
        <p:nvSpPr>
          <p:cNvPr id="30" name="29 CuadroTexto"/>
          <p:cNvSpPr txBox="1">
            <a:spLocks noChangeArrowheads="1"/>
          </p:cNvSpPr>
          <p:nvPr/>
        </p:nvSpPr>
        <p:spPr bwMode="auto">
          <a:xfrm>
            <a:off x="714375" y="2328863"/>
            <a:ext cx="77866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Mide las potencias relativas de dos señales o de una señal en dos puntos distintos.</a:t>
            </a:r>
            <a:endParaRPr lang="es-MX" altLang="es-MX" sz="2400"/>
          </a:p>
        </p:txBody>
      </p:sp>
      <p:sp>
        <p:nvSpPr>
          <p:cNvPr id="34" name="33 CuadroTexto"/>
          <p:cNvSpPr txBox="1">
            <a:spLocks noChangeArrowheads="1"/>
          </p:cNvSpPr>
          <p:nvPr/>
        </p:nvSpPr>
        <p:spPr bwMode="auto">
          <a:xfrm>
            <a:off x="714375" y="3219450"/>
            <a:ext cx="7786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El decibelio es </a:t>
            </a:r>
            <a:r>
              <a:rPr lang="es-MX" altLang="es-MX" sz="1800" b="1">
                <a:latin typeface="ZapfHumnst BT"/>
              </a:rPr>
              <a:t>negativo</a:t>
            </a:r>
            <a:r>
              <a:rPr lang="es-MX" altLang="es-MX" sz="1800">
                <a:latin typeface="ZapfHumnst BT"/>
              </a:rPr>
              <a:t> si una señal se ha </a:t>
            </a:r>
            <a:r>
              <a:rPr lang="es-MX" altLang="es-MX" sz="1800" b="1">
                <a:latin typeface="ZapfHumnst BT"/>
              </a:rPr>
              <a:t>atenuado</a:t>
            </a:r>
            <a:r>
              <a:rPr lang="es-MX" altLang="es-MX" sz="1800">
                <a:latin typeface="ZapfHumnst BT"/>
              </a:rPr>
              <a:t> y </a:t>
            </a:r>
            <a:r>
              <a:rPr lang="es-MX" altLang="es-MX" sz="1800" b="1">
                <a:latin typeface="ZapfHumnst BT"/>
              </a:rPr>
              <a:t>positivo</a:t>
            </a:r>
            <a:r>
              <a:rPr lang="es-MX" altLang="es-MX" sz="1800">
                <a:latin typeface="ZapfHumnst BT"/>
              </a:rPr>
              <a:t> si una señal se ha </a:t>
            </a:r>
            <a:r>
              <a:rPr lang="es-MX" altLang="es-MX" sz="1800" b="1">
                <a:latin typeface="ZapfHumnst BT"/>
              </a:rPr>
              <a:t>amplificado</a:t>
            </a:r>
            <a:r>
              <a:rPr lang="es-MX" altLang="es-MX" sz="1800">
                <a:latin typeface="ZapfHumnst BT"/>
              </a:rPr>
              <a:t>.</a:t>
            </a:r>
            <a:endParaRPr lang="es-MX" altLang="es-MX" sz="2400"/>
          </a:p>
        </p:txBody>
      </p:sp>
      <p:cxnSp>
        <p:nvCxnSpPr>
          <p:cNvPr id="18440" name="35 Conector recto"/>
          <p:cNvCxnSpPr>
            <a:cxnSpLocks noChangeShapeType="1"/>
            <a:endCxn id="18455" idx="1"/>
          </p:cNvCxnSpPr>
          <p:nvPr/>
        </p:nvCxnSpPr>
        <p:spPr bwMode="auto">
          <a:xfrm flipV="1">
            <a:off x="1428750" y="5380038"/>
            <a:ext cx="6357938" cy="4921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8441" name="36 Rectángulo redondeado"/>
          <p:cNvSpPr>
            <a:spLocks noChangeArrowheads="1"/>
          </p:cNvSpPr>
          <p:nvPr/>
        </p:nvSpPr>
        <p:spPr bwMode="auto">
          <a:xfrm>
            <a:off x="1357313" y="52863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42" name="37 CuadroTexto"/>
          <p:cNvSpPr txBox="1">
            <a:spLocks noChangeArrowheads="1"/>
          </p:cNvSpPr>
          <p:nvPr/>
        </p:nvSpPr>
        <p:spPr bwMode="auto">
          <a:xfrm>
            <a:off x="1071563" y="559117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8443" name="38 CuadroTexto"/>
          <p:cNvSpPr txBox="1">
            <a:spLocks noChangeArrowheads="1"/>
          </p:cNvSpPr>
          <p:nvPr/>
        </p:nvSpPr>
        <p:spPr bwMode="auto">
          <a:xfrm>
            <a:off x="2000250" y="55721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8444" name="39 Rectángulo redondeado"/>
          <p:cNvSpPr>
            <a:spLocks noChangeArrowheads="1"/>
          </p:cNvSpPr>
          <p:nvPr/>
        </p:nvSpPr>
        <p:spPr bwMode="auto">
          <a:xfrm>
            <a:off x="3571875" y="528637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45" name="40 CuadroTexto"/>
          <p:cNvSpPr txBox="1">
            <a:spLocks noChangeArrowheads="1"/>
          </p:cNvSpPr>
          <p:nvPr/>
        </p:nvSpPr>
        <p:spPr bwMode="auto">
          <a:xfrm>
            <a:off x="3286125" y="559117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8446" name="41 Rectángulo redondeado"/>
          <p:cNvSpPr>
            <a:spLocks noChangeArrowheads="1"/>
          </p:cNvSpPr>
          <p:nvPr/>
        </p:nvSpPr>
        <p:spPr bwMode="auto">
          <a:xfrm>
            <a:off x="5786438" y="52863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47" name="42 CuadroTexto"/>
          <p:cNvSpPr txBox="1">
            <a:spLocks noChangeArrowheads="1"/>
          </p:cNvSpPr>
          <p:nvPr/>
        </p:nvSpPr>
        <p:spPr bwMode="auto">
          <a:xfrm>
            <a:off x="5429250" y="559117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44" name="43 Triángulo isósceles"/>
          <p:cNvSpPr/>
          <p:nvPr/>
        </p:nvSpPr>
        <p:spPr bwMode="auto">
          <a:xfrm rot="5400000">
            <a:off x="4625589" y="4817077"/>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8449" name="44 CuadroTexto"/>
          <p:cNvSpPr txBox="1">
            <a:spLocks noChangeArrowheads="1"/>
          </p:cNvSpPr>
          <p:nvPr/>
        </p:nvSpPr>
        <p:spPr bwMode="auto">
          <a:xfrm>
            <a:off x="4214813" y="5286375"/>
            <a:ext cx="1071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cxnSp>
        <p:nvCxnSpPr>
          <p:cNvPr id="47" name="46 Conector recto de flecha"/>
          <p:cNvCxnSpPr/>
          <p:nvPr/>
        </p:nvCxnSpPr>
        <p:spPr bwMode="auto">
          <a:xfrm>
            <a:off x="1714500" y="500062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48" name="47 CuadroTexto"/>
          <p:cNvSpPr txBox="1"/>
          <p:nvPr/>
        </p:nvSpPr>
        <p:spPr>
          <a:xfrm>
            <a:off x="2214563" y="4662488"/>
            <a:ext cx="928687" cy="338137"/>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cxnSp>
        <p:nvCxnSpPr>
          <p:cNvPr id="49" name="48 Conector recto de flecha"/>
          <p:cNvCxnSpPr/>
          <p:nvPr/>
        </p:nvCxnSpPr>
        <p:spPr bwMode="auto">
          <a:xfrm>
            <a:off x="3929063" y="498157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0" name="49 CuadroTexto"/>
          <p:cNvSpPr txBox="1"/>
          <p:nvPr/>
        </p:nvSpPr>
        <p:spPr>
          <a:xfrm>
            <a:off x="4429125" y="4643438"/>
            <a:ext cx="714375" cy="338137"/>
          </a:xfrm>
          <a:prstGeom prst="rect">
            <a:avLst/>
          </a:prstGeom>
          <a:noFill/>
        </p:spPr>
        <p:txBody>
          <a:bodyPr>
            <a:spAutoFit/>
          </a:bodyPr>
          <a:lstStyle/>
          <a:p>
            <a:pPr>
              <a:defRPr/>
            </a:pPr>
            <a:r>
              <a:rPr lang="es-MX" sz="1600" b="1" dirty="0">
                <a:solidFill>
                  <a:schemeClr val="accent6">
                    <a:lumMod val="50000"/>
                  </a:schemeClr>
                </a:solidFill>
                <a:latin typeface="ZapfHumnst BT"/>
              </a:rPr>
              <a:t>7 dB</a:t>
            </a:r>
          </a:p>
        </p:txBody>
      </p:sp>
      <p:sp>
        <p:nvSpPr>
          <p:cNvPr id="18454" name="50 CuadroTexto"/>
          <p:cNvSpPr txBox="1">
            <a:spLocks noChangeArrowheads="1"/>
          </p:cNvSpPr>
          <p:nvPr/>
        </p:nvSpPr>
        <p:spPr bwMode="auto">
          <a:xfrm>
            <a:off x="6286500" y="55594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8455" name="51 Rectángulo redondeado"/>
          <p:cNvSpPr>
            <a:spLocks noChangeArrowheads="1"/>
          </p:cNvSpPr>
          <p:nvPr/>
        </p:nvSpPr>
        <p:spPr bwMode="auto">
          <a:xfrm>
            <a:off x="7786688" y="52736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56" name="52 CuadroTexto"/>
          <p:cNvSpPr txBox="1">
            <a:spLocks noChangeArrowheads="1"/>
          </p:cNvSpPr>
          <p:nvPr/>
        </p:nvSpPr>
        <p:spPr bwMode="auto">
          <a:xfrm>
            <a:off x="7500938" y="5576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4</a:t>
            </a:r>
          </a:p>
        </p:txBody>
      </p:sp>
      <p:cxnSp>
        <p:nvCxnSpPr>
          <p:cNvPr id="54" name="53 Conector recto de flecha"/>
          <p:cNvCxnSpPr/>
          <p:nvPr/>
        </p:nvCxnSpPr>
        <p:spPr bwMode="auto">
          <a:xfrm>
            <a:off x="5929313" y="498792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5" name="54 CuadroTexto"/>
          <p:cNvSpPr txBox="1"/>
          <p:nvPr/>
        </p:nvSpPr>
        <p:spPr>
          <a:xfrm>
            <a:off x="6429375" y="4648200"/>
            <a:ext cx="928688" cy="339725"/>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spTree>
    <p:extLst>
      <p:ext uri="{BB962C8B-B14F-4D97-AF65-F5344CB8AC3E}">
        <p14:creationId xmlns:p14="http://schemas.microsoft.com/office/powerpoint/2010/main" val="293220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in)">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0"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94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 name="10 CuadroTexto"/>
          <p:cNvSpPr txBox="1">
            <a:spLocks noChangeArrowheads="1"/>
          </p:cNvSpPr>
          <p:nvPr/>
        </p:nvSpPr>
        <p:spPr bwMode="auto">
          <a:xfrm>
            <a:off x="642938" y="1214438"/>
            <a:ext cx="2071687"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Decibelio (dB)</a:t>
            </a:r>
            <a:endParaRPr lang="es-MX" altLang="es-MX" sz="2400" b="1" dirty="0">
              <a:solidFill>
                <a:schemeClr val="accent6">
                  <a:lumMod val="75000"/>
                </a:schemeClr>
              </a:solidFill>
            </a:endParaRPr>
          </a:p>
        </p:txBody>
      </p:sp>
      <p:sp>
        <p:nvSpPr>
          <p:cNvPr id="12" name="11 CuadroTexto"/>
          <p:cNvSpPr txBox="1">
            <a:spLocks noChangeArrowheads="1"/>
          </p:cNvSpPr>
          <p:nvPr/>
        </p:nvSpPr>
        <p:spPr bwMode="auto">
          <a:xfrm>
            <a:off x="714375" y="1785938"/>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Se pueden obtener los decibelios resultantes para la señal sumando los dB medidos entre cada par de puntos.</a:t>
            </a:r>
            <a:endParaRPr lang="es-MX" altLang="es-MX" sz="2400"/>
          </a:p>
        </p:txBody>
      </p:sp>
      <p:sp>
        <p:nvSpPr>
          <p:cNvPr id="34" name="33 CuadroTexto"/>
          <p:cNvSpPr txBox="1">
            <a:spLocks noChangeArrowheads="1"/>
          </p:cNvSpPr>
          <p:nvPr/>
        </p:nvSpPr>
        <p:spPr bwMode="auto">
          <a:xfrm>
            <a:off x="714375" y="2714625"/>
            <a:ext cx="7786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En este caso, los decibelios se pueden calcular como:</a:t>
            </a:r>
            <a:endParaRPr lang="es-MX" altLang="es-MX" sz="2400"/>
          </a:p>
        </p:txBody>
      </p:sp>
      <p:cxnSp>
        <p:nvCxnSpPr>
          <p:cNvPr id="19463" name="35 Conector recto"/>
          <p:cNvCxnSpPr>
            <a:cxnSpLocks noChangeShapeType="1"/>
            <a:endCxn id="19478" idx="1"/>
          </p:cNvCxnSpPr>
          <p:nvPr/>
        </p:nvCxnSpPr>
        <p:spPr bwMode="auto">
          <a:xfrm flipV="1">
            <a:off x="1428750" y="5113338"/>
            <a:ext cx="6357938" cy="4921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9464" name="36 Rectángulo redondeado"/>
          <p:cNvSpPr>
            <a:spLocks noChangeArrowheads="1"/>
          </p:cNvSpPr>
          <p:nvPr/>
        </p:nvSpPr>
        <p:spPr bwMode="auto">
          <a:xfrm>
            <a:off x="1357313" y="50196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65" name="37 CuadroTexto"/>
          <p:cNvSpPr txBox="1">
            <a:spLocks noChangeArrowheads="1"/>
          </p:cNvSpPr>
          <p:nvPr/>
        </p:nvSpPr>
        <p:spPr bwMode="auto">
          <a:xfrm>
            <a:off x="1071563" y="5322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9466" name="38 CuadroTexto"/>
          <p:cNvSpPr txBox="1">
            <a:spLocks noChangeArrowheads="1"/>
          </p:cNvSpPr>
          <p:nvPr/>
        </p:nvSpPr>
        <p:spPr bwMode="auto">
          <a:xfrm>
            <a:off x="2000250" y="53054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9467" name="39 Rectángulo redondeado"/>
          <p:cNvSpPr>
            <a:spLocks noChangeArrowheads="1"/>
          </p:cNvSpPr>
          <p:nvPr/>
        </p:nvSpPr>
        <p:spPr bwMode="auto">
          <a:xfrm>
            <a:off x="3571875" y="501967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68" name="40 CuadroTexto"/>
          <p:cNvSpPr txBox="1">
            <a:spLocks noChangeArrowheads="1"/>
          </p:cNvSpPr>
          <p:nvPr/>
        </p:nvSpPr>
        <p:spPr bwMode="auto">
          <a:xfrm>
            <a:off x="3286125" y="5322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9469" name="41 Rectángulo redondeado"/>
          <p:cNvSpPr>
            <a:spLocks noChangeArrowheads="1"/>
          </p:cNvSpPr>
          <p:nvPr/>
        </p:nvSpPr>
        <p:spPr bwMode="auto">
          <a:xfrm>
            <a:off x="5786438" y="50196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70" name="42 CuadroTexto"/>
          <p:cNvSpPr txBox="1">
            <a:spLocks noChangeArrowheads="1"/>
          </p:cNvSpPr>
          <p:nvPr/>
        </p:nvSpPr>
        <p:spPr bwMode="auto">
          <a:xfrm>
            <a:off x="5429250" y="5322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44" name="43 Triángulo isósceles"/>
          <p:cNvSpPr/>
          <p:nvPr/>
        </p:nvSpPr>
        <p:spPr bwMode="auto">
          <a:xfrm rot="5400000">
            <a:off x="4625589" y="4549961"/>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9472" name="44 CuadroTexto"/>
          <p:cNvSpPr txBox="1">
            <a:spLocks noChangeArrowheads="1"/>
          </p:cNvSpPr>
          <p:nvPr/>
        </p:nvSpPr>
        <p:spPr bwMode="auto">
          <a:xfrm>
            <a:off x="4214813" y="5019675"/>
            <a:ext cx="1071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cxnSp>
        <p:nvCxnSpPr>
          <p:cNvPr id="47" name="46 Conector recto de flecha"/>
          <p:cNvCxnSpPr/>
          <p:nvPr/>
        </p:nvCxnSpPr>
        <p:spPr bwMode="auto">
          <a:xfrm>
            <a:off x="1714500" y="473392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48" name="47 CuadroTexto"/>
          <p:cNvSpPr txBox="1"/>
          <p:nvPr/>
        </p:nvSpPr>
        <p:spPr>
          <a:xfrm>
            <a:off x="2214563" y="4394200"/>
            <a:ext cx="928687" cy="339725"/>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cxnSp>
        <p:nvCxnSpPr>
          <p:cNvPr id="49" name="48 Conector recto de flecha"/>
          <p:cNvCxnSpPr/>
          <p:nvPr/>
        </p:nvCxnSpPr>
        <p:spPr bwMode="auto">
          <a:xfrm>
            <a:off x="3929063" y="471487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0" name="49 CuadroTexto"/>
          <p:cNvSpPr txBox="1"/>
          <p:nvPr/>
        </p:nvSpPr>
        <p:spPr>
          <a:xfrm>
            <a:off x="4429125" y="4376738"/>
            <a:ext cx="714375" cy="338137"/>
          </a:xfrm>
          <a:prstGeom prst="rect">
            <a:avLst/>
          </a:prstGeom>
          <a:noFill/>
        </p:spPr>
        <p:txBody>
          <a:bodyPr>
            <a:spAutoFit/>
          </a:bodyPr>
          <a:lstStyle/>
          <a:p>
            <a:pPr>
              <a:defRPr/>
            </a:pPr>
            <a:r>
              <a:rPr lang="es-MX" sz="1600" b="1" dirty="0">
                <a:solidFill>
                  <a:schemeClr val="accent6">
                    <a:lumMod val="50000"/>
                  </a:schemeClr>
                </a:solidFill>
                <a:latin typeface="ZapfHumnst BT"/>
              </a:rPr>
              <a:t>7 dB</a:t>
            </a:r>
          </a:p>
        </p:txBody>
      </p:sp>
      <p:sp>
        <p:nvSpPr>
          <p:cNvPr id="19477" name="50 CuadroTexto"/>
          <p:cNvSpPr txBox="1">
            <a:spLocks noChangeArrowheads="1"/>
          </p:cNvSpPr>
          <p:nvPr/>
        </p:nvSpPr>
        <p:spPr bwMode="auto">
          <a:xfrm>
            <a:off x="6286500" y="5291138"/>
            <a:ext cx="12144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9478" name="51 Rectángulo redondeado"/>
          <p:cNvSpPr>
            <a:spLocks noChangeArrowheads="1"/>
          </p:cNvSpPr>
          <p:nvPr/>
        </p:nvSpPr>
        <p:spPr bwMode="auto">
          <a:xfrm>
            <a:off x="7786688" y="5005388"/>
            <a:ext cx="214312" cy="214312"/>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79" name="52 CuadroTexto"/>
          <p:cNvSpPr txBox="1">
            <a:spLocks noChangeArrowheads="1"/>
          </p:cNvSpPr>
          <p:nvPr/>
        </p:nvSpPr>
        <p:spPr bwMode="auto">
          <a:xfrm>
            <a:off x="7500938" y="5310188"/>
            <a:ext cx="1000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4</a:t>
            </a:r>
          </a:p>
        </p:txBody>
      </p:sp>
      <p:cxnSp>
        <p:nvCxnSpPr>
          <p:cNvPr id="54" name="53 Conector recto de flecha"/>
          <p:cNvCxnSpPr/>
          <p:nvPr/>
        </p:nvCxnSpPr>
        <p:spPr bwMode="auto">
          <a:xfrm>
            <a:off x="5929313" y="4719638"/>
            <a:ext cx="1714500" cy="1587"/>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5" name="54 CuadroTexto"/>
          <p:cNvSpPr txBox="1"/>
          <p:nvPr/>
        </p:nvSpPr>
        <p:spPr>
          <a:xfrm>
            <a:off x="6429375" y="4381500"/>
            <a:ext cx="928688" cy="338138"/>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sp>
        <p:nvSpPr>
          <p:cNvPr id="27" name="26 CuadroTexto"/>
          <p:cNvSpPr txBox="1">
            <a:spLocks noChangeArrowheads="1"/>
          </p:cNvSpPr>
          <p:nvPr/>
        </p:nvSpPr>
        <p:spPr bwMode="auto">
          <a:xfrm>
            <a:off x="3357563" y="3214688"/>
            <a:ext cx="2347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dB = - 3 + 7 - 3 = +1</a:t>
            </a:r>
            <a:endParaRPr lang="es-MX" altLang="es-MX" sz="2400"/>
          </a:p>
        </p:txBody>
      </p:sp>
      <p:cxnSp>
        <p:nvCxnSpPr>
          <p:cNvPr id="19483" name="27 Conector recto de flecha"/>
          <p:cNvCxnSpPr>
            <a:cxnSpLocks noChangeShapeType="1"/>
          </p:cNvCxnSpPr>
          <p:nvPr/>
        </p:nvCxnSpPr>
        <p:spPr bwMode="auto">
          <a:xfrm>
            <a:off x="1714500" y="6234113"/>
            <a:ext cx="5929313" cy="1587"/>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9484" name="28 CuadroTexto"/>
          <p:cNvSpPr txBox="1">
            <a:spLocks noChangeArrowheads="1"/>
          </p:cNvSpPr>
          <p:nvPr/>
        </p:nvSpPr>
        <p:spPr bwMode="auto">
          <a:xfrm>
            <a:off x="4357688" y="6305550"/>
            <a:ext cx="928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1 dB</a:t>
            </a:r>
          </a:p>
        </p:txBody>
      </p:sp>
      <p:sp>
        <p:nvSpPr>
          <p:cNvPr id="35" name="34 CuadroTexto"/>
          <p:cNvSpPr txBox="1">
            <a:spLocks noChangeArrowheads="1"/>
          </p:cNvSpPr>
          <p:nvPr/>
        </p:nvSpPr>
        <p:spPr bwMode="auto">
          <a:xfrm>
            <a:off x="1000125" y="3643313"/>
            <a:ext cx="52863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Lo que significa que la señal ha ganado potencia</a:t>
            </a:r>
            <a:endParaRPr lang="es-MX" altLang="es-MX" sz="2400"/>
          </a:p>
        </p:txBody>
      </p:sp>
    </p:spTree>
    <p:extLst>
      <p:ext uri="{BB962C8B-B14F-4D97-AF65-F5344CB8AC3E}">
        <p14:creationId xmlns:p14="http://schemas.microsoft.com/office/powerpoint/2010/main" val="794889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ox(in)">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4" grpId="0"/>
      <p:bldP spid="27"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048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2. Distorsión</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6715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Significa que </a:t>
            </a:r>
            <a:r>
              <a:rPr lang="es-MX" altLang="es-MX" sz="1800" b="1">
                <a:latin typeface="ZapfHumnst BT"/>
              </a:rPr>
              <a:t>la señal cambia su forma de onda.</a:t>
            </a:r>
            <a:endParaRPr lang="es-MX" altLang="es-MX" sz="2400" b="1"/>
          </a:p>
        </p:txBody>
      </p:sp>
      <p:sp>
        <p:nvSpPr>
          <p:cNvPr id="30" name="29 CuadroTexto"/>
          <p:cNvSpPr txBox="1">
            <a:spLocks noChangeArrowheads="1"/>
          </p:cNvSpPr>
          <p:nvPr/>
        </p:nvSpPr>
        <p:spPr bwMode="auto">
          <a:xfrm>
            <a:off x="714375" y="2286000"/>
            <a:ext cx="771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Ocurre en una </a:t>
            </a:r>
            <a:r>
              <a:rPr lang="es-MX" altLang="es-MX" sz="1800" b="1">
                <a:latin typeface="ZapfHumnst BT"/>
              </a:rPr>
              <a:t>señal compuesta</a:t>
            </a:r>
            <a:r>
              <a:rPr lang="es-MX" altLang="es-MX" sz="1800">
                <a:latin typeface="ZapfHumnst BT"/>
              </a:rPr>
              <a:t>, formada por distintas frecuencias. </a:t>
            </a:r>
            <a:endParaRPr lang="es-MX" altLang="es-MX" sz="2400"/>
          </a:p>
        </p:txBody>
      </p:sp>
      <p:grpSp>
        <p:nvGrpSpPr>
          <p:cNvPr id="2" name="25 Grupo"/>
          <p:cNvGrpSpPr>
            <a:grpSpLocks/>
          </p:cNvGrpSpPr>
          <p:nvPr/>
        </p:nvGrpSpPr>
        <p:grpSpPr bwMode="auto">
          <a:xfrm>
            <a:off x="642938" y="4213225"/>
            <a:ext cx="7927975" cy="2073275"/>
            <a:chOff x="642910" y="4283976"/>
            <a:chExt cx="7928098" cy="2073982"/>
          </a:xfrm>
        </p:grpSpPr>
        <p:pic>
          <p:nvPicPr>
            <p:cNvPr id="20489" name="23 Imagen" descr="distorsion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910" y="4286256"/>
              <a:ext cx="2713073" cy="192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24 Imagen" descr="distorsion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08117" y="4283976"/>
              <a:ext cx="5162891" cy="207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9 CuadroTexto"/>
          <p:cNvSpPr txBox="1">
            <a:spLocks noChangeArrowheads="1"/>
          </p:cNvSpPr>
          <p:nvPr/>
        </p:nvSpPr>
        <p:spPr bwMode="auto">
          <a:xfrm>
            <a:off x="714375" y="2714625"/>
            <a:ext cx="77152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Cada señal componente tiene su propia </a:t>
            </a:r>
            <a:r>
              <a:rPr lang="es-MX" altLang="es-MX" sz="1800" b="1">
                <a:latin typeface="ZapfHumnst BT"/>
              </a:rPr>
              <a:t>velocidad de propagación </a:t>
            </a:r>
            <a:r>
              <a:rPr lang="es-MX" altLang="es-MX" sz="1800">
                <a:latin typeface="ZapfHumnst BT"/>
              </a:rPr>
              <a:t>a través del medio y, por tanto, su propio retraso en la llegada al destino final.</a:t>
            </a:r>
            <a:endParaRPr lang="es-MX" altLang="es-MX" sz="2400"/>
          </a:p>
        </p:txBody>
      </p:sp>
    </p:spTree>
    <p:extLst>
      <p:ext uri="{BB962C8B-B14F-4D97-AF65-F5344CB8AC3E}">
        <p14:creationId xmlns:p14="http://schemas.microsoft.com/office/powerpoint/2010/main" val="260374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in)">
                                      <p:cBhvr>
                                        <p:cTn id="22" dur="500"/>
                                        <p:tgtEl>
                                          <p:spTgt spid="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Object 2"/>
          <p:cNvGraphicFramePr>
            <a:graphicFrameLocks noChangeAspect="1"/>
          </p:cNvGraphicFramePr>
          <p:nvPr>
            <p:extLst>
              <p:ext uri="{D42A27DB-BD31-4B8C-83A1-F6EECF244321}">
                <p14:modId xmlns:p14="http://schemas.microsoft.com/office/powerpoint/2010/main" val="313886937"/>
              </p:ext>
            </p:extLst>
          </p:nvPr>
        </p:nvGraphicFramePr>
        <p:xfrm>
          <a:off x="611560" y="1657842"/>
          <a:ext cx="2088232" cy="3544416"/>
        </p:xfrm>
        <a:graphic>
          <a:graphicData uri="http://schemas.openxmlformats.org/presentationml/2006/ole">
            <mc:AlternateContent xmlns:mc="http://schemas.openxmlformats.org/markup-compatibility/2006">
              <mc:Choice xmlns:v="urn:schemas-microsoft-com:vml" Requires="v">
                <p:oleObj spid="_x0000_s48146"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657842"/>
                        <a:ext cx="2088232" cy="3544416"/>
                      </a:xfrm>
                      <a:prstGeom prst="rect">
                        <a:avLst/>
                      </a:prstGeom>
                      <a:noFill/>
                      <a:ln w="9525">
                        <a:solidFill>
                          <a:srgbClr val="800000"/>
                        </a:solidFill>
                        <a:miter lim="800000"/>
                        <a:headEnd/>
                        <a:tailEnd/>
                      </a:ln>
                      <a:effectLst/>
                    </p:spPr>
                  </p:pic>
                </p:oleObj>
              </mc:Fallback>
            </mc:AlternateContent>
          </a:graphicData>
        </a:graphic>
      </p:graphicFrame>
      <p:sp>
        <p:nvSpPr>
          <p:cNvPr id="6" name="5 CuadroTexto"/>
          <p:cNvSpPr txBox="1">
            <a:spLocks noChangeArrowheads="1"/>
          </p:cNvSpPr>
          <p:nvPr/>
        </p:nvSpPr>
        <p:spPr bwMode="auto">
          <a:xfrm>
            <a:off x="3131840" y="1740872"/>
            <a:ext cx="504056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ts val="0"/>
              </a:spcBef>
              <a:buClr>
                <a:schemeClr val="tx1"/>
              </a:buClr>
              <a:buSzPct val="65000"/>
              <a:buFontTx/>
              <a:buNone/>
            </a:pPr>
            <a:r>
              <a:rPr lang="es-MX" altLang="es-MX" sz="1800" dirty="0">
                <a:solidFill>
                  <a:schemeClr val="bg2">
                    <a:lumMod val="25000"/>
                  </a:schemeClr>
                </a:solidFill>
                <a:latin typeface="ZapfHumnst BT"/>
              </a:rPr>
              <a:t>    Que el alumno </a:t>
            </a:r>
            <a:r>
              <a:rPr lang="es-MX" altLang="es-MX" sz="1800" b="1" u="sng" dirty="0">
                <a:solidFill>
                  <a:schemeClr val="accent6">
                    <a:lumMod val="75000"/>
                  </a:schemeClr>
                </a:solidFill>
                <a:latin typeface="ZapfHumnst BT"/>
              </a:rPr>
              <a:t>comprenda</a:t>
            </a:r>
            <a:r>
              <a:rPr lang="es-MX" altLang="es-MX" sz="1800" dirty="0">
                <a:solidFill>
                  <a:schemeClr val="bg2">
                    <a:lumMod val="25000"/>
                  </a:schemeClr>
                </a:solidFill>
                <a:latin typeface="ZapfHumnst BT"/>
              </a:rPr>
              <a:t> los distintos modos de transmisión, las principales fuentes de distorsión que degradan la calidad de las señales durante las transmisiones y que ponga en </a:t>
            </a:r>
            <a:r>
              <a:rPr lang="es-MX" altLang="es-MX" sz="1800" b="1" u="sng" dirty="0">
                <a:solidFill>
                  <a:schemeClr val="accent6">
                    <a:lumMod val="75000"/>
                  </a:schemeClr>
                </a:solidFill>
                <a:latin typeface="ZapfHumnst BT"/>
              </a:rPr>
              <a:t>práctica</a:t>
            </a:r>
            <a:r>
              <a:rPr lang="es-MX" altLang="es-MX" sz="1800" dirty="0">
                <a:solidFill>
                  <a:schemeClr val="bg2">
                    <a:lumMod val="25000"/>
                  </a:schemeClr>
                </a:solidFill>
                <a:latin typeface="ZapfHumnst BT"/>
              </a:rPr>
              <a:t> estos conceptos al resolver problemas sobre el cálculo de capacidades máximas de transferencia en algunos canales.</a:t>
            </a:r>
            <a:endParaRPr lang="es-MX" altLang="es-MX" sz="2400" dirty="0">
              <a:solidFill>
                <a:schemeClr val="bg2">
                  <a:lumMod val="25000"/>
                </a:schemeClr>
              </a:solidFill>
            </a:endParaRPr>
          </a:p>
        </p:txBody>
      </p:sp>
      <p:sp>
        <p:nvSpPr>
          <p:cNvPr id="7"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dirty="0"/>
              <a:t>Objetivos de esta sesión</a:t>
            </a:r>
          </a:p>
        </p:txBody>
      </p:sp>
    </p:spTree>
    <p:extLst>
      <p:ext uri="{BB962C8B-B14F-4D97-AF65-F5344CB8AC3E}">
        <p14:creationId xmlns:p14="http://schemas.microsoft.com/office/powerpoint/2010/main" val="2639475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15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3. Ruido</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7786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Es una señal no deseada que acompaña la transmisión de una señal.</a:t>
            </a:r>
          </a:p>
        </p:txBody>
      </p:sp>
      <p:grpSp>
        <p:nvGrpSpPr>
          <p:cNvPr id="2" name="21 Grupo"/>
          <p:cNvGrpSpPr>
            <a:grpSpLocks/>
          </p:cNvGrpSpPr>
          <p:nvPr/>
        </p:nvGrpSpPr>
        <p:grpSpPr bwMode="auto">
          <a:xfrm>
            <a:off x="1000125" y="3000375"/>
            <a:ext cx="7286625" cy="2643188"/>
            <a:chOff x="1000125" y="3000375"/>
            <a:chExt cx="7286625" cy="2643188"/>
          </a:xfrm>
        </p:grpSpPr>
        <p:sp>
          <p:nvSpPr>
            <p:cNvPr id="21511" name="11 Forma libre"/>
            <p:cNvSpPr>
              <a:spLocks noChangeArrowheads="1"/>
            </p:cNvSpPr>
            <p:nvPr/>
          </p:nvSpPr>
          <p:spPr bwMode="auto">
            <a:xfrm>
              <a:off x="1057275" y="3457575"/>
              <a:ext cx="1084263" cy="1328738"/>
            </a:xfrm>
            <a:custGeom>
              <a:avLst/>
              <a:gdLst>
                <a:gd name="T0" fmla="*/ 24310 w 1083733"/>
                <a:gd name="T1" fmla="*/ 1140364 h 1328057"/>
                <a:gd name="T2" fmla="*/ 24310 w 1083733"/>
                <a:gd name="T3" fmla="*/ 1009064 h 1328057"/>
                <a:gd name="T4" fmla="*/ 170163 w 1083733"/>
                <a:gd name="T5" fmla="*/ 367153 h 1328057"/>
                <a:gd name="T6" fmla="*/ 403529 w 1083733"/>
                <a:gd name="T7" fmla="*/ 1330021 h 1328057"/>
                <a:gd name="T8" fmla="*/ 607725 w 1083733"/>
                <a:gd name="T9" fmla="*/ 337976 h 1328057"/>
                <a:gd name="T10" fmla="*/ 797335 w 1083733"/>
                <a:gd name="T11" fmla="*/ 1154953 h 1328057"/>
                <a:gd name="T12" fmla="*/ 884848 w 1083733"/>
                <a:gd name="T13" fmla="*/ 2429 h 1328057"/>
                <a:gd name="T14" fmla="*/ 1001530 w 1083733"/>
                <a:gd name="T15" fmla="*/ 1169543 h 1328057"/>
                <a:gd name="T16" fmla="*/ 108904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21512" name="12 Conector recto"/>
            <p:cNvCxnSpPr>
              <a:cxnSpLocks noChangeShapeType="1"/>
            </p:cNvCxnSpPr>
            <p:nvPr/>
          </p:nvCxnSpPr>
          <p:spPr bwMode="auto">
            <a:xfrm>
              <a:off x="1000125" y="4271963"/>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13" name="13 CuadroTexto"/>
            <p:cNvSpPr txBox="1">
              <a:spLocks noChangeArrowheads="1"/>
            </p:cNvSpPr>
            <p:nvPr/>
          </p:nvSpPr>
          <p:spPr bwMode="auto">
            <a:xfrm>
              <a:off x="1000125" y="3000375"/>
              <a:ext cx="1428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Transmitida</a:t>
              </a:r>
            </a:p>
          </p:txBody>
        </p:sp>
        <p:cxnSp>
          <p:nvCxnSpPr>
            <p:cNvPr id="21514" name="14 Conector recto"/>
            <p:cNvCxnSpPr>
              <a:cxnSpLocks noChangeShapeType="1"/>
            </p:cNvCxnSpPr>
            <p:nvPr/>
          </p:nvCxnSpPr>
          <p:spPr bwMode="auto">
            <a:xfrm>
              <a:off x="1571625" y="5141913"/>
              <a:ext cx="59293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1515" name="15 Rectángulo redondeado"/>
            <p:cNvSpPr>
              <a:spLocks noChangeArrowheads="1"/>
            </p:cNvSpPr>
            <p:nvPr/>
          </p:nvSpPr>
          <p:spPr bwMode="auto">
            <a:xfrm>
              <a:off x="1428750" y="500062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16" name="16 CuadroTexto"/>
            <p:cNvSpPr txBox="1">
              <a:spLocks noChangeArrowheads="1"/>
            </p:cNvSpPr>
            <p:nvPr/>
          </p:nvSpPr>
          <p:spPr bwMode="auto">
            <a:xfrm>
              <a:off x="1143000" y="530542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21517" name="17 CuadroTexto"/>
            <p:cNvSpPr txBox="1">
              <a:spLocks noChangeArrowheads="1"/>
            </p:cNvSpPr>
            <p:nvPr/>
          </p:nvSpPr>
          <p:spPr bwMode="auto">
            <a:xfrm>
              <a:off x="3571875" y="5286375"/>
              <a:ext cx="2500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cxnSp>
          <p:nvCxnSpPr>
            <p:cNvPr id="21518" name="18 Conector recto"/>
            <p:cNvCxnSpPr>
              <a:cxnSpLocks noChangeShapeType="1"/>
            </p:cNvCxnSpPr>
            <p:nvPr/>
          </p:nvCxnSpPr>
          <p:spPr bwMode="auto">
            <a:xfrm flipV="1">
              <a:off x="3571875" y="4286250"/>
              <a:ext cx="21431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19" name="19 CuadroTexto"/>
            <p:cNvSpPr txBox="1">
              <a:spLocks noChangeArrowheads="1"/>
            </p:cNvSpPr>
            <p:nvPr/>
          </p:nvSpPr>
          <p:spPr bwMode="auto">
            <a:xfrm>
              <a:off x="3929063" y="3000375"/>
              <a:ext cx="1214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Ruido</a:t>
              </a:r>
            </a:p>
          </p:txBody>
        </p:sp>
        <p:cxnSp>
          <p:nvCxnSpPr>
            <p:cNvPr id="21520" name="20 Conector recto"/>
            <p:cNvCxnSpPr>
              <a:cxnSpLocks noChangeShapeType="1"/>
            </p:cNvCxnSpPr>
            <p:nvPr/>
          </p:nvCxnSpPr>
          <p:spPr bwMode="auto">
            <a:xfrm>
              <a:off x="6858000" y="4271963"/>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21" name="21 CuadroTexto"/>
            <p:cNvSpPr txBox="1">
              <a:spLocks noChangeArrowheads="1"/>
            </p:cNvSpPr>
            <p:nvPr/>
          </p:nvSpPr>
          <p:spPr bwMode="auto">
            <a:xfrm>
              <a:off x="6786563" y="3000375"/>
              <a:ext cx="1500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Recibida</a:t>
              </a:r>
            </a:p>
          </p:txBody>
        </p:sp>
        <p:sp>
          <p:nvSpPr>
            <p:cNvPr id="21522" name="22 Rectángulo redondeado"/>
            <p:cNvSpPr>
              <a:spLocks noChangeArrowheads="1"/>
            </p:cNvSpPr>
            <p:nvPr/>
          </p:nvSpPr>
          <p:spPr bwMode="auto">
            <a:xfrm>
              <a:off x="7429500" y="500062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3" name="23 CuadroTexto"/>
            <p:cNvSpPr txBox="1">
              <a:spLocks noChangeArrowheads="1"/>
            </p:cNvSpPr>
            <p:nvPr/>
          </p:nvSpPr>
          <p:spPr bwMode="auto">
            <a:xfrm>
              <a:off x="7072313" y="530542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21524" name="24 Forma libre"/>
            <p:cNvSpPr>
              <a:spLocks noChangeArrowheads="1"/>
            </p:cNvSpPr>
            <p:nvPr/>
          </p:nvSpPr>
          <p:spPr bwMode="auto">
            <a:xfrm>
              <a:off x="3656013" y="3394075"/>
              <a:ext cx="1928812" cy="1209675"/>
            </a:xfrm>
            <a:custGeom>
              <a:avLst/>
              <a:gdLst>
                <a:gd name="T0" fmla="*/ 0 w 1927980"/>
                <a:gd name="T1" fmla="*/ 888901 h 1209524"/>
                <a:gd name="T2" fmla="*/ 72881 w 1927980"/>
                <a:gd name="T3" fmla="*/ 699975 h 1209524"/>
                <a:gd name="T4" fmla="*/ 189503 w 1927980"/>
                <a:gd name="T5" fmla="*/ 1034223 h 1209524"/>
                <a:gd name="T6" fmla="*/ 349849 w 1927980"/>
                <a:gd name="T7" fmla="*/ 699975 h 1209524"/>
                <a:gd name="T8" fmla="*/ 481041 w 1927980"/>
                <a:gd name="T9" fmla="*/ 1005155 h 1209524"/>
                <a:gd name="T10" fmla="*/ 495619 w 1927980"/>
                <a:gd name="T11" fmla="*/ 598255 h 1209524"/>
                <a:gd name="T12" fmla="*/ 597659 w 1927980"/>
                <a:gd name="T13" fmla="*/ 1019689 h 1209524"/>
                <a:gd name="T14" fmla="*/ 655967 w 1927980"/>
                <a:gd name="T15" fmla="*/ 787171 h 1209524"/>
                <a:gd name="T16" fmla="*/ 816315 w 1927980"/>
                <a:gd name="T17" fmla="*/ 1005155 h 1209524"/>
                <a:gd name="T18" fmla="*/ 874622 w 1927980"/>
                <a:gd name="T19" fmla="*/ 16953 h 1209524"/>
                <a:gd name="T20" fmla="*/ 1020393 w 1927980"/>
                <a:gd name="T21" fmla="*/ 1106885 h 1209524"/>
                <a:gd name="T22" fmla="*/ 1122434 w 1927980"/>
                <a:gd name="T23" fmla="*/ 641848 h 1209524"/>
                <a:gd name="T24" fmla="*/ 1209896 w 1927980"/>
                <a:gd name="T25" fmla="*/ 1005155 h 1209524"/>
                <a:gd name="T26" fmla="*/ 1239049 w 1927980"/>
                <a:gd name="T27" fmla="*/ 729043 h 1209524"/>
                <a:gd name="T28" fmla="*/ 1326512 w 1927980"/>
                <a:gd name="T29" fmla="*/ 990623 h 1209524"/>
                <a:gd name="T30" fmla="*/ 1355666 w 1927980"/>
                <a:gd name="T31" fmla="*/ 758108 h 1209524"/>
                <a:gd name="T32" fmla="*/ 1472282 w 1927980"/>
                <a:gd name="T33" fmla="*/ 1165012 h 1209524"/>
                <a:gd name="T34" fmla="*/ 1501436 w 1927980"/>
                <a:gd name="T35" fmla="*/ 772636 h 1209524"/>
                <a:gd name="T36" fmla="*/ 1647206 w 1927980"/>
                <a:gd name="T37" fmla="*/ 961562 h 1209524"/>
                <a:gd name="T38" fmla="*/ 1749246 w 1927980"/>
                <a:gd name="T39" fmla="*/ 801705 h 1209524"/>
                <a:gd name="T40" fmla="*/ 1851285 w 1927980"/>
                <a:gd name="T41" fmla="*/ 976096 h 1209524"/>
                <a:gd name="T42" fmla="*/ 1880437 w 1927980"/>
                <a:gd name="T43" fmla="*/ 685444 h 1209524"/>
                <a:gd name="T44" fmla="*/ 1924169 w 1927980"/>
                <a:gd name="T45" fmla="*/ 917961 h 12095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7980"/>
                <a:gd name="T70" fmla="*/ 0 h 1209524"/>
                <a:gd name="T71" fmla="*/ 1927980 w 1927980"/>
                <a:gd name="T72" fmla="*/ 1209524 h 120952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7980" h="1209524">
                  <a:moveTo>
                    <a:pt x="0" y="887791"/>
                  </a:moveTo>
                  <a:cubicBezTo>
                    <a:pt x="20562" y="781353"/>
                    <a:pt x="41124" y="674915"/>
                    <a:pt x="72571" y="699105"/>
                  </a:cubicBezTo>
                  <a:cubicBezTo>
                    <a:pt x="104018" y="723295"/>
                    <a:pt x="142723" y="1032933"/>
                    <a:pt x="188685" y="1032933"/>
                  </a:cubicBezTo>
                  <a:cubicBezTo>
                    <a:pt x="234647" y="1032933"/>
                    <a:pt x="299961" y="703943"/>
                    <a:pt x="348342" y="699105"/>
                  </a:cubicBezTo>
                  <a:cubicBezTo>
                    <a:pt x="396723" y="694267"/>
                    <a:pt x="454781" y="1020838"/>
                    <a:pt x="478971" y="1003905"/>
                  </a:cubicBezTo>
                  <a:cubicBezTo>
                    <a:pt x="503161" y="986972"/>
                    <a:pt x="474133" y="595086"/>
                    <a:pt x="493485" y="597505"/>
                  </a:cubicBezTo>
                  <a:cubicBezTo>
                    <a:pt x="512837" y="599924"/>
                    <a:pt x="568476" y="986972"/>
                    <a:pt x="595085" y="1018419"/>
                  </a:cubicBezTo>
                  <a:cubicBezTo>
                    <a:pt x="621694" y="1049866"/>
                    <a:pt x="616856" y="788610"/>
                    <a:pt x="653142" y="786191"/>
                  </a:cubicBezTo>
                  <a:cubicBezTo>
                    <a:pt x="689428" y="783772"/>
                    <a:pt x="776514" y="1132114"/>
                    <a:pt x="812800" y="1003905"/>
                  </a:cubicBezTo>
                  <a:cubicBezTo>
                    <a:pt x="849086" y="875696"/>
                    <a:pt x="836990" y="0"/>
                    <a:pt x="870857" y="16933"/>
                  </a:cubicBezTo>
                  <a:cubicBezTo>
                    <a:pt x="904724" y="33866"/>
                    <a:pt x="974876" y="1001486"/>
                    <a:pt x="1016000" y="1105505"/>
                  </a:cubicBezTo>
                  <a:cubicBezTo>
                    <a:pt x="1057124" y="1209524"/>
                    <a:pt x="1086153" y="657981"/>
                    <a:pt x="1117600" y="641048"/>
                  </a:cubicBezTo>
                  <a:cubicBezTo>
                    <a:pt x="1149047" y="624115"/>
                    <a:pt x="1185333" y="989391"/>
                    <a:pt x="1204685" y="1003905"/>
                  </a:cubicBezTo>
                  <a:cubicBezTo>
                    <a:pt x="1224037" y="1018419"/>
                    <a:pt x="1214362" y="730552"/>
                    <a:pt x="1233714" y="728133"/>
                  </a:cubicBezTo>
                  <a:cubicBezTo>
                    <a:pt x="1253066" y="725714"/>
                    <a:pt x="1301448" y="984553"/>
                    <a:pt x="1320800" y="989391"/>
                  </a:cubicBezTo>
                  <a:cubicBezTo>
                    <a:pt x="1340152" y="994229"/>
                    <a:pt x="1325638" y="728134"/>
                    <a:pt x="1349828" y="757162"/>
                  </a:cubicBezTo>
                  <a:cubicBezTo>
                    <a:pt x="1374018" y="786190"/>
                    <a:pt x="1441752" y="1161143"/>
                    <a:pt x="1465942" y="1163562"/>
                  </a:cubicBezTo>
                  <a:cubicBezTo>
                    <a:pt x="1490132" y="1165981"/>
                    <a:pt x="1465942" y="805543"/>
                    <a:pt x="1494971" y="771676"/>
                  </a:cubicBezTo>
                  <a:cubicBezTo>
                    <a:pt x="1524000" y="737809"/>
                    <a:pt x="1598990" y="955524"/>
                    <a:pt x="1640114" y="960362"/>
                  </a:cubicBezTo>
                  <a:cubicBezTo>
                    <a:pt x="1681238" y="965200"/>
                    <a:pt x="1707847" y="798286"/>
                    <a:pt x="1741714" y="800705"/>
                  </a:cubicBezTo>
                  <a:cubicBezTo>
                    <a:pt x="1775581" y="803124"/>
                    <a:pt x="1821543" y="994228"/>
                    <a:pt x="1843314" y="974876"/>
                  </a:cubicBezTo>
                  <a:cubicBezTo>
                    <a:pt x="1865085" y="955524"/>
                    <a:pt x="1860247" y="694267"/>
                    <a:pt x="1872342" y="684591"/>
                  </a:cubicBezTo>
                  <a:cubicBezTo>
                    <a:pt x="1884437" y="674915"/>
                    <a:pt x="1927980" y="866019"/>
                    <a:pt x="1915885" y="916819"/>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cxnSp>
          <p:nvCxnSpPr>
            <p:cNvPr id="21525" name="25 Conector recto de flecha"/>
            <p:cNvCxnSpPr>
              <a:cxnSpLocks noChangeShapeType="1"/>
            </p:cNvCxnSpPr>
            <p:nvPr/>
          </p:nvCxnSpPr>
          <p:spPr bwMode="auto">
            <a:xfrm rot="5400000">
              <a:off x="4501357" y="4787106"/>
              <a:ext cx="2857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26" name="26 Forma libre"/>
            <p:cNvSpPr>
              <a:spLocks noChangeArrowheads="1"/>
            </p:cNvSpPr>
            <p:nvPr/>
          </p:nvSpPr>
          <p:spPr bwMode="auto">
            <a:xfrm>
              <a:off x="6926263" y="3371850"/>
              <a:ext cx="1146175" cy="1476375"/>
            </a:xfrm>
            <a:custGeom>
              <a:avLst/>
              <a:gdLst>
                <a:gd name="T0" fmla="*/ 0 w 1146629"/>
                <a:gd name="T1" fmla="*/ 1220591 h 1475620"/>
                <a:gd name="T2" fmla="*/ 86746 w 1146629"/>
                <a:gd name="T3" fmla="*/ 389033 h 1475620"/>
                <a:gd name="T4" fmla="*/ 318055 w 1146629"/>
                <a:gd name="T5" fmla="*/ 1424833 h 1475620"/>
                <a:gd name="T6" fmla="*/ 534907 w 1146629"/>
                <a:gd name="T7" fmla="*/ 38905 h 1475620"/>
                <a:gd name="T8" fmla="*/ 795130 w 1146629"/>
                <a:gd name="T9" fmla="*/ 1191414 h 1475620"/>
                <a:gd name="T10" fmla="*/ 910785 w 1146629"/>
                <a:gd name="T11" fmla="*/ 622453 h 1475620"/>
                <a:gd name="T12" fmla="*/ 1055357 w 1146629"/>
                <a:gd name="T13" fmla="*/ 1191414 h 1475620"/>
                <a:gd name="T14" fmla="*/ 1142097 w 1146629"/>
                <a:gd name="T15" fmla="*/ 695396 h 1475620"/>
                <a:gd name="T16" fmla="*/ 0 60000 65536"/>
                <a:gd name="T17" fmla="*/ 0 60000 65536"/>
                <a:gd name="T18" fmla="*/ 0 60000 65536"/>
                <a:gd name="T19" fmla="*/ 0 60000 65536"/>
                <a:gd name="T20" fmla="*/ 0 60000 65536"/>
                <a:gd name="T21" fmla="*/ 0 60000 65536"/>
                <a:gd name="T22" fmla="*/ 0 60000 65536"/>
                <a:gd name="T23" fmla="*/ 0 60000 65536"/>
                <a:gd name="T24" fmla="*/ 0 w 1146629"/>
                <a:gd name="T25" fmla="*/ 0 h 1475620"/>
                <a:gd name="T26" fmla="*/ 1146629 w 1146629"/>
                <a:gd name="T27" fmla="*/ 1475620 h 14756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6629" h="1475620">
                  <a:moveTo>
                    <a:pt x="0" y="1214363"/>
                  </a:moveTo>
                  <a:cubicBezTo>
                    <a:pt x="16933" y="783772"/>
                    <a:pt x="33867" y="353181"/>
                    <a:pt x="87086" y="387048"/>
                  </a:cubicBezTo>
                  <a:cubicBezTo>
                    <a:pt x="140305" y="420915"/>
                    <a:pt x="244325" y="1475620"/>
                    <a:pt x="319315" y="1417563"/>
                  </a:cubicBezTo>
                  <a:cubicBezTo>
                    <a:pt x="394306" y="1359506"/>
                    <a:pt x="457201" y="77410"/>
                    <a:pt x="537029" y="38705"/>
                  </a:cubicBezTo>
                  <a:cubicBezTo>
                    <a:pt x="616858" y="0"/>
                    <a:pt x="735391" y="1088572"/>
                    <a:pt x="798286" y="1185334"/>
                  </a:cubicBezTo>
                  <a:cubicBezTo>
                    <a:pt x="861181" y="1282096"/>
                    <a:pt x="870857" y="619277"/>
                    <a:pt x="914400" y="619277"/>
                  </a:cubicBezTo>
                  <a:cubicBezTo>
                    <a:pt x="957943" y="619277"/>
                    <a:pt x="1020838" y="1173239"/>
                    <a:pt x="1059543" y="1185334"/>
                  </a:cubicBezTo>
                  <a:cubicBezTo>
                    <a:pt x="1098248" y="1197429"/>
                    <a:pt x="1122439" y="764420"/>
                    <a:pt x="1146629" y="691848"/>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grpSp>
    </p:spTree>
    <p:extLst>
      <p:ext uri="{BB962C8B-B14F-4D97-AF65-F5344CB8AC3E}">
        <p14:creationId xmlns:p14="http://schemas.microsoft.com/office/powerpoint/2010/main" val="1899521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253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3. Ruido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36433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Existen varios tipos de ruido:</a:t>
            </a:r>
            <a:endParaRPr lang="es-MX" altLang="es-MX" sz="2400"/>
          </a:p>
        </p:txBody>
      </p:sp>
      <p:sp>
        <p:nvSpPr>
          <p:cNvPr id="7" name="6 CuadroTexto"/>
          <p:cNvSpPr txBox="1">
            <a:spLocks noChangeArrowheads="1"/>
          </p:cNvSpPr>
          <p:nvPr/>
        </p:nvSpPr>
        <p:spPr bwMode="auto">
          <a:xfrm>
            <a:off x="1000125" y="2393950"/>
            <a:ext cx="7500938" cy="833438"/>
          </a:xfrm>
          <a:prstGeom prst="rect">
            <a:avLst/>
          </a:prstGeom>
          <a:noFill/>
          <a:ln w="9525">
            <a:noFill/>
            <a:miter lim="800000"/>
            <a:headEnd/>
            <a:tailEnd/>
          </a:ln>
        </p:spPr>
        <p:txBody>
          <a:bodyPr>
            <a:spAutoFit/>
          </a:bodyPr>
          <a:lstStyle/>
          <a:p>
            <a:pPr marL="228600" indent="-228600" algn="just">
              <a:lnSpc>
                <a:spcPct val="150000"/>
              </a:lnSpc>
              <a:spcBef>
                <a:spcPct val="20000"/>
              </a:spcBef>
              <a:buClr>
                <a:schemeClr val="tx1"/>
              </a:buClr>
              <a:buSzPct val="65000"/>
              <a:buFont typeface="Wingdings" pitchFamily="2" charset="2"/>
              <a:buChar char="q"/>
              <a:defRPr/>
            </a:pPr>
            <a:r>
              <a:rPr lang="es-MX" sz="1800" b="1" dirty="0">
                <a:solidFill>
                  <a:srgbClr val="FF0000"/>
                </a:solidFill>
                <a:latin typeface="ZapfHumnst BT" charset="0"/>
              </a:rPr>
              <a:t>Ruido térmico:</a:t>
            </a:r>
            <a:r>
              <a:rPr lang="es-MX" sz="1800" b="1" dirty="0">
                <a:solidFill>
                  <a:schemeClr val="accent6">
                    <a:lumMod val="50000"/>
                  </a:schemeClr>
                </a:solidFill>
                <a:latin typeface="ZapfHumnst BT" charset="0"/>
              </a:rPr>
              <a:t> </a:t>
            </a:r>
            <a:r>
              <a:rPr lang="es-MX" sz="1600" dirty="0">
                <a:latin typeface="ZapfHumnst BT" charset="0"/>
              </a:rPr>
              <a:t>Se debe al movimiento aleatorio de electrones en un cable que crea una </a:t>
            </a:r>
            <a:r>
              <a:rPr lang="es-MX" sz="1600" b="1" dirty="0">
                <a:latin typeface="ZapfHumnst BT" charset="0"/>
              </a:rPr>
              <a:t>señal extra </a:t>
            </a:r>
            <a:r>
              <a:rPr lang="es-MX" sz="1600" dirty="0">
                <a:latin typeface="ZapfHumnst BT" charset="0"/>
              </a:rPr>
              <a:t>no enviada originalmente por el transmisor.</a:t>
            </a:r>
            <a:endParaRPr lang="es-MX" sz="1600" dirty="0"/>
          </a:p>
        </p:txBody>
      </p:sp>
      <p:sp>
        <p:nvSpPr>
          <p:cNvPr id="8" name="7 CuadroTexto"/>
          <p:cNvSpPr txBox="1">
            <a:spLocks noChangeArrowheads="1"/>
          </p:cNvSpPr>
          <p:nvPr/>
        </p:nvSpPr>
        <p:spPr bwMode="auto">
          <a:xfrm>
            <a:off x="1000125" y="3238500"/>
            <a:ext cx="750093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b="1">
                <a:solidFill>
                  <a:srgbClr val="FF0000"/>
                </a:solidFill>
                <a:latin typeface="ZapfHumnst BT"/>
              </a:rPr>
              <a:t>Ruido inducido: </a:t>
            </a:r>
            <a:r>
              <a:rPr lang="es-MX" altLang="es-MX" sz="1600">
                <a:latin typeface="ZapfHumnst BT"/>
              </a:rPr>
              <a:t>Se debe a </a:t>
            </a:r>
            <a:r>
              <a:rPr lang="es-MX" altLang="es-MX" sz="1600" b="1">
                <a:latin typeface="ZapfHumnst BT"/>
              </a:rPr>
              <a:t>fuentes externas </a:t>
            </a:r>
            <a:r>
              <a:rPr lang="es-MX" altLang="es-MX" sz="1600">
                <a:latin typeface="ZapfHumnst BT"/>
              </a:rPr>
              <a:t>tales como motores o electrodomésticos. Estos dispositivos actúan como antenas emisoras y el medio de transmisión actúa como la antena receptora.</a:t>
            </a:r>
            <a:endParaRPr lang="es-MX" altLang="es-MX" sz="1600"/>
          </a:p>
        </p:txBody>
      </p:sp>
      <p:sp>
        <p:nvSpPr>
          <p:cNvPr id="9" name="8 CuadroTexto"/>
          <p:cNvSpPr txBox="1">
            <a:spLocks noChangeArrowheads="1"/>
          </p:cNvSpPr>
          <p:nvPr/>
        </p:nvSpPr>
        <p:spPr bwMode="auto">
          <a:xfrm>
            <a:off x="1000125" y="4452938"/>
            <a:ext cx="750093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b="1">
                <a:solidFill>
                  <a:srgbClr val="FF0000"/>
                </a:solidFill>
                <a:latin typeface="ZapfHumnst BT"/>
              </a:rPr>
              <a:t>Diafonía: </a:t>
            </a:r>
            <a:r>
              <a:rPr lang="es-MX" altLang="es-MX" sz="1600">
                <a:latin typeface="ZapfHumnst BT"/>
              </a:rPr>
              <a:t>Se debe al </a:t>
            </a:r>
            <a:r>
              <a:rPr lang="es-MX" altLang="es-MX" sz="1600" b="1">
                <a:latin typeface="ZapfHumnst BT"/>
              </a:rPr>
              <a:t>efecto de un cable sobre otro</a:t>
            </a:r>
            <a:r>
              <a:rPr lang="es-MX" altLang="es-MX" sz="1600">
                <a:latin typeface="ZapfHumnst BT"/>
              </a:rPr>
              <a:t>. Un cable actúa como una antena emisora y el otro como una antena receptora.</a:t>
            </a:r>
            <a:endParaRPr lang="es-MX" altLang="es-MX" sz="1600"/>
          </a:p>
        </p:txBody>
      </p:sp>
      <p:sp>
        <p:nvSpPr>
          <p:cNvPr id="10" name="9 CuadroTexto"/>
          <p:cNvSpPr txBox="1">
            <a:spLocks noChangeArrowheads="1"/>
          </p:cNvSpPr>
          <p:nvPr/>
        </p:nvSpPr>
        <p:spPr bwMode="auto">
          <a:xfrm>
            <a:off x="1000125" y="5310188"/>
            <a:ext cx="750093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b="1">
                <a:solidFill>
                  <a:srgbClr val="FF0000"/>
                </a:solidFill>
                <a:latin typeface="ZapfHumnst BT"/>
              </a:rPr>
              <a:t>Ruido impulsivo: </a:t>
            </a:r>
            <a:r>
              <a:rPr lang="es-MX" altLang="es-MX" sz="1600">
                <a:latin typeface="ZapfHumnst BT"/>
              </a:rPr>
              <a:t>Es un pico (</a:t>
            </a:r>
            <a:r>
              <a:rPr lang="es-MX" altLang="es-MX" sz="1600" b="1">
                <a:latin typeface="ZapfHumnst BT"/>
              </a:rPr>
              <a:t>una señal con energía alta </a:t>
            </a:r>
            <a:r>
              <a:rPr lang="es-MX" altLang="es-MX" sz="1600">
                <a:latin typeface="ZapfHumnst BT"/>
              </a:rPr>
              <a:t>en un periodo de tiempo muy corto) que procede de líneas de potencia, iluminación, etc.</a:t>
            </a:r>
            <a:endParaRPr lang="es-MX" altLang="es-MX" sz="1600"/>
          </a:p>
        </p:txBody>
      </p:sp>
    </p:spTree>
    <p:extLst>
      <p:ext uri="{BB962C8B-B14F-4D97-AF65-F5344CB8AC3E}">
        <p14:creationId xmlns:p14="http://schemas.microsoft.com/office/powerpoint/2010/main" val="1781637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7"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355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4. Ancho de banda limitado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El ancho de banda del medio está relacionado con las </a:t>
            </a:r>
            <a:r>
              <a:rPr lang="es-MX" altLang="es-MX" sz="1800" b="1">
                <a:latin typeface="ZapfHumnst BT"/>
              </a:rPr>
              <a:t>limitación inherente de las propiedades físicas del medio</a:t>
            </a:r>
            <a:r>
              <a:rPr lang="es-MX" altLang="es-MX" sz="1800">
                <a:latin typeface="ZapfHumnst BT"/>
              </a:rPr>
              <a:t>; cada línea tiene un rango de frecuencias que puede transmitir.</a:t>
            </a:r>
            <a:endParaRPr lang="es-MX" altLang="es-MX" sz="2400"/>
          </a:p>
        </p:txBody>
      </p:sp>
      <p:sp>
        <p:nvSpPr>
          <p:cNvPr id="11" name="10 CuadroTexto"/>
          <p:cNvSpPr txBox="1">
            <a:spLocks noChangeArrowheads="1"/>
          </p:cNvSpPr>
          <p:nvPr/>
        </p:nvSpPr>
        <p:spPr bwMode="auto">
          <a:xfrm>
            <a:off x="714375" y="3090863"/>
            <a:ext cx="78581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Cada línea tiene un límite superior y un límite inferior para las frecuencias de las señales que puede transportar. Este rango limitado es lo que se le denomina </a:t>
            </a:r>
            <a:r>
              <a:rPr lang="es-MX" altLang="es-MX" sz="1800" b="1">
                <a:latin typeface="ZapfHumnst BT"/>
              </a:rPr>
              <a:t>ancho de banda</a:t>
            </a:r>
            <a:r>
              <a:rPr lang="es-MX" altLang="es-MX" sz="1800">
                <a:latin typeface="ZapfHumnst BT"/>
              </a:rPr>
              <a:t>.</a:t>
            </a:r>
            <a:endParaRPr lang="es-MX" altLang="es-MX" sz="2400"/>
          </a:p>
        </p:txBody>
      </p:sp>
      <p:sp>
        <p:nvSpPr>
          <p:cNvPr id="12" name="11 CuadroTexto"/>
          <p:cNvSpPr txBox="1">
            <a:spLocks noChangeArrowheads="1"/>
          </p:cNvSpPr>
          <p:nvPr/>
        </p:nvSpPr>
        <p:spPr bwMode="auto">
          <a:xfrm>
            <a:off x="714375" y="4354513"/>
            <a:ext cx="44291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Las líneas telefónicas tradicionales pueden transportar frecuencias entre </a:t>
            </a:r>
            <a:r>
              <a:rPr lang="es-MX" altLang="es-MX" sz="1800" b="1">
                <a:latin typeface="ZapfHumnst BT"/>
              </a:rPr>
              <a:t>300 Hz y 3,300 Hz</a:t>
            </a:r>
            <a:r>
              <a:rPr lang="es-MX" altLang="es-MX" sz="1800">
                <a:latin typeface="ZapfHumnst BT"/>
              </a:rPr>
              <a:t>, lo que le da un </a:t>
            </a:r>
            <a:r>
              <a:rPr lang="es-MX" altLang="es-MX" sz="1800" b="1">
                <a:latin typeface="ZapfHumnst BT"/>
              </a:rPr>
              <a:t>ancho de banda de 3,000 Hz.</a:t>
            </a:r>
          </a:p>
        </p:txBody>
      </p:sp>
      <p:graphicFrame>
        <p:nvGraphicFramePr>
          <p:cNvPr id="23560" name="Object 5"/>
          <p:cNvGraphicFramePr>
            <a:graphicFrameLocks/>
          </p:cNvGraphicFramePr>
          <p:nvPr/>
        </p:nvGraphicFramePr>
        <p:xfrm>
          <a:off x="5143500" y="4500563"/>
          <a:ext cx="3676650" cy="1965325"/>
        </p:xfrm>
        <a:graphic>
          <a:graphicData uri="http://schemas.openxmlformats.org/presentationml/2006/ole">
            <mc:AlternateContent xmlns:mc="http://schemas.openxmlformats.org/markup-compatibility/2006">
              <mc:Choice xmlns:v="urn:schemas-microsoft-com:vml" Requires="v">
                <p:oleObj spid="_x0000_s52242" name="Imagen" r:id="rId3" imgW="3676650" imgH="1965325" progId="MS_ClipArt_Gallery.2">
                  <p:embed/>
                </p:oleObj>
              </mc:Choice>
              <mc:Fallback>
                <p:oleObj name="Imagen" r:id="rId3" imgW="3676650" imgH="1965325"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45005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3508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45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limitado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Un cable Cat5 tiene un ancho de banda limitado a 100 Mhz.</a:t>
            </a:r>
            <a:endParaRPr lang="es-MX" altLang="es-MX" sz="2400"/>
          </a:p>
        </p:txBody>
      </p:sp>
      <p:sp>
        <p:nvSpPr>
          <p:cNvPr id="11" name="10 CuadroTexto"/>
          <p:cNvSpPr txBox="1">
            <a:spLocks noChangeArrowheads="1"/>
          </p:cNvSpPr>
          <p:nvPr/>
        </p:nvSpPr>
        <p:spPr bwMode="auto">
          <a:xfrm>
            <a:off x="714375" y="2500313"/>
            <a:ext cx="3571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No puedes insertar una señal de mayor frecuencia a 100 Mhz, ya que si le envías una frecuencia que sea mayor a este ancho de banda, la </a:t>
            </a:r>
            <a:r>
              <a:rPr lang="es-MX" altLang="es-MX" sz="1800" b="1">
                <a:latin typeface="ZapfHumnst BT"/>
              </a:rPr>
              <a:t>señal puede salir desfasada.</a:t>
            </a:r>
            <a:endParaRPr lang="es-MX" altLang="es-MX" sz="2400" b="1"/>
          </a:p>
        </p:txBody>
      </p:sp>
      <p:graphicFrame>
        <p:nvGraphicFramePr>
          <p:cNvPr id="24583" name="Object 3"/>
          <p:cNvGraphicFramePr>
            <a:graphicFrameLocks noChangeAspect="1"/>
          </p:cNvGraphicFramePr>
          <p:nvPr/>
        </p:nvGraphicFramePr>
        <p:xfrm>
          <a:off x="4510088" y="2571750"/>
          <a:ext cx="3848100" cy="3076575"/>
        </p:xfrm>
        <a:graphic>
          <a:graphicData uri="http://schemas.openxmlformats.org/presentationml/2006/ole">
            <mc:AlternateContent xmlns:mc="http://schemas.openxmlformats.org/markup-compatibility/2006">
              <mc:Choice xmlns:v="urn:schemas-microsoft-com:vml" Requires="v">
                <p:oleObj spid="_x0000_s53266" name="Bitmap Image" r:id="rId3" imgW="3848142" imgH="3076257" progId="Paint.Picture">
                  <p:embed/>
                </p:oleObj>
              </mc:Choice>
              <mc:Fallback>
                <p:oleObj name="Bitmap Image" r:id="rId3" imgW="3848142" imgH="30762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088" y="2571750"/>
                        <a:ext cx="38481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8592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560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600075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del canal</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Hay una gran variedad de efectos nocivos que distorsionan o corrompen la señal.</a:t>
            </a:r>
            <a:endParaRPr lang="es-MX" altLang="es-MX" sz="2400"/>
          </a:p>
        </p:txBody>
      </p:sp>
      <p:sp>
        <p:nvSpPr>
          <p:cNvPr id="11" name="10 CuadroTexto"/>
          <p:cNvSpPr txBox="1">
            <a:spLocks noChangeArrowheads="1"/>
          </p:cNvSpPr>
          <p:nvPr/>
        </p:nvSpPr>
        <p:spPr bwMode="auto">
          <a:xfrm>
            <a:off x="1000125" y="3929063"/>
            <a:ext cx="6858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2000" b="1" i="1">
                <a:latin typeface="ZapfHumnst BT"/>
              </a:rPr>
              <a:t>    Se denomina </a:t>
            </a:r>
            <a:r>
              <a:rPr lang="es-MX" altLang="es-MX" sz="2000" b="1" i="1">
                <a:solidFill>
                  <a:srgbClr val="3333CC"/>
                </a:solidFill>
                <a:latin typeface="ZapfHumnst BT"/>
              </a:rPr>
              <a:t>capacidad del canal </a:t>
            </a:r>
            <a:r>
              <a:rPr lang="es-MX" altLang="es-MX" sz="2000" b="1" i="1">
                <a:latin typeface="ZapfHumnst BT"/>
              </a:rPr>
              <a:t>a la velocidad máxima a la que se pueden transmitir los datos en un canal o ruta de comunicación de datos, bajo unas condiciones dadas.</a:t>
            </a:r>
            <a:endParaRPr lang="es-MX" altLang="es-MX" sz="2000" b="1" i="1"/>
          </a:p>
        </p:txBody>
      </p:sp>
      <p:sp>
        <p:nvSpPr>
          <p:cNvPr id="14" name="13 CuadroTexto"/>
          <p:cNvSpPr txBox="1">
            <a:spLocks noChangeArrowheads="1"/>
          </p:cNvSpPr>
          <p:nvPr/>
        </p:nvSpPr>
        <p:spPr bwMode="auto">
          <a:xfrm>
            <a:off x="714375" y="2786063"/>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los datos digitales, la cuestión a resolver es en qué medida estos efectos limitan la velocidad con la que se pueden transmitir.</a:t>
            </a:r>
            <a:endParaRPr lang="es-MX" altLang="es-MX" sz="2400"/>
          </a:p>
        </p:txBody>
      </p:sp>
    </p:spTree>
    <p:extLst>
      <p:ext uri="{BB962C8B-B14F-4D97-AF65-F5344CB8AC3E}">
        <p14:creationId xmlns:p14="http://schemas.microsoft.com/office/powerpoint/2010/main" val="1817735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662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30" name="29 CuadroTexto"/>
          <p:cNvSpPr txBox="1">
            <a:spLocks noChangeArrowheads="1"/>
          </p:cNvSpPr>
          <p:nvPr/>
        </p:nvSpPr>
        <p:spPr bwMode="auto">
          <a:xfrm>
            <a:off x="428625" y="1277938"/>
            <a:ext cx="82153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    En la capacidad del canal, hay cuatro conceptos relacionados entre sí:</a:t>
            </a:r>
            <a:endParaRPr lang="es-MX" altLang="es-MX" sz="2400"/>
          </a:p>
        </p:txBody>
      </p:sp>
      <p:sp>
        <p:nvSpPr>
          <p:cNvPr id="14" name="13 CuadroTexto"/>
          <p:cNvSpPr txBox="1">
            <a:spLocks noChangeArrowheads="1"/>
          </p:cNvSpPr>
          <p:nvPr/>
        </p:nvSpPr>
        <p:spPr bwMode="auto">
          <a:xfrm>
            <a:off x="714375" y="2000250"/>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dirty="0">
                <a:latin typeface="ZapfHumnst BT"/>
              </a:rPr>
              <a:t>Velocidad de transmisión de los datos:</a:t>
            </a:r>
            <a:r>
              <a:rPr lang="es-MX" altLang="es-MX" sz="1800" dirty="0">
                <a:latin typeface="ZapfHumnst BT"/>
              </a:rPr>
              <a:t> Expresada en bits por segundo (bps).</a:t>
            </a:r>
            <a:endParaRPr lang="es-MX" altLang="es-MX" sz="2400" dirty="0"/>
          </a:p>
        </p:txBody>
      </p:sp>
      <p:sp>
        <p:nvSpPr>
          <p:cNvPr id="8" name="7 CuadroTexto"/>
          <p:cNvSpPr txBox="1">
            <a:spLocks noChangeArrowheads="1"/>
          </p:cNvSpPr>
          <p:nvPr/>
        </p:nvSpPr>
        <p:spPr bwMode="auto">
          <a:xfrm>
            <a:off x="714375" y="2708920"/>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dirty="0">
                <a:latin typeface="ZapfHumnst BT"/>
              </a:rPr>
              <a:t>Ancho de banda de la señal transmitida:</a:t>
            </a:r>
            <a:r>
              <a:rPr lang="es-MX" altLang="es-MX" sz="1800" dirty="0">
                <a:latin typeface="ZapfHumnst BT"/>
              </a:rPr>
              <a:t> Se mide en ciclos por segundo o </a:t>
            </a:r>
            <a:r>
              <a:rPr lang="es-MX" altLang="es-MX" sz="1800" dirty="0" err="1">
                <a:latin typeface="ZapfHumnst BT"/>
              </a:rPr>
              <a:t>hertz</a:t>
            </a:r>
            <a:r>
              <a:rPr lang="es-MX" altLang="es-MX" sz="1800" dirty="0">
                <a:latin typeface="ZapfHumnst BT"/>
              </a:rPr>
              <a:t>.</a:t>
            </a:r>
            <a:endParaRPr lang="es-MX" altLang="es-MX" sz="2400" dirty="0"/>
          </a:p>
        </p:txBody>
      </p:sp>
      <p:sp>
        <p:nvSpPr>
          <p:cNvPr id="9" name="8 CuadroTexto"/>
          <p:cNvSpPr txBox="1">
            <a:spLocks noChangeArrowheads="1"/>
          </p:cNvSpPr>
          <p:nvPr/>
        </p:nvSpPr>
        <p:spPr bwMode="auto">
          <a:xfrm>
            <a:off x="714375" y="3429000"/>
            <a:ext cx="7858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dirty="0">
                <a:latin typeface="ZapfHumnst BT"/>
              </a:rPr>
              <a:t>Ruido:</a:t>
            </a:r>
            <a:r>
              <a:rPr lang="es-MX" altLang="es-MX" sz="1800" dirty="0">
                <a:latin typeface="ZapfHumnst BT"/>
              </a:rPr>
              <a:t>  Nivel medio de ruido a través del camino de transmisión.</a:t>
            </a:r>
            <a:endParaRPr lang="es-MX" altLang="es-MX" sz="2400" dirty="0"/>
          </a:p>
        </p:txBody>
      </p:sp>
      <p:sp>
        <p:nvSpPr>
          <p:cNvPr id="10" name="9 CuadroTexto"/>
          <p:cNvSpPr txBox="1">
            <a:spLocks noChangeArrowheads="1"/>
          </p:cNvSpPr>
          <p:nvPr/>
        </p:nvSpPr>
        <p:spPr bwMode="auto">
          <a:xfrm>
            <a:off x="714375" y="4149080"/>
            <a:ext cx="78581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dirty="0">
                <a:latin typeface="ZapfHumnst BT"/>
              </a:rPr>
              <a:t>Tasa de errores:</a:t>
            </a:r>
            <a:r>
              <a:rPr lang="es-MX" altLang="es-MX" sz="1800" dirty="0">
                <a:latin typeface="ZapfHumnst BT"/>
              </a:rPr>
              <a:t>  Tasa a la que ocurren los errores. Se considera que ha habido un error cuando se recibe un 1 habiendo transmitido un 0, o se recibe un 0 habiendo transmitido un 1.</a:t>
            </a:r>
            <a:endParaRPr lang="es-MX" altLang="es-MX" sz="2400" dirty="0"/>
          </a:p>
        </p:txBody>
      </p:sp>
    </p:spTree>
    <p:extLst>
      <p:ext uri="{BB962C8B-B14F-4D97-AF65-F5344CB8AC3E}">
        <p14:creationId xmlns:p14="http://schemas.microsoft.com/office/powerpoint/2010/main" val="283833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765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grpSp>
        <p:nvGrpSpPr>
          <p:cNvPr id="27652" name="17 Grupo"/>
          <p:cNvGrpSpPr>
            <a:grpSpLocks/>
          </p:cNvGrpSpPr>
          <p:nvPr/>
        </p:nvGrpSpPr>
        <p:grpSpPr bwMode="auto">
          <a:xfrm>
            <a:off x="1071563" y="1312863"/>
            <a:ext cx="6786562" cy="5045075"/>
            <a:chOff x="1071538" y="1313525"/>
            <a:chExt cx="6786610" cy="5044433"/>
          </a:xfrm>
        </p:grpSpPr>
        <p:pic>
          <p:nvPicPr>
            <p:cNvPr id="27653" name="6 Imagen" descr="ruid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0364" y="1313525"/>
              <a:ext cx="4857784" cy="504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7 CuadroTexto"/>
            <p:cNvSpPr txBox="1">
              <a:spLocks noChangeArrowheads="1"/>
            </p:cNvSpPr>
            <p:nvPr/>
          </p:nvSpPr>
          <p:spPr bwMode="auto">
            <a:xfrm>
              <a:off x="1071538" y="1406711"/>
              <a:ext cx="1928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Datos transmitidos</a:t>
              </a:r>
            </a:p>
          </p:txBody>
        </p:sp>
        <p:sp>
          <p:nvSpPr>
            <p:cNvPr id="27655" name="8 CuadroTexto"/>
            <p:cNvSpPr txBox="1">
              <a:spLocks noChangeArrowheads="1"/>
            </p:cNvSpPr>
            <p:nvPr/>
          </p:nvSpPr>
          <p:spPr bwMode="auto">
            <a:xfrm>
              <a:off x="1071538" y="2121091"/>
              <a:ext cx="11430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Señal</a:t>
              </a:r>
            </a:p>
          </p:txBody>
        </p:sp>
        <p:sp>
          <p:nvSpPr>
            <p:cNvPr id="27656" name="9 CuadroTexto"/>
            <p:cNvSpPr txBox="1">
              <a:spLocks noChangeArrowheads="1"/>
            </p:cNvSpPr>
            <p:nvPr/>
          </p:nvSpPr>
          <p:spPr bwMode="auto">
            <a:xfrm>
              <a:off x="1071538" y="3071810"/>
              <a:ext cx="15001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Ruido</a:t>
              </a:r>
            </a:p>
          </p:txBody>
        </p:sp>
        <p:sp>
          <p:nvSpPr>
            <p:cNvPr id="27657" name="10 CuadroTexto"/>
            <p:cNvSpPr txBox="1">
              <a:spLocks noChangeArrowheads="1"/>
            </p:cNvSpPr>
            <p:nvPr/>
          </p:nvSpPr>
          <p:spPr bwMode="auto">
            <a:xfrm>
              <a:off x="1071538" y="4264231"/>
              <a:ext cx="1714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Señal más ruido</a:t>
              </a:r>
            </a:p>
          </p:txBody>
        </p:sp>
        <p:sp>
          <p:nvSpPr>
            <p:cNvPr id="27658" name="13 CuadroTexto"/>
            <p:cNvSpPr txBox="1">
              <a:spLocks noChangeArrowheads="1"/>
            </p:cNvSpPr>
            <p:nvPr/>
          </p:nvSpPr>
          <p:spPr bwMode="auto">
            <a:xfrm>
              <a:off x="1071538" y="5072074"/>
              <a:ext cx="21431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Instantes de muestreo</a:t>
              </a:r>
            </a:p>
          </p:txBody>
        </p:sp>
        <p:sp>
          <p:nvSpPr>
            <p:cNvPr id="27659" name="15 CuadroTexto"/>
            <p:cNvSpPr txBox="1">
              <a:spLocks noChangeArrowheads="1"/>
            </p:cNvSpPr>
            <p:nvPr/>
          </p:nvSpPr>
          <p:spPr bwMode="auto">
            <a:xfrm>
              <a:off x="1071538" y="5500702"/>
              <a:ext cx="1714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Datos recibidos</a:t>
              </a:r>
            </a:p>
          </p:txBody>
        </p:sp>
        <p:sp>
          <p:nvSpPr>
            <p:cNvPr id="27660" name="16 CuadroTexto"/>
            <p:cNvSpPr txBox="1">
              <a:spLocks noChangeArrowheads="1"/>
            </p:cNvSpPr>
            <p:nvPr/>
          </p:nvSpPr>
          <p:spPr bwMode="auto">
            <a:xfrm>
              <a:off x="1071538" y="5835867"/>
              <a:ext cx="1714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Datos originales</a:t>
              </a:r>
            </a:p>
          </p:txBody>
        </p:sp>
      </p:grpSp>
    </p:spTree>
    <p:extLst>
      <p:ext uri="{BB962C8B-B14F-4D97-AF65-F5344CB8AC3E}">
        <p14:creationId xmlns:p14="http://schemas.microsoft.com/office/powerpoint/2010/main" val="2418729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867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de Nyquist</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Para comenzar, considérese el caso de </a:t>
            </a:r>
            <a:r>
              <a:rPr lang="es-MX" altLang="es-MX" sz="1800" b="1">
                <a:latin typeface="ZapfHumnst BT"/>
              </a:rPr>
              <a:t>un canal exento de ruido</a:t>
            </a:r>
            <a:r>
              <a:rPr lang="es-MX" altLang="es-MX" sz="1800">
                <a:latin typeface="ZapfHumnst BT"/>
              </a:rPr>
              <a:t>.</a:t>
            </a:r>
            <a:endParaRPr lang="es-MX" altLang="es-MX" sz="2400"/>
          </a:p>
        </p:txBody>
      </p:sp>
      <p:sp>
        <p:nvSpPr>
          <p:cNvPr id="11" name="10 CuadroTexto"/>
          <p:cNvSpPr txBox="1">
            <a:spLocks noChangeArrowheads="1"/>
          </p:cNvSpPr>
          <p:nvPr/>
        </p:nvSpPr>
        <p:spPr bwMode="auto">
          <a:xfrm>
            <a:off x="714375" y="2357438"/>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En este entorno, la limitación en la velocidad de los datos está impuesta simplemente por el ancho de banda de la señal.</a:t>
            </a:r>
            <a:endParaRPr lang="es-MX" altLang="es-MX" sz="2400"/>
          </a:p>
        </p:txBody>
      </p:sp>
      <p:sp>
        <p:nvSpPr>
          <p:cNvPr id="14" name="13 CuadroTexto"/>
          <p:cNvSpPr txBox="1">
            <a:spLocks noChangeArrowheads="1"/>
          </p:cNvSpPr>
          <p:nvPr/>
        </p:nvSpPr>
        <p:spPr bwMode="auto">
          <a:xfrm>
            <a:off x="642938" y="3290888"/>
            <a:ext cx="792956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Nyquist formalizó esta limitación, afirmando que </a:t>
            </a:r>
            <a:r>
              <a:rPr lang="es-MX" altLang="es-MX" sz="1800" b="1">
                <a:latin typeface="ZapfHumnst BT"/>
              </a:rPr>
              <a:t>“dado un ancho de banda B, la mayor velocidad de transmisión de la señal que se puede conseguir es 2B”.</a:t>
            </a:r>
            <a:endParaRPr lang="es-MX" altLang="es-MX" sz="2400" b="1"/>
          </a:p>
        </p:txBody>
      </p:sp>
      <p:sp>
        <p:nvSpPr>
          <p:cNvPr id="17" name="16 CuadroTexto"/>
          <p:cNvSpPr txBox="1">
            <a:spLocks noChangeArrowheads="1"/>
          </p:cNvSpPr>
          <p:nvPr/>
        </p:nvSpPr>
        <p:spPr bwMode="auto">
          <a:xfrm>
            <a:off x="3491880" y="4365104"/>
            <a:ext cx="25717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2B</a:t>
            </a:r>
            <a:endParaRPr lang="es-MX" altLang="es-MX" sz="2400" b="1"/>
          </a:p>
        </p:txBody>
      </p:sp>
      <p:sp>
        <p:nvSpPr>
          <p:cNvPr id="18" name="17 CuadroTexto"/>
          <p:cNvSpPr txBox="1">
            <a:spLocks noChangeArrowheads="1"/>
          </p:cNvSpPr>
          <p:nvPr/>
        </p:nvSpPr>
        <p:spPr bwMode="auto">
          <a:xfrm>
            <a:off x="1000125" y="5085184"/>
            <a:ext cx="3500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B</a:t>
            </a:r>
            <a:r>
              <a:rPr lang="es-MX" altLang="es-MX" sz="1800">
                <a:latin typeface="ZapfHumnst BT"/>
              </a:rPr>
              <a:t>  = Ancho de banda del canal</a:t>
            </a:r>
            <a:endParaRPr lang="es-MX" altLang="es-MX" sz="2400"/>
          </a:p>
        </p:txBody>
      </p:sp>
      <p:sp>
        <p:nvSpPr>
          <p:cNvPr id="20" name="19 CuadroTexto"/>
          <p:cNvSpPr txBox="1">
            <a:spLocks noChangeArrowheads="1"/>
          </p:cNvSpPr>
          <p:nvPr/>
        </p:nvSpPr>
        <p:spPr bwMode="auto">
          <a:xfrm>
            <a:off x="1000125" y="5585247"/>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C </a:t>
            </a:r>
            <a:r>
              <a:rPr lang="es-MX" altLang="es-MX" sz="1800">
                <a:latin typeface="ZapfHumnst BT"/>
              </a:rPr>
              <a:t>= Es la capacidad del canal en bps</a:t>
            </a:r>
            <a:endParaRPr lang="es-MX" altLang="es-MX" sz="2400"/>
          </a:p>
        </p:txBody>
      </p:sp>
    </p:spTree>
    <p:extLst>
      <p:ext uri="{BB962C8B-B14F-4D97-AF65-F5344CB8AC3E}">
        <p14:creationId xmlns:p14="http://schemas.microsoft.com/office/powerpoint/2010/main" val="3311827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4" grpId="0"/>
      <p:bldP spid="17" grpId="0" animBg="1"/>
      <p:bldP spid="1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96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16" name="15 CuadroTexto"/>
          <p:cNvSpPr txBox="1">
            <a:spLocks noChangeArrowheads="1"/>
          </p:cNvSpPr>
          <p:nvPr/>
        </p:nvSpPr>
        <p:spPr bwMode="auto">
          <a:xfrm>
            <a:off x="785813" y="1785938"/>
            <a:ext cx="79295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Si las señales a transmitir son binarias (</a:t>
            </a:r>
            <a:r>
              <a:rPr lang="es-MX" altLang="es-MX" sz="1800" b="1">
                <a:latin typeface="ZapfHumnst BT"/>
              </a:rPr>
              <a:t>dos niveles de tensión</a:t>
            </a:r>
            <a:r>
              <a:rPr lang="es-MX" altLang="es-MX" sz="1800">
                <a:latin typeface="ZapfHumnst BT"/>
              </a:rPr>
              <a:t>)</a:t>
            </a:r>
            <a:endParaRPr lang="es-MX" altLang="es-MX" sz="2400"/>
          </a:p>
        </p:txBody>
      </p:sp>
      <p:sp>
        <p:nvSpPr>
          <p:cNvPr id="9" name="8 CuadroTexto"/>
          <p:cNvSpPr txBox="1">
            <a:spLocks noChangeArrowheads="1"/>
          </p:cNvSpPr>
          <p:nvPr/>
        </p:nvSpPr>
        <p:spPr bwMode="auto">
          <a:xfrm>
            <a:off x="714375" y="4429125"/>
            <a:ext cx="7929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velocidad de transmisión de datos que se puede conseguir con </a:t>
            </a:r>
            <a:r>
              <a:rPr lang="es-MX" altLang="es-MX" sz="1800" b="1">
                <a:latin typeface="ZapfHumnst BT"/>
              </a:rPr>
              <a:t>B Hz</a:t>
            </a:r>
            <a:r>
              <a:rPr lang="es-MX" altLang="es-MX" sz="1800">
                <a:latin typeface="ZapfHumnst BT"/>
              </a:rPr>
              <a:t> es igual a </a:t>
            </a:r>
            <a:r>
              <a:rPr lang="es-MX" altLang="es-MX" sz="1800" b="1">
                <a:latin typeface="ZapfHumnst BT"/>
              </a:rPr>
              <a:t>2B bps</a:t>
            </a:r>
            <a:r>
              <a:rPr lang="es-MX" altLang="es-MX" sz="1800">
                <a:latin typeface="ZapfHumnst BT"/>
              </a:rPr>
              <a:t>.</a:t>
            </a:r>
            <a:endParaRPr lang="es-MX" altLang="es-MX" sz="2400"/>
          </a:p>
        </p:txBody>
      </p:sp>
      <p:grpSp>
        <p:nvGrpSpPr>
          <p:cNvPr id="2" name="33 Grupo"/>
          <p:cNvGrpSpPr>
            <a:grpSpLocks/>
          </p:cNvGrpSpPr>
          <p:nvPr/>
        </p:nvGrpSpPr>
        <p:grpSpPr bwMode="auto">
          <a:xfrm>
            <a:off x="2071688" y="2571750"/>
            <a:ext cx="5072062" cy="1643063"/>
            <a:chOff x="1928856" y="3072546"/>
            <a:chExt cx="5072036" cy="1642338"/>
          </a:xfrm>
        </p:grpSpPr>
        <p:pic>
          <p:nvPicPr>
            <p:cNvPr id="297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40" y="3571844"/>
              <a:ext cx="4357634" cy="114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152"/>
            <p:cNvSpPr txBox="1">
              <a:spLocks noChangeArrowheads="1"/>
            </p:cNvSpPr>
            <p:nvPr/>
          </p:nvSpPr>
          <p:spPr bwMode="auto">
            <a:xfrm>
              <a:off x="2105067" y="3214644"/>
              <a:ext cx="4324297" cy="40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s-MX" altLang="es-MX" sz="2000" b="1">
                  <a:solidFill>
                    <a:schemeClr val="accent2"/>
                  </a:solidFill>
                </a:rPr>
                <a:t>0     1     0    0    1    1    0    0    0    1    1</a:t>
              </a:r>
              <a:r>
                <a:rPr lang="es-MX" altLang="es-MX" sz="2000" b="1"/>
                <a:t> </a:t>
              </a:r>
            </a:p>
          </p:txBody>
        </p:sp>
        <p:cxnSp>
          <p:nvCxnSpPr>
            <p:cNvPr id="29706" name="30 Conector recto"/>
            <p:cNvCxnSpPr>
              <a:cxnSpLocks noChangeShapeType="1"/>
            </p:cNvCxnSpPr>
            <p:nvPr/>
          </p:nvCxnSpPr>
          <p:spPr bwMode="auto">
            <a:xfrm>
              <a:off x="2071730" y="4356097"/>
              <a:ext cx="42862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07" name="31 Conector recto"/>
            <p:cNvCxnSpPr>
              <a:cxnSpLocks noChangeShapeType="1"/>
            </p:cNvCxnSpPr>
            <p:nvPr/>
          </p:nvCxnSpPr>
          <p:spPr bwMode="auto">
            <a:xfrm>
              <a:off x="2500350" y="3929045"/>
              <a:ext cx="42862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08" name="32 Conector recto"/>
            <p:cNvCxnSpPr>
              <a:cxnSpLocks noChangeShapeType="1"/>
            </p:cNvCxnSpPr>
            <p:nvPr/>
          </p:nvCxnSpPr>
          <p:spPr bwMode="auto">
            <a:xfrm>
              <a:off x="2928970" y="4356097"/>
              <a:ext cx="785802"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09" name="35 Conector recto"/>
            <p:cNvCxnSpPr>
              <a:cxnSpLocks noChangeShapeType="1"/>
            </p:cNvCxnSpPr>
            <p:nvPr/>
          </p:nvCxnSpPr>
          <p:spPr bwMode="auto">
            <a:xfrm>
              <a:off x="4500575" y="4356097"/>
              <a:ext cx="1071549"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0" name="37 Conector recto"/>
            <p:cNvCxnSpPr>
              <a:cxnSpLocks noChangeShapeType="1"/>
            </p:cNvCxnSpPr>
            <p:nvPr/>
          </p:nvCxnSpPr>
          <p:spPr bwMode="auto">
            <a:xfrm rot="5400000" flipH="1" flipV="1">
              <a:off x="2286030" y="4143364"/>
              <a:ext cx="430227"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1" name="41 Conector recto"/>
            <p:cNvCxnSpPr>
              <a:cxnSpLocks noChangeShapeType="1"/>
            </p:cNvCxnSpPr>
            <p:nvPr/>
          </p:nvCxnSpPr>
          <p:spPr bwMode="auto">
            <a:xfrm rot="5400000" flipH="1" flipV="1">
              <a:off x="2713062"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2" name="42 Conector recto"/>
            <p:cNvCxnSpPr>
              <a:cxnSpLocks noChangeShapeType="1"/>
            </p:cNvCxnSpPr>
            <p:nvPr/>
          </p:nvCxnSpPr>
          <p:spPr bwMode="auto">
            <a:xfrm>
              <a:off x="3714772" y="3927456"/>
              <a:ext cx="785803"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3" name="43 Conector recto"/>
            <p:cNvCxnSpPr>
              <a:cxnSpLocks noChangeShapeType="1"/>
            </p:cNvCxnSpPr>
            <p:nvPr/>
          </p:nvCxnSpPr>
          <p:spPr bwMode="auto">
            <a:xfrm>
              <a:off x="5572124" y="3929045"/>
              <a:ext cx="78580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4" name="44 Conector recto"/>
            <p:cNvCxnSpPr>
              <a:cxnSpLocks noChangeShapeType="1"/>
            </p:cNvCxnSpPr>
            <p:nvPr/>
          </p:nvCxnSpPr>
          <p:spPr bwMode="auto">
            <a:xfrm rot="5400000" flipH="1" flipV="1">
              <a:off x="3498865" y="4143364"/>
              <a:ext cx="430227"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5" name="45 Conector recto"/>
            <p:cNvCxnSpPr>
              <a:cxnSpLocks noChangeShapeType="1"/>
            </p:cNvCxnSpPr>
            <p:nvPr/>
          </p:nvCxnSpPr>
          <p:spPr bwMode="auto">
            <a:xfrm rot="5400000" flipH="1" flipV="1">
              <a:off x="4284668"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6" name="47 Conector recto"/>
            <p:cNvCxnSpPr>
              <a:cxnSpLocks noChangeShapeType="1"/>
            </p:cNvCxnSpPr>
            <p:nvPr/>
          </p:nvCxnSpPr>
          <p:spPr bwMode="auto">
            <a:xfrm rot="5400000" flipH="1" flipV="1">
              <a:off x="5357804"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7" name="48 Conector recto"/>
            <p:cNvCxnSpPr>
              <a:cxnSpLocks noChangeShapeType="1"/>
            </p:cNvCxnSpPr>
            <p:nvPr/>
          </p:nvCxnSpPr>
          <p:spPr bwMode="auto">
            <a:xfrm rot="5400000" flipH="1" flipV="1">
              <a:off x="6142020"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8" name="83 Conector recto de flecha"/>
            <p:cNvCxnSpPr>
              <a:cxnSpLocks noChangeShapeType="1"/>
            </p:cNvCxnSpPr>
            <p:nvPr/>
          </p:nvCxnSpPr>
          <p:spPr bwMode="auto">
            <a:xfrm rot="5400000" flipH="1" flipV="1">
              <a:off x="1286685" y="3714717"/>
              <a:ext cx="1285135" cy="794"/>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9719" name="84 Conector recto de flecha"/>
            <p:cNvCxnSpPr>
              <a:cxnSpLocks noChangeShapeType="1"/>
            </p:cNvCxnSpPr>
            <p:nvPr/>
          </p:nvCxnSpPr>
          <p:spPr bwMode="auto">
            <a:xfrm>
              <a:off x="1928856" y="4357682"/>
              <a:ext cx="5072036" cy="1588"/>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83384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07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16" name="15 CuadroTexto"/>
          <p:cNvSpPr txBox="1">
            <a:spLocks noChangeArrowheads="1"/>
          </p:cNvSpPr>
          <p:nvPr/>
        </p:nvSpPr>
        <p:spPr bwMode="auto">
          <a:xfrm>
            <a:off x="785813" y="1785938"/>
            <a:ext cx="7929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Considérese un </a:t>
            </a:r>
            <a:r>
              <a:rPr lang="es-MX" altLang="es-MX" sz="1800" b="1">
                <a:latin typeface="ZapfHumnst BT"/>
              </a:rPr>
              <a:t>canal de voz </a:t>
            </a:r>
            <a:r>
              <a:rPr lang="es-MX" altLang="es-MX" sz="1800">
                <a:latin typeface="ZapfHumnst BT"/>
              </a:rPr>
              <a:t>que se utiliza mediante un </a:t>
            </a:r>
            <a:r>
              <a:rPr lang="es-MX" altLang="es-MX" sz="1800" b="1">
                <a:latin typeface="ZapfHumnst BT"/>
              </a:rPr>
              <a:t>módem</a:t>
            </a:r>
            <a:r>
              <a:rPr lang="es-MX" altLang="es-MX" sz="1800">
                <a:latin typeface="ZapfHumnst BT"/>
              </a:rPr>
              <a:t> para transmitir </a:t>
            </a:r>
            <a:r>
              <a:rPr lang="es-MX" altLang="es-MX" sz="1800" b="1">
                <a:latin typeface="ZapfHumnst BT"/>
              </a:rPr>
              <a:t>datos digitales</a:t>
            </a:r>
            <a:r>
              <a:rPr lang="es-MX" altLang="es-MX" sz="1800">
                <a:latin typeface="ZapfHumnst BT"/>
              </a:rPr>
              <a:t>.</a:t>
            </a:r>
            <a:endParaRPr lang="es-MX" altLang="es-MX" sz="2400"/>
          </a:p>
        </p:txBody>
      </p:sp>
      <p:sp>
        <p:nvSpPr>
          <p:cNvPr id="9" name="8 CuadroTexto"/>
          <p:cNvSpPr txBox="1">
            <a:spLocks noChangeArrowheads="1"/>
          </p:cNvSpPr>
          <p:nvPr/>
        </p:nvSpPr>
        <p:spPr bwMode="auto">
          <a:xfrm>
            <a:off x="714375" y="4992688"/>
            <a:ext cx="52149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Supóngase un </a:t>
            </a:r>
            <a:r>
              <a:rPr lang="es-MX" altLang="es-MX" sz="1800" b="1">
                <a:latin typeface="ZapfHumnst BT"/>
              </a:rPr>
              <a:t>ancho de banda </a:t>
            </a:r>
            <a:r>
              <a:rPr lang="es-MX" altLang="es-MX" sz="1800">
                <a:latin typeface="ZapfHumnst BT"/>
              </a:rPr>
              <a:t>de </a:t>
            </a:r>
            <a:r>
              <a:rPr lang="es-MX" altLang="es-MX" sz="1800" b="1">
                <a:latin typeface="ZapfHumnst BT"/>
              </a:rPr>
              <a:t>3100 Hz.</a:t>
            </a:r>
            <a:r>
              <a:rPr lang="es-MX" altLang="es-MX" sz="1800">
                <a:latin typeface="ZapfHumnst BT"/>
              </a:rPr>
              <a:t> </a:t>
            </a:r>
            <a:endParaRPr lang="es-MX" altLang="es-MX" sz="2400"/>
          </a:p>
        </p:txBody>
      </p:sp>
      <p:sp>
        <p:nvSpPr>
          <p:cNvPr id="63" name="62 CuadroTexto"/>
          <p:cNvSpPr txBox="1">
            <a:spLocks noChangeArrowheads="1"/>
          </p:cNvSpPr>
          <p:nvPr/>
        </p:nvSpPr>
        <p:spPr bwMode="auto">
          <a:xfrm>
            <a:off x="714375" y="5564188"/>
            <a:ext cx="52149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capacidad </a:t>
            </a:r>
            <a:r>
              <a:rPr lang="es-MX" altLang="es-MX" sz="1800" b="1">
                <a:latin typeface="ZapfHumnst BT"/>
              </a:rPr>
              <a:t>C</a:t>
            </a:r>
            <a:r>
              <a:rPr lang="es-MX" altLang="es-MX" sz="1800">
                <a:latin typeface="ZapfHumnst BT"/>
              </a:rPr>
              <a:t> del canal es </a:t>
            </a:r>
            <a:r>
              <a:rPr lang="es-MX" altLang="es-MX" sz="1800" b="1">
                <a:latin typeface="ZapfHumnst BT"/>
              </a:rPr>
              <a:t>2B</a:t>
            </a:r>
            <a:r>
              <a:rPr lang="es-MX" altLang="es-MX" sz="1800">
                <a:latin typeface="ZapfHumnst BT"/>
              </a:rPr>
              <a:t> = </a:t>
            </a:r>
            <a:r>
              <a:rPr lang="es-MX" altLang="es-MX" sz="1800" b="1">
                <a:latin typeface="ZapfHumnst BT"/>
              </a:rPr>
              <a:t>6200 bps</a:t>
            </a:r>
            <a:endParaRPr lang="es-MX" altLang="es-MX" sz="2400" b="1"/>
          </a:p>
        </p:txBody>
      </p:sp>
      <p:grpSp>
        <p:nvGrpSpPr>
          <p:cNvPr id="2" name="39 Grupo"/>
          <p:cNvGrpSpPr>
            <a:grpSpLocks/>
          </p:cNvGrpSpPr>
          <p:nvPr/>
        </p:nvGrpSpPr>
        <p:grpSpPr bwMode="auto">
          <a:xfrm>
            <a:off x="1143000" y="3109913"/>
            <a:ext cx="7572375" cy="1676400"/>
            <a:chOff x="1143000" y="3109913"/>
            <a:chExt cx="7572375" cy="1676400"/>
          </a:xfrm>
        </p:grpSpPr>
        <p:sp>
          <p:nvSpPr>
            <p:cNvPr id="30729" name="63 Flecha derecha"/>
            <p:cNvSpPr>
              <a:spLocks noChangeArrowheads="1"/>
            </p:cNvSpPr>
            <p:nvPr/>
          </p:nvSpPr>
          <p:spPr bwMode="auto">
            <a:xfrm>
              <a:off x="5715000" y="3500438"/>
              <a:ext cx="3000375" cy="928687"/>
            </a:xfrm>
            <a:prstGeom prst="rightArrow">
              <a:avLst>
                <a:gd name="adj1" fmla="val 50000"/>
                <a:gd name="adj2" fmla="val 50002"/>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pic>
          <p:nvPicPr>
            <p:cNvPr id="30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09913"/>
              <a:ext cx="1482725"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Rectangle 37"/>
            <p:cNvSpPr>
              <a:spLocks noChangeArrowheads="1"/>
            </p:cNvSpPr>
            <p:nvPr/>
          </p:nvSpPr>
          <p:spPr bwMode="auto">
            <a:xfrm>
              <a:off x="6215063" y="3248025"/>
              <a:ext cx="1827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800" b="1">
                  <a:latin typeface="ZapfHumnst BT"/>
                </a:rPr>
                <a:t>Datos digitales</a:t>
              </a:r>
            </a:p>
          </p:txBody>
        </p:sp>
        <p:grpSp>
          <p:nvGrpSpPr>
            <p:cNvPr id="30732" name="Group 11"/>
            <p:cNvGrpSpPr>
              <a:grpSpLocks/>
            </p:cNvGrpSpPr>
            <p:nvPr/>
          </p:nvGrpSpPr>
          <p:grpSpPr bwMode="auto">
            <a:xfrm>
              <a:off x="6215063" y="3762375"/>
              <a:ext cx="1828800" cy="381000"/>
              <a:chOff x="3504" y="960"/>
              <a:chExt cx="1152" cy="240"/>
            </a:xfrm>
          </p:grpSpPr>
          <p:grpSp>
            <p:nvGrpSpPr>
              <p:cNvPr id="30736" name="Group 12"/>
              <p:cNvGrpSpPr>
                <a:grpSpLocks/>
              </p:cNvGrpSpPr>
              <p:nvPr/>
            </p:nvGrpSpPr>
            <p:grpSpPr bwMode="auto">
              <a:xfrm>
                <a:off x="3504" y="960"/>
                <a:ext cx="1152" cy="240"/>
                <a:chOff x="3504" y="960"/>
                <a:chExt cx="1152" cy="240"/>
              </a:xfrm>
            </p:grpSpPr>
            <p:grpSp>
              <p:nvGrpSpPr>
                <p:cNvPr id="30739" name="Group 13"/>
                <p:cNvGrpSpPr>
                  <a:grpSpLocks/>
                </p:cNvGrpSpPr>
                <p:nvPr/>
              </p:nvGrpSpPr>
              <p:grpSpPr bwMode="auto">
                <a:xfrm>
                  <a:off x="3763" y="960"/>
                  <a:ext cx="117" cy="240"/>
                  <a:chOff x="3763" y="960"/>
                  <a:chExt cx="117" cy="240"/>
                </a:xfrm>
              </p:grpSpPr>
              <p:sp>
                <p:nvSpPr>
                  <p:cNvPr id="3075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6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0" name="Group 17"/>
                <p:cNvGrpSpPr>
                  <a:grpSpLocks/>
                </p:cNvGrpSpPr>
                <p:nvPr/>
              </p:nvGrpSpPr>
              <p:grpSpPr bwMode="auto">
                <a:xfrm>
                  <a:off x="4280" y="960"/>
                  <a:ext cx="117" cy="240"/>
                  <a:chOff x="4280" y="960"/>
                  <a:chExt cx="117" cy="240"/>
                </a:xfrm>
              </p:grpSpPr>
              <p:sp>
                <p:nvSpPr>
                  <p:cNvPr id="3075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1" name="Group 21"/>
                <p:cNvGrpSpPr>
                  <a:grpSpLocks/>
                </p:cNvGrpSpPr>
                <p:nvPr/>
              </p:nvGrpSpPr>
              <p:grpSpPr bwMode="auto">
                <a:xfrm>
                  <a:off x="4021" y="960"/>
                  <a:ext cx="118" cy="240"/>
                  <a:chOff x="4021" y="960"/>
                  <a:chExt cx="118" cy="240"/>
                </a:xfrm>
              </p:grpSpPr>
              <p:sp>
                <p:nvSpPr>
                  <p:cNvPr id="3075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2" name="Group 25"/>
                <p:cNvGrpSpPr>
                  <a:grpSpLocks/>
                </p:cNvGrpSpPr>
                <p:nvPr/>
              </p:nvGrpSpPr>
              <p:grpSpPr bwMode="auto">
                <a:xfrm>
                  <a:off x="3504" y="960"/>
                  <a:ext cx="118" cy="240"/>
                  <a:chOff x="3504" y="960"/>
                  <a:chExt cx="118" cy="240"/>
                </a:xfrm>
              </p:grpSpPr>
              <p:sp>
                <p:nvSpPr>
                  <p:cNvPr id="3074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3" name="Group 29"/>
                <p:cNvGrpSpPr>
                  <a:grpSpLocks/>
                </p:cNvGrpSpPr>
                <p:nvPr/>
              </p:nvGrpSpPr>
              <p:grpSpPr bwMode="auto">
                <a:xfrm>
                  <a:off x="4538" y="960"/>
                  <a:ext cx="118" cy="240"/>
                  <a:chOff x="4538" y="960"/>
                  <a:chExt cx="118" cy="240"/>
                </a:xfrm>
              </p:grpSpPr>
              <p:sp>
                <p:nvSpPr>
                  <p:cNvPr id="3074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4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4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74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4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73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3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aphicFrame>
          <p:nvGraphicFramePr>
            <p:cNvPr id="30733" name="Object 9"/>
            <p:cNvGraphicFramePr>
              <a:graphicFrameLocks/>
            </p:cNvGraphicFramePr>
            <p:nvPr/>
          </p:nvGraphicFramePr>
          <p:xfrm>
            <a:off x="3571875" y="3214688"/>
            <a:ext cx="1912938" cy="1168400"/>
          </p:xfrm>
          <a:graphic>
            <a:graphicData uri="http://schemas.openxmlformats.org/presentationml/2006/ole">
              <mc:AlternateContent xmlns:mc="http://schemas.openxmlformats.org/markup-compatibility/2006">
                <mc:Choice xmlns:v="urn:schemas-microsoft-com:vml" Requires="v">
                  <p:oleObj spid="_x0000_s54289" name="Imagen" r:id="rId4" imgW="1912938" imgH="1168400" progId="">
                    <p:embed/>
                  </p:oleObj>
                </mc:Choice>
                <mc:Fallback>
                  <p:oleObj name="Imagen" r:id="rId4" imgW="1912938" imgH="11684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3214688"/>
                          <a:ext cx="1912938"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4" name="Rectangle 40"/>
            <p:cNvSpPr>
              <a:spLocks noChangeArrowheads="1"/>
            </p:cNvSpPr>
            <p:nvPr/>
          </p:nvSpPr>
          <p:spPr bwMode="auto">
            <a:xfrm>
              <a:off x="4286250" y="4359275"/>
              <a:ext cx="1143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lnSpc>
                  <a:spcPts val="2600"/>
                </a:lnSpc>
                <a:spcBef>
                  <a:spcPct val="0"/>
                </a:spcBef>
                <a:buFontTx/>
                <a:buNone/>
              </a:pPr>
              <a:r>
                <a:rPr lang="es-MX" altLang="es-MX" sz="1800" b="1">
                  <a:latin typeface="ZapfHumnst BT"/>
                </a:rPr>
                <a:t>Módem</a:t>
              </a:r>
              <a:endParaRPr lang="es-MX" altLang="es-MX" sz="1600">
                <a:latin typeface="ZapfHumnst BT"/>
              </a:endParaRPr>
            </a:p>
          </p:txBody>
        </p:sp>
        <p:sp>
          <p:nvSpPr>
            <p:cNvPr id="65" name="Rectangle 37"/>
            <p:cNvSpPr>
              <a:spLocks noChangeArrowheads="1"/>
            </p:cNvSpPr>
            <p:nvPr/>
          </p:nvSpPr>
          <p:spPr bwMode="auto">
            <a:xfrm>
              <a:off x="6148388" y="4214813"/>
              <a:ext cx="2009775" cy="369887"/>
            </a:xfrm>
            <a:prstGeom prst="rect">
              <a:avLst/>
            </a:prstGeom>
            <a:noFill/>
            <a:ln w="9525">
              <a:noFill/>
              <a:miter lim="800000"/>
              <a:headEnd/>
              <a:tailEnd/>
            </a:ln>
          </p:spPr>
          <p:txBody>
            <a:bodyPr wrap="none" lIns="92075" tIns="46038" rIns="92075" bIns="46038">
              <a:spAutoFit/>
            </a:bodyPr>
            <a:lstStyle/>
            <a:p>
              <a:pPr defTabSz="762000">
                <a:defRPr/>
              </a:pPr>
              <a:r>
                <a:rPr lang="es-MX" sz="1800" b="1" spc="40" dirty="0">
                  <a:latin typeface="ZapfHumnst BT" charset="0"/>
                </a:rPr>
                <a:t>1  0 1 0 1 0 1 0 1</a:t>
              </a:r>
            </a:p>
          </p:txBody>
        </p:sp>
      </p:grpSp>
    </p:spTree>
    <p:extLst>
      <p:ext uri="{BB962C8B-B14F-4D97-AF65-F5344CB8AC3E}">
        <p14:creationId xmlns:p14="http://schemas.microsoft.com/office/powerpoint/2010/main" val="761937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ox(in)">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9"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40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268" name="23 CuadroTexto"/>
          <p:cNvSpPr txBox="1">
            <a:spLocks noChangeArrowheads="1"/>
          </p:cNvSpPr>
          <p:nvPr/>
        </p:nvSpPr>
        <p:spPr bwMode="auto">
          <a:xfrm>
            <a:off x="714375" y="1260822"/>
            <a:ext cx="7715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dirty="0">
                <a:latin typeface="ZapfHumnst BT"/>
              </a:rPr>
              <a:t>El término de modo de transmisión se usa para definir la </a:t>
            </a:r>
            <a:r>
              <a:rPr lang="es-MX" altLang="es-MX" sz="1800" b="1" dirty="0">
                <a:solidFill>
                  <a:schemeClr val="accent6">
                    <a:lumMod val="75000"/>
                  </a:schemeClr>
                </a:solidFill>
                <a:latin typeface="ZapfHumnst BT"/>
              </a:rPr>
              <a:t>dirección del flujo de las señales</a:t>
            </a:r>
            <a:r>
              <a:rPr lang="es-MX" altLang="es-MX" sz="1800" b="1" dirty="0">
                <a:latin typeface="ZapfHumnst BT"/>
              </a:rPr>
              <a:t> </a:t>
            </a:r>
            <a:r>
              <a:rPr lang="es-MX" altLang="es-MX" sz="1800" dirty="0">
                <a:latin typeface="ZapfHumnst BT"/>
              </a:rPr>
              <a:t>entre dos dispositivos enlazados.</a:t>
            </a:r>
          </a:p>
        </p:txBody>
      </p:sp>
      <p:sp>
        <p:nvSpPr>
          <p:cNvPr id="11269" name="24 CuadroTexto"/>
          <p:cNvSpPr txBox="1">
            <a:spLocks noChangeArrowheads="1"/>
          </p:cNvSpPr>
          <p:nvPr/>
        </p:nvSpPr>
        <p:spPr bwMode="auto">
          <a:xfrm>
            <a:off x="714375" y="2357438"/>
            <a:ext cx="45005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a:latin typeface="ZapfHumnst BT"/>
              </a:rPr>
              <a:t>Hay tres tipos de modos de transmisión:</a:t>
            </a:r>
          </a:p>
        </p:txBody>
      </p:sp>
      <p:sp>
        <p:nvSpPr>
          <p:cNvPr id="11270" name="25 CuadroTexto"/>
          <p:cNvSpPr txBox="1">
            <a:spLocks noChangeArrowheads="1"/>
          </p:cNvSpPr>
          <p:nvPr/>
        </p:nvSpPr>
        <p:spPr bwMode="auto">
          <a:xfrm>
            <a:off x="928688" y="3143250"/>
            <a:ext cx="45005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dirty="0">
                <a:latin typeface="ZapfHumnst BT"/>
              </a:rPr>
              <a:t>  </a:t>
            </a:r>
            <a:r>
              <a:rPr lang="es-MX" altLang="es-MX" sz="1800" b="1" dirty="0">
                <a:solidFill>
                  <a:schemeClr val="accent5">
                    <a:lumMod val="75000"/>
                  </a:schemeClr>
                </a:solidFill>
                <a:latin typeface="ZapfHumnst BT"/>
              </a:rPr>
              <a:t>Simplex</a:t>
            </a:r>
          </a:p>
        </p:txBody>
      </p:sp>
      <p:sp>
        <p:nvSpPr>
          <p:cNvPr id="11271" name="26 CuadroTexto"/>
          <p:cNvSpPr txBox="1">
            <a:spLocks noChangeArrowheads="1"/>
          </p:cNvSpPr>
          <p:nvPr/>
        </p:nvSpPr>
        <p:spPr bwMode="auto">
          <a:xfrm>
            <a:off x="928688" y="3714750"/>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dirty="0">
                <a:latin typeface="ZapfHumnst BT"/>
              </a:rPr>
              <a:t>  </a:t>
            </a:r>
            <a:r>
              <a:rPr lang="es-MX" altLang="es-MX" sz="1800" b="1" dirty="0" err="1">
                <a:solidFill>
                  <a:schemeClr val="accent5">
                    <a:lumMod val="75000"/>
                  </a:schemeClr>
                </a:solidFill>
                <a:latin typeface="ZapfHumnst BT"/>
              </a:rPr>
              <a:t>Half</a:t>
            </a:r>
            <a:r>
              <a:rPr lang="es-MX" altLang="es-MX" sz="1800" b="1" dirty="0">
                <a:solidFill>
                  <a:schemeClr val="accent5">
                    <a:lumMod val="75000"/>
                  </a:schemeClr>
                </a:solidFill>
                <a:latin typeface="ZapfHumnst BT"/>
              </a:rPr>
              <a:t>-dúplex</a:t>
            </a:r>
          </a:p>
        </p:txBody>
      </p:sp>
      <p:sp>
        <p:nvSpPr>
          <p:cNvPr id="11272" name="27 CuadroTexto"/>
          <p:cNvSpPr txBox="1">
            <a:spLocks noChangeArrowheads="1"/>
          </p:cNvSpPr>
          <p:nvPr/>
        </p:nvSpPr>
        <p:spPr bwMode="auto">
          <a:xfrm>
            <a:off x="928688" y="43291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b="1" dirty="0">
                <a:solidFill>
                  <a:schemeClr val="accent5">
                    <a:lumMod val="75000"/>
                  </a:schemeClr>
                </a:solidFill>
                <a:latin typeface="ZapfHumnst BT"/>
              </a:rPr>
              <a:t>  Full-dúplex</a:t>
            </a:r>
          </a:p>
        </p:txBody>
      </p:sp>
      <p:pic>
        <p:nvPicPr>
          <p:cNvPr id="4105" name="29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429000"/>
            <a:ext cx="48577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ox(in)">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ox(in)">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box(in)">
                                      <p:cBhvr>
                                        <p:cTn id="17" dur="500"/>
                                        <p:tgtEl>
                                          <p:spTgt spid="11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box(in)">
                                      <p:cBhvr>
                                        <p:cTn id="22" dur="500"/>
                                        <p:tgtEl>
                                          <p:spTgt spid="11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272"/>
                                        </p:tgtEl>
                                        <p:attrNameLst>
                                          <p:attrName>style.visibility</p:attrName>
                                        </p:attrNameLst>
                                      </p:cBhvr>
                                      <p:to>
                                        <p:strVal val="visible"/>
                                      </p:to>
                                    </p:set>
                                    <p:animEffect transition="in" filter="box(in)">
                                      <p:cBhvr>
                                        <p:cTn id="2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0" grpId="0"/>
      <p:bldP spid="11271" grpId="0"/>
      <p:bldP spid="112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17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 name="15 CuadroTexto"/>
          <p:cNvSpPr txBox="1">
            <a:spLocks noChangeArrowheads="1"/>
          </p:cNvSpPr>
          <p:nvPr/>
        </p:nvSpPr>
        <p:spPr bwMode="auto">
          <a:xfrm>
            <a:off x="785813" y="1785938"/>
            <a:ext cx="7929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No obstante, se pueden usar señales con más de dos niveles; es decir, cada elemento de señal puede representar a más de dos bits.</a:t>
            </a:r>
            <a:endParaRPr lang="es-MX" altLang="es-MX" sz="2400"/>
          </a:p>
        </p:txBody>
      </p:sp>
      <p:sp>
        <p:nvSpPr>
          <p:cNvPr id="30" name="Rectangle 3"/>
          <p:cNvSpPr txBox="1">
            <a:spLocks noChangeArrowheads="1"/>
          </p:cNvSpPr>
          <p:nvPr/>
        </p:nvSpPr>
        <p:spPr>
          <a:xfrm>
            <a:off x="5143500" y="4929188"/>
            <a:ext cx="3714750" cy="928687"/>
          </a:xfrm>
          <a:prstGeom prst="rect">
            <a:avLst/>
          </a:prstGeom>
          <a:ln>
            <a:solidFill>
              <a:schemeClr val="tx1"/>
            </a:solidFill>
          </a:ln>
        </p:spPr>
        <p:txBody>
          <a:bodyPr/>
          <a:lstStyle/>
          <a:p>
            <a:pPr marL="285750" indent="-285750" algn="just">
              <a:lnSpc>
                <a:spcPct val="150000"/>
              </a:lnSpc>
              <a:spcBef>
                <a:spcPct val="20000"/>
              </a:spcBef>
              <a:defRPr/>
            </a:pPr>
            <a:r>
              <a:rPr lang="es-MX" sz="1600" b="1" kern="0" dirty="0">
                <a:latin typeface="ZapfHumnst BT"/>
                <a:cs typeface="Arial" pitchFamily="34" charset="0"/>
              </a:rPr>
              <a:t>M = Niveles de tensión = 2</a:t>
            </a:r>
            <a:r>
              <a:rPr lang="es-MX" sz="1600" b="1" kern="0" baseline="30000" dirty="0">
                <a:latin typeface="ZapfHumnst BT"/>
                <a:cs typeface="Arial" pitchFamily="34" charset="0"/>
              </a:rPr>
              <a:t>n </a:t>
            </a:r>
            <a:r>
              <a:rPr lang="es-MX" sz="1600" b="1" kern="0" dirty="0">
                <a:latin typeface="ZapfHumnst BT"/>
                <a:cs typeface="Arial" pitchFamily="34" charset="0"/>
              </a:rPr>
              <a:t>= </a:t>
            </a:r>
            <a:r>
              <a:rPr lang="es-MX" sz="1600" kern="0" dirty="0">
                <a:latin typeface="ZapfHumnst BT"/>
                <a:cs typeface="Arial" pitchFamily="34" charset="0"/>
              </a:rPr>
              <a:t>2</a:t>
            </a:r>
            <a:r>
              <a:rPr lang="es-MX" sz="1600" kern="0" baseline="30000" dirty="0">
                <a:latin typeface="ZapfHumnst BT"/>
                <a:cs typeface="Arial" pitchFamily="34" charset="0"/>
              </a:rPr>
              <a:t>2 </a:t>
            </a:r>
            <a:r>
              <a:rPr lang="es-MX" sz="1600" kern="0" dirty="0">
                <a:latin typeface="ZapfHumnst BT"/>
                <a:cs typeface="Arial" pitchFamily="34" charset="0"/>
              </a:rPr>
              <a:t>= 4</a:t>
            </a:r>
          </a:p>
          <a:p>
            <a:pPr marL="285750" indent="-285750" algn="just">
              <a:lnSpc>
                <a:spcPct val="150000"/>
              </a:lnSpc>
              <a:spcBef>
                <a:spcPct val="20000"/>
              </a:spcBef>
              <a:defRPr/>
            </a:pPr>
            <a:r>
              <a:rPr lang="es-MX" sz="1600" b="1" kern="0" dirty="0">
                <a:latin typeface="ZapfHumnst BT"/>
                <a:cs typeface="Arial" pitchFamily="34" charset="0"/>
              </a:rPr>
              <a:t>n = Número de bits a transmitir = </a:t>
            </a:r>
            <a:r>
              <a:rPr lang="es-MX" sz="1600" kern="0" dirty="0">
                <a:latin typeface="ZapfHumnst BT"/>
                <a:cs typeface="Arial" pitchFamily="34" charset="0"/>
              </a:rPr>
              <a:t>2</a:t>
            </a:r>
          </a:p>
        </p:txBody>
      </p:sp>
      <p:sp>
        <p:nvSpPr>
          <p:cNvPr id="33" name="32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de Nyquist</a:t>
            </a:r>
            <a:endParaRPr lang="es-MX" altLang="es-MX" sz="2400" b="1" dirty="0">
              <a:solidFill>
                <a:schemeClr val="accent6">
                  <a:lumMod val="75000"/>
                </a:schemeClr>
              </a:solidFill>
            </a:endParaRPr>
          </a:p>
        </p:txBody>
      </p:sp>
      <p:sp>
        <p:nvSpPr>
          <p:cNvPr id="45" name="44 CuadroTexto"/>
          <p:cNvSpPr txBox="1">
            <a:spLocks noChangeArrowheads="1"/>
          </p:cNvSpPr>
          <p:nvPr/>
        </p:nvSpPr>
        <p:spPr bwMode="auto">
          <a:xfrm>
            <a:off x="1071563" y="2778125"/>
            <a:ext cx="12858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Ejemplo:</a:t>
            </a:r>
            <a:endParaRPr lang="es-MX" altLang="es-MX" sz="2400"/>
          </a:p>
        </p:txBody>
      </p:sp>
      <p:sp>
        <p:nvSpPr>
          <p:cNvPr id="46" name="45 CuadroTexto"/>
          <p:cNvSpPr txBox="1">
            <a:spLocks noChangeArrowheads="1"/>
          </p:cNvSpPr>
          <p:nvPr/>
        </p:nvSpPr>
        <p:spPr bwMode="auto">
          <a:xfrm>
            <a:off x="857250" y="3290888"/>
            <a:ext cx="7929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    Si se usa una señal con </a:t>
            </a:r>
            <a:r>
              <a:rPr lang="es-MX" altLang="es-MX" sz="1800" b="1">
                <a:latin typeface="ZapfHumnst BT"/>
              </a:rPr>
              <a:t>cuatro niveles de tensión</a:t>
            </a:r>
            <a:r>
              <a:rPr lang="es-MX" altLang="es-MX" sz="1800">
                <a:latin typeface="ZapfHumnst BT"/>
              </a:rPr>
              <a:t>, cada elemento de dicha señal podrá representar </a:t>
            </a:r>
            <a:r>
              <a:rPr lang="es-MX" altLang="es-MX" sz="1800" b="1">
                <a:latin typeface="ZapfHumnst BT"/>
              </a:rPr>
              <a:t>dos bits</a:t>
            </a:r>
            <a:r>
              <a:rPr lang="es-MX" altLang="es-MX" sz="1800">
                <a:latin typeface="ZapfHumnst BT"/>
              </a:rPr>
              <a:t>.</a:t>
            </a:r>
            <a:endParaRPr lang="es-MX" altLang="es-MX" sz="2400"/>
          </a:p>
        </p:txBody>
      </p:sp>
      <p:grpSp>
        <p:nvGrpSpPr>
          <p:cNvPr id="2" name="33 Grupo"/>
          <p:cNvGrpSpPr>
            <a:grpSpLocks/>
          </p:cNvGrpSpPr>
          <p:nvPr/>
        </p:nvGrpSpPr>
        <p:grpSpPr bwMode="auto">
          <a:xfrm>
            <a:off x="142875" y="4500563"/>
            <a:ext cx="4786313" cy="2027237"/>
            <a:chOff x="142875" y="4500563"/>
            <a:chExt cx="4786313" cy="2027237"/>
          </a:xfrm>
        </p:grpSpPr>
        <p:pic>
          <p:nvPicPr>
            <p:cNvPr id="317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929188"/>
              <a:ext cx="4000500" cy="928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55" name="Text Box 152"/>
            <p:cNvSpPr txBox="1">
              <a:spLocks noChangeArrowheads="1"/>
            </p:cNvSpPr>
            <p:nvPr/>
          </p:nvSpPr>
          <p:spPr bwMode="auto">
            <a:xfrm>
              <a:off x="1071563" y="4500563"/>
              <a:ext cx="3857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s-MX" altLang="es-MX" sz="1600" b="1">
                  <a:latin typeface="ZapfHumnst BT"/>
                </a:rPr>
                <a:t>01    11    00    11   11    01    10   00   00</a:t>
              </a:r>
            </a:p>
          </p:txBody>
        </p:sp>
        <p:sp>
          <p:nvSpPr>
            <p:cNvPr id="76" name="75 Rectángulo"/>
            <p:cNvSpPr/>
            <p:nvPr/>
          </p:nvSpPr>
          <p:spPr bwMode="auto">
            <a:xfrm>
              <a:off x="1071563" y="5429250"/>
              <a:ext cx="428625" cy="214313"/>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78" name="77 Rectángulo"/>
            <p:cNvSpPr/>
            <p:nvPr/>
          </p:nvSpPr>
          <p:spPr bwMode="auto">
            <a:xfrm>
              <a:off x="1928813" y="5643563"/>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79" name="78 Rectángulo"/>
            <p:cNvSpPr/>
            <p:nvPr/>
          </p:nvSpPr>
          <p:spPr bwMode="auto">
            <a:xfrm>
              <a:off x="2357438" y="4929188"/>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80" name="79 Rectángulo"/>
            <p:cNvSpPr/>
            <p:nvPr/>
          </p:nvSpPr>
          <p:spPr bwMode="auto">
            <a:xfrm>
              <a:off x="2786063" y="4929188"/>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0" name="85 Conector recto"/>
            <p:cNvCxnSpPr>
              <a:cxnSpLocks noChangeShapeType="1"/>
            </p:cNvCxnSpPr>
            <p:nvPr/>
          </p:nvCxnSpPr>
          <p:spPr bwMode="auto">
            <a:xfrm rot="5400000">
              <a:off x="1463675"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61" name="86 Conector recto"/>
            <p:cNvCxnSpPr>
              <a:cxnSpLocks noChangeShapeType="1"/>
            </p:cNvCxnSpPr>
            <p:nvPr/>
          </p:nvCxnSpPr>
          <p:spPr bwMode="auto">
            <a:xfrm rot="5400000">
              <a:off x="1891506"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62" name="87 Conector recto"/>
            <p:cNvCxnSpPr>
              <a:cxnSpLocks noChangeShapeType="1"/>
            </p:cNvCxnSpPr>
            <p:nvPr/>
          </p:nvCxnSpPr>
          <p:spPr bwMode="auto">
            <a:xfrm rot="5400000">
              <a:off x="2320131"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3" name="92 Rectángulo"/>
            <p:cNvSpPr/>
            <p:nvPr/>
          </p:nvSpPr>
          <p:spPr bwMode="auto">
            <a:xfrm>
              <a:off x="1500188" y="4929188"/>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4" name="81 Conector recto"/>
            <p:cNvCxnSpPr>
              <a:cxnSpLocks noChangeShapeType="1"/>
            </p:cNvCxnSpPr>
            <p:nvPr/>
          </p:nvCxnSpPr>
          <p:spPr bwMode="auto">
            <a:xfrm rot="5400000">
              <a:off x="1034256"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4" name="93 Rectángulo"/>
            <p:cNvSpPr/>
            <p:nvPr/>
          </p:nvSpPr>
          <p:spPr bwMode="auto">
            <a:xfrm>
              <a:off x="3214688" y="5429250"/>
              <a:ext cx="428625" cy="214313"/>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6" name="88 Conector recto"/>
            <p:cNvCxnSpPr>
              <a:cxnSpLocks noChangeShapeType="1"/>
            </p:cNvCxnSpPr>
            <p:nvPr/>
          </p:nvCxnSpPr>
          <p:spPr bwMode="auto">
            <a:xfrm rot="5400000">
              <a:off x="2748756"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6" name="95 Rectángulo"/>
            <p:cNvSpPr/>
            <p:nvPr/>
          </p:nvSpPr>
          <p:spPr bwMode="auto">
            <a:xfrm>
              <a:off x="3643313" y="5143500"/>
              <a:ext cx="428625" cy="28575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8" name="89 Conector recto"/>
            <p:cNvCxnSpPr>
              <a:cxnSpLocks noChangeShapeType="1"/>
            </p:cNvCxnSpPr>
            <p:nvPr/>
          </p:nvCxnSpPr>
          <p:spPr bwMode="auto">
            <a:xfrm rot="5400000">
              <a:off x="3178175"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7" name="96 Rectángulo"/>
            <p:cNvSpPr/>
            <p:nvPr/>
          </p:nvSpPr>
          <p:spPr bwMode="auto">
            <a:xfrm>
              <a:off x="4071938" y="5643563"/>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98" name="97 Rectángulo"/>
            <p:cNvSpPr/>
            <p:nvPr/>
          </p:nvSpPr>
          <p:spPr bwMode="auto">
            <a:xfrm>
              <a:off x="4500563" y="5643563"/>
              <a:ext cx="357187"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71" name="90 Conector recto"/>
            <p:cNvCxnSpPr>
              <a:cxnSpLocks noChangeShapeType="1"/>
            </p:cNvCxnSpPr>
            <p:nvPr/>
          </p:nvCxnSpPr>
          <p:spPr bwMode="auto">
            <a:xfrm rot="5400000">
              <a:off x="3606800"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72" name="91 Conector recto"/>
            <p:cNvCxnSpPr>
              <a:cxnSpLocks noChangeShapeType="1"/>
            </p:cNvCxnSpPr>
            <p:nvPr/>
          </p:nvCxnSpPr>
          <p:spPr bwMode="auto">
            <a:xfrm rot="5400000">
              <a:off x="4034631"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73" name="98 Conector recto"/>
            <p:cNvCxnSpPr>
              <a:cxnSpLocks noChangeShapeType="1"/>
            </p:cNvCxnSpPr>
            <p:nvPr/>
          </p:nvCxnSpPr>
          <p:spPr bwMode="auto">
            <a:xfrm rot="5400000">
              <a:off x="606425"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74" name="58 Conector recto de flecha"/>
            <p:cNvCxnSpPr>
              <a:cxnSpLocks noChangeShapeType="1"/>
            </p:cNvCxnSpPr>
            <p:nvPr/>
          </p:nvCxnSpPr>
          <p:spPr bwMode="auto">
            <a:xfrm>
              <a:off x="1428750" y="6143625"/>
              <a:ext cx="3000375" cy="1588"/>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02" name="101 CuadroTexto"/>
            <p:cNvSpPr txBox="1"/>
            <p:nvPr/>
          </p:nvSpPr>
          <p:spPr bwMode="auto">
            <a:xfrm>
              <a:off x="2214563" y="6110288"/>
              <a:ext cx="1357312" cy="417512"/>
            </a:xfrm>
            <a:prstGeom prst="rect">
              <a:avLst/>
            </a:prstGeom>
            <a:noFill/>
          </p:spPr>
          <p:txBody>
            <a:bodyPr>
              <a:spAutoFit/>
            </a:bodyPr>
            <a:lstStyle/>
            <a:p>
              <a:pPr algn="ctr">
                <a:lnSpc>
                  <a:spcPct val="150000"/>
                </a:lnSpc>
                <a:defRPr/>
              </a:pPr>
              <a:r>
                <a:rPr lang="es-ES_tradnl" sz="1600" b="1" i="1" kern="0" dirty="0">
                  <a:solidFill>
                    <a:schemeClr val="accent2">
                      <a:lumMod val="50000"/>
                    </a:schemeClr>
                  </a:solidFill>
                  <a:latin typeface="+mj-lt"/>
                  <a:cs typeface="Arial" pitchFamily="34" charset="0"/>
                </a:rPr>
                <a:t>Tiempo</a:t>
              </a:r>
              <a:endParaRPr lang="es-MX" sz="1600" b="1" i="1" dirty="0">
                <a:solidFill>
                  <a:schemeClr val="accent2">
                    <a:lumMod val="50000"/>
                  </a:schemeClr>
                </a:solidFill>
                <a:latin typeface="+mj-lt"/>
              </a:endParaRPr>
            </a:p>
          </p:txBody>
        </p:sp>
        <p:cxnSp>
          <p:nvCxnSpPr>
            <p:cNvPr id="31776" name="58 Conector recto de flecha"/>
            <p:cNvCxnSpPr>
              <a:cxnSpLocks noChangeShapeType="1"/>
            </p:cNvCxnSpPr>
            <p:nvPr/>
          </p:nvCxnSpPr>
          <p:spPr bwMode="auto">
            <a:xfrm rot="16200000" flipV="1">
              <a:off x="72231" y="5285582"/>
              <a:ext cx="1141413" cy="0"/>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05" name="104 CuadroTexto"/>
            <p:cNvSpPr txBox="1"/>
            <p:nvPr/>
          </p:nvSpPr>
          <p:spPr bwMode="auto">
            <a:xfrm rot="16200000">
              <a:off x="-304800" y="5019675"/>
              <a:ext cx="1357313" cy="461963"/>
            </a:xfrm>
            <a:prstGeom prst="rect">
              <a:avLst/>
            </a:prstGeom>
            <a:noFill/>
          </p:spPr>
          <p:txBody>
            <a:bodyPr>
              <a:spAutoFit/>
            </a:bodyPr>
            <a:lstStyle/>
            <a:p>
              <a:pPr algn="just">
                <a:lnSpc>
                  <a:spcPct val="150000"/>
                </a:lnSpc>
                <a:defRPr/>
              </a:pPr>
              <a:r>
                <a:rPr lang="es-ES_tradnl" sz="1600" b="1" i="1" kern="0" dirty="0">
                  <a:solidFill>
                    <a:schemeClr val="accent2">
                      <a:lumMod val="50000"/>
                    </a:schemeClr>
                  </a:solidFill>
                  <a:latin typeface="+mj-lt"/>
                  <a:cs typeface="Arial" pitchFamily="34" charset="0"/>
                </a:rPr>
                <a:t>Frecuencia</a:t>
              </a:r>
              <a:endParaRPr lang="es-MX" sz="1600" b="1" i="1" dirty="0">
                <a:solidFill>
                  <a:schemeClr val="accent2">
                    <a:lumMod val="50000"/>
                  </a:schemeClr>
                </a:solidFill>
                <a:latin typeface="+mj-lt"/>
              </a:endParaRPr>
            </a:p>
          </p:txBody>
        </p:sp>
      </p:grpSp>
    </p:spTree>
    <p:extLst>
      <p:ext uri="{BB962C8B-B14F-4D97-AF65-F5344CB8AC3E}">
        <p14:creationId xmlns:p14="http://schemas.microsoft.com/office/powerpoint/2010/main" val="2953815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ox(in)">
                                      <p:cBhvr>
                                        <p:cTn id="17" dur="500"/>
                                        <p:tgtEl>
                                          <p:spTgt spid="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ox(in)">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ox(in)">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0" grpId="0" animBg="1"/>
      <p:bldP spid="33" grpId="0"/>
      <p:bldP spid="45"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27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 name="15 CuadroTexto"/>
          <p:cNvSpPr txBox="1">
            <a:spLocks noChangeArrowheads="1"/>
          </p:cNvSpPr>
          <p:nvPr/>
        </p:nvSpPr>
        <p:spPr bwMode="auto">
          <a:xfrm>
            <a:off x="785813" y="1785938"/>
            <a:ext cx="7215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formulación de Nyquist para el caso de señales multinivel es :</a:t>
            </a:r>
            <a:endParaRPr lang="es-MX" altLang="es-MX" sz="2400"/>
          </a:p>
        </p:txBody>
      </p:sp>
      <p:sp>
        <p:nvSpPr>
          <p:cNvPr id="33" name="32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de Nyquist</a:t>
            </a:r>
            <a:endParaRPr lang="es-MX" altLang="es-MX" sz="2400" b="1" dirty="0">
              <a:solidFill>
                <a:schemeClr val="accent6">
                  <a:lumMod val="75000"/>
                </a:schemeClr>
              </a:solidFill>
            </a:endParaRPr>
          </a:p>
        </p:txBody>
      </p:sp>
      <p:sp>
        <p:nvSpPr>
          <p:cNvPr id="20" name="19 CuadroTexto"/>
          <p:cNvSpPr txBox="1">
            <a:spLocks noChangeArrowheads="1"/>
          </p:cNvSpPr>
          <p:nvPr/>
        </p:nvSpPr>
        <p:spPr bwMode="auto">
          <a:xfrm>
            <a:off x="3143250" y="2643188"/>
            <a:ext cx="25717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2B log</a:t>
            </a:r>
            <a:r>
              <a:rPr lang="es-MX" altLang="es-MX" sz="1800" b="1" baseline="-25000">
                <a:latin typeface="ZapfHumnst BT"/>
              </a:rPr>
              <a:t>2</a:t>
            </a:r>
            <a:r>
              <a:rPr lang="es-MX" altLang="es-MX" sz="1800" b="1">
                <a:latin typeface="ZapfHumnst BT"/>
              </a:rPr>
              <a:t> M</a:t>
            </a:r>
            <a:endParaRPr lang="es-MX" altLang="es-MX" sz="2400" b="1"/>
          </a:p>
        </p:txBody>
      </p:sp>
      <p:sp>
        <p:nvSpPr>
          <p:cNvPr id="21" name="20 CuadroTexto"/>
          <p:cNvSpPr txBox="1">
            <a:spLocks noChangeArrowheads="1"/>
          </p:cNvSpPr>
          <p:nvPr/>
        </p:nvSpPr>
        <p:spPr bwMode="auto">
          <a:xfrm>
            <a:off x="1071563" y="3500438"/>
            <a:ext cx="3500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B</a:t>
            </a:r>
            <a:r>
              <a:rPr lang="es-MX" altLang="es-MX" sz="1800">
                <a:latin typeface="ZapfHumnst BT"/>
              </a:rPr>
              <a:t>  = Ancho de banda del canal</a:t>
            </a:r>
            <a:endParaRPr lang="es-MX" altLang="es-MX" sz="2400"/>
          </a:p>
        </p:txBody>
      </p:sp>
      <p:sp>
        <p:nvSpPr>
          <p:cNvPr id="22" name="21 CuadroTexto"/>
          <p:cNvSpPr txBox="1">
            <a:spLocks noChangeArrowheads="1"/>
          </p:cNvSpPr>
          <p:nvPr/>
        </p:nvSpPr>
        <p:spPr bwMode="auto">
          <a:xfrm>
            <a:off x="1071563" y="4064000"/>
            <a:ext cx="70008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M </a:t>
            </a:r>
            <a:r>
              <a:rPr lang="es-MX" altLang="es-MX" sz="1800">
                <a:latin typeface="ZapfHumnst BT"/>
              </a:rPr>
              <a:t>= Es el número de señales discretas o niveles de tensión /  </a:t>
            </a:r>
          </a:p>
          <a:p>
            <a:pPr algn="just">
              <a:lnSpc>
                <a:spcPct val="150000"/>
              </a:lnSpc>
              <a:buClr>
                <a:schemeClr val="tx1"/>
              </a:buClr>
              <a:buSzPct val="65000"/>
              <a:buFontTx/>
              <a:buNone/>
            </a:pPr>
            <a:r>
              <a:rPr lang="es-MX" altLang="es-MX" sz="1800">
                <a:latin typeface="ZapfHumnst BT"/>
              </a:rPr>
              <a:t>       Es el número de niveles por elemento de señalización</a:t>
            </a:r>
            <a:endParaRPr lang="es-MX" altLang="es-MX" sz="2400"/>
          </a:p>
        </p:txBody>
      </p:sp>
      <p:sp>
        <p:nvSpPr>
          <p:cNvPr id="23" name="22 CuadroTexto"/>
          <p:cNvSpPr txBox="1">
            <a:spLocks noChangeArrowheads="1"/>
          </p:cNvSpPr>
          <p:nvPr/>
        </p:nvSpPr>
        <p:spPr bwMode="auto">
          <a:xfrm>
            <a:off x="1071563" y="5135563"/>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C </a:t>
            </a:r>
            <a:r>
              <a:rPr lang="es-MX" altLang="es-MX" sz="1800">
                <a:latin typeface="ZapfHumnst BT"/>
              </a:rPr>
              <a:t>= Es la capacidad del canal en bps</a:t>
            </a:r>
            <a:endParaRPr lang="es-MX" altLang="es-MX" sz="2400"/>
          </a:p>
        </p:txBody>
      </p:sp>
    </p:spTree>
    <p:extLst>
      <p:ext uri="{BB962C8B-B14F-4D97-AF65-F5344CB8AC3E}">
        <p14:creationId xmlns:p14="http://schemas.microsoft.com/office/powerpoint/2010/main" val="3256851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20" grpId="0" animBg="1"/>
      <p:bldP spid="21" grpId="0"/>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37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 name="15 CuadroTexto"/>
          <p:cNvSpPr txBox="1">
            <a:spLocks noChangeArrowheads="1"/>
          </p:cNvSpPr>
          <p:nvPr/>
        </p:nvSpPr>
        <p:spPr bwMode="auto">
          <a:xfrm>
            <a:off x="785813" y="1785938"/>
            <a:ext cx="721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a:t>
            </a:r>
            <a:r>
              <a:rPr lang="es-MX" altLang="es-MX" sz="1800" b="1">
                <a:latin typeface="ZapfHumnst BT"/>
              </a:rPr>
              <a:t>M = 8</a:t>
            </a:r>
            <a:r>
              <a:rPr lang="es-MX" altLang="es-MX" sz="1800">
                <a:latin typeface="ZapfHumnst BT"/>
              </a:rPr>
              <a:t>, valor típico que se usa en algunos módems.</a:t>
            </a:r>
            <a:endParaRPr lang="es-MX" altLang="es-MX" sz="2400"/>
          </a:p>
        </p:txBody>
      </p:sp>
      <p:sp>
        <p:nvSpPr>
          <p:cNvPr id="33" name="32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20" name="19 CuadroTexto"/>
          <p:cNvSpPr txBox="1">
            <a:spLocks noChangeArrowheads="1"/>
          </p:cNvSpPr>
          <p:nvPr/>
        </p:nvSpPr>
        <p:spPr bwMode="auto">
          <a:xfrm>
            <a:off x="3214688" y="3286125"/>
            <a:ext cx="25717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2B log</a:t>
            </a:r>
            <a:r>
              <a:rPr lang="es-MX" altLang="es-MX" sz="1800" b="1" baseline="-25000">
                <a:latin typeface="ZapfHumnst BT"/>
              </a:rPr>
              <a:t>2</a:t>
            </a:r>
            <a:r>
              <a:rPr lang="es-MX" altLang="es-MX" sz="1800" b="1">
                <a:latin typeface="ZapfHumnst BT"/>
              </a:rPr>
              <a:t> M</a:t>
            </a:r>
            <a:endParaRPr lang="es-MX" altLang="es-MX" sz="2400" b="1"/>
          </a:p>
        </p:txBody>
      </p:sp>
      <p:sp>
        <p:nvSpPr>
          <p:cNvPr id="10" name="9 CuadroTexto"/>
          <p:cNvSpPr txBox="1">
            <a:spLocks noChangeArrowheads="1"/>
          </p:cNvSpPr>
          <p:nvPr/>
        </p:nvSpPr>
        <p:spPr bwMode="auto">
          <a:xfrm>
            <a:off x="785813" y="4278313"/>
            <a:ext cx="4572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capacidad resulta ser </a:t>
            </a:r>
            <a:r>
              <a:rPr lang="es-MX" altLang="es-MX" sz="1800" b="1">
                <a:latin typeface="ZapfHumnst BT"/>
              </a:rPr>
              <a:t>18,600 bps</a:t>
            </a:r>
            <a:r>
              <a:rPr lang="es-MX" altLang="es-MX" sz="1800">
                <a:latin typeface="ZapfHumnst BT"/>
              </a:rPr>
              <a:t>.</a:t>
            </a:r>
            <a:endParaRPr lang="es-MX" altLang="es-MX" sz="2400"/>
          </a:p>
        </p:txBody>
      </p:sp>
      <p:sp>
        <p:nvSpPr>
          <p:cNvPr id="11" name="10 CuadroTexto"/>
          <p:cNvSpPr txBox="1">
            <a:spLocks noChangeArrowheads="1"/>
          </p:cNvSpPr>
          <p:nvPr/>
        </p:nvSpPr>
        <p:spPr bwMode="auto">
          <a:xfrm>
            <a:off x="785813" y="2328863"/>
            <a:ext cx="721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Siendo el ancho de banda </a:t>
            </a:r>
            <a:r>
              <a:rPr lang="es-MX" altLang="es-MX" sz="1800" b="1">
                <a:latin typeface="ZapfHumnst BT"/>
              </a:rPr>
              <a:t>B</a:t>
            </a:r>
            <a:r>
              <a:rPr lang="es-MX" altLang="es-MX" sz="1800">
                <a:latin typeface="ZapfHumnst BT"/>
              </a:rPr>
              <a:t> </a:t>
            </a:r>
            <a:r>
              <a:rPr lang="es-MX" altLang="es-MX" sz="1800" b="1">
                <a:latin typeface="ZapfHumnst BT"/>
              </a:rPr>
              <a:t>= 3,100 Hz</a:t>
            </a:r>
            <a:endParaRPr lang="es-MX" altLang="es-MX" sz="2400"/>
          </a:p>
        </p:txBody>
      </p:sp>
      <p:sp>
        <p:nvSpPr>
          <p:cNvPr id="12" name="11 CuadroTexto"/>
          <p:cNvSpPr txBox="1">
            <a:spLocks noChangeArrowheads="1"/>
          </p:cNvSpPr>
          <p:nvPr/>
        </p:nvSpPr>
        <p:spPr bwMode="auto">
          <a:xfrm>
            <a:off x="2357438" y="4992688"/>
            <a:ext cx="4643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C = 2 x (3,100 hz) x log</a:t>
            </a:r>
            <a:r>
              <a:rPr lang="es-MX" altLang="es-MX" sz="1800" baseline="-25000">
                <a:latin typeface="ZapfHumnst BT"/>
              </a:rPr>
              <a:t>2 </a:t>
            </a:r>
            <a:r>
              <a:rPr lang="es-MX" altLang="es-MX" sz="1800">
                <a:latin typeface="ZapfHumnst BT"/>
              </a:rPr>
              <a:t>(8) = 18,600 bps</a:t>
            </a:r>
            <a:endParaRPr lang="es-MX" altLang="es-MX" sz="2400"/>
          </a:p>
        </p:txBody>
      </p:sp>
      <p:grpSp>
        <p:nvGrpSpPr>
          <p:cNvPr id="2" name="12 Grupo"/>
          <p:cNvGrpSpPr>
            <a:grpSpLocks/>
          </p:cNvGrpSpPr>
          <p:nvPr/>
        </p:nvGrpSpPr>
        <p:grpSpPr bwMode="auto">
          <a:xfrm>
            <a:off x="6373813" y="2571750"/>
            <a:ext cx="1912937" cy="1571625"/>
            <a:chOff x="6373813" y="2571750"/>
            <a:chExt cx="1912937" cy="1571625"/>
          </a:xfrm>
        </p:grpSpPr>
        <p:graphicFrame>
          <p:nvGraphicFramePr>
            <p:cNvPr id="33803" name="Object 9"/>
            <p:cNvGraphicFramePr>
              <a:graphicFrameLocks/>
            </p:cNvGraphicFramePr>
            <p:nvPr/>
          </p:nvGraphicFramePr>
          <p:xfrm>
            <a:off x="6373813" y="2571750"/>
            <a:ext cx="1912937" cy="1168400"/>
          </p:xfrm>
          <a:graphic>
            <a:graphicData uri="http://schemas.openxmlformats.org/presentationml/2006/ole">
              <mc:AlternateContent xmlns:mc="http://schemas.openxmlformats.org/markup-compatibility/2006">
                <mc:Choice xmlns:v="urn:schemas-microsoft-com:vml" Requires="v">
                  <p:oleObj spid="_x0000_s55313" name="Imagen" r:id="rId3" imgW="1912938" imgH="1168400" progId="">
                    <p:embed/>
                  </p:oleObj>
                </mc:Choice>
                <mc:Fallback>
                  <p:oleObj name="Imagen" r:id="rId3" imgW="1912938" imgH="11684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813" y="2571750"/>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4" name="Rectangle 40"/>
            <p:cNvSpPr>
              <a:spLocks noChangeArrowheads="1"/>
            </p:cNvSpPr>
            <p:nvPr/>
          </p:nvSpPr>
          <p:spPr bwMode="auto">
            <a:xfrm>
              <a:off x="7088188" y="37163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lnSpc>
                  <a:spcPts val="2600"/>
                </a:lnSpc>
                <a:spcBef>
                  <a:spcPct val="0"/>
                </a:spcBef>
                <a:buFontTx/>
                <a:buNone/>
              </a:pPr>
              <a:r>
                <a:rPr lang="es-MX" altLang="es-MX" sz="1800" b="1">
                  <a:latin typeface="ZapfHumnst BT"/>
                </a:rPr>
                <a:t>Módem</a:t>
              </a:r>
              <a:endParaRPr lang="es-MX" altLang="es-MX" sz="1600">
                <a:latin typeface="ZapfHumnst BT"/>
              </a:endParaRPr>
            </a:p>
          </p:txBody>
        </p:sp>
      </p:grpSp>
    </p:spTree>
    <p:extLst>
      <p:ext uri="{BB962C8B-B14F-4D97-AF65-F5344CB8AC3E}">
        <p14:creationId xmlns:p14="http://schemas.microsoft.com/office/powerpoint/2010/main" val="1775186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20" grpId="0" animBg="1"/>
      <p:bldP spid="10"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481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34820" name="29 CuadroTexto"/>
          <p:cNvSpPr txBox="1">
            <a:spLocks noChangeArrowheads="1"/>
          </p:cNvSpPr>
          <p:nvPr/>
        </p:nvSpPr>
        <p:spPr bwMode="auto">
          <a:xfrm>
            <a:off x="642938" y="1071563"/>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solidFill>
                  <a:schemeClr val="accent2"/>
                </a:solidFill>
                <a:latin typeface="ZapfHumnst BT"/>
              </a:rPr>
              <a:t>Propiedades de los logaritmos:</a:t>
            </a:r>
            <a:endParaRPr lang="es-MX" altLang="es-MX" sz="2400" b="1">
              <a:solidFill>
                <a:schemeClr val="accent2"/>
              </a:solidFill>
            </a:endParaRPr>
          </a:p>
        </p:txBody>
      </p:sp>
      <p:grpSp>
        <p:nvGrpSpPr>
          <p:cNvPr id="34821" name="27 Grupo"/>
          <p:cNvGrpSpPr>
            <a:grpSpLocks/>
          </p:cNvGrpSpPr>
          <p:nvPr/>
        </p:nvGrpSpPr>
        <p:grpSpPr bwMode="auto">
          <a:xfrm>
            <a:off x="1643063" y="2357438"/>
            <a:ext cx="5357812" cy="2143125"/>
            <a:chOff x="1285852" y="2214554"/>
            <a:chExt cx="5357850" cy="2143140"/>
          </a:xfrm>
        </p:grpSpPr>
        <p:sp>
          <p:nvSpPr>
            <p:cNvPr id="34825" name="7 CuadroTexto"/>
            <p:cNvSpPr txBox="1">
              <a:spLocks noChangeArrowheads="1"/>
            </p:cNvSpPr>
            <p:nvPr/>
          </p:nvSpPr>
          <p:spPr bwMode="auto">
            <a:xfrm>
              <a:off x="2714624" y="2214554"/>
              <a:ext cx="17859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    log </a:t>
              </a:r>
              <a:r>
                <a:rPr lang="es-MX" altLang="es-MX" sz="2000" baseline="-25000">
                  <a:latin typeface="ZapfHumnst BT"/>
                </a:rPr>
                <a:t>10</a:t>
              </a:r>
              <a:r>
                <a:rPr lang="es-MX" altLang="es-MX" sz="2400" baseline="-25000">
                  <a:latin typeface="ZapfHumnst BT"/>
                </a:rPr>
                <a:t> </a:t>
              </a:r>
              <a:r>
                <a:rPr lang="es-MX" altLang="es-MX" sz="1800">
                  <a:latin typeface="ZapfHumnst BT"/>
                </a:rPr>
                <a:t>x           log </a:t>
              </a:r>
              <a:r>
                <a:rPr lang="es-MX" altLang="es-MX" sz="2000" baseline="-25000">
                  <a:latin typeface="ZapfHumnst BT"/>
                </a:rPr>
                <a:t>10</a:t>
              </a:r>
              <a:r>
                <a:rPr lang="es-MX" altLang="es-MX" sz="1800" baseline="-25000">
                  <a:latin typeface="ZapfHumnst BT"/>
                </a:rPr>
                <a:t> </a:t>
              </a:r>
              <a:r>
                <a:rPr lang="es-MX" altLang="es-MX" sz="1800">
                  <a:latin typeface="ZapfHumnst BT"/>
                </a:rPr>
                <a:t>n         </a:t>
              </a:r>
              <a:endParaRPr lang="es-MX" altLang="es-MX" sz="2400"/>
            </a:p>
          </p:txBody>
        </p:sp>
        <p:cxnSp>
          <p:nvCxnSpPr>
            <p:cNvPr id="34826" name="13 Conector recto"/>
            <p:cNvCxnSpPr>
              <a:cxnSpLocks noChangeShapeType="1"/>
            </p:cNvCxnSpPr>
            <p:nvPr/>
          </p:nvCxnSpPr>
          <p:spPr bwMode="auto">
            <a:xfrm>
              <a:off x="3214687" y="2714616"/>
              <a:ext cx="100012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27" name="14 CuadroTexto"/>
            <p:cNvSpPr txBox="1">
              <a:spLocks noChangeArrowheads="1"/>
            </p:cNvSpPr>
            <p:nvPr/>
          </p:nvSpPr>
          <p:spPr bwMode="auto">
            <a:xfrm>
              <a:off x="1785937" y="2428866"/>
              <a:ext cx="1357312"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log </a:t>
              </a:r>
              <a:r>
                <a:rPr lang="es-MX" altLang="es-MX" sz="2000" b="1" baseline="-25000">
                  <a:latin typeface="ZapfHumnst BT"/>
                </a:rPr>
                <a:t>n</a:t>
              </a:r>
              <a:r>
                <a:rPr lang="es-MX" altLang="es-MX" sz="2400" b="1" baseline="-25000">
                  <a:latin typeface="ZapfHumnst BT"/>
                </a:rPr>
                <a:t> </a:t>
              </a:r>
              <a:r>
                <a:rPr lang="es-MX" altLang="es-MX" sz="1800" b="1">
                  <a:latin typeface="ZapfHumnst BT"/>
                </a:rPr>
                <a:t>x</a:t>
              </a:r>
              <a:r>
                <a:rPr lang="es-MX" altLang="es-MX" sz="1800">
                  <a:latin typeface="ZapfHumnst BT"/>
                </a:rPr>
                <a:t>  =</a:t>
              </a:r>
              <a:endParaRPr lang="es-MX" altLang="es-MX" sz="2400"/>
            </a:p>
          </p:txBody>
        </p:sp>
        <p:sp>
          <p:nvSpPr>
            <p:cNvPr id="35848" name="15 CuadroTexto"/>
            <p:cNvSpPr txBox="1">
              <a:spLocks noChangeArrowheads="1"/>
            </p:cNvSpPr>
            <p:nvPr/>
          </p:nvSpPr>
          <p:spPr bwMode="auto">
            <a:xfrm>
              <a:off x="4714876" y="2517768"/>
              <a:ext cx="1785950" cy="339727"/>
            </a:xfrm>
            <a:prstGeom prst="rect">
              <a:avLst/>
            </a:prstGeom>
            <a:noFill/>
            <a:ln w="9525">
              <a:noFill/>
              <a:miter lim="800000"/>
              <a:headEnd/>
              <a:tailEnd/>
            </a:ln>
          </p:spPr>
          <p:txBody>
            <a:bodyPr>
              <a:spAutoFit/>
            </a:bodyPr>
            <a:lstStyle/>
            <a:p>
              <a:pPr>
                <a:defRPr/>
              </a:pPr>
              <a:r>
                <a:rPr lang="es-MX" sz="1600" b="1" i="1" dirty="0">
                  <a:solidFill>
                    <a:schemeClr val="accent2">
                      <a:lumMod val="50000"/>
                    </a:schemeClr>
                  </a:solidFill>
                </a:rPr>
                <a:t>Logaritmo base 10</a:t>
              </a:r>
            </a:p>
          </p:txBody>
        </p:sp>
        <p:cxnSp>
          <p:nvCxnSpPr>
            <p:cNvPr id="34829" name="17 Conector recto de flecha"/>
            <p:cNvCxnSpPr>
              <a:cxnSpLocks noChangeShapeType="1"/>
            </p:cNvCxnSpPr>
            <p:nvPr/>
          </p:nvCxnSpPr>
          <p:spPr bwMode="auto">
            <a:xfrm rot="10800000">
              <a:off x="4357687" y="2525704"/>
              <a:ext cx="285750" cy="1889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30" name="19 Conector recto de flecha"/>
            <p:cNvCxnSpPr>
              <a:cxnSpLocks noChangeShapeType="1"/>
            </p:cNvCxnSpPr>
            <p:nvPr/>
          </p:nvCxnSpPr>
          <p:spPr bwMode="auto">
            <a:xfrm rot="10800000" flipV="1">
              <a:off x="4357687" y="2714616"/>
              <a:ext cx="285750" cy="2143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831" name="23 CuadroTexto"/>
            <p:cNvSpPr txBox="1">
              <a:spLocks noChangeArrowheads="1"/>
            </p:cNvSpPr>
            <p:nvPr/>
          </p:nvSpPr>
          <p:spPr bwMode="auto">
            <a:xfrm>
              <a:off x="2571749" y="3521067"/>
              <a:ext cx="571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a:t>
              </a:r>
              <a:endParaRPr lang="es-MX" altLang="es-MX" sz="2400"/>
            </a:p>
          </p:txBody>
        </p:sp>
        <p:sp>
          <p:nvSpPr>
            <p:cNvPr id="34832" name="24 CuadroTexto"/>
            <p:cNvSpPr txBox="1">
              <a:spLocks noChangeArrowheads="1"/>
            </p:cNvSpPr>
            <p:nvPr/>
          </p:nvSpPr>
          <p:spPr bwMode="auto">
            <a:xfrm>
              <a:off x="2643187" y="3298817"/>
              <a:ext cx="1785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   ln </a:t>
              </a:r>
              <a:r>
                <a:rPr lang="es-MX" altLang="es-MX" sz="2400" baseline="-25000">
                  <a:latin typeface="ZapfHumnst BT"/>
                </a:rPr>
                <a:t> </a:t>
              </a:r>
              <a:r>
                <a:rPr lang="es-MX" altLang="es-MX" sz="1800">
                  <a:latin typeface="ZapfHumnst BT"/>
                </a:rPr>
                <a:t>x           </a:t>
              </a:r>
            </a:p>
            <a:p>
              <a:pPr algn="ctr">
                <a:lnSpc>
                  <a:spcPct val="150000"/>
                </a:lnSpc>
                <a:buClr>
                  <a:schemeClr val="tx1"/>
                </a:buClr>
                <a:buSzPct val="65000"/>
                <a:buFontTx/>
                <a:buNone/>
              </a:pPr>
              <a:r>
                <a:rPr lang="es-MX" altLang="es-MX" sz="1800">
                  <a:latin typeface="ZapfHumnst BT"/>
                </a:rPr>
                <a:t>   ln</a:t>
              </a:r>
              <a:r>
                <a:rPr lang="es-MX" altLang="es-MX" sz="1800" baseline="-25000">
                  <a:latin typeface="ZapfHumnst BT"/>
                </a:rPr>
                <a:t>  </a:t>
              </a:r>
              <a:r>
                <a:rPr lang="es-MX" altLang="es-MX" sz="1800">
                  <a:latin typeface="ZapfHumnst BT"/>
                </a:rPr>
                <a:t>n         </a:t>
              </a:r>
              <a:endParaRPr lang="es-MX" altLang="es-MX" sz="2400"/>
            </a:p>
          </p:txBody>
        </p:sp>
        <p:cxnSp>
          <p:nvCxnSpPr>
            <p:cNvPr id="34833" name="25 Conector recto"/>
            <p:cNvCxnSpPr>
              <a:cxnSpLocks noChangeShapeType="1"/>
            </p:cNvCxnSpPr>
            <p:nvPr/>
          </p:nvCxnSpPr>
          <p:spPr bwMode="auto">
            <a:xfrm>
              <a:off x="3214687" y="3814754"/>
              <a:ext cx="100012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34" name="16 Rectángulo"/>
            <p:cNvSpPr>
              <a:spLocks noChangeArrowheads="1"/>
            </p:cNvSpPr>
            <p:nvPr/>
          </p:nvSpPr>
          <p:spPr bwMode="auto">
            <a:xfrm>
              <a:off x="1285852" y="2214554"/>
              <a:ext cx="5357850" cy="214314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grpSp>
      <p:sp>
        <p:nvSpPr>
          <p:cNvPr id="34822" name="19 CuadroTexto"/>
          <p:cNvSpPr txBox="1">
            <a:spLocks noChangeArrowheads="1"/>
          </p:cNvSpPr>
          <p:nvPr/>
        </p:nvSpPr>
        <p:spPr bwMode="auto">
          <a:xfrm>
            <a:off x="1214438" y="4849813"/>
            <a:ext cx="221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Logaritmo inverso</a:t>
            </a:r>
            <a:endParaRPr lang="es-MX" altLang="es-MX" sz="2400"/>
          </a:p>
        </p:txBody>
      </p:sp>
      <p:sp>
        <p:nvSpPr>
          <p:cNvPr id="34823" name="25 CuadroTexto"/>
          <p:cNvSpPr txBox="1">
            <a:spLocks noChangeArrowheads="1"/>
          </p:cNvSpPr>
          <p:nvPr/>
        </p:nvSpPr>
        <p:spPr bwMode="auto">
          <a:xfrm>
            <a:off x="1214438" y="17145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50000"/>
              </a:lnSpc>
              <a:buClr>
                <a:schemeClr val="tx1"/>
              </a:buClr>
              <a:buSzPct val="65000"/>
              <a:buFontTx/>
              <a:buNone/>
            </a:pPr>
            <a:r>
              <a:rPr lang="es-MX" altLang="es-MX" sz="1800" b="1">
                <a:latin typeface="ZapfHumnst BT"/>
              </a:rPr>
              <a:t>Logaritmo base n de x</a:t>
            </a:r>
            <a:endParaRPr lang="es-MX" altLang="es-MX" sz="2400"/>
          </a:p>
        </p:txBody>
      </p:sp>
      <p:sp>
        <p:nvSpPr>
          <p:cNvPr id="34824" name="26 CuadroTexto"/>
          <p:cNvSpPr txBox="1">
            <a:spLocks noChangeArrowheads="1"/>
          </p:cNvSpPr>
          <p:nvPr/>
        </p:nvSpPr>
        <p:spPr bwMode="auto">
          <a:xfrm>
            <a:off x="1714500" y="5421313"/>
            <a:ext cx="2428875" cy="979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n = log </a:t>
            </a:r>
            <a:r>
              <a:rPr lang="es-MX" altLang="es-MX" sz="2400" b="1" baseline="-25000">
                <a:latin typeface="ZapfHumnst BT"/>
              </a:rPr>
              <a:t>b </a:t>
            </a:r>
            <a:r>
              <a:rPr lang="es-MX" altLang="es-MX" sz="1800" b="1">
                <a:latin typeface="ZapfHumnst BT"/>
              </a:rPr>
              <a:t>x</a:t>
            </a:r>
            <a:r>
              <a:rPr lang="es-MX" altLang="es-MX" sz="1800">
                <a:latin typeface="ZapfHumnst BT"/>
              </a:rPr>
              <a:t> </a:t>
            </a:r>
            <a:endParaRPr lang="es-MX" altLang="es-MX" sz="1800" b="1">
              <a:latin typeface="ZapfHumnst BT"/>
            </a:endParaRPr>
          </a:p>
          <a:p>
            <a:pPr algn="ctr">
              <a:lnSpc>
                <a:spcPct val="150000"/>
              </a:lnSpc>
              <a:buClr>
                <a:schemeClr val="tx1"/>
              </a:buClr>
              <a:buSzPct val="65000"/>
              <a:buFontTx/>
              <a:buNone/>
            </a:pPr>
            <a:r>
              <a:rPr lang="es-MX" altLang="es-MX" sz="1800" b="1">
                <a:latin typeface="ZapfHumnst BT"/>
              </a:rPr>
              <a:t>x = b</a:t>
            </a:r>
            <a:r>
              <a:rPr lang="es-MX" altLang="es-MX" sz="2400" b="1" baseline="30000">
                <a:latin typeface="ZapfHumnst BT"/>
              </a:rPr>
              <a:t>n</a:t>
            </a:r>
            <a:endParaRPr lang="es-MX" altLang="es-MX" sz="2400" b="1" baseline="30000"/>
          </a:p>
        </p:txBody>
      </p:sp>
    </p:spTree>
    <p:extLst>
      <p:ext uri="{BB962C8B-B14F-4D97-AF65-F5344CB8AC3E}">
        <p14:creationId xmlns:p14="http://schemas.microsoft.com/office/powerpoint/2010/main" val="127561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584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 Shannon</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2000250"/>
            <a:ext cx="77866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fórmula de Nyquist implica que al </a:t>
            </a:r>
            <a:r>
              <a:rPr lang="es-MX" altLang="es-MX" sz="1800" b="1">
                <a:latin typeface="ZapfHumnst BT"/>
              </a:rPr>
              <a:t>duplicar el ancho de banda </a:t>
            </a:r>
            <a:r>
              <a:rPr lang="es-MX" altLang="es-MX" sz="1800">
                <a:latin typeface="ZapfHumnst BT"/>
              </a:rPr>
              <a:t>se </a:t>
            </a:r>
            <a:r>
              <a:rPr lang="es-MX" altLang="es-MX" sz="1800" b="1">
                <a:latin typeface="ZapfHumnst BT"/>
              </a:rPr>
              <a:t>duplica la velocidad de transmisión</a:t>
            </a:r>
            <a:r>
              <a:rPr lang="es-MX" altLang="es-MX" sz="1800">
                <a:latin typeface="ZapfHumnst BT"/>
              </a:rPr>
              <a:t>, si todo lo demás se mantiene inalterado.</a:t>
            </a:r>
            <a:endParaRPr lang="es-MX" altLang="es-MX" sz="2400"/>
          </a:p>
        </p:txBody>
      </p:sp>
      <p:sp>
        <p:nvSpPr>
          <p:cNvPr id="11" name="10 CuadroTexto"/>
          <p:cNvSpPr txBox="1">
            <a:spLocks noChangeArrowheads="1"/>
          </p:cNvSpPr>
          <p:nvPr/>
        </p:nvSpPr>
        <p:spPr bwMode="auto">
          <a:xfrm>
            <a:off x="714375" y="3212976"/>
            <a:ext cx="7786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dirty="0">
                <a:latin typeface="ZapfHumnst BT"/>
              </a:rPr>
              <a:t>Ahora establezcamos una relación entre la </a:t>
            </a:r>
            <a:r>
              <a:rPr lang="es-MX" altLang="es-MX" sz="1800" b="1" dirty="0">
                <a:latin typeface="ZapfHumnst BT"/>
              </a:rPr>
              <a:t>velocidad de transmisión</a:t>
            </a:r>
            <a:r>
              <a:rPr lang="es-MX" altLang="es-MX" sz="1800" dirty="0">
                <a:latin typeface="ZapfHumnst BT"/>
              </a:rPr>
              <a:t>, el </a:t>
            </a:r>
            <a:r>
              <a:rPr lang="es-MX" altLang="es-MX" sz="1800" b="1" dirty="0">
                <a:latin typeface="ZapfHumnst BT"/>
              </a:rPr>
              <a:t>ruido </a:t>
            </a:r>
            <a:r>
              <a:rPr lang="es-MX" altLang="es-MX" sz="1800" dirty="0">
                <a:latin typeface="ZapfHumnst BT"/>
              </a:rPr>
              <a:t>y la </a:t>
            </a:r>
            <a:r>
              <a:rPr lang="es-MX" altLang="es-MX" sz="1800" b="1" dirty="0">
                <a:latin typeface="ZapfHumnst BT"/>
              </a:rPr>
              <a:t>tasa de errores</a:t>
            </a:r>
            <a:r>
              <a:rPr lang="es-MX" altLang="es-MX" sz="1800" dirty="0">
                <a:latin typeface="ZapfHumnst BT"/>
              </a:rPr>
              <a:t>.</a:t>
            </a:r>
            <a:endParaRPr lang="es-MX" altLang="es-MX" sz="2400" dirty="0"/>
          </a:p>
        </p:txBody>
      </p:sp>
    </p:spTree>
    <p:extLst>
      <p:ext uri="{BB962C8B-B14F-4D97-AF65-F5344CB8AC3E}">
        <p14:creationId xmlns:p14="http://schemas.microsoft.com/office/powerpoint/2010/main" val="1639283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686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4" name="13 CuadroTexto"/>
          <p:cNvSpPr txBox="1">
            <a:spLocks noChangeArrowheads="1"/>
          </p:cNvSpPr>
          <p:nvPr/>
        </p:nvSpPr>
        <p:spPr bwMode="auto">
          <a:xfrm>
            <a:off x="714375" y="1060450"/>
            <a:ext cx="77866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a:latin typeface="ZapfHumnst BT"/>
              </a:rPr>
              <a:t>La presencia de ruido puede corromper uno o más bits.</a:t>
            </a:r>
            <a:endParaRPr lang="es-MX" altLang="es-MX" sz="1600"/>
          </a:p>
        </p:txBody>
      </p:sp>
      <p:sp>
        <p:nvSpPr>
          <p:cNvPr id="15" name="14 CuadroTexto"/>
          <p:cNvSpPr txBox="1">
            <a:spLocks noChangeArrowheads="1"/>
          </p:cNvSpPr>
          <p:nvPr/>
        </p:nvSpPr>
        <p:spPr bwMode="auto">
          <a:xfrm>
            <a:off x="714375" y="1598613"/>
            <a:ext cx="77866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a:latin typeface="ZapfHumnst BT"/>
              </a:rPr>
              <a:t>Así pues, dado un nivel de ruido, cuanto mayor es la velocidad de transmisión, mayor es la tasa de errores.</a:t>
            </a:r>
            <a:endParaRPr lang="es-MX" altLang="es-MX" sz="1600"/>
          </a:p>
        </p:txBody>
      </p:sp>
      <p:sp>
        <p:nvSpPr>
          <p:cNvPr id="17" name="16 CuadroTexto"/>
          <p:cNvSpPr txBox="1">
            <a:spLocks noChangeArrowheads="1"/>
          </p:cNvSpPr>
          <p:nvPr/>
        </p:nvSpPr>
        <p:spPr bwMode="auto">
          <a:xfrm>
            <a:off x="714375" y="2484438"/>
            <a:ext cx="2286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a:latin typeface="ZapfHumnst BT"/>
              </a:rPr>
              <a:t>A </a:t>
            </a:r>
            <a:r>
              <a:rPr lang="es-MX" altLang="es-MX" sz="1600" b="1">
                <a:latin typeface="ZapfHumnst BT"/>
              </a:rPr>
              <a:t>mayor velocidad de transmisión</a:t>
            </a:r>
            <a:r>
              <a:rPr lang="es-MX" altLang="es-MX" sz="1600">
                <a:latin typeface="ZapfHumnst BT"/>
              </a:rPr>
              <a:t>, </a:t>
            </a:r>
            <a:r>
              <a:rPr lang="es-MX" altLang="es-MX" sz="1600" b="1">
                <a:latin typeface="ZapfHumnst BT"/>
              </a:rPr>
              <a:t>mayor es el daño que se puede ocasionar por ruido.</a:t>
            </a:r>
            <a:endParaRPr lang="es-MX" altLang="es-MX" sz="1600" b="1"/>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571750"/>
            <a:ext cx="53276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467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8370"/>
                                        </p:tgtEl>
                                        <p:attrNameLst>
                                          <p:attrName>style.visibility</p:attrName>
                                        </p:attrNameLst>
                                      </p:cBhvr>
                                      <p:to>
                                        <p:strVal val="visible"/>
                                      </p:to>
                                    </p:set>
                                    <p:animEffect transition="in" filter="box(in)">
                                      <p:cBhvr>
                                        <p:cTn id="22"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78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 Shannon</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Tomando estos conceptos, en 1944, Claude Shannon definió una fórmula para determinar la </a:t>
            </a:r>
            <a:r>
              <a:rPr lang="es-MX" altLang="es-MX" sz="1800" b="1">
                <a:latin typeface="ZapfHumnst BT"/>
              </a:rPr>
              <a:t>máxima tasa de datos teórica de un canal.</a:t>
            </a:r>
            <a:endParaRPr lang="es-MX" altLang="es-MX" sz="2400"/>
          </a:p>
        </p:txBody>
      </p:sp>
      <p:sp>
        <p:nvSpPr>
          <p:cNvPr id="9" name="8 CuadroTexto"/>
          <p:cNvSpPr txBox="1">
            <a:spLocks noChangeArrowheads="1"/>
          </p:cNvSpPr>
          <p:nvPr/>
        </p:nvSpPr>
        <p:spPr bwMode="auto">
          <a:xfrm>
            <a:off x="785813" y="5484813"/>
            <a:ext cx="3500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B</a:t>
            </a:r>
            <a:r>
              <a:rPr lang="es-MX" altLang="es-MX" sz="1800">
                <a:latin typeface="ZapfHumnst BT"/>
              </a:rPr>
              <a:t> = Ancho de banda del canal</a:t>
            </a:r>
            <a:endParaRPr lang="es-MX" altLang="es-MX" sz="2400"/>
          </a:p>
        </p:txBody>
      </p:sp>
      <p:sp>
        <p:nvSpPr>
          <p:cNvPr id="10" name="9 CuadroTexto"/>
          <p:cNvSpPr txBox="1">
            <a:spLocks noChangeArrowheads="1"/>
          </p:cNvSpPr>
          <p:nvPr/>
        </p:nvSpPr>
        <p:spPr bwMode="auto">
          <a:xfrm>
            <a:off x="785813" y="5992813"/>
            <a:ext cx="678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S/N </a:t>
            </a:r>
            <a:r>
              <a:rPr lang="es-MX" altLang="es-MX" sz="1800">
                <a:latin typeface="ZapfHumnst BT"/>
              </a:rPr>
              <a:t> = Es la relación señal – ruido, expresado en Decibeles (db)</a:t>
            </a:r>
            <a:endParaRPr lang="es-MX" altLang="es-MX" sz="2400"/>
          </a:p>
        </p:txBody>
      </p:sp>
      <p:sp>
        <p:nvSpPr>
          <p:cNvPr id="12" name="11 CuadroTexto"/>
          <p:cNvSpPr txBox="1">
            <a:spLocks noChangeArrowheads="1"/>
          </p:cNvSpPr>
          <p:nvPr/>
        </p:nvSpPr>
        <p:spPr bwMode="auto">
          <a:xfrm>
            <a:off x="785813" y="4984750"/>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C </a:t>
            </a:r>
            <a:r>
              <a:rPr lang="es-MX" altLang="es-MX" sz="1800">
                <a:latin typeface="ZapfHumnst BT"/>
              </a:rPr>
              <a:t>= Es la capacidad del canal en bps</a:t>
            </a:r>
            <a:endParaRPr lang="es-MX" altLang="es-MX" sz="2400"/>
          </a:p>
        </p:txBody>
      </p:sp>
      <p:sp>
        <p:nvSpPr>
          <p:cNvPr id="36" name="35 CuadroTexto"/>
          <p:cNvSpPr txBox="1">
            <a:spLocks noChangeArrowheads="1"/>
          </p:cNvSpPr>
          <p:nvPr/>
        </p:nvSpPr>
        <p:spPr bwMode="auto">
          <a:xfrm>
            <a:off x="5357813" y="5000625"/>
            <a:ext cx="3500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S</a:t>
            </a:r>
            <a:r>
              <a:rPr lang="es-MX" altLang="es-MX" sz="1800">
                <a:latin typeface="ZapfHumnst BT"/>
              </a:rPr>
              <a:t> = Potencia de la señal</a:t>
            </a:r>
            <a:endParaRPr lang="es-MX" altLang="es-MX" sz="2400"/>
          </a:p>
        </p:txBody>
      </p:sp>
      <p:sp>
        <p:nvSpPr>
          <p:cNvPr id="37" name="36 CuadroTexto"/>
          <p:cNvSpPr txBox="1">
            <a:spLocks noChangeArrowheads="1"/>
          </p:cNvSpPr>
          <p:nvPr/>
        </p:nvSpPr>
        <p:spPr bwMode="auto">
          <a:xfrm>
            <a:off x="5357813" y="5500688"/>
            <a:ext cx="3500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N</a:t>
            </a:r>
            <a:r>
              <a:rPr lang="es-MX" altLang="es-MX" sz="1800">
                <a:latin typeface="ZapfHumnst BT"/>
              </a:rPr>
              <a:t> = Potencia del ruido</a:t>
            </a:r>
            <a:endParaRPr lang="es-MX" altLang="es-MX" sz="2400"/>
          </a:p>
        </p:txBody>
      </p:sp>
      <p:grpSp>
        <p:nvGrpSpPr>
          <p:cNvPr id="2" name="38 Grupo"/>
          <p:cNvGrpSpPr>
            <a:grpSpLocks/>
          </p:cNvGrpSpPr>
          <p:nvPr/>
        </p:nvGrpSpPr>
        <p:grpSpPr bwMode="auto">
          <a:xfrm>
            <a:off x="2500313" y="3000375"/>
            <a:ext cx="4143375" cy="1790700"/>
            <a:chOff x="2500298" y="2928934"/>
            <a:chExt cx="4143404" cy="1790299"/>
          </a:xfrm>
        </p:grpSpPr>
        <p:sp>
          <p:nvSpPr>
            <p:cNvPr id="37900" name="7 CuadroTexto"/>
            <p:cNvSpPr txBox="1">
              <a:spLocks noChangeArrowheads="1"/>
            </p:cNvSpPr>
            <p:nvPr/>
          </p:nvSpPr>
          <p:spPr bwMode="auto">
            <a:xfrm>
              <a:off x="2714612" y="3071810"/>
              <a:ext cx="35719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C = B log</a:t>
              </a:r>
              <a:r>
                <a:rPr lang="es-MX" altLang="es-MX" sz="1800" baseline="-25000">
                  <a:latin typeface="ZapfHumnst BT"/>
                </a:rPr>
                <a:t>2</a:t>
              </a:r>
              <a:r>
                <a:rPr lang="es-MX" altLang="es-MX" sz="1800">
                  <a:latin typeface="ZapfHumnst BT"/>
                </a:rPr>
                <a:t> (1 + S/N </a:t>
              </a:r>
              <a:r>
                <a:rPr lang="es-MX" altLang="es-MX" sz="1800" b="1" i="1">
                  <a:solidFill>
                    <a:schemeClr val="accent2"/>
                  </a:solidFill>
                  <a:cs typeface="Times New Roman" pitchFamily="18" charset="0"/>
                </a:rPr>
                <a:t>Watts</a:t>
              </a:r>
              <a:r>
                <a:rPr lang="es-MX" altLang="es-MX" sz="1800">
                  <a:latin typeface="ZapfHumnst BT"/>
                </a:rPr>
                <a:t>)</a:t>
              </a:r>
              <a:endParaRPr lang="es-MX" altLang="es-MX" sz="1800"/>
            </a:p>
          </p:txBody>
        </p:sp>
        <p:sp>
          <p:nvSpPr>
            <p:cNvPr id="37901" name="31 CuadroTexto"/>
            <p:cNvSpPr txBox="1">
              <a:spLocks noChangeArrowheads="1"/>
            </p:cNvSpPr>
            <p:nvPr/>
          </p:nvSpPr>
          <p:spPr bwMode="auto">
            <a:xfrm>
              <a:off x="2571736" y="3500438"/>
              <a:ext cx="4071966"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endParaRPr lang="es-MX" altLang="es-MX" sz="800">
                <a:latin typeface="ZapfHumnst BT"/>
              </a:endParaRPr>
            </a:p>
            <a:p>
              <a:pPr>
                <a:lnSpc>
                  <a:spcPct val="150000"/>
                </a:lnSpc>
                <a:buClr>
                  <a:schemeClr val="tx1"/>
                </a:buClr>
                <a:buSzPct val="65000"/>
                <a:buFontTx/>
                <a:buNone/>
              </a:pPr>
              <a:r>
                <a:rPr lang="es-MX" altLang="es-MX" sz="1800">
                  <a:latin typeface="ZapfHumnst BT"/>
                </a:rPr>
                <a:t>S/N </a:t>
              </a:r>
              <a:r>
                <a:rPr lang="es-MX" altLang="es-MX" sz="1800" b="1" i="1">
                  <a:solidFill>
                    <a:schemeClr val="accent2"/>
                  </a:solidFill>
                  <a:cs typeface="Times New Roman" pitchFamily="18" charset="0"/>
                </a:rPr>
                <a:t>Decibeles</a:t>
              </a:r>
              <a:r>
                <a:rPr lang="es-MX" altLang="es-MX" sz="1800">
                  <a:latin typeface="ZapfHumnst BT"/>
                </a:rPr>
                <a:t> = 10 log </a:t>
              </a:r>
              <a:r>
                <a:rPr lang="es-MX" altLang="es-MX" sz="1800" baseline="-25000">
                  <a:latin typeface="ZapfHumnst BT"/>
                </a:rPr>
                <a:t>10 </a:t>
              </a:r>
            </a:p>
            <a:p>
              <a:pPr>
                <a:lnSpc>
                  <a:spcPct val="150000"/>
                </a:lnSpc>
                <a:buClr>
                  <a:schemeClr val="tx1"/>
                </a:buClr>
                <a:buSzPct val="65000"/>
                <a:buFontTx/>
                <a:buNone/>
              </a:pPr>
              <a:endParaRPr lang="es-MX" altLang="es-MX" sz="1800"/>
            </a:p>
          </p:txBody>
        </p:sp>
        <p:sp>
          <p:nvSpPr>
            <p:cNvPr id="37902" name="32 CuadroTexto"/>
            <p:cNvSpPr txBox="1">
              <a:spLocks noChangeArrowheads="1"/>
            </p:cNvSpPr>
            <p:nvPr/>
          </p:nvSpPr>
          <p:spPr bwMode="auto">
            <a:xfrm>
              <a:off x="5214942" y="3576267"/>
              <a:ext cx="64294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S</a:t>
              </a:r>
            </a:p>
            <a:p>
              <a:pPr algn="ctr">
                <a:lnSpc>
                  <a:spcPct val="150000"/>
                </a:lnSpc>
                <a:buClr>
                  <a:schemeClr val="tx1"/>
                </a:buClr>
                <a:buSzPct val="65000"/>
                <a:buFontTx/>
                <a:buNone/>
              </a:pPr>
              <a:r>
                <a:rPr lang="es-MX" altLang="es-MX" sz="1800">
                  <a:latin typeface="ZapfHumnst BT"/>
                </a:rPr>
                <a:t>N</a:t>
              </a:r>
              <a:endParaRPr lang="es-MX" altLang="es-MX" sz="1800"/>
            </a:p>
          </p:txBody>
        </p:sp>
        <p:cxnSp>
          <p:nvCxnSpPr>
            <p:cNvPr id="37903" name="33 Conector recto"/>
            <p:cNvCxnSpPr>
              <a:cxnSpLocks noChangeShapeType="1"/>
            </p:cNvCxnSpPr>
            <p:nvPr/>
          </p:nvCxnSpPr>
          <p:spPr bwMode="auto">
            <a:xfrm>
              <a:off x="5286380" y="407470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904" name="34 CuadroTexto"/>
            <p:cNvSpPr txBox="1">
              <a:spLocks noChangeArrowheads="1"/>
            </p:cNvSpPr>
            <p:nvPr/>
          </p:nvSpPr>
          <p:spPr bwMode="auto">
            <a:xfrm>
              <a:off x="5786446" y="3849835"/>
              <a:ext cx="785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800" b="1" i="1">
                  <a:solidFill>
                    <a:schemeClr val="accent2"/>
                  </a:solidFill>
                  <a:cs typeface="Times New Roman" pitchFamily="18" charset="0"/>
                </a:rPr>
                <a:t>Watts</a:t>
              </a:r>
            </a:p>
          </p:txBody>
        </p:sp>
        <p:sp>
          <p:nvSpPr>
            <p:cNvPr id="37905" name="37 Rectángulo"/>
            <p:cNvSpPr>
              <a:spLocks noChangeArrowheads="1"/>
            </p:cNvSpPr>
            <p:nvPr/>
          </p:nvSpPr>
          <p:spPr bwMode="auto">
            <a:xfrm>
              <a:off x="2500298" y="2928934"/>
              <a:ext cx="4143404" cy="1643074"/>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grpSp>
    </p:spTree>
    <p:extLst>
      <p:ext uri="{BB962C8B-B14F-4D97-AF65-F5344CB8AC3E}">
        <p14:creationId xmlns:p14="http://schemas.microsoft.com/office/powerpoint/2010/main" val="2655282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ox(in)">
                                      <p:cBhvr>
                                        <p:cTn id="37" dur="500"/>
                                        <p:tgtEl>
                                          <p:spTgt spid="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ox(in)">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P spid="12" grpId="0"/>
      <p:bldP spid="36" grpId="0"/>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891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 Shannon</a:t>
            </a:r>
            <a:endParaRPr lang="es-MX" altLang="es-MX" sz="2400" b="1" dirty="0">
              <a:solidFill>
                <a:schemeClr val="accent6">
                  <a:lumMod val="75000"/>
                </a:schemeClr>
              </a:solidFill>
            </a:endParaRPr>
          </a:p>
        </p:txBody>
      </p:sp>
      <p:sp>
        <p:nvSpPr>
          <p:cNvPr id="13" name="12 CuadroTexto"/>
          <p:cNvSpPr txBox="1">
            <a:spLocks noChangeArrowheads="1"/>
          </p:cNvSpPr>
          <p:nvPr/>
        </p:nvSpPr>
        <p:spPr bwMode="auto">
          <a:xfrm>
            <a:off x="714375" y="1857375"/>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Esta expresión muestra, en decibelios, </a:t>
            </a:r>
            <a:r>
              <a:rPr lang="es-MX" altLang="es-MX" sz="1800" b="1">
                <a:latin typeface="ZapfHumnst BT"/>
              </a:rPr>
              <a:t>cuánto excede la señal al nivel de ruido. </a:t>
            </a:r>
            <a:endParaRPr lang="es-MX" altLang="es-MX" sz="2400" b="1"/>
          </a:p>
        </p:txBody>
      </p:sp>
      <p:sp>
        <p:nvSpPr>
          <p:cNvPr id="16" name="15 CuadroTexto"/>
          <p:cNvSpPr txBox="1">
            <a:spLocks noChangeArrowheads="1"/>
          </p:cNvSpPr>
          <p:nvPr/>
        </p:nvSpPr>
        <p:spPr bwMode="auto">
          <a:xfrm>
            <a:off x="642938" y="4214813"/>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Una relación </a:t>
            </a:r>
            <a:r>
              <a:rPr lang="es-MX" altLang="es-MX" sz="1800" b="1">
                <a:latin typeface="ZapfHumnst BT"/>
              </a:rPr>
              <a:t>señal-ruido (S/N) alta significará una señal de alta calidad</a:t>
            </a:r>
            <a:r>
              <a:rPr lang="es-MX" altLang="es-MX" sz="1800">
                <a:latin typeface="ZapfHumnst BT"/>
              </a:rPr>
              <a:t>, por lo tanto la necesidad de un número reducido de repetidores.</a:t>
            </a:r>
            <a:endParaRPr lang="es-MX" altLang="es-MX" sz="2400" b="1"/>
          </a:p>
        </p:txBody>
      </p:sp>
      <p:sp>
        <p:nvSpPr>
          <p:cNvPr id="17" name="16 CuadroTexto"/>
          <p:cNvSpPr txBox="1">
            <a:spLocks noChangeArrowheads="1"/>
          </p:cNvSpPr>
          <p:nvPr/>
        </p:nvSpPr>
        <p:spPr bwMode="auto">
          <a:xfrm>
            <a:off x="642938" y="5148263"/>
            <a:ext cx="785812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relación señal-ruido (S/N) es importante en la transmisión de datos digitales, ya que ésta determina la</a:t>
            </a:r>
            <a:r>
              <a:rPr lang="es-MX" altLang="es-MX" sz="1800" b="1">
                <a:latin typeface="ZapfHumnst BT"/>
              </a:rPr>
              <a:t> máxima velocidad de transmisión </a:t>
            </a:r>
            <a:r>
              <a:rPr lang="es-MX" altLang="es-MX" sz="1800">
                <a:latin typeface="ZapfHumnst BT"/>
              </a:rPr>
              <a:t>que se puede conseguir.</a:t>
            </a:r>
            <a:endParaRPr lang="es-MX" altLang="es-MX" sz="2400" b="1"/>
          </a:p>
        </p:txBody>
      </p:sp>
      <p:grpSp>
        <p:nvGrpSpPr>
          <p:cNvPr id="2" name="22 Grupo"/>
          <p:cNvGrpSpPr>
            <a:grpSpLocks/>
          </p:cNvGrpSpPr>
          <p:nvPr/>
        </p:nvGrpSpPr>
        <p:grpSpPr bwMode="auto">
          <a:xfrm>
            <a:off x="2500313" y="2781300"/>
            <a:ext cx="4071937" cy="1219200"/>
            <a:chOff x="1643042" y="2710271"/>
            <a:chExt cx="4071966" cy="1218795"/>
          </a:xfrm>
        </p:grpSpPr>
        <p:sp>
          <p:nvSpPr>
            <p:cNvPr id="38921" name="7 CuadroTexto"/>
            <p:cNvSpPr txBox="1">
              <a:spLocks noChangeArrowheads="1"/>
            </p:cNvSpPr>
            <p:nvPr/>
          </p:nvSpPr>
          <p:spPr bwMode="auto">
            <a:xfrm>
              <a:off x="1643042" y="2710271"/>
              <a:ext cx="4071966" cy="12187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endParaRPr lang="es-MX" altLang="es-MX" sz="800">
                <a:latin typeface="ZapfHumnst BT"/>
              </a:endParaRPr>
            </a:p>
            <a:p>
              <a:pPr>
                <a:lnSpc>
                  <a:spcPct val="150000"/>
                </a:lnSpc>
                <a:buClr>
                  <a:schemeClr val="tx1"/>
                </a:buClr>
                <a:buSzPct val="65000"/>
                <a:buFontTx/>
                <a:buNone/>
              </a:pPr>
              <a:r>
                <a:rPr lang="es-MX" altLang="es-MX" sz="1800">
                  <a:latin typeface="ZapfHumnst BT"/>
                </a:rPr>
                <a:t>S/N </a:t>
              </a:r>
              <a:r>
                <a:rPr lang="es-MX" altLang="es-MX" sz="1800" b="1" i="1">
                  <a:solidFill>
                    <a:schemeClr val="accent2"/>
                  </a:solidFill>
                  <a:cs typeface="Times New Roman" pitchFamily="18" charset="0"/>
                </a:rPr>
                <a:t>Decibeles</a:t>
              </a:r>
              <a:r>
                <a:rPr lang="es-MX" altLang="es-MX" sz="1800">
                  <a:latin typeface="ZapfHumnst BT"/>
                </a:rPr>
                <a:t> = 10 log </a:t>
              </a:r>
              <a:r>
                <a:rPr lang="es-MX" altLang="es-MX" sz="1800" baseline="-25000">
                  <a:latin typeface="ZapfHumnst BT"/>
                </a:rPr>
                <a:t>10 </a:t>
              </a:r>
            </a:p>
            <a:p>
              <a:pPr>
                <a:lnSpc>
                  <a:spcPct val="150000"/>
                </a:lnSpc>
                <a:buClr>
                  <a:schemeClr val="tx1"/>
                </a:buClr>
                <a:buSzPct val="65000"/>
                <a:buFontTx/>
                <a:buNone/>
              </a:pPr>
              <a:endParaRPr lang="es-MX" altLang="es-MX" sz="1800"/>
            </a:p>
          </p:txBody>
        </p:sp>
        <p:sp>
          <p:nvSpPr>
            <p:cNvPr id="38922" name="10 CuadroTexto"/>
            <p:cNvSpPr txBox="1">
              <a:spLocks noChangeArrowheads="1"/>
            </p:cNvSpPr>
            <p:nvPr/>
          </p:nvSpPr>
          <p:spPr bwMode="auto">
            <a:xfrm>
              <a:off x="4286248" y="2786100"/>
              <a:ext cx="64294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S</a:t>
              </a:r>
            </a:p>
            <a:p>
              <a:pPr algn="ctr">
                <a:lnSpc>
                  <a:spcPct val="150000"/>
                </a:lnSpc>
                <a:buClr>
                  <a:schemeClr val="tx1"/>
                </a:buClr>
                <a:buSzPct val="65000"/>
                <a:buFontTx/>
                <a:buNone/>
              </a:pPr>
              <a:r>
                <a:rPr lang="es-MX" altLang="es-MX" sz="1800">
                  <a:latin typeface="ZapfHumnst BT"/>
                </a:rPr>
                <a:t>N</a:t>
              </a:r>
              <a:endParaRPr lang="es-MX" altLang="es-MX" sz="1800"/>
            </a:p>
          </p:txBody>
        </p:sp>
        <p:cxnSp>
          <p:nvCxnSpPr>
            <p:cNvPr id="38923" name="14 Conector recto"/>
            <p:cNvCxnSpPr>
              <a:cxnSpLocks noChangeShapeType="1"/>
            </p:cNvCxnSpPr>
            <p:nvPr/>
          </p:nvCxnSpPr>
          <p:spPr bwMode="auto">
            <a:xfrm>
              <a:off x="4357686" y="3284536"/>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924" name="17 CuadroTexto"/>
            <p:cNvSpPr txBox="1">
              <a:spLocks noChangeArrowheads="1"/>
            </p:cNvSpPr>
            <p:nvPr/>
          </p:nvSpPr>
          <p:spPr bwMode="auto">
            <a:xfrm>
              <a:off x="4857752" y="3059668"/>
              <a:ext cx="785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800" b="1" i="1">
                  <a:solidFill>
                    <a:schemeClr val="accent2"/>
                  </a:solidFill>
                  <a:cs typeface="Times New Roman" pitchFamily="18" charset="0"/>
                </a:rPr>
                <a:t>Watts</a:t>
              </a:r>
            </a:p>
          </p:txBody>
        </p:sp>
      </p:grpSp>
    </p:spTree>
    <p:extLst>
      <p:ext uri="{BB962C8B-B14F-4D97-AF65-F5344CB8AC3E}">
        <p14:creationId xmlns:p14="http://schemas.microsoft.com/office/powerpoint/2010/main" val="353715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99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785938"/>
            <a:ext cx="78581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Sea un canal extremadamente ruidoso en el cual el valor de la relación señal ruido es casi cero, es decir, el </a:t>
            </a:r>
            <a:r>
              <a:rPr lang="es-MX" altLang="es-MX" sz="1800" b="1">
                <a:latin typeface="ZapfHumnst BT"/>
              </a:rPr>
              <a:t>ruido es tan alto que la señal es muy débil.</a:t>
            </a:r>
            <a:endParaRPr lang="es-MX" altLang="es-MX" sz="2400" b="1"/>
          </a:p>
        </p:txBody>
      </p:sp>
      <p:sp>
        <p:nvSpPr>
          <p:cNvPr id="11" name="10 CuadroTexto"/>
          <p:cNvSpPr txBox="1">
            <a:spLocks noChangeArrowheads="1"/>
          </p:cNvSpPr>
          <p:nvPr/>
        </p:nvSpPr>
        <p:spPr bwMode="auto">
          <a:xfrm>
            <a:off x="714375" y="2924944"/>
            <a:ext cx="5500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este canal, la capacidad se calcula como:</a:t>
            </a:r>
            <a:endParaRPr lang="es-MX" altLang="es-MX" sz="2400"/>
          </a:p>
        </p:txBody>
      </p:sp>
      <p:sp>
        <p:nvSpPr>
          <p:cNvPr id="15" name="14 CuadroTexto"/>
          <p:cNvSpPr txBox="1">
            <a:spLocks noChangeArrowheads="1"/>
          </p:cNvSpPr>
          <p:nvPr/>
        </p:nvSpPr>
        <p:spPr bwMode="auto">
          <a:xfrm>
            <a:off x="1571625" y="3702819"/>
            <a:ext cx="6643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B log</a:t>
            </a:r>
            <a:r>
              <a:rPr lang="es-MX" altLang="es-MX" sz="1800" b="1" baseline="-25000">
                <a:latin typeface="ZapfHumnst BT"/>
              </a:rPr>
              <a:t>2</a:t>
            </a:r>
            <a:r>
              <a:rPr lang="es-MX" altLang="es-MX" sz="1800" b="1">
                <a:latin typeface="ZapfHumnst BT"/>
              </a:rPr>
              <a:t> (1 + S/N) </a:t>
            </a:r>
            <a:r>
              <a:rPr lang="es-MX" altLang="es-MX" sz="1800">
                <a:latin typeface="ZapfHumnst BT"/>
              </a:rPr>
              <a:t>= B log</a:t>
            </a:r>
            <a:r>
              <a:rPr lang="es-MX" altLang="es-MX" sz="1800" baseline="-25000">
                <a:latin typeface="ZapfHumnst BT"/>
              </a:rPr>
              <a:t>2</a:t>
            </a:r>
            <a:r>
              <a:rPr lang="es-MX" altLang="es-MX" sz="1800">
                <a:latin typeface="ZapfHumnst BT"/>
              </a:rPr>
              <a:t> (1 + 0) = B log</a:t>
            </a:r>
            <a:r>
              <a:rPr lang="es-MX" altLang="es-MX" sz="1800" baseline="-25000">
                <a:latin typeface="ZapfHumnst BT"/>
              </a:rPr>
              <a:t>2</a:t>
            </a:r>
            <a:r>
              <a:rPr lang="es-MX" altLang="es-MX" sz="1800">
                <a:latin typeface="ZapfHumnst BT"/>
              </a:rPr>
              <a:t> (1) = B x 0 = 0</a:t>
            </a:r>
            <a:endParaRPr lang="es-MX" altLang="es-MX" sz="1800"/>
          </a:p>
        </p:txBody>
      </p:sp>
      <p:sp>
        <p:nvSpPr>
          <p:cNvPr id="16" name="15 CuadroTexto"/>
          <p:cNvSpPr txBox="1">
            <a:spLocks noChangeArrowheads="1"/>
          </p:cNvSpPr>
          <p:nvPr/>
        </p:nvSpPr>
        <p:spPr bwMode="auto">
          <a:xfrm>
            <a:off x="714375" y="4444182"/>
            <a:ext cx="7786688"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Esto significa que la capacidad de este canal es 0 independientemente de su ancho de banda. En otras palabras, no se pueden enviar datos a través de este canal.</a:t>
            </a:r>
            <a:endParaRPr lang="es-MX" altLang="es-MX" sz="2400"/>
          </a:p>
        </p:txBody>
      </p:sp>
    </p:spTree>
    <p:extLst>
      <p:ext uri="{BB962C8B-B14F-4D97-AF65-F5344CB8AC3E}">
        <p14:creationId xmlns:p14="http://schemas.microsoft.com/office/powerpoint/2010/main" val="2980945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4096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78593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Calcular la tasa de bit máxima teórica para una línea telefónica regular.</a:t>
            </a:r>
            <a:endParaRPr lang="es-MX" altLang="es-MX" sz="2400" b="1"/>
          </a:p>
        </p:txBody>
      </p:sp>
      <p:sp>
        <p:nvSpPr>
          <p:cNvPr id="11" name="10 CuadroTexto"/>
          <p:cNvSpPr txBox="1">
            <a:spLocks noChangeArrowheads="1"/>
          </p:cNvSpPr>
          <p:nvPr/>
        </p:nvSpPr>
        <p:spPr bwMode="auto">
          <a:xfrm>
            <a:off x="857250" y="2357438"/>
            <a:ext cx="771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Una línea telefónica tiene habitualmente un </a:t>
            </a:r>
            <a:r>
              <a:rPr lang="es-MX" altLang="es-MX" sz="1800" b="1">
                <a:latin typeface="ZapfHumnst BT"/>
              </a:rPr>
              <a:t>ancho de banda 3,000 hz  </a:t>
            </a:r>
            <a:r>
              <a:rPr lang="es-MX" altLang="es-MX" sz="1800">
                <a:latin typeface="ZapfHumnst BT"/>
              </a:rPr>
              <a:t>(300 hz a 3,300 hz).</a:t>
            </a:r>
            <a:endParaRPr lang="es-MX" altLang="es-MX" sz="2400"/>
          </a:p>
        </p:txBody>
      </p:sp>
      <p:sp>
        <p:nvSpPr>
          <p:cNvPr id="15" name="14 CuadroTexto"/>
          <p:cNvSpPr txBox="1">
            <a:spLocks noChangeArrowheads="1"/>
          </p:cNvSpPr>
          <p:nvPr/>
        </p:nvSpPr>
        <p:spPr bwMode="auto">
          <a:xfrm>
            <a:off x="1143000" y="4277767"/>
            <a:ext cx="7143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B log</a:t>
            </a:r>
            <a:r>
              <a:rPr lang="es-MX" altLang="es-MX" sz="1800" b="1" baseline="-25000">
                <a:latin typeface="ZapfHumnst BT"/>
              </a:rPr>
              <a:t>2</a:t>
            </a:r>
            <a:r>
              <a:rPr lang="es-MX" altLang="es-MX" sz="1800" b="1">
                <a:latin typeface="ZapfHumnst BT"/>
              </a:rPr>
              <a:t> (1 + S/N) </a:t>
            </a:r>
            <a:r>
              <a:rPr lang="es-MX" altLang="es-MX" sz="1800">
                <a:latin typeface="ZapfHumnst BT"/>
              </a:rPr>
              <a:t>= 3000 log</a:t>
            </a:r>
            <a:r>
              <a:rPr lang="es-MX" altLang="es-MX" sz="1800" baseline="-25000">
                <a:latin typeface="ZapfHumnst BT"/>
              </a:rPr>
              <a:t>2</a:t>
            </a:r>
            <a:r>
              <a:rPr lang="es-MX" altLang="es-MX" sz="1800">
                <a:latin typeface="ZapfHumnst BT"/>
              </a:rPr>
              <a:t> (1 + 3,162) = 3000 log</a:t>
            </a:r>
            <a:r>
              <a:rPr lang="es-MX" altLang="es-MX" sz="1800" baseline="-25000">
                <a:latin typeface="ZapfHumnst BT"/>
              </a:rPr>
              <a:t>2</a:t>
            </a:r>
            <a:r>
              <a:rPr lang="es-MX" altLang="es-MX" sz="1800">
                <a:latin typeface="ZapfHumnst BT"/>
              </a:rPr>
              <a:t> (3,163) = 3000 x 11.627 = 34,881 bps</a:t>
            </a:r>
            <a:endParaRPr lang="es-MX" altLang="es-MX" sz="1800"/>
          </a:p>
        </p:txBody>
      </p:sp>
      <p:sp>
        <p:nvSpPr>
          <p:cNvPr id="16" name="15 CuadroTexto"/>
          <p:cNvSpPr txBox="1">
            <a:spLocks noChangeArrowheads="1"/>
          </p:cNvSpPr>
          <p:nvPr/>
        </p:nvSpPr>
        <p:spPr bwMode="auto">
          <a:xfrm>
            <a:off x="857250" y="3233738"/>
            <a:ext cx="77866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dirty="0">
                <a:latin typeface="ZapfHumnst BT"/>
              </a:rPr>
              <a:t>La </a:t>
            </a:r>
            <a:r>
              <a:rPr lang="es-MX" altLang="es-MX" sz="1800" b="1" dirty="0">
                <a:latin typeface="ZapfHumnst BT"/>
              </a:rPr>
              <a:t>relación señal-ruido </a:t>
            </a:r>
            <a:r>
              <a:rPr lang="es-MX" altLang="es-MX" sz="1800" dirty="0">
                <a:latin typeface="ZapfHumnst BT"/>
              </a:rPr>
              <a:t>(S/N) es habitualmente </a:t>
            </a:r>
            <a:r>
              <a:rPr lang="es-MX" altLang="es-MX" sz="1800" b="1" dirty="0">
                <a:latin typeface="ZapfHumnst BT"/>
              </a:rPr>
              <a:t>35 </a:t>
            </a:r>
            <a:r>
              <a:rPr lang="es-MX" altLang="es-MX" sz="1800" b="1" dirty="0" err="1">
                <a:latin typeface="ZapfHumnst BT"/>
              </a:rPr>
              <a:t>db</a:t>
            </a:r>
            <a:endParaRPr lang="es-MX" altLang="es-MX" sz="2400" b="1" dirty="0"/>
          </a:p>
        </p:txBody>
      </p:sp>
      <p:sp>
        <p:nvSpPr>
          <p:cNvPr id="9" name="8 CuadroTexto"/>
          <p:cNvSpPr txBox="1">
            <a:spLocks noChangeArrowheads="1"/>
          </p:cNvSpPr>
          <p:nvPr/>
        </p:nvSpPr>
        <p:spPr bwMode="auto">
          <a:xfrm>
            <a:off x="785813" y="5286375"/>
            <a:ext cx="80010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dirty="0">
                <a:latin typeface="ZapfHumnst BT"/>
              </a:rPr>
              <a:t>Esto significa que la tasa de bit máxima para una línea telefónica es 34.881 Kbps. Si se quiere enviar datos más rápido, sería necesario incrementar el ancho de banda de la línea o mejorar la razón ruido-señal.</a:t>
            </a:r>
            <a:endParaRPr lang="es-MX" altLang="es-MX" sz="2400" b="1" dirty="0"/>
          </a:p>
        </p:txBody>
      </p:sp>
      <p:sp>
        <p:nvSpPr>
          <p:cNvPr id="10" name="15 CuadroTexto"/>
          <p:cNvSpPr txBox="1">
            <a:spLocks noChangeArrowheads="1"/>
          </p:cNvSpPr>
          <p:nvPr/>
        </p:nvSpPr>
        <p:spPr bwMode="auto">
          <a:xfrm>
            <a:off x="3635896" y="3803295"/>
            <a:ext cx="26021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gn="just">
              <a:lnSpc>
                <a:spcPct val="150000"/>
              </a:lnSpc>
              <a:buClr>
                <a:schemeClr val="tx1"/>
              </a:buClr>
              <a:buSzPct val="65000"/>
              <a:buNone/>
            </a:pPr>
            <a:r>
              <a:rPr lang="es-MX" altLang="es-MX" sz="1800" b="1" dirty="0">
                <a:latin typeface="ZapfHumnst BT"/>
              </a:rPr>
              <a:t>35 </a:t>
            </a:r>
            <a:r>
              <a:rPr lang="es-MX" altLang="es-MX" sz="1800" b="1" dirty="0" err="1">
                <a:latin typeface="ZapfHumnst BT"/>
              </a:rPr>
              <a:t>db</a:t>
            </a:r>
            <a:r>
              <a:rPr lang="es-MX" altLang="es-MX" sz="1800" b="1" dirty="0">
                <a:latin typeface="ZapfHumnst BT"/>
              </a:rPr>
              <a:t> </a:t>
            </a:r>
            <a:r>
              <a:rPr lang="es-MX" altLang="es-MX" sz="1800" dirty="0">
                <a:latin typeface="ZapfHumnst BT"/>
              </a:rPr>
              <a:t>= </a:t>
            </a:r>
            <a:r>
              <a:rPr lang="es-MX" altLang="es-MX" sz="1800" b="1" dirty="0">
                <a:latin typeface="ZapfHumnst BT"/>
              </a:rPr>
              <a:t>3,162 watts</a:t>
            </a:r>
            <a:endParaRPr lang="es-MX" altLang="es-MX" sz="2400" b="1" dirty="0"/>
          </a:p>
        </p:txBody>
      </p:sp>
    </p:spTree>
    <p:extLst>
      <p:ext uri="{BB962C8B-B14F-4D97-AF65-F5344CB8AC3E}">
        <p14:creationId xmlns:p14="http://schemas.microsoft.com/office/powerpoint/2010/main" val="2869580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i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6"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51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5124" name="23 CuadroTexto"/>
          <p:cNvSpPr txBox="1">
            <a:spLocks noChangeArrowheads="1"/>
          </p:cNvSpPr>
          <p:nvPr/>
        </p:nvSpPr>
        <p:spPr bwMode="auto">
          <a:xfrm>
            <a:off x="642938" y="1214438"/>
            <a:ext cx="1571625"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Simplex</a:t>
            </a:r>
          </a:p>
        </p:txBody>
      </p:sp>
      <p:sp>
        <p:nvSpPr>
          <p:cNvPr id="12293" name="24 CuadroTexto"/>
          <p:cNvSpPr txBox="1">
            <a:spLocks noChangeArrowheads="1"/>
          </p:cNvSpPr>
          <p:nvPr/>
        </p:nvSpPr>
        <p:spPr bwMode="auto">
          <a:xfrm>
            <a:off x="1000125" y="2000250"/>
            <a:ext cx="75009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La </a:t>
            </a:r>
            <a:r>
              <a:rPr lang="es-MX" altLang="es-MX" sz="1800" b="1">
                <a:latin typeface="ZapfHumnst BT"/>
              </a:rPr>
              <a:t>comunicación es unidireccional</a:t>
            </a:r>
            <a:r>
              <a:rPr lang="es-MX" altLang="es-MX" sz="1800">
                <a:latin typeface="ZapfHumnst BT"/>
              </a:rPr>
              <a:t>, como en una calle de un </a:t>
            </a:r>
          </a:p>
          <a:p>
            <a:pPr algn="just">
              <a:lnSpc>
                <a:spcPct val="150000"/>
              </a:lnSpc>
              <a:spcBef>
                <a:spcPct val="0"/>
              </a:spcBef>
              <a:buFontTx/>
              <a:buNone/>
            </a:pPr>
            <a:r>
              <a:rPr lang="es-MX" altLang="es-MX" sz="1800">
                <a:latin typeface="ZapfHumnst BT"/>
              </a:rPr>
              <a:t>      único sentido. </a:t>
            </a:r>
          </a:p>
        </p:txBody>
      </p:sp>
      <p:grpSp>
        <p:nvGrpSpPr>
          <p:cNvPr id="2" name="13 Grupo"/>
          <p:cNvGrpSpPr>
            <a:grpSpLocks/>
          </p:cNvGrpSpPr>
          <p:nvPr/>
        </p:nvGrpSpPr>
        <p:grpSpPr bwMode="auto">
          <a:xfrm>
            <a:off x="1857375" y="4049713"/>
            <a:ext cx="5429250" cy="1879600"/>
            <a:chOff x="1857375" y="4049713"/>
            <a:chExt cx="5429250" cy="1879600"/>
          </a:xfrm>
        </p:grpSpPr>
        <p:pic>
          <p:nvPicPr>
            <p:cNvPr id="5128" name="12 Imagen" descr="iser.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335463"/>
              <a:ext cx="911225"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4406900"/>
              <a:ext cx="1143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30" name="19 Conector recto"/>
            <p:cNvCxnSpPr>
              <a:cxnSpLocks noChangeShapeType="1"/>
            </p:cNvCxnSpPr>
            <p:nvPr/>
          </p:nvCxnSpPr>
          <p:spPr bwMode="auto">
            <a:xfrm>
              <a:off x="3143250" y="4929188"/>
              <a:ext cx="25717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4" name="33 Conector recto de flecha"/>
            <p:cNvCxnSpPr/>
            <p:nvPr/>
          </p:nvCxnSpPr>
          <p:spPr bwMode="auto">
            <a:xfrm flipV="1">
              <a:off x="3429000" y="4572000"/>
              <a:ext cx="192881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35" name="34 CuadroTexto"/>
            <p:cNvSpPr txBox="1"/>
            <p:nvPr/>
          </p:nvSpPr>
          <p:spPr>
            <a:xfrm>
              <a:off x="3357563" y="4049713"/>
              <a:ext cx="2071687" cy="338137"/>
            </a:xfrm>
            <a:prstGeom prst="rect">
              <a:avLst/>
            </a:prstGeom>
            <a:noFill/>
          </p:spPr>
          <p:txBody>
            <a:bodyPr>
              <a:spAutoFit/>
            </a:bodyPr>
            <a:lstStyle/>
            <a:p>
              <a:pPr algn="ctr">
                <a:defRPr/>
              </a:pPr>
              <a:r>
                <a:rPr lang="es-MX" sz="1600" b="1" i="1" dirty="0">
                  <a:solidFill>
                    <a:schemeClr val="accent6">
                      <a:lumMod val="50000"/>
                    </a:schemeClr>
                  </a:solidFill>
                </a:rPr>
                <a:t>Dirección de los datos</a:t>
              </a:r>
            </a:p>
          </p:txBody>
        </p:sp>
        <p:sp>
          <p:nvSpPr>
            <p:cNvPr id="5133" name="40 CuadroTexto"/>
            <p:cNvSpPr txBox="1">
              <a:spLocks noChangeArrowheads="1"/>
            </p:cNvSpPr>
            <p:nvPr/>
          </p:nvSpPr>
          <p:spPr bwMode="auto">
            <a:xfrm>
              <a:off x="1857375" y="5621338"/>
              <a:ext cx="2071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400" b="1">
                  <a:latin typeface="ZapfHumnst BT"/>
                </a:rPr>
                <a:t>Computadora central</a:t>
              </a:r>
            </a:p>
          </p:txBody>
        </p:sp>
        <p:sp>
          <p:nvSpPr>
            <p:cNvPr id="5134" name="41 CuadroTexto"/>
            <p:cNvSpPr txBox="1">
              <a:spLocks noChangeArrowheads="1"/>
            </p:cNvSpPr>
            <p:nvPr/>
          </p:nvSpPr>
          <p:spPr bwMode="auto">
            <a:xfrm>
              <a:off x="5214938" y="5599113"/>
              <a:ext cx="2071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400" b="1">
                  <a:latin typeface="ZapfHumnst BT"/>
                </a:rPr>
                <a:t>Monitor</a:t>
              </a:r>
            </a:p>
          </p:txBody>
        </p:sp>
      </p:grpSp>
      <p:sp>
        <p:nvSpPr>
          <p:cNvPr id="12301" name="45 CuadroTexto"/>
          <p:cNvSpPr txBox="1">
            <a:spLocks noChangeArrowheads="1"/>
          </p:cNvSpPr>
          <p:nvPr/>
        </p:nvSpPr>
        <p:spPr bwMode="auto">
          <a:xfrm>
            <a:off x="1214438" y="3063875"/>
            <a:ext cx="6929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b="1">
                <a:latin typeface="ZapfHumnst BT"/>
              </a:rPr>
              <a:t>   Ejemplo:  </a:t>
            </a:r>
            <a:r>
              <a:rPr lang="es-MX" altLang="es-MX" sz="1800">
                <a:latin typeface="ZapfHumnst BT"/>
              </a:rPr>
              <a:t>El monitor solamente puede aceptar datos de salida.</a:t>
            </a:r>
          </a:p>
        </p:txBody>
      </p:sp>
    </p:spTree>
    <p:extLst>
      <p:ext uri="{BB962C8B-B14F-4D97-AF65-F5344CB8AC3E}">
        <p14:creationId xmlns:p14="http://schemas.microsoft.com/office/powerpoint/2010/main" val="3629862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box(in)">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01"/>
                                        </p:tgtEl>
                                        <p:attrNameLst>
                                          <p:attrName>style.visibility</p:attrName>
                                        </p:attrNameLst>
                                      </p:cBhvr>
                                      <p:to>
                                        <p:strVal val="visible"/>
                                      </p:to>
                                    </p:set>
                                    <p:animEffect transition="in" filter="box(in)">
                                      <p:cBhvr>
                                        <p:cTn id="12" dur="500"/>
                                        <p:tgtEl>
                                          <p:spTgt spid="12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3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61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148" name="23 CuadroTexto"/>
          <p:cNvSpPr txBox="1">
            <a:spLocks noChangeArrowheads="1"/>
          </p:cNvSpPr>
          <p:nvPr/>
        </p:nvSpPr>
        <p:spPr bwMode="auto">
          <a:xfrm>
            <a:off x="642938" y="1143000"/>
            <a:ext cx="1571625"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Simplex</a:t>
            </a:r>
          </a:p>
        </p:txBody>
      </p:sp>
      <p:graphicFrame>
        <p:nvGraphicFramePr>
          <p:cNvPr id="60418" name="Object 2"/>
          <p:cNvGraphicFramePr>
            <a:graphicFrameLocks noChangeAspect="1"/>
          </p:cNvGraphicFramePr>
          <p:nvPr/>
        </p:nvGraphicFramePr>
        <p:xfrm>
          <a:off x="2000250" y="3027363"/>
          <a:ext cx="2514600" cy="2330450"/>
        </p:xfrm>
        <a:graphic>
          <a:graphicData uri="http://schemas.openxmlformats.org/presentationml/2006/ole">
            <mc:AlternateContent xmlns:mc="http://schemas.openxmlformats.org/markup-compatibility/2006">
              <mc:Choice xmlns:v="urn:schemas-microsoft-com:vml" Requires="v">
                <p:oleObj spid="_x0000_s49184" name="Imagen" r:id="rId3" imgW="4168775" imgH="3862388" progId="MS_ClipArt_Gallery.2">
                  <p:embed/>
                </p:oleObj>
              </mc:Choice>
              <mc:Fallback>
                <p:oleObj name="Imagen" r:id="rId3" imgW="4168775" imgH="38623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027363"/>
                        <a:ext cx="25146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19" name="Object 3"/>
          <p:cNvGraphicFramePr>
            <a:graphicFrameLocks noChangeAspect="1"/>
          </p:cNvGraphicFramePr>
          <p:nvPr/>
        </p:nvGraphicFramePr>
        <p:xfrm>
          <a:off x="5199063" y="4786313"/>
          <a:ext cx="2873375" cy="1487487"/>
        </p:xfrm>
        <a:graphic>
          <a:graphicData uri="http://schemas.openxmlformats.org/presentationml/2006/ole">
            <mc:AlternateContent xmlns:mc="http://schemas.openxmlformats.org/markup-compatibility/2006">
              <mc:Choice xmlns:v="urn:schemas-microsoft-com:vml" Requires="v">
                <p:oleObj spid="_x0000_s49185" name="Imagen" r:id="rId5" imgW="1175004" imgH="608076" progId="MS_ClipArt_Gallery.2">
                  <p:embed/>
                </p:oleObj>
              </mc:Choice>
              <mc:Fallback>
                <p:oleObj name="Imagen" r:id="rId5" imgW="1175004" imgH="60807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9063" y="4786313"/>
                        <a:ext cx="2873375"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15 CuadroTexto"/>
          <p:cNvSpPr txBox="1">
            <a:spLocks noChangeArrowheads="1"/>
          </p:cNvSpPr>
          <p:nvPr/>
        </p:nvSpPr>
        <p:spPr bwMode="auto">
          <a:xfrm>
            <a:off x="1000125" y="1933575"/>
            <a:ext cx="7429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Solamente una de las dos estaciones puede transmitir, la otra sólo </a:t>
            </a:r>
          </a:p>
          <a:p>
            <a:pPr algn="just">
              <a:lnSpc>
                <a:spcPct val="150000"/>
              </a:lnSpc>
              <a:spcBef>
                <a:spcPct val="0"/>
              </a:spcBef>
              <a:buFontTx/>
              <a:buNone/>
            </a:pPr>
            <a:r>
              <a:rPr lang="es-MX" altLang="es-MX" sz="1800">
                <a:latin typeface="ZapfHumnst BT"/>
              </a:rPr>
              <a:t>      puede recibir:</a:t>
            </a:r>
          </a:p>
        </p:txBody>
      </p:sp>
    </p:spTree>
    <p:extLst>
      <p:ext uri="{BB962C8B-B14F-4D97-AF65-F5344CB8AC3E}">
        <p14:creationId xmlns:p14="http://schemas.microsoft.com/office/powerpoint/2010/main" val="1379650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animEffect transition="in" filter="box(in)">
                                      <p:cBhvr>
                                        <p:cTn id="7" dur="500"/>
                                        <p:tgtEl>
                                          <p:spTgt spid="3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0418"/>
                                        </p:tgtEl>
                                        <p:attrNameLst>
                                          <p:attrName>style.visibility</p:attrName>
                                        </p:attrNameLst>
                                      </p:cBhvr>
                                      <p:to>
                                        <p:strVal val="visible"/>
                                      </p:to>
                                    </p:set>
                                    <p:anim calcmode="lin" valueType="num">
                                      <p:cBhvr additive="base">
                                        <p:cTn id="12" dur="500" fill="hold"/>
                                        <p:tgtEl>
                                          <p:spTgt spid="60418"/>
                                        </p:tgtEl>
                                        <p:attrNameLst>
                                          <p:attrName>ppt_x</p:attrName>
                                        </p:attrNameLst>
                                      </p:cBhvr>
                                      <p:tavLst>
                                        <p:tav tm="0">
                                          <p:val>
                                            <p:strVal val="0-#ppt_w/2"/>
                                          </p:val>
                                        </p:tav>
                                        <p:tav tm="100000">
                                          <p:val>
                                            <p:strVal val="#ppt_x"/>
                                          </p:val>
                                        </p:tav>
                                      </p:tavLst>
                                    </p:anim>
                                    <p:anim calcmode="lin" valueType="num">
                                      <p:cBhvr additive="base">
                                        <p:cTn id="13" dur="500" fill="hold"/>
                                        <p:tgtEl>
                                          <p:spTgt spid="6041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60419"/>
                                        </p:tgtEl>
                                        <p:attrNameLst>
                                          <p:attrName>style.visibility</p:attrName>
                                        </p:attrNameLst>
                                      </p:cBhvr>
                                      <p:to>
                                        <p:strVal val="visible"/>
                                      </p:to>
                                    </p:set>
                                    <p:anim calcmode="lin" valueType="num">
                                      <p:cBhvr additive="base">
                                        <p:cTn id="17" dur="500" fill="hold"/>
                                        <p:tgtEl>
                                          <p:spTgt spid="60419"/>
                                        </p:tgtEl>
                                        <p:attrNameLst>
                                          <p:attrName>ppt_x</p:attrName>
                                        </p:attrNameLst>
                                      </p:cBhvr>
                                      <p:tavLst>
                                        <p:tav tm="0">
                                          <p:val>
                                            <p:strVal val="0-#ppt_w/2"/>
                                          </p:val>
                                        </p:tav>
                                        <p:tav tm="100000">
                                          <p:val>
                                            <p:strVal val="#ppt_x"/>
                                          </p:val>
                                        </p:tav>
                                      </p:tavLst>
                                    </p:anim>
                                    <p:anim calcmode="lin" valueType="num">
                                      <p:cBhvr additive="base">
                                        <p:cTn id="18"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71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7172" name="23 CuadroTexto"/>
          <p:cNvSpPr txBox="1">
            <a:spLocks noChangeArrowheads="1"/>
          </p:cNvSpPr>
          <p:nvPr/>
        </p:nvSpPr>
        <p:spPr bwMode="auto">
          <a:xfrm>
            <a:off x="642938" y="1143000"/>
            <a:ext cx="1928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err="1">
                <a:solidFill>
                  <a:schemeClr val="accent6">
                    <a:lumMod val="75000"/>
                  </a:schemeClr>
                </a:solidFill>
                <a:latin typeface="ZapfHumnst BT"/>
              </a:rPr>
              <a:t>Half</a:t>
            </a:r>
            <a:r>
              <a:rPr lang="es-MX" altLang="es-MX" sz="2000" b="1" dirty="0">
                <a:solidFill>
                  <a:schemeClr val="accent6">
                    <a:lumMod val="75000"/>
                  </a:schemeClr>
                </a:solidFill>
                <a:latin typeface="ZapfHumnst BT"/>
              </a:rPr>
              <a:t>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13317" name="15 CuadroTexto"/>
          <p:cNvSpPr txBox="1">
            <a:spLocks noChangeArrowheads="1"/>
          </p:cNvSpPr>
          <p:nvPr/>
        </p:nvSpPr>
        <p:spPr bwMode="auto">
          <a:xfrm>
            <a:off x="1000125" y="1933575"/>
            <a:ext cx="7429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Cada estación puede tanto enviar como recibir, pero no al mismo </a:t>
            </a:r>
          </a:p>
          <a:p>
            <a:pPr algn="just">
              <a:lnSpc>
                <a:spcPct val="150000"/>
              </a:lnSpc>
              <a:spcBef>
                <a:spcPct val="0"/>
              </a:spcBef>
              <a:buFontTx/>
              <a:buNone/>
            </a:pPr>
            <a:r>
              <a:rPr lang="es-MX" altLang="es-MX" sz="1800">
                <a:latin typeface="ZapfHumnst BT"/>
              </a:rPr>
              <a:t>       tiempo.</a:t>
            </a:r>
          </a:p>
        </p:txBody>
      </p:sp>
      <p:sp>
        <p:nvSpPr>
          <p:cNvPr id="13318" name="7 CuadroTexto"/>
          <p:cNvSpPr txBox="1">
            <a:spLocks noChangeArrowheads="1"/>
          </p:cNvSpPr>
          <p:nvPr/>
        </p:nvSpPr>
        <p:spPr bwMode="auto">
          <a:xfrm>
            <a:off x="1000125" y="2786063"/>
            <a:ext cx="7429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Cuando un dispositivo está enviando, el otro sólo puede recibir y</a:t>
            </a:r>
          </a:p>
          <a:p>
            <a:pPr algn="just">
              <a:lnSpc>
                <a:spcPct val="150000"/>
              </a:lnSpc>
              <a:spcBef>
                <a:spcPct val="0"/>
              </a:spcBef>
              <a:buFontTx/>
              <a:buNone/>
            </a:pPr>
            <a:r>
              <a:rPr lang="es-MX" altLang="es-MX" sz="1800">
                <a:latin typeface="ZapfHumnst BT"/>
              </a:rPr>
              <a:t>       viceversa.</a:t>
            </a:r>
          </a:p>
        </p:txBody>
      </p:sp>
      <p:grpSp>
        <p:nvGrpSpPr>
          <p:cNvPr id="2" name="15 Grupo"/>
          <p:cNvGrpSpPr>
            <a:grpSpLocks/>
          </p:cNvGrpSpPr>
          <p:nvPr/>
        </p:nvGrpSpPr>
        <p:grpSpPr bwMode="auto">
          <a:xfrm>
            <a:off x="1000125" y="4000500"/>
            <a:ext cx="7286625" cy="2000250"/>
            <a:chOff x="1000125" y="4000500"/>
            <a:chExt cx="7286625" cy="2000250"/>
          </a:xfrm>
        </p:grpSpPr>
        <p:pic>
          <p:nvPicPr>
            <p:cNvPr id="7176" name="8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4357688"/>
              <a:ext cx="1047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9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286250"/>
              <a:ext cx="1047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10 CuadroTexto"/>
            <p:cNvSpPr txBox="1">
              <a:spLocks noChangeArrowheads="1"/>
            </p:cNvSpPr>
            <p:nvPr/>
          </p:nvSpPr>
          <p:spPr bwMode="auto">
            <a:xfrm>
              <a:off x="1000125" y="5662613"/>
              <a:ext cx="2357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sp>
          <p:nvSpPr>
            <p:cNvPr id="7179" name="11 CuadroTexto"/>
            <p:cNvSpPr txBox="1">
              <a:spLocks noChangeArrowheads="1"/>
            </p:cNvSpPr>
            <p:nvPr/>
          </p:nvSpPr>
          <p:spPr bwMode="auto">
            <a:xfrm>
              <a:off x="5929313" y="5591175"/>
              <a:ext cx="2357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cxnSp>
          <p:nvCxnSpPr>
            <p:cNvPr id="7180" name="12 Conector recto"/>
            <p:cNvCxnSpPr>
              <a:cxnSpLocks noChangeShapeType="1"/>
            </p:cNvCxnSpPr>
            <p:nvPr/>
          </p:nvCxnSpPr>
          <p:spPr bwMode="auto">
            <a:xfrm>
              <a:off x="2428875" y="4786313"/>
              <a:ext cx="42148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 name="13 Conector recto de flecha"/>
            <p:cNvCxnSpPr/>
            <p:nvPr/>
          </p:nvCxnSpPr>
          <p:spPr bwMode="auto">
            <a:xfrm>
              <a:off x="3143250" y="4500563"/>
              <a:ext cx="278606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15" name="14 CuadroTexto"/>
            <p:cNvSpPr txBox="1"/>
            <p:nvPr/>
          </p:nvSpPr>
          <p:spPr>
            <a:xfrm>
              <a:off x="2286000" y="4000500"/>
              <a:ext cx="4643438" cy="338138"/>
            </a:xfrm>
            <a:prstGeom prst="rect">
              <a:avLst/>
            </a:prstGeom>
            <a:noFill/>
          </p:spPr>
          <p:txBody>
            <a:bodyPr>
              <a:spAutoFit/>
            </a:bodyPr>
            <a:lstStyle/>
            <a:p>
              <a:pPr algn="ctr">
                <a:defRPr/>
              </a:pPr>
              <a:r>
                <a:rPr lang="es-MX" sz="1600" b="1" i="1" dirty="0">
                  <a:solidFill>
                    <a:schemeClr val="accent6">
                      <a:lumMod val="50000"/>
                    </a:schemeClr>
                  </a:solidFill>
                </a:rPr>
                <a:t>Dirección de los datos en cualquier momento</a:t>
              </a:r>
            </a:p>
          </p:txBody>
        </p:sp>
        <p:cxnSp>
          <p:nvCxnSpPr>
            <p:cNvPr id="25" name="24 Conector recto de flecha"/>
            <p:cNvCxnSpPr/>
            <p:nvPr/>
          </p:nvCxnSpPr>
          <p:spPr bwMode="auto">
            <a:xfrm>
              <a:off x="3143250" y="5072063"/>
              <a:ext cx="2786063" cy="0"/>
            </a:xfrm>
            <a:prstGeom prst="straightConnector1">
              <a:avLst/>
            </a:prstGeom>
            <a:solidFill>
              <a:schemeClr val="accent1"/>
            </a:solidFill>
            <a:ln w="9525" cap="flat" cmpd="sng" algn="ctr">
              <a:solidFill>
                <a:schemeClr val="accent6">
                  <a:lumMod val="50000"/>
                </a:schemeClr>
              </a:solidFill>
              <a:prstDash val="solid"/>
              <a:round/>
              <a:headEnd type="arrow" w="med" len="med"/>
              <a:tailEnd type="none"/>
            </a:ln>
            <a:effectLst/>
          </p:spPr>
        </p:cxnSp>
        <p:sp>
          <p:nvSpPr>
            <p:cNvPr id="26" name="25 CuadroTexto"/>
            <p:cNvSpPr txBox="1"/>
            <p:nvPr/>
          </p:nvSpPr>
          <p:spPr>
            <a:xfrm>
              <a:off x="2581275" y="5162550"/>
              <a:ext cx="4062413" cy="338138"/>
            </a:xfrm>
            <a:prstGeom prst="rect">
              <a:avLst/>
            </a:prstGeom>
            <a:noFill/>
          </p:spPr>
          <p:txBody>
            <a:bodyPr>
              <a:spAutoFit/>
            </a:bodyPr>
            <a:lstStyle/>
            <a:p>
              <a:pPr algn="ctr">
                <a:defRPr/>
              </a:pPr>
              <a:r>
                <a:rPr lang="es-MX" sz="1600" b="1" i="1" dirty="0">
                  <a:solidFill>
                    <a:schemeClr val="accent6">
                      <a:lumMod val="50000"/>
                    </a:schemeClr>
                  </a:solidFill>
                </a:rPr>
                <a:t>Dirección de los datos en el instante 2</a:t>
              </a:r>
            </a:p>
          </p:txBody>
        </p:sp>
      </p:grpSp>
    </p:spTree>
    <p:extLst>
      <p:ext uri="{BB962C8B-B14F-4D97-AF65-F5344CB8AC3E}">
        <p14:creationId xmlns:p14="http://schemas.microsoft.com/office/powerpoint/2010/main" val="2094805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box(in)">
                                      <p:cBhvr>
                                        <p:cTn id="12" dur="500"/>
                                        <p:tgtEl>
                                          <p:spTgt spid="13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81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8196" name="23 CuadroTexto"/>
          <p:cNvSpPr txBox="1">
            <a:spLocks noChangeArrowheads="1"/>
          </p:cNvSpPr>
          <p:nvPr/>
        </p:nvSpPr>
        <p:spPr bwMode="auto">
          <a:xfrm>
            <a:off x="642938" y="1143000"/>
            <a:ext cx="1928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err="1">
                <a:solidFill>
                  <a:schemeClr val="accent6">
                    <a:lumMod val="75000"/>
                  </a:schemeClr>
                </a:solidFill>
                <a:latin typeface="ZapfHumnst BT"/>
              </a:rPr>
              <a:t>Half</a:t>
            </a:r>
            <a:r>
              <a:rPr lang="es-MX" altLang="es-MX" sz="2000" b="1" dirty="0">
                <a:solidFill>
                  <a:schemeClr val="accent6">
                    <a:lumMod val="75000"/>
                  </a:schemeClr>
                </a:solidFill>
                <a:latin typeface="ZapfHumnst BT"/>
              </a:rPr>
              <a:t>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4103" name="15 CuadroTexto"/>
          <p:cNvSpPr txBox="1">
            <a:spLocks noChangeArrowheads="1"/>
          </p:cNvSpPr>
          <p:nvPr/>
        </p:nvSpPr>
        <p:spPr bwMode="auto">
          <a:xfrm>
            <a:off x="928688" y="1857375"/>
            <a:ext cx="7786687"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Este modo es similar a una </a:t>
            </a:r>
            <a:r>
              <a:rPr lang="es-MX" altLang="es-MX" sz="1800" b="1">
                <a:latin typeface="ZapfHumnst BT"/>
              </a:rPr>
              <a:t>calle con un único carril y tráfico en dos </a:t>
            </a:r>
          </a:p>
          <a:p>
            <a:pPr algn="just">
              <a:lnSpc>
                <a:spcPct val="150000"/>
              </a:lnSpc>
              <a:spcBef>
                <a:spcPct val="0"/>
              </a:spcBef>
              <a:buFontTx/>
              <a:buNone/>
            </a:pPr>
            <a:r>
              <a:rPr lang="es-MX" altLang="es-MX" sz="1800" b="1">
                <a:latin typeface="ZapfHumnst BT"/>
              </a:rPr>
              <a:t>      direcciones</a:t>
            </a:r>
            <a:r>
              <a:rPr lang="es-MX" altLang="es-MX" sz="1800">
                <a:latin typeface="ZapfHumnst BT"/>
              </a:rPr>
              <a:t>. Mientras los coches viajan en una dirección, los coches </a:t>
            </a:r>
          </a:p>
          <a:p>
            <a:pPr algn="just">
              <a:lnSpc>
                <a:spcPct val="150000"/>
              </a:lnSpc>
              <a:spcBef>
                <a:spcPct val="0"/>
              </a:spcBef>
              <a:buFontTx/>
              <a:buNone/>
            </a:pPr>
            <a:r>
              <a:rPr lang="es-MX" altLang="es-MX" sz="1800">
                <a:latin typeface="ZapfHumnst BT"/>
              </a:rPr>
              <a:t>      que van en sentido contrario deben esperar.</a:t>
            </a:r>
          </a:p>
        </p:txBody>
      </p:sp>
      <p:sp>
        <p:nvSpPr>
          <p:cNvPr id="4104" name="7 CuadroTexto"/>
          <p:cNvSpPr txBox="1">
            <a:spLocks noChangeArrowheads="1"/>
          </p:cNvSpPr>
          <p:nvPr/>
        </p:nvSpPr>
        <p:spPr bwMode="auto">
          <a:xfrm>
            <a:off x="928688" y="3143250"/>
            <a:ext cx="77866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La capacidad total del canal es usada por aquel de los dos dispositivos </a:t>
            </a:r>
          </a:p>
          <a:p>
            <a:pPr algn="just">
              <a:lnSpc>
                <a:spcPct val="150000"/>
              </a:lnSpc>
              <a:spcBef>
                <a:spcPct val="0"/>
              </a:spcBef>
              <a:buFontTx/>
              <a:buNone/>
            </a:pPr>
            <a:r>
              <a:rPr lang="es-MX" altLang="es-MX" sz="1800">
                <a:latin typeface="ZapfHumnst BT"/>
              </a:rPr>
              <a:t>      que está transmitiendo.</a:t>
            </a:r>
          </a:p>
        </p:txBody>
      </p:sp>
      <p:sp>
        <p:nvSpPr>
          <p:cNvPr id="4105" name="16 CuadroTexto"/>
          <p:cNvSpPr txBox="1">
            <a:spLocks noChangeArrowheads="1"/>
          </p:cNvSpPr>
          <p:nvPr/>
        </p:nvSpPr>
        <p:spPr bwMode="auto">
          <a:xfrm>
            <a:off x="1357313" y="4143375"/>
            <a:ext cx="6215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b="1">
                <a:latin typeface="ZapfHumnst BT"/>
              </a:rPr>
              <a:t>Ejemplo:</a:t>
            </a:r>
            <a:r>
              <a:rPr lang="es-MX" altLang="es-MX" sz="1800">
                <a:latin typeface="ZapfHumnst BT"/>
              </a:rPr>
              <a:t> Walkie-talkies </a:t>
            </a:r>
          </a:p>
        </p:txBody>
      </p:sp>
      <p:graphicFrame>
        <p:nvGraphicFramePr>
          <p:cNvPr id="63490" name="Object 2"/>
          <p:cNvGraphicFramePr>
            <a:graphicFrameLocks noChangeAspect="1"/>
          </p:cNvGraphicFramePr>
          <p:nvPr/>
        </p:nvGraphicFramePr>
        <p:xfrm>
          <a:off x="5786438" y="4962525"/>
          <a:ext cx="1866900" cy="1895475"/>
        </p:xfrm>
        <a:graphic>
          <a:graphicData uri="http://schemas.openxmlformats.org/presentationml/2006/ole">
            <mc:AlternateContent xmlns:mc="http://schemas.openxmlformats.org/markup-compatibility/2006">
              <mc:Choice xmlns:v="urn:schemas-microsoft-com:vml" Requires="v">
                <p:oleObj spid="_x0000_s50208" name="Imagen" r:id="rId3" imgW="1113739" imgH="1132027" progId="MS_ClipArt_Gallery.2">
                  <p:embed/>
                </p:oleObj>
              </mc:Choice>
              <mc:Fallback>
                <p:oleObj name="Imagen" r:id="rId3" imgW="1113739" imgH="113202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4962525"/>
                        <a:ext cx="18669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1" name="Object 3"/>
          <p:cNvGraphicFramePr>
            <a:graphicFrameLocks noChangeAspect="1"/>
          </p:cNvGraphicFramePr>
          <p:nvPr/>
        </p:nvGraphicFramePr>
        <p:xfrm>
          <a:off x="2857500" y="4714875"/>
          <a:ext cx="1866900" cy="1895475"/>
        </p:xfrm>
        <a:graphic>
          <a:graphicData uri="http://schemas.openxmlformats.org/presentationml/2006/ole">
            <mc:AlternateContent xmlns:mc="http://schemas.openxmlformats.org/markup-compatibility/2006">
              <mc:Choice xmlns:v="urn:schemas-microsoft-com:vml" Requires="v">
                <p:oleObj spid="_x0000_s50209" name="Imagen" r:id="rId5" imgW="1113739" imgH="1132027" progId="MS_ClipArt_Gallery.2">
                  <p:embed/>
                </p:oleObj>
              </mc:Choice>
              <mc:Fallback>
                <p:oleObj name="Imagen" r:id="rId5" imgW="1113739" imgH="113202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4714875"/>
                        <a:ext cx="18669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3286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box(in)">
                                      <p:cBhvr>
                                        <p:cTn id="7" dur="500"/>
                                        <p:tgtEl>
                                          <p:spTgt spid="4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04"/>
                                        </p:tgtEl>
                                        <p:attrNameLst>
                                          <p:attrName>style.visibility</p:attrName>
                                        </p:attrNameLst>
                                      </p:cBhvr>
                                      <p:to>
                                        <p:strVal val="visible"/>
                                      </p:to>
                                    </p:set>
                                    <p:animEffect transition="in" filter="box(in)">
                                      <p:cBhvr>
                                        <p:cTn id="12" dur="500"/>
                                        <p:tgtEl>
                                          <p:spTgt spid="41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5"/>
                                        </p:tgtEl>
                                        <p:attrNameLst>
                                          <p:attrName>style.visibility</p:attrName>
                                        </p:attrNameLst>
                                      </p:cBhvr>
                                      <p:to>
                                        <p:strVal val="visible"/>
                                      </p:to>
                                    </p:set>
                                    <p:animEffect transition="in" filter="box(in)">
                                      <p:cBhvr>
                                        <p:cTn id="17" dur="500"/>
                                        <p:tgtEl>
                                          <p:spTgt spid="41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63490"/>
                                        </p:tgtEl>
                                        <p:attrNameLst>
                                          <p:attrName>style.visibility</p:attrName>
                                        </p:attrNameLst>
                                      </p:cBhvr>
                                      <p:to>
                                        <p:strVal val="visible"/>
                                      </p:to>
                                    </p:set>
                                    <p:anim calcmode="lin" valueType="num">
                                      <p:cBhvr additive="base">
                                        <p:cTn id="22" dur="500" fill="hold"/>
                                        <p:tgtEl>
                                          <p:spTgt spid="63490"/>
                                        </p:tgtEl>
                                        <p:attrNameLst>
                                          <p:attrName>ppt_x</p:attrName>
                                        </p:attrNameLst>
                                      </p:cBhvr>
                                      <p:tavLst>
                                        <p:tav tm="0">
                                          <p:val>
                                            <p:strVal val="1+#ppt_w/2"/>
                                          </p:val>
                                        </p:tav>
                                        <p:tav tm="100000">
                                          <p:val>
                                            <p:strVal val="#ppt_x"/>
                                          </p:val>
                                        </p:tav>
                                      </p:tavLst>
                                    </p:anim>
                                    <p:anim calcmode="lin" valueType="num">
                                      <p:cBhvr additive="base">
                                        <p:cTn id="23" dur="500" fill="hold"/>
                                        <p:tgtEl>
                                          <p:spTgt spid="6349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2" presetClass="entr" presetSubtype="2" fill="hold" nodeType="afterEffect">
                                  <p:stCondLst>
                                    <p:cond delay="0"/>
                                  </p:stCondLst>
                                  <p:childTnLst>
                                    <p:set>
                                      <p:cBhvr>
                                        <p:cTn id="26" dur="1" fill="hold">
                                          <p:stCondLst>
                                            <p:cond delay="0"/>
                                          </p:stCondLst>
                                        </p:cTn>
                                        <p:tgtEl>
                                          <p:spTgt spid="63491"/>
                                        </p:tgtEl>
                                        <p:attrNameLst>
                                          <p:attrName>style.visibility</p:attrName>
                                        </p:attrNameLst>
                                      </p:cBhvr>
                                      <p:to>
                                        <p:strVal val="visible"/>
                                      </p:to>
                                    </p:set>
                                    <p:anim calcmode="lin" valueType="num">
                                      <p:cBhvr additive="base">
                                        <p:cTn id="27" dur="500" fill="hold"/>
                                        <p:tgtEl>
                                          <p:spTgt spid="63491"/>
                                        </p:tgtEl>
                                        <p:attrNameLst>
                                          <p:attrName>ppt_x</p:attrName>
                                        </p:attrNameLst>
                                      </p:cBhvr>
                                      <p:tavLst>
                                        <p:tav tm="0">
                                          <p:val>
                                            <p:strVal val="1+#ppt_w/2"/>
                                          </p:val>
                                        </p:tav>
                                        <p:tav tm="100000">
                                          <p:val>
                                            <p:strVal val="#ppt_x"/>
                                          </p:val>
                                        </p:tav>
                                      </p:tavLst>
                                    </p:anim>
                                    <p:anim calcmode="lin" valueType="num">
                                      <p:cBhvr additive="base">
                                        <p:cTn id="2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921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9220" name="23 CuadroTexto"/>
          <p:cNvSpPr txBox="1">
            <a:spLocks noChangeArrowheads="1"/>
          </p:cNvSpPr>
          <p:nvPr/>
        </p:nvSpPr>
        <p:spPr bwMode="auto">
          <a:xfrm>
            <a:off x="642938" y="1143000"/>
            <a:ext cx="192881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Full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14341" name="15 CuadroTexto"/>
          <p:cNvSpPr txBox="1">
            <a:spLocks noChangeArrowheads="1"/>
          </p:cNvSpPr>
          <p:nvPr/>
        </p:nvSpPr>
        <p:spPr bwMode="auto">
          <a:xfrm>
            <a:off x="1000125" y="2011363"/>
            <a:ext cx="7429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Ambas estaciones pueden enviar y recibir simultáneamente.       </a:t>
            </a:r>
          </a:p>
        </p:txBody>
      </p:sp>
      <p:sp>
        <p:nvSpPr>
          <p:cNvPr id="14342" name="7 CuadroTexto"/>
          <p:cNvSpPr txBox="1">
            <a:spLocks noChangeArrowheads="1"/>
          </p:cNvSpPr>
          <p:nvPr/>
        </p:nvSpPr>
        <p:spPr bwMode="auto">
          <a:xfrm>
            <a:off x="1000125" y="2647950"/>
            <a:ext cx="7643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Es como una </a:t>
            </a:r>
            <a:r>
              <a:rPr lang="es-MX" altLang="es-MX" sz="1800" b="1">
                <a:latin typeface="ZapfHumnst BT"/>
              </a:rPr>
              <a:t>calle de dos sentidos </a:t>
            </a:r>
            <a:r>
              <a:rPr lang="es-MX" altLang="es-MX" sz="1800">
                <a:latin typeface="ZapfHumnst BT"/>
              </a:rPr>
              <a:t>con tráfico que fluye en ambas</a:t>
            </a:r>
          </a:p>
          <a:p>
            <a:pPr algn="just">
              <a:lnSpc>
                <a:spcPct val="150000"/>
              </a:lnSpc>
              <a:spcBef>
                <a:spcPct val="0"/>
              </a:spcBef>
              <a:buFontTx/>
              <a:buNone/>
            </a:pPr>
            <a:r>
              <a:rPr lang="es-MX" altLang="es-MX" sz="1800">
                <a:latin typeface="ZapfHumnst BT"/>
              </a:rPr>
              <a:t>      direcciones al mismo tiempo. </a:t>
            </a:r>
          </a:p>
        </p:txBody>
      </p:sp>
      <p:grpSp>
        <p:nvGrpSpPr>
          <p:cNvPr id="2" name="15 Grupo"/>
          <p:cNvGrpSpPr>
            <a:grpSpLocks/>
          </p:cNvGrpSpPr>
          <p:nvPr/>
        </p:nvGrpSpPr>
        <p:grpSpPr bwMode="auto">
          <a:xfrm>
            <a:off x="1000125" y="4214813"/>
            <a:ext cx="7286625" cy="1714500"/>
            <a:chOff x="1000125" y="4214813"/>
            <a:chExt cx="7286625" cy="1714500"/>
          </a:xfrm>
        </p:grpSpPr>
        <p:pic>
          <p:nvPicPr>
            <p:cNvPr id="9224" name="8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4286250"/>
              <a:ext cx="1047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9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214813"/>
              <a:ext cx="1047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10 CuadroTexto"/>
            <p:cNvSpPr txBox="1">
              <a:spLocks noChangeArrowheads="1"/>
            </p:cNvSpPr>
            <p:nvPr/>
          </p:nvSpPr>
          <p:spPr bwMode="auto">
            <a:xfrm>
              <a:off x="1000125" y="5591175"/>
              <a:ext cx="2357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sp>
          <p:nvSpPr>
            <p:cNvPr id="9227" name="11 CuadroTexto"/>
            <p:cNvSpPr txBox="1">
              <a:spLocks noChangeArrowheads="1"/>
            </p:cNvSpPr>
            <p:nvPr/>
          </p:nvSpPr>
          <p:spPr bwMode="auto">
            <a:xfrm>
              <a:off x="5929313" y="5519738"/>
              <a:ext cx="2357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cxnSp>
          <p:nvCxnSpPr>
            <p:cNvPr id="9228" name="12 Conector recto"/>
            <p:cNvCxnSpPr>
              <a:cxnSpLocks noChangeShapeType="1"/>
            </p:cNvCxnSpPr>
            <p:nvPr/>
          </p:nvCxnSpPr>
          <p:spPr bwMode="auto">
            <a:xfrm>
              <a:off x="2428875" y="4567238"/>
              <a:ext cx="42148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 name="13 Conector recto de flecha"/>
            <p:cNvCxnSpPr/>
            <p:nvPr/>
          </p:nvCxnSpPr>
          <p:spPr bwMode="auto">
            <a:xfrm>
              <a:off x="3143250" y="4357688"/>
              <a:ext cx="278606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15" name="14 CuadroTexto"/>
            <p:cNvSpPr txBox="1"/>
            <p:nvPr/>
          </p:nvSpPr>
          <p:spPr>
            <a:xfrm>
              <a:off x="2214563" y="4929188"/>
              <a:ext cx="4643437" cy="338137"/>
            </a:xfrm>
            <a:prstGeom prst="rect">
              <a:avLst/>
            </a:prstGeom>
            <a:noFill/>
          </p:spPr>
          <p:txBody>
            <a:bodyPr>
              <a:spAutoFit/>
            </a:bodyPr>
            <a:lstStyle/>
            <a:p>
              <a:pPr algn="ctr">
                <a:defRPr/>
              </a:pPr>
              <a:r>
                <a:rPr lang="es-MX" sz="1600" b="1" i="1" dirty="0">
                  <a:solidFill>
                    <a:schemeClr val="accent6">
                      <a:lumMod val="50000"/>
                    </a:schemeClr>
                  </a:solidFill>
                </a:rPr>
                <a:t>Dirección de los datos en cualquier momento</a:t>
              </a:r>
            </a:p>
          </p:txBody>
        </p:sp>
        <p:cxnSp>
          <p:nvCxnSpPr>
            <p:cNvPr id="25" name="24 Conector recto de flecha"/>
            <p:cNvCxnSpPr/>
            <p:nvPr/>
          </p:nvCxnSpPr>
          <p:spPr bwMode="auto">
            <a:xfrm>
              <a:off x="3143250" y="4786313"/>
              <a:ext cx="2786063" cy="0"/>
            </a:xfrm>
            <a:prstGeom prst="straightConnector1">
              <a:avLst/>
            </a:prstGeom>
            <a:solidFill>
              <a:schemeClr val="accent1"/>
            </a:solidFill>
            <a:ln w="9525" cap="flat" cmpd="sng" algn="ctr">
              <a:solidFill>
                <a:schemeClr val="accent6">
                  <a:lumMod val="50000"/>
                </a:schemeClr>
              </a:solidFill>
              <a:prstDash val="solid"/>
              <a:round/>
              <a:headEnd type="arrow" w="med" len="med"/>
              <a:tailEnd type="none"/>
            </a:ln>
            <a:effectLst/>
          </p:spPr>
        </p:cxnSp>
      </p:grpSp>
    </p:spTree>
    <p:extLst>
      <p:ext uri="{BB962C8B-B14F-4D97-AF65-F5344CB8AC3E}">
        <p14:creationId xmlns:p14="http://schemas.microsoft.com/office/powerpoint/2010/main" val="201481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ox(in)">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box(in)">
                                      <p:cBhvr>
                                        <p:cTn id="12" dur="500"/>
                                        <p:tgtEl>
                                          <p:spTgt spid="14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1024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0244" name="23 CuadroTexto"/>
          <p:cNvSpPr txBox="1">
            <a:spLocks noChangeArrowheads="1"/>
          </p:cNvSpPr>
          <p:nvPr/>
        </p:nvSpPr>
        <p:spPr bwMode="auto">
          <a:xfrm>
            <a:off x="642938" y="1143000"/>
            <a:ext cx="192881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Full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15365" name="15 CuadroTexto"/>
          <p:cNvSpPr txBox="1">
            <a:spLocks noChangeArrowheads="1"/>
          </p:cNvSpPr>
          <p:nvPr/>
        </p:nvSpPr>
        <p:spPr bwMode="auto">
          <a:xfrm>
            <a:off x="1214438" y="2714625"/>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Times New Roman" pitchFamily="18" charset="0"/>
              <a:buAutoNum type="arabicPeriod"/>
            </a:pPr>
            <a:r>
              <a:rPr lang="es-MX" altLang="es-MX" sz="1600">
                <a:latin typeface="ZapfHumnst BT"/>
              </a:rPr>
              <a:t>El enlace contiene caminos de transmisión físicamente separados, uno para enviar y otro para recibir.</a:t>
            </a:r>
          </a:p>
        </p:txBody>
      </p:sp>
      <p:grpSp>
        <p:nvGrpSpPr>
          <p:cNvPr id="2" name="15 Grupo"/>
          <p:cNvGrpSpPr>
            <a:grpSpLocks/>
          </p:cNvGrpSpPr>
          <p:nvPr/>
        </p:nvGrpSpPr>
        <p:grpSpPr bwMode="auto">
          <a:xfrm>
            <a:off x="1000125" y="4500563"/>
            <a:ext cx="7286625" cy="1714500"/>
            <a:chOff x="1000125" y="4500563"/>
            <a:chExt cx="7286625" cy="1714500"/>
          </a:xfrm>
        </p:grpSpPr>
        <p:pic>
          <p:nvPicPr>
            <p:cNvPr id="10249" name="8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4572000"/>
              <a:ext cx="1047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9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500563"/>
              <a:ext cx="1047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10 CuadroTexto"/>
            <p:cNvSpPr txBox="1">
              <a:spLocks noChangeArrowheads="1"/>
            </p:cNvSpPr>
            <p:nvPr/>
          </p:nvSpPr>
          <p:spPr bwMode="auto">
            <a:xfrm>
              <a:off x="1000125" y="5876925"/>
              <a:ext cx="2357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sp>
          <p:nvSpPr>
            <p:cNvPr id="10252" name="11 CuadroTexto"/>
            <p:cNvSpPr txBox="1">
              <a:spLocks noChangeArrowheads="1"/>
            </p:cNvSpPr>
            <p:nvPr/>
          </p:nvSpPr>
          <p:spPr bwMode="auto">
            <a:xfrm>
              <a:off x="5929313" y="5805488"/>
              <a:ext cx="2357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cxnSp>
          <p:nvCxnSpPr>
            <p:cNvPr id="10253" name="12 Conector recto"/>
            <p:cNvCxnSpPr>
              <a:cxnSpLocks noChangeShapeType="1"/>
            </p:cNvCxnSpPr>
            <p:nvPr/>
          </p:nvCxnSpPr>
          <p:spPr bwMode="auto">
            <a:xfrm>
              <a:off x="2428875" y="4852988"/>
              <a:ext cx="42148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 name="13 Conector recto de flecha"/>
            <p:cNvCxnSpPr/>
            <p:nvPr/>
          </p:nvCxnSpPr>
          <p:spPr bwMode="auto">
            <a:xfrm>
              <a:off x="3143250" y="4643438"/>
              <a:ext cx="278606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15" name="14 CuadroTexto"/>
            <p:cNvSpPr txBox="1"/>
            <p:nvPr/>
          </p:nvSpPr>
          <p:spPr>
            <a:xfrm>
              <a:off x="2214563" y="5214938"/>
              <a:ext cx="4643437" cy="338137"/>
            </a:xfrm>
            <a:prstGeom prst="rect">
              <a:avLst/>
            </a:prstGeom>
            <a:noFill/>
          </p:spPr>
          <p:txBody>
            <a:bodyPr>
              <a:spAutoFit/>
            </a:bodyPr>
            <a:lstStyle/>
            <a:p>
              <a:pPr algn="ctr">
                <a:defRPr/>
              </a:pPr>
              <a:r>
                <a:rPr lang="es-MX" sz="1600" b="1" i="1" dirty="0">
                  <a:solidFill>
                    <a:schemeClr val="accent6">
                      <a:lumMod val="50000"/>
                    </a:schemeClr>
                  </a:solidFill>
                </a:rPr>
                <a:t>Dirección de los datos en cualquier momento</a:t>
              </a:r>
            </a:p>
          </p:txBody>
        </p:sp>
        <p:cxnSp>
          <p:nvCxnSpPr>
            <p:cNvPr id="25" name="24 Conector recto de flecha"/>
            <p:cNvCxnSpPr/>
            <p:nvPr/>
          </p:nvCxnSpPr>
          <p:spPr bwMode="auto">
            <a:xfrm>
              <a:off x="3143250" y="5072063"/>
              <a:ext cx="2786063" cy="0"/>
            </a:xfrm>
            <a:prstGeom prst="straightConnector1">
              <a:avLst/>
            </a:prstGeom>
            <a:solidFill>
              <a:schemeClr val="accent1"/>
            </a:solidFill>
            <a:ln w="9525" cap="flat" cmpd="sng" algn="ctr">
              <a:solidFill>
                <a:schemeClr val="accent6">
                  <a:lumMod val="50000"/>
                </a:schemeClr>
              </a:solidFill>
              <a:prstDash val="solid"/>
              <a:round/>
              <a:headEnd type="arrow" w="med" len="med"/>
              <a:tailEnd type="none"/>
            </a:ln>
            <a:effectLst/>
          </p:spPr>
        </p:cxnSp>
      </p:grpSp>
      <p:sp>
        <p:nvSpPr>
          <p:cNvPr id="15374" name="16 CuadroTexto"/>
          <p:cNvSpPr txBox="1">
            <a:spLocks noChangeArrowheads="1"/>
          </p:cNvSpPr>
          <p:nvPr/>
        </p:nvSpPr>
        <p:spPr bwMode="auto">
          <a:xfrm>
            <a:off x="857250" y="1785938"/>
            <a:ext cx="7500938"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dirty="0">
                <a:latin typeface="ZapfHumnst BT"/>
              </a:rPr>
              <a:t>   Las señales que van en cualquier dirección deben compartir la</a:t>
            </a:r>
          </a:p>
          <a:p>
            <a:pPr algn="just">
              <a:lnSpc>
                <a:spcPct val="150000"/>
              </a:lnSpc>
              <a:spcBef>
                <a:spcPct val="0"/>
              </a:spcBef>
              <a:buFontTx/>
              <a:buNone/>
            </a:pPr>
            <a:r>
              <a:rPr lang="es-MX" altLang="es-MX" sz="1800" dirty="0">
                <a:latin typeface="ZapfHumnst BT"/>
              </a:rPr>
              <a:t>      capacidad del enlace y puede ser de dos formas.</a:t>
            </a:r>
          </a:p>
        </p:txBody>
      </p:sp>
      <p:sp>
        <p:nvSpPr>
          <p:cNvPr id="15375" name="17 CuadroTexto"/>
          <p:cNvSpPr txBox="1">
            <a:spLocks noChangeArrowheads="1"/>
          </p:cNvSpPr>
          <p:nvPr/>
        </p:nvSpPr>
        <p:spPr bwMode="auto">
          <a:xfrm>
            <a:off x="1214438" y="3500438"/>
            <a:ext cx="7286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Times New Roman" pitchFamily="18" charset="0"/>
              <a:buAutoNum type="arabicPeriod" startAt="2"/>
            </a:pPr>
            <a:r>
              <a:rPr lang="es-MX" altLang="es-MX" sz="1600">
                <a:latin typeface="ZapfHumnst BT"/>
              </a:rPr>
              <a:t>Se divide la capacidad del canal entre las señales que viajan en direcciones opuestas.</a:t>
            </a:r>
          </a:p>
        </p:txBody>
      </p:sp>
    </p:spTree>
    <p:extLst>
      <p:ext uri="{BB962C8B-B14F-4D97-AF65-F5344CB8AC3E}">
        <p14:creationId xmlns:p14="http://schemas.microsoft.com/office/powerpoint/2010/main" val="2827376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box(in)">
                                      <p:cBhvr>
                                        <p:cTn id="7" dur="500"/>
                                        <p:tgtEl>
                                          <p:spTgt spid="15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ox(in)">
                                      <p:cBhvr>
                                        <p:cTn id="12" dur="500"/>
                                        <p:tgtEl>
                                          <p:spTgt spid="1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75"/>
                                        </p:tgtEl>
                                        <p:attrNameLst>
                                          <p:attrName>style.visibility</p:attrName>
                                        </p:attrNameLst>
                                      </p:cBhvr>
                                      <p:to>
                                        <p:strVal val="visible"/>
                                      </p:to>
                                    </p:set>
                                    <p:animEffect transition="in" filter="box(in)">
                                      <p:cBhvr>
                                        <p:cTn id="17" dur="500"/>
                                        <p:tgtEl>
                                          <p:spTgt spid="153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74" grpId="0"/>
      <p:bldP spid="1537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2435</Words>
  <Application>Microsoft Office PowerPoint</Application>
  <PresentationFormat>Presentación en pantalla (4:3)</PresentationFormat>
  <Paragraphs>295</Paragraphs>
  <Slides>39</Slides>
  <Notes>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39</vt:i4>
      </vt:variant>
    </vt:vector>
  </HeadingPairs>
  <TitlesOfParts>
    <vt:vector size="47" baseType="lpstr">
      <vt:lpstr>Arial</vt:lpstr>
      <vt:lpstr>Calibri</vt:lpstr>
      <vt:lpstr>Times New Roman</vt:lpstr>
      <vt:lpstr>Wingdings</vt:lpstr>
      <vt:lpstr>ZapfHumnst BT</vt:lpstr>
      <vt:lpstr>Tema de Office</vt:lpstr>
      <vt:lpstr>Bitmap Image</vt:lpstr>
      <vt:lpstr>Imagen</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66</cp:revision>
  <cp:lastPrinted>2017-03-21T18:35:17Z</cp:lastPrinted>
  <dcterms:created xsi:type="dcterms:W3CDTF">2013-06-11T22:32:36Z</dcterms:created>
  <dcterms:modified xsi:type="dcterms:W3CDTF">2020-04-27T14:38:56Z</dcterms:modified>
</cp:coreProperties>
</file>