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91" r:id="rId3"/>
    <p:sldId id="317" r:id="rId4"/>
    <p:sldId id="318" r:id="rId5"/>
    <p:sldId id="319" r:id="rId6"/>
    <p:sldId id="344" r:id="rId7"/>
    <p:sldId id="320" r:id="rId8"/>
    <p:sldId id="321" r:id="rId9"/>
    <p:sldId id="346" r:id="rId10"/>
    <p:sldId id="347" r:id="rId11"/>
    <p:sldId id="322" r:id="rId12"/>
    <p:sldId id="323" r:id="rId13"/>
    <p:sldId id="324" r:id="rId14"/>
    <p:sldId id="327" r:id="rId15"/>
    <p:sldId id="348" r:id="rId16"/>
    <p:sldId id="351" r:id="rId17"/>
    <p:sldId id="352" r:id="rId18"/>
    <p:sldId id="338" r:id="rId19"/>
    <p:sldId id="332" r:id="rId20"/>
    <p:sldId id="339" r:id="rId21"/>
    <p:sldId id="334" r:id="rId22"/>
    <p:sldId id="335" r:id="rId23"/>
    <p:sldId id="349" r:id="rId24"/>
    <p:sldId id="350" r:id="rId25"/>
    <p:sldId id="337" r:id="rId26"/>
    <p:sldId id="354" r:id="rId27"/>
    <p:sldId id="294" r:id="rId28"/>
    <p:sldId id="298" r:id="rId29"/>
    <p:sldId id="315" r:id="rId30"/>
    <p:sldId id="300" r:id="rId31"/>
    <p:sldId id="301" r:id="rId32"/>
    <p:sldId id="302" r:id="rId33"/>
    <p:sldId id="353" r:id="rId34"/>
    <p:sldId id="303" r:id="rId35"/>
    <p:sldId id="304" r:id="rId36"/>
    <p:sldId id="305" r:id="rId37"/>
    <p:sldId id="307" r:id="rId38"/>
    <p:sldId id="308" r:id="rId39"/>
    <p:sldId id="309" r:id="rId40"/>
    <p:sldId id="310" r:id="rId41"/>
    <p:sldId id="312" r:id="rId42"/>
    <p:sldId id="345" r:id="rId4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250" autoAdjust="0"/>
  </p:normalViewPr>
  <p:slideViewPr>
    <p:cSldViewPr>
      <p:cViewPr varScale="1">
        <p:scale>
          <a:sx n="64" d="100"/>
          <a:sy n="64" d="100"/>
        </p:scale>
        <p:origin x="126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13/02/2020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6806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66611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F19FD2-63AD-48FF-B270-1A51F2E9F473}" type="slidenum">
              <a:rPr lang="es-MX" sz="1200" smtClean="0"/>
              <a:pPr/>
              <a:t>31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444941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CF0E7D-84F1-47C4-901B-B3C03DF6C81C}" type="slidenum">
              <a:rPr lang="es-MX" sz="1200" smtClean="0"/>
              <a:pPr/>
              <a:t>32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837371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CF0E7D-84F1-47C4-901B-B3C03DF6C81C}" type="slidenum">
              <a:rPr lang="es-MX" sz="1200" smtClean="0"/>
              <a:pPr/>
              <a:t>33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269206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0446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7865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0082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4759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. Ejemplos NOS: Microsoft Windows Server, Linux y Novel Open Enterprise Server.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Enrutador: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dirty="0"/>
              <a:t>Un procesador de comunicaciones que se utiliza para </a:t>
            </a:r>
            <a:r>
              <a:rPr lang="es-MX" dirty="0" err="1"/>
              <a:t>enrutar</a:t>
            </a:r>
            <a:r>
              <a:rPr lang="es-MX" dirty="0"/>
              <a:t> paquetes de datos a través de distintas redes y asegurar que los datos enviados lleguen a la dirección correcta.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909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5466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0251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8012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13/02/2020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08RHxhFRLA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2018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Fundamentos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Introducción a las redes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8" y="3429000"/>
            <a:ext cx="3821774" cy="28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275" y="1757782"/>
            <a:ext cx="5057775" cy="2419350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22030" y="1289660"/>
            <a:ext cx="1901698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conecta a clientes inalámbricos a una red cableada. Tiene un conector RJ-45 en el que se conecta "la red cableada" y los clientes (laptops,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pdas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pcs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etc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) se conectan a la red por medio del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access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point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804248" y="1152515"/>
            <a:ext cx="2220314" cy="458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lnSpc>
                <a:spcPts val="25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Router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inalámbrico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un dispositivo que salió de la mezcla de un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Point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y un </a:t>
            </a:r>
            <a:r>
              <a:rPr lang="es-MX" altLang="es-MX" sz="1600" b="1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Switch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diseñado para compartir una conexión hacia Internet. Tiene conectores RJ-45 para la "LAN", 1 conector RJ-45 para "el enlace a Internet" o red WAN e incluye antenas para permitir la conexión de clientes inalámbricos. 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4" name="AutoShape 2" descr="[​IMG]"/>
          <p:cNvSpPr>
            <a:spLocks noChangeAspect="1" noChangeArrowheads="1"/>
          </p:cNvSpPr>
          <p:nvPr/>
        </p:nvSpPr>
        <p:spPr bwMode="auto">
          <a:xfrm>
            <a:off x="155575" y="-460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7504" y="-182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Router</a:t>
            </a:r>
            <a:r>
              <a:rPr lang="es-ES_tradnl" sz="3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inalámbrico vs Access </a:t>
            </a:r>
            <a:r>
              <a:rPr lang="es-ES_tradnl" sz="32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point</a:t>
            </a:r>
            <a:endParaRPr lang="es-ES_tradnl" sz="32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618384" y="5521991"/>
            <a:ext cx="5184576" cy="105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2500"/>
              </a:lnSpc>
              <a:spcBef>
                <a:spcPts val="600"/>
              </a:spcBef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puede transferir datos de forma inalámbrica o por cable. 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puede ser 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Point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pero 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Point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no puede ser 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2" name="Nube 1"/>
          <p:cNvSpPr/>
          <p:nvPr/>
        </p:nvSpPr>
        <p:spPr>
          <a:xfrm rot="7777100">
            <a:off x="2036549" y="1794371"/>
            <a:ext cx="2249247" cy="3299078"/>
          </a:xfrm>
          <a:prstGeom prst="cloud">
            <a:avLst/>
          </a:prstGeom>
          <a:noFill/>
          <a:ln w="12700">
            <a:solidFill>
              <a:schemeClr val="accent6">
                <a:lumMod val="75000"/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363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348880"/>
            <a:ext cx="2824814" cy="3024336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95730" y="1340768"/>
            <a:ext cx="7866620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 startAt="5"/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Radio frecuencia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3568" y="2060848"/>
            <a:ext cx="4624342" cy="36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 término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radiofrecuencia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se aplica a la porción menos energética del espectro electromagnético, situada entre unos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 Hz</a:t>
            </a:r>
            <a:r>
              <a:rPr lang="es-MX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y unos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GHz</a:t>
            </a:r>
            <a:r>
              <a:rPr lang="es-MX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ondas electromagnéticas 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de esta región del espectro se pueden transmitir aplicando la corriente alterna originada en un generador a una antena. </a:t>
            </a:r>
          </a:p>
        </p:txBody>
      </p:sp>
    </p:spTree>
    <p:extLst>
      <p:ext uri="{BB962C8B-B14F-4D97-AF65-F5344CB8AC3E}">
        <p14:creationId xmlns:p14="http://schemas.microsoft.com/office/powerpoint/2010/main" val="409045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95730" y="1268760"/>
            <a:ext cx="7866620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 startAt="5"/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Microondas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55576" y="2060848"/>
            <a:ext cx="7706774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radiocomunicación por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microondas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se refiere a la transmisión de datos o energía a través de radiofrecuencias. Se denomina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microondas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a las ondas electromagnéticas; generalmente de entre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MHz y 300 GHz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40B842-678F-4802-BF79-FCEA8634C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564971"/>
            <a:ext cx="3672408" cy="2832711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55576" y="3504895"/>
            <a:ext cx="4536504" cy="295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desventaja es que viajan en línea directa y no curva (sobre la tierra), por tanto, necesitan estar relativamente cerca una estación de otra. (máximo de 40 a 48 kilómetros de distancia) y se deben encontrar en lugares altos para asegurar las transmisión sin obstrucción. </a:t>
            </a:r>
          </a:p>
        </p:txBody>
      </p:sp>
    </p:spTree>
    <p:extLst>
      <p:ext uri="{BB962C8B-B14F-4D97-AF65-F5344CB8AC3E}">
        <p14:creationId xmlns:p14="http://schemas.microsoft.com/office/powerpoint/2010/main" val="286834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630" y="1755312"/>
            <a:ext cx="3558854" cy="2299567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82955" y="1415086"/>
            <a:ext cx="5013087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 startAt="6"/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Cables UTP, coaxial y fibra óptica 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78" y="3432577"/>
            <a:ext cx="3411855" cy="11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816" y="3789040"/>
            <a:ext cx="3474452" cy="249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4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224" y="3832248"/>
            <a:ext cx="4034335" cy="3025752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90589" y="1940335"/>
            <a:ext cx="7488832" cy="228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(Personal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Area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Network o Red de Área Personal)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(Local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Area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Network o Red de Área Local)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Metropolitan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Area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Network o Red de Área Metropolitana)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WAN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(Wide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Network o Red de Área Amplia)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GAN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(Global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Area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Network o Red de Área Global)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Clasificación de las redes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81844" y="1296331"/>
            <a:ext cx="7399076" cy="568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Las redes pueden clasificarse como:</a:t>
            </a:r>
          </a:p>
        </p:txBody>
      </p:sp>
    </p:spTree>
    <p:extLst>
      <p:ext uri="{BB962C8B-B14F-4D97-AF65-F5344CB8AC3E}">
        <p14:creationId xmlns:p14="http://schemas.microsoft.com/office/powerpoint/2010/main" val="420431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(Personal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Personal)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925996" y="1261680"/>
            <a:ext cx="734481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Se utiliza para conectar entre sí dispositivos personales, como computadoras, teléfonos celulares, </a:t>
            </a:r>
            <a:r>
              <a:rPr lang="es-MX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tablets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, puntos de acceso a Internet, impresoras, auriculares, asistentes digitales personales (PDA), dispositivos de audio, etc.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68379" y="5237040"/>
            <a:ext cx="3831613" cy="894744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Tienen un alcance máximo de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10 metros.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Espacio personal (oficina).</a:t>
            </a:r>
            <a:endParaRPr lang="es-ES_tradnl" sz="18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973144"/>
            <a:ext cx="4123036" cy="3215968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68379" y="4328847"/>
            <a:ext cx="4191653" cy="900353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Puede ser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alámbrica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o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 inalámbrica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(Bluetooth, </a:t>
            </a:r>
            <a:r>
              <a:rPr lang="es-MX" sz="1600" kern="0" dirty="0" err="1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Wi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-Fi o Rayos </a:t>
            </a:r>
            <a:r>
              <a:rPr lang="es-MX" sz="1600" kern="0" dirty="0" err="1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infrarojos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).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68379" y="3043354"/>
            <a:ext cx="4191653" cy="1537774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Permite al usuario establecer una comunicación con sus dispositivos de forma sencilla, práctica y veloz.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20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09895"/>
            <a:ext cx="4392488" cy="3584270"/>
          </a:xfrm>
          <a:prstGeom prst="rect">
            <a:avLst/>
          </a:prstGeom>
        </p:spPr>
      </p:pic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428025" y="1729606"/>
            <a:ext cx="7888391" cy="1325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Es una especificación industrial para 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Redes Inalámbricas de Área Personal (</a:t>
            </a:r>
            <a:r>
              <a:rPr lang="es-ES_tradnl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WPANs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  <a:r>
              <a:rPr lang="es-ES_tradnl" sz="1600" dirty="0">
                <a:latin typeface="ZapfHumnst BT"/>
              </a:rPr>
              <a:t> que posibilita la transmisión de voz y </a:t>
            </a:r>
            <a:r>
              <a:rPr lang="es-MX" sz="1600" dirty="0">
                <a:latin typeface="ZapfHumnst BT"/>
              </a:rPr>
              <a:t>y datos entre diferentes dispositivos mediante un enlace por radiofrecuencia en la banda de los 2.4 GHz.</a:t>
            </a:r>
            <a:endParaRPr lang="es-ES_tradnl" sz="1600" dirty="0">
              <a:latin typeface="ZapfHumnst BT"/>
            </a:endParaRPr>
          </a:p>
        </p:txBody>
      </p:sp>
      <p:sp>
        <p:nvSpPr>
          <p:cNvPr id="24" name="Rectangle 17"/>
          <p:cNvSpPr txBox="1">
            <a:spLocks noChangeArrowheads="1"/>
          </p:cNvSpPr>
          <p:nvPr/>
        </p:nvSpPr>
        <p:spPr bwMode="auto">
          <a:xfrm>
            <a:off x="428024" y="3054780"/>
            <a:ext cx="3351888" cy="28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  <a:defRPr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Es un protocolo de comunicaciones diseñado especialmente para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dispositivos de bajo consumo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como</a:t>
            </a:r>
            <a:r>
              <a:rPr lang="es-MX" dirty="0">
                <a:latin typeface="ZapfHumnst BT"/>
              </a:rPr>
              <a:t> teléfonos móviles, computadoras portátiles o cámaras digitales.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11560" y="929709"/>
            <a:ext cx="2304256" cy="89338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Bluetooth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9512" y="-18256"/>
            <a:ext cx="8964488" cy="1215008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79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046" y="2204864"/>
            <a:ext cx="5904426" cy="4248472"/>
          </a:xfrm>
          <a:prstGeom prst="rect">
            <a:avLst/>
          </a:prstGeom>
        </p:spPr>
      </p:pic>
      <p:sp>
        <p:nvSpPr>
          <p:cNvPr id="5138" name="Rectangle 17"/>
          <p:cNvSpPr txBox="1">
            <a:spLocks noChangeArrowheads="1"/>
          </p:cNvSpPr>
          <p:nvPr/>
        </p:nvSpPr>
        <p:spPr bwMode="auto">
          <a:xfrm>
            <a:off x="539782" y="1623361"/>
            <a:ext cx="7416824" cy="8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Facilita las comunicaciones entre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equipos móviles </a:t>
            </a:r>
            <a:r>
              <a:rPr lang="es-MX" dirty="0">
                <a:latin typeface="ZapfHumnst BT"/>
              </a:rPr>
              <a:t>y fijos.</a:t>
            </a:r>
            <a:endParaRPr lang="es-MX" sz="1800" dirty="0">
              <a:latin typeface="ZapfHumnst BT"/>
            </a:endParaRPr>
          </a:p>
        </p:txBody>
      </p:sp>
      <p:sp>
        <p:nvSpPr>
          <p:cNvPr id="10" name="Rectangle 17"/>
          <p:cNvSpPr txBox="1">
            <a:spLocks noChangeArrowheads="1"/>
          </p:cNvSpPr>
          <p:nvPr/>
        </p:nvSpPr>
        <p:spPr bwMode="auto">
          <a:xfrm>
            <a:off x="539782" y="2127417"/>
            <a:ext cx="2376264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Ofrece la posibilidad de crear pequeñas redes inalámbricas y facilitar la sincronización de datos entre equipos personales</a:t>
            </a:r>
            <a:r>
              <a:rPr lang="es-MX" sz="1800" dirty="0">
                <a:latin typeface="ZapfHumnst BT"/>
              </a:rPr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55576" y="764704"/>
            <a:ext cx="2304256" cy="89338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Bluetooth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-18256"/>
            <a:ext cx="8964488" cy="14494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53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598" y="3091006"/>
            <a:ext cx="4392488" cy="232801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LAN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(Local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Local)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56946" y="2132856"/>
            <a:ext cx="7938628" cy="137031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Son redes privadas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pertenecientes a una empresa u organización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Las LAN conectan computadoras que están relativamente cerca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conectadas por un cable o un pequeño radiotransmisor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 </a:t>
            </a:r>
            <a:endParaRPr lang="es-ES_tradnl" sz="1800" kern="0" dirty="0">
              <a:latin typeface="ZapfHumnst BT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115616" y="1268760"/>
            <a:ext cx="7344816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Es aquella que está en un mismo edificio o bien una serie de edificios dentro de una misma corporación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. 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3568" y="3388407"/>
            <a:ext cx="3672408" cy="2272842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Posee sus propias líneas dedicadas, </a:t>
            </a:r>
            <a:r>
              <a:rPr lang="es-ES_tradnl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existen bajo un cierto límite o distancia</a:t>
            </a: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, es decir, e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 una colección de dispositivos de red conectados dentro de un área geográfica restringida.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 </a:t>
            </a:r>
            <a:endParaRPr lang="es-ES_tradnl" sz="1800" kern="0" dirty="0">
              <a:latin typeface="ZapfHumnst BT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83568" y="5609053"/>
            <a:ext cx="7938628" cy="104925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Utilizan una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alta velocidad de transmisión.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Su extensión va desde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10 metros hasta 1 kilómetro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 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8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17423" y="1628800"/>
            <a:ext cx="74888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Son las que usan las empresas u organizaciones para conectar sus equipos entre sí y compartir hardware, software e información.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748464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LAN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(Local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Local)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068960"/>
            <a:ext cx="4844174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0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319677"/>
            <a:ext cx="3448645" cy="3548945"/>
          </a:xfrm>
          <a:prstGeom prst="rect">
            <a:avLst/>
          </a:prstGeom>
        </p:spPr>
      </p:pic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85800" y="1413242"/>
            <a:ext cx="7848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dos o más dispositivos de red conectados juntos por un medio de comunicación.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85800" y="2637071"/>
            <a:ext cx="4462264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medio de comunicación puede ser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cable coaxial, fibra óptica, par trenzado, microondas, ondas satelitales 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y los dispositivos de red pueden ser computadoras personales, </a:t>
            </a:r>
            <a:r>
              <a:rPr lang="es-MX" sz="1800" dirty="0" err="1">
                <a:latin typeface="Arial" pitchFamily="34" charset="0"/>
                <a:cs typeface="Arial" pitchFamily="34" charset="0"/>
              </a:rPr>
              <a:t>tablets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, dispositivos inalámbricos,  impresoras, etc.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85812" y="476672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¿ Qué es una red ?</a:t>
            </a:r>
          </a:p>
        </p:txBody>
      </p:sp>
    </p:spTree>
    <p:extLst>
      <p:ext uri="{BB962C8B-B14F-4D97-AF65-F5344CB8AC3E}">
        <p14:creationId xmlns:p14="http://schemas.microsoft.com/office/powerpoint/2010/main" val="993937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7" grpId="1"/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489476" y="1465263"/>
            <a:ext cx="7258988" cy="4035512"/>
            <a:chOff x="1501669" y="2008159"/>
            <a:chExt cx="6890837" cy="3443495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1669" y="2008159"/>
              <a:ext cx="6140662" cy="3443495"/>
            </a:xfrm>
            <a:prstGeom prst="rect">
              <a:avLst/>
            </a:prstGeom>
          </p:spPr>
        </p:pic>
        <p:sp>
          <p:nvSpPr>
            <p:cNvPr id="4" name="Triángulo rectángulo 3"/>
            <p:cNvSpPr/>
            <p:nvPr/>
          </p:nvSpPr>
          <p:spPr>
            <a:xfrm rot="14934962">
              <a:off x="7106711" y="3810514"/>
              <a:ext cx="817148" cy="93903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Triángulo rectángulo 12"/>
            <p:cNvSpPr/>
            <p:nvPr/>
          </p:nvSpPr>
          <p:spPr>
            <a:xfrm rot="21064234">
              <a:off x="7575358" y="2720274"/>
              <a:ext cx="817148" cy="93903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516081" y="2089749"/>
            <a:ext cx="374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Tarjeta de interfaz de red </a:t>
            </a:r>
            <a:r>
              <a:rPr lang="es-MX" sz="1600" dirty="0">
                <a:cs typeface="Arial" panose="020B0604020202020204" pitchFamily="34" charset="0"/>
              </a:rPr>
              <a:t>(NIC)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444127" y="1402382"/>
            <a:ext cx="3304337" cy="13747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Sistema operativo de red </a:t>
            </a:r>
            <a:r>
              <a:rPr lang="es-MX" dirty="0"/>
              <a:t>(NOS)</a:t>
            </a:r>
            <a:r>
              <a:rPr lang="es-MX" b="1" dirty="0"/>
              <a:t>:</a:t>
            </a:r>
            <a:r>
              <a:rPr lang="es-MX" dirty="0"/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</a:rPr>
              <a:t>Enruta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 y administra las comunicaciones en la red y coordina los recursos de esta. 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835464" y="4500223"/>
            <a:ext cx="2696976" cy="16953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Ruteador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</a:rPr>
              <a:t>Enruta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 paquetes de datos a través de distintas redes y asegura que los datos enviados lleguen a la dirección correcta.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11560" y="5503778"/>
            <a:ext cx="3005177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Switch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Envía datos a un destino especificado en la red.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44016" y="44624"/>
            <a:ext cx="8684639" cy="1202605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Componentes de una red simple</a:t>
            </a:r>
          </a:p>
        </p:txBody>
      </p:sp>
    </p:spTree>
    <p:extLst>
      <p:ext uri="{BB962C8B-B14F-4D97-AF65-F5344CB8AC3E}">
        <p14:creationId xmlns:p14="http://schemas.microsoft.com/office/powerpoint/2010/main" val="71630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 animBg="1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708920"/>
            <a:ext cx="4248472" cy="3020201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27584" y="1628800"/>
            <a:ext cx="756084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Conecta varias LAN cercanas geográficamente (en una misma ciudad pero a una gran distancia) entre sí a alta velocidad.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MAN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Metropolitan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Metropolitana)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8" y="5949280"/>
            <a:ext cx="7560840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65125" lvl="1" indent="0"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Ejemplo: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 politécnico, tiene varios campus regados por toda la ciudad.</a:t>
            </a:r>
            <a:endParaRPr lang="es-MX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662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690514"/>
            <a:ext cx="4635696" cy="305955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12313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MAN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Metropolitan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Metropolitana)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3568" y="2245509"/>
            <a:ext cx="3620928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conexión puede hacerse por: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Teléfono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Microondas</a:t>
            </a:r>
          </a:p>
          <a:p>
            <a:pPr marL="712788" lvl="1" indent="-347663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Enlaces dedicados digitales, como la fibra óptica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Internet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8" y="1775776"/>
            <a:ext cx="79943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Cubre áreas de alrededor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cincuenta kilómetros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535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99592" y="2210466"/>
            <a:ext cx="7776864" cy="150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conexión se hace por medio de microondas, enlaces dedicados digitales, como fibra óptica, o por Internet.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49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WAN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(Wide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Network, o Red de Área Amplia)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7" y="3501008"/>
            <a:ext cx="6982570" cy="2506900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44016" y="1482548"/>
            <a:ext cx="885596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Enlazan dos o más redes LAN en diferentes lugares geográficos. </a:t>
            </a:r>
          </a:p>
        </p:txBody>
      </p:sp>
    </p:spTree>
    <p:extLst>
      <p:ext uri="{BB962C8B-B14F-4D97-AF65-F5344CB8AC3E}">
        <p14:creationId xmlns:p14="http://schemas.microsoft.com/office/powerpoint/2010/main" val="310000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456" y="4278336"/>
            <a:ext cx="2863984" cy="236360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WAN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(Wide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Network, o Red de Área Amplia)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484783"/>
            <a:ext cx="8280920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una red que existe en un área geográfica de gran escala. Cubren una región, país o continente. Su tamaño puede oscilar entre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100 y 1000 kilómetros. </a:t>
            </a:r>
            <a:endParaRPr lang="es-ES_tradnl" sz="18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Conecta diferentes redes más pequeñas, incluidas las redes de área local (LAN) y las redes de área metropolitana (MAN).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Suelen pertenecer a una organización. Son similares a un sistema bancario, donde cientos de sucursales en diferentes ciudades están conectadas entre sí para compartir sus datos oficiales.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7544" y="4851884"/>
            <a:ext cx="4320480" cy="12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lvl="1" indent="-342900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Utilizan una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velocidad de transmisión más baja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que las redes de área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local.</a:t>
            </a:r>
          </a:p>
        </p:txBody>
      </p:sp>
    </p:spTree>
    <p:extLst>
      <p:ext uri="{BB962C8B-B14F-4D97-AF65-F5344CB8AC3E}">
        <p14:creationId xmlns:p14="http://schemas.microsoft.com/office/powerpoint/2010/main" val="212014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33" y="3753036"/>
            <a:ext cx="3693675" cy="2376264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187624" y="1403648"/>
            <a:ext cx="6984776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Es la interconexión mundial de todas las redes, compuesto por varias </a:t>
            </a: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WANs</a:t>
            </a:r>
            <a:endParaRPr lang="es-MX" sz="20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5. GAN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(Global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Global)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9771" y="2524749"/>
            <a:ext cx="8040661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Es una red compuesta por diferentes redes interconectadas que cubren un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área geográfica ilimitada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. Una red global como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Internet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recibe el nombre de GAN.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E4D634E-275B-4FEA-872C-FC46EF0C8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71" y="3573016"/>
            <a:ext cx="451226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Apoya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comunicaciones móviles a través de redes LAN inalámbricas y las áreas de cobertura del satélite.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Un ejemplo es el sistema de posicionamiento global 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GPS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que nos permite por medio de señal satélite ubicar nuestra posición en la tierra y es inalámbrico. </a:t>
            </a:r>
          </a:p>
        </p:txBody>
      </p:sp>
    </p:spTree>
    <p:extLst>
      <p:ext uri="{BB962C8B-B14F-4D97-AF65-F5344CB8AC3E}">
        <p14:creationId xmlns:p14="http://schemas.microsoft.com/office/powerpoint/2010/main" val="7056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7281960-39DF-4552-966E-A65BDF047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5" y="1340768"/>
            <a:ext cx="7778830" cy="4896544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71995A09-BD2B-4A4B-9FAD-B874A642E17F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Clasificación de las redes</a:t>
            </a:r>
          </a:p>
        </p:txBody>
      </p:sp>
    </p:spTree>
    <p:extLst>
      <p:ext uri="{BB962C8B-B14F-4D97-AF65-F5344CB8AC3E}">
        <p14:creationId xmlns:p14="http://schemas.microsoft.com/office/powerpoint/2010/main" val="916406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18603" y="1916832"/>
            <a:ext cx="5277533" cy="26578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s-ES_tradnl" sz="2400" kern="0" dirty="0">
                <a:latin typeface="ZapfHumnst BT"/>
              </a:rPr>
              <a:t>   </a:t>
            </a:r>
          </a:p>
          <a:p>
            <a:pPr marL="914400" lvl="1" indent="-45720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ES" sz="2200" b="1" kern="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Redes inalámbricas</a:t>
            </a:r>
          </a:p>
          <a:p>
            <a:pPr marL="914400" lvl="1" indent="-45720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ES" sz="2200" b="1" kern="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Redes cliente – servidor</a:t>
            </a:r>
          </a:p>
          <a:p>
            <a:pPr marL="914400" lvl="1" indent="-45720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ES" sz="2200" b="1" kern="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Redes peer </a:t>
            </a:r>
            <a:r>
              <a:rPr lang="es-ES" sz="2200" b="1" kern="0" dirty="0" err="1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to</a:t>
            </a:r>
            <a:r>
              <a:rPr lang="es-ES" sz="2200" b="1" kern="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 peer (igual a igual)</a:t>
            </a:r>
            <a:endParaRPr lang="es-ES_tradnl" sz="2200" b="1" kern="0" dirty="0">
              <a:solidFill>
                <a:schemeClr val="accent6">
                  <a:lumMod val="75000"/>
                </a:schemeClr>
              </a:solidFill>
              <a:cs typeface="Times New Roman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2230488"/>
            <a:ext cx="2520280" cy="2513784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Otros tipos de redes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757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838200" y="5942856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/>
          </a:p>
        </p:txBody>
      </p:sp>
      <p:graphicFrame>
        <p:nvGraphicFramePr>
          <p:cNvPr id="10245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6167838"/>
              </p:ext>
            </p:extLst>
          </p:nvPr>
        </p:nvGraphicFramePr>
        <p:xfrm>
          <a:off x="890588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" name="Imagen" r:id="rId4" imgW="1452563" imgH="1166813" progId="MS_ClipArt_Gallery.2">
                  <p:embed/>
                </p:oleObj>
              </mc:Choice>
              <mc:Fallback>
                <p:oleObj name="Imagen" r:id="rId4" imgW="1452563" imgH="116681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874893"/>
              </p:ext>
            </p:extLst>
          </p:nvPr>
        </p:nvGraphicFramePr>
        <p:xfrm>
          <a:off x="32004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" name="Imagen" r:id="rId6" imgW="1452563" imgH="1166813" progId="MS_ClipArt_Gallery.2">
                  <p:embed/>
                </p:oleObj>
              </mc:Choice>
              <mc:Fallback>
                <p:oleObj name="Imagen" r:id="rId6" imgW="1452563" imgH="116681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8206944"/>
              </p:ext>
            </p:extLst>
          </p:nvPr>
        </p:nvGraphicFramePr>
        <p:xfrm>
          <a:off x="46482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1" name="Imagen" r:id="rId7" imgW="1452563" imgH="1166813" progId="MS_ClipArt_Gallery.2">
                  <p:embed/>
                </p:oleObj>
              </mc:Choice>
              <mc:Fallback>
                <p:oleObj name="Imagen" r:id="rId7" imgW="1452563" imgH="116681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557977"/>
              </p:ext>
            </p:extLst>
          </p:nvPr>
        </p:nvGraphicFramePr>
        <p:xfrm>
          <a:off x="64008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" name="Imagen" r:id="rId8" imgW="1452563" imgH="1166813" progId="MS_ClipArt_Gallery.2">
                  <p:embed/>
                </p:oleObj>
              </mc:Choice>
              <mc:Fallback>
                <p:oleObj name="Imagen" r:id="rId8" imgW="1452563" imgH="116681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1858280"/>
              </p:ext>
            </p:extLst>
          </p:nvPr>
        </p:nvGraphicFramePr>
        <p:xfrm>
          <a:off x="80010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" name="Imagen" r:id="rId9" imgW="1452563" imgH="1166813" progId="MS_ClipArt_Gallery.2">
                  <p:embed/>
                </p:oleObj>
              </mc:Choice>
              <mc:Fallback>
                <p:oleObj name="Imagen" r:id="rId9" imgW="1452563" imgH="116681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AutoShape 9"/>
          <p:cNvSpPr>
            <a:spLocks noChangeArrowheads="1"/>
          </p:cNvSpPr>
          <p:nvPr/>
        </p:nvSpPr>
        <p:spPr bwMode="auto">
          <a:xfrm>
            <a:off x="738188" y="53094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sz="1600"/>
          </a:p>
        </p:txBody>
      </p:sp>
      <p:sp>
        <p:nvSpPr>
          <p:cNvPr id="10251" name="AutoShape 10"/>
          <p:cNvSpPr>
            <a:spLocks noChangeArrowheads="1"/>
          </p:cNvSpPr>
          <p:nvPr/>
        </p:nvSpPr>
        <p:spPr bwMode="auto">
          <a:xfrm>
            <a:off x="31242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2" name="AutoShape 11"/>
          <p:cNvSpPr>
            <a:spLocks noChangeArrowheads="1"/>
          </p:cNvSpPr>
          <p:nvPr/>
        </p:nvSpPr>
        <p:spPr bwMode="auto">
          <a:xfrm>
            <a:off x="62484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3" name="AutoShape 12"/>
          <p:cNvSpPr>
            <a:spLocks noChangeArrowheads="1"/>
          </p:cNvSpPr>
          <p:nvPr/>
        </p:nvSpPr>
        <p:spPr bwMode="auto">
          <a:xfrm>
            <a:off x="44958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4" name="AutoShape 13"/>
          <p:cNvSpPr>
            <a:spLocks noChangeArrowheads="1"/>
          </p:cNvSpPr>
          <p:nvPr/>
        </p:nvSpPr>
        <p:spPr bwMode="auto">
          <a:xfrm>
            <a:off x="79248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5" name="Rectangle 14"/>
          <p:cNvSpPr>
            <a:spLocks noChangeArrowheads="1"/>
          </p:cNvSpPr>
          <p:nvPr/>
        </p:nvSpPr>
        <p:spPr bwMode="auto">
          <a:xfrm>
            <a:off x="7020272" y="4102968"/>
            <a:ext cx="1700212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es-ES_tradnl" sz="1600" b="1"/>
              <a:t>Access Wave </a:t>
            </a:r>
          </a:p>
          <a:p>
            <a:pPr algn="ctr" defTabSz="762000"/>
            <a:r>
              <a:rPr lang="es-ES_tradnl" sz="1600" b="1"/>
              <a:t>Point</a:t>
            </a:r>
          </a:p>
        </p:txBody>
      </p:sp>
      <p:sp>
        <p:nvSpPr>
          <p:cNvPr id="10256" name="AutoShape 15"/>
          <p:cNvSpPr>
            <a:spLocks noChangeArrowheads="1"/>
          </p:cNvSpPr>
          <p:nvPr/>
        </p:nvSpPr>
        <p:spPr bwMode="auto">
          <a:xfrm>
            <a:off x="7272684" y="3493368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sz="1600"/>
          </a:p>
        </p:txBody>
      </p:sp>
      <p:sp>
        <p:nvSpPr>
          <p:cNvPr id="10257" name="Rectangle 16"/>
          <p:cNvSpPr>
            <a:spLocks noChangeArrowheads="1"/>
          </p:cNvSpPr>
          <p:nvPr/>
        </p:nvSpPr>
        <p:spPr bwMode="auto">
          <a:xfrm>
            <a:off x="1371600" y="2132856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160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1600">
              <a:latin typeface="ZapfHumnst BT"/>
            </a:endParaRPr>
          </a:p>
        </p:txBody>
      </p:sp>
      <p:sp>
        <p:nvSpPr>
          <p:cNvPr id="5138" name="Rectangle 17"/>
          <p:cNvSpPr txBox="1">
            <a:spLocks noChangeArrowheads="1"/>
          </p:cNvSpPr>
          <p:nvPr/>
        </p:nvSpPr>
        <p:spPr bwMode="auto">
          <a:xfrm>
            <a:off x="928688" y="3356992"/>
            <a:ext cx="594756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dirty="0">
                <a:latin typeface="ZapfHumnst BT"/>
              </a:rPr>
              <a:t>La conexión se realiza por medio de las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tarjetas de red inalámbricas</a:t>
            </a:r>
            <a:r>
              <a:rPr lang="es-ES_tradnl" dirty="0">
                <a:latin typeface="ZapfHumnst BT"/>
              </a:rPr>
              <a:t>, así como unos equipos llamados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Access Wave Point</a:t>
            </a:r>
            <a:r>
              <a:rPr lang="es-ES_tradnl" dirty="0">
                <a:latin typeface="ZapfHumnst BT"/>
              </a:rPr>
              <a:t>, los cuales dan cobertura a las áreas deseadas, retransmitiendo la información a la red cableada.</a:t>
            </a:r>
          </a:p>
        </p:txBody>
      </p:sp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928688" y="1204169"/>
            <a:ext cx="78486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_tradnl" sz="1600" dirty="0">
              <a:latin typeface="Verdana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Usan transmisiones por 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Radio Frecuencia</a:t>
            </a:r>
            <a:r>
              <a:rPr lang="es-ES_tradnl" sz="16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_tradnl" sz="1600" dirty="0">
                <a:latin typeface="ZapfHumnst BT"/>
              </a:rPr>
              <a:t>y un receptor para cada computadora en lugar de cable. 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928688" y="2411760"/>
            <a:ext cx="78486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Cada computadora transmite y recibe datos a través del aire.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938213" y="2924944"/>
            <a:ext cx="78486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Utilizan un concepto parecido al de la telefonía celular.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Redes inalámbricas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88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5139" grpId="0"/>
      <p:bldP spid="20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6624736" cy="5113234"/>
          </a:xfrm>
          <a:prstGeom prst="rect">
            <a:avLst/>
          </a:prstGeom>
        </p:spPr>
      </p:pic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827584" y="404664"/>
            <a:ext cx="7858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LAN inalámbrica</a:t>
            </a:r>
          </a:p>
        </p:txBody>
      </p:sp>
      <p:sp>
        <p:nvSpPr>
          <p:cNvPr id="10257" name="Rectangle 16"/>
          <p:cNvSpPr>
            <a:spLocks noChangeArrowheads="1"/>
          </p:cNvSpPr>
          <p:nvPr/>
        </p:nvSpPr>
        <p:spPr bwMode="auto">
          <a:xfrm>
            <a:off x="1371600" y="2286000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02362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2266728"/>
            <a:ext cx="4461147" cy="2592288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90589" y="2065368"/>
            <a:ext cx="7488832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Hubs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Switches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Ruteadores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Radio frecuencia/ microondas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Cables UTP, Coaxial o de Fibra óptica</a:t>
            </a:r>
          </a:p>
          <a:p>
            <a:pPr algn="ctr">
              <a:lnSpc>
                <a:spcPct val="1500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81844" y="1435724"/>
            <a:ext cx="7399076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Las redes se comunican gracias al 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</a:rPr>
              <a:t>hardware de comunicaciones:</a:t>
            </a:r>
            <a:endParaRPr lang="es-MX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7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614133" y="1480632"/>
            <a:ext cx="2488332" cy="211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50000"/>
              </a:lnSpc>
              <a:spcBef>
                <a:spcPct val="50000"/>
              </a:spcBef>
            </a:pP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servidor procesa la búsqueda y regresa al cliente sólo la información requerida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547664"/>
            <a:ext cx="4552950" cy="466725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Redes cliente - servidor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05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16"/>
          <p:cNvSpPr>
            <a:spLocks noChangeArrowheads="1"/>
          </p:cNvSpPr>
          <p:nvPr/>
        </p:nvSpPr>
        <p:spPr bwMode="auto">
          <a:xfrm>
            <a:off x="1371600" y="2286000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>
              <a:latin typeface="ZapfHumnst BT"/>
            </a:endParaRPr>
          </a:p>
        </p:txBody>
      </p:sp>
      <p:sp>
        <p:nvSpPr>
          <p:cNvPr id="13317" name="12 CuadroTexto"/>
          <p:cNvSpPr txBox="1">
            <a:spLocks noChangeArrowheads="1"/>
          </p:cNvSpPr>
          <p:nvPr/>
        </p:nvSpPr>
        <p:spPr bwMode="auto">
          <a:xfrm>
            <a:off x="714375" y="1857375"/>
            <a:ext cx="3500438" cy="367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  <a:spcBef>
                <a:spcPts val="1800"/>
              </a:spcBef>
            </a:pPr>
            <a:r>
              <a:rPr lang="es-MX" dirty="0">
                <a:latin typeface="ZapfHumnst BT"/>
              </a:rPr>
              <a:t>En estas redes cada persona puede comunicarse con una o más personas;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 hay una división fija de clientes y servidores</a:t>
            </a:r>
            <a:r>
              <a:rPr lang="es-MX" dirty="0">
                <a:latin typeface="ZapfHumnst BT"/>
              </a:rPr>
              <a:t>.</a:t>
            </a:r>
          </a:p>
          <a:p>
            <a:pPr>
              <a:lnSpc>
                <a:spcPts val="2900"/>
              </a:lnSpc>
              <a:spcBef>
                <a:spcPts val="1800"/>
              </a:spcBef>
            </a:pPr>
            <a:r>
              <a:rPr lang="es-MX" dirty="0">
                <a:latin typeface="ZapfHumnst BT"/>
              </a:rPr>
              <a:t>Ejemplo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Napster</a:t>
            </a:r>
            <a:r>
              <a:rPr lang="es-MX" dirty="0">
                <a:latin typeface="ZapfHumnst BT"/>
              </a:rPr>
              <a:t> :Los miembros registraban la música que tenían en sus discos duros. Si alguien buscaba una canción, verificaba la base de datos e iba a obtenerla.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2030412"/>
            <a:ext cx="4102100" cy="379730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Redes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(Redes de igual a igual)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88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16"/>
          <p:cNvSpPr>
            <a:spLocks noChangeArrowheads="1"/>
          </p:cNvSpPr>
          <p:nvPr/>
        </p:nvSpPr>
        <p:spPr bwMode="auto">
          <a:xfrm>
            <a:off x="611560" y="1988840"/>
            <a:ext cx="7837487" cy="246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s-MX" sz="1600" dirty="0">
                <a:latin typeface="ZapfHumnst BT"/>
              </a:rPr>
              <a:t>Es un protocolo que sustenta  el intercambio de archivos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peer-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-peer</a:t>
            </a:r>
            <a:r>
              <a:rPr lang="es-MX" sz="1600" dirty="0">
                <a:latin typeface="ZapfHumnst BT"/>
              </a:rPr>
              <a:t> y se utiliza para la distribución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archivos de gran tamaño </a:t>
            </a:r>
            <a:r>
              <a:rPr lang="es-MX" sz="1600" dirty="0">
                <a:latin typeface="ZapfHumnst BT"/>
              </a:rPr>
              <a:t>a través de Internet. </a:t>
            </a: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s-ES" sz="1600" dirty="0">
                <a:latin typeface="ZapfHumnst BT"/>
              </a:rPr>
              <a:t>Se utiliza para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reducir el impacto en el servidor y la red de distribución de archivos grandes</a:t>
            </a:r>
            <a:r>
              <a:rPr lang="es-ES" sz="1600" dirty="0">
                <a:latin typeface="ZapfHumnst BT"/>
              </a:rPr>
              <a:t>. En lugar de descargar un archivo desde un servidor de origen único, el protocolo permite unirse a un "enjambre" de usuarios para descargar y cargar el uno del otro al mismo tiempo. </a:t>
            </a:r>
            <a:endParaRPr lang="es-MX" sz="1600" dirty="0">
              <a:latin typeface="ZapfHumnst BT"/>
            </a:endParaRPr>
          </a:p>
        </p:txBody>
      </p:sp>
      <p:sp>
        <p:nvSpPr>
          <p:cNvPr id="14341" name="12 CuadroTexto"/>
          <p:cNvSpPr txBox="1">
            <a:spLocks noChangeArrowheads="1"/>
          </p:cNvSpPr>
          <p:nvPr/>
        </p:nvSpPr>
        <p:spPr bwMode="auto">
          <a:xfrm>
            <a:off x="648072" y="1412776"/>
            <a:ext cx="3500438" cy="42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</a:pP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BitTorrent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197768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Redes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(Redes de igual a igual)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250876"/>
            <a:ext cx="2690647" cy="2274468"/>
          </a:xfrm>
          <a:prstGeom prst="rect">
            <a:avLst/>
          </a:prstGeom>
        </p:spPr>
      </p:pic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611560" y="4437112"/>
            <a:ext cx="4704631" cy="19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s-MX" sz="1600" dirty="0">
                <a:latin typeface="ZapfHumnst BT"/>
              </a:rPr>
              <a:t>En cualquier instante de tiempo BitTorrent tiene, en promedio, más usuarios activos que YouTube y Facebook juntos.  El protocolo BitTorrent mueve hasta el 40% del tráfico mundial de Internet diariamente.</a:t>
            </a:r>
            <a:endParaRPr lang="es-ES" sz="160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54939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1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11663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Cliente Servidor vs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(Diferencias)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346"/>
            <a:ext cx="7619047" cy="5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00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83568" y="1546944"/>
            <a:ext cx="784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redes pueden ser conectadas a otras redes, formando así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inter-redes</a:t>
            </a:r>
            <a:r>
              <a:rPr lang="es-MX" sz="1800" b="1" dirty="0">
                <a:latin typeface="ZapfHumnst BT"/>
              </a:rPr>
              <a:t>.</a:t>
            </a:r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683568" y="1988840"/>
            <a:ext cx="7458867" cy="45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Internet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la inter-red mejor conocida a nivel mundial.</a:t>
            </a:r>
            <a:endParaRPr lang="es-MX" sz="24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60040" y="5375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Inter-redes</a:t>
            </a:r>
          </a:p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(Inter-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networking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494056"/>
            <a:ext cx="7344816" cy="2887272"/>
          </a:xfrm>
          <a:prstGeom prst="rect">
            <a:avLst/>
          </a:prstGeom>
        </p:spPr>
      </p:pic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683569" y="2492896"/>
            <a:ext cx="79928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redes son interconectadas utilizando equipos especiales de interconexión, tales como: 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switches</a:t>
            </a:r>
            <a:r>
              <a:rPr lang="es-MX" sz="1800" dirty="0">
                <a:latin typeface="ZapfHumnst BT"/>
              </a:rPr>
              <a:t> y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routers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035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4" grpId="0"/>
      <p:bldP spid="2867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456" y="2571328"/>
            <a:ext cx="5080000" cy="3810000"/>
          </a:xfrm>
          <a:prstGeom prst="rect">
            <a:avLst/>
          </a:prstGeom>
        </p:spPr>
      </p:pic>
      <p:sp>
        <p:nvSpPr>
          <p:cNvPr id="16387" name="Rectangle 18"/>
          <p:cNvSpPr>
            <a:spLocks noChangeArrowheads="1"/>
          </p:cNvSpPr>
          <p:nvPr/>
        </p:nvSpPr>
        <p:spPr bwMode="auto">
          <a:xfrm>
            <a:off x="755576" y="1340768"/>
            <a:ext cx="45005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s-ES_tradnl" sz="2000" b="1" dirty="0">
                <a:solidFill>
                  <a:schemeClr val="accent5">
                    <a:lumMod val="75000"/>
                  </a:schemeClr>
                </a:solidFill>
              </a:rPr>
              <a:t>Ventajas: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1043608" y="2924944"/>
            <a:ext cx="2552847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lnSpc>
                <a:spcPts val="3500"/>
              </a:lnSpc>
              <a:spcBef>
                <a:spcPct val="10000"/>
              </a:spcBef>
              <a:buClr>
                <a:schemeClr val="tx2"/>
              </a:buClr>
              <a:buSzPct val="7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Las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LAN’s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están limitadas por su alcance geográfico, inter-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nerworking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elimina la barrera de la distancia y alcance geográfico.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_tradnl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713234" y="1852216"/>
            <a:ext cx="7819206" cy="107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Permite a los usuarios comunicarse y compartir recursos sin importar la localización geográfica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60040" y="5375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Inter-redes</a:t>
            </a:r>
          </a:p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(Inter-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networking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49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611782" y="1844824"/>
            <a:ext cx="8136681" cy="162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Dispositivos de interconexión pueden ser configurados para que usuarios de una red no tengan acceso a otro segmento de red,  mejorando así la seguridad.</a:t>
            </a:r>
          </a:p>
          <a:p>
            <a:pPr marL="342900" indent="-342900" algn="just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just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just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683568" y="1340768"/>
            <a:ext cx="45005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s-ES_tradnl" sz="2000" b="1" dirty="0">
                <a:solidFill>
                  <a:schemeClr val="accent5">
                    <a:lumMod val="75000"/>
                  </a:schemeClr>
                </a:solidFill>
              </a:rPr>
              <a:t>Ventajas: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88032" y="5375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Inter-redes</a:t>
            </a:r>
          </a:p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(Inter-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networking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063771"/>
            <a:ext cx="5688632" cy="2101533"/>
          </a:xfrm>
          <a:prstGeom prst="rect">
            <a:avLst/>
          </a:prstGeom>
        </p:spPr>
      </p:pic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971600" y="3467350"/>
            <a:ext cx="5002946" cy="39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500"/>
              </a:lnSpc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Inter-red básica: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router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crea una inter-red.</a:t>
            </a:r>
          </a:p>
        </p:txBody>
      </p:sp>
    </p:spTree>
    <p:extLst>
      <p:ext uri="{BB962C8B-B14F-4D97-AF65-F5344CB8AC3E}">
        <p14:creationId xmlns:p14="http://schemas.microsoft.com/office/powerpoint/2010/main" val="103436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83568" y="1610509"/>
            <a:ext cx="7929562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2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Recursos compartidos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Permite compartir los recursos existentes: hosts, impresoras, módems, escáneres, bases de datos, etc. 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83568" y="2602647"/>
            <a:ext cx="7929562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2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Confiabilidad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Copias de seguridad centralizadas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9" y="3250719"/>
            <a:ext cx="3384375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2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Información centralizada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Tener la posibilidad de centralizar información o procedimientos facilita la administración de los equipos.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6024" y="5375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Beneficios potenciales de las redes locales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872" y="3202907"/>
            <a:ext cx="42862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8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5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2477798"/>
            <a:ext cx="4461485" cy="3594323"/>
          </a:xfrm>
          <a:prstGeom prst="rect">
            <a:avLst/>
          </a:prstGeom>
        </p:spPr>
      </p:pic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755576" y="1700213"/>
            <a:ext cx="7672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Inter-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operabilidad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2000" dirty="0">
                <a:latin typeface="+mn-lt"/>
              </a:rPr>
              <a:t>(software y hardware).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55576" y="2276872"/>
            <a:ext cx="7672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Crecimiento</a:t>
            </a:r>
            <a:r>
              <a:rPr lang="es-MX" sz="2000" dirty="0">
                <a:latin typeface="+mn-lt"/>
              </a:rPr>
              <a:t> desmedido.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84151" y="2919810"/>
            <a:ext cx="7672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Pérdida</a:t>
            </a:r>
            <a:r>
              <a:rPr lang="es-MX" sz="2000" dirty="0">
                <a:latin typeface="+mn-lt"/>
              </a:rPr>
              <a:t> de control.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16024" y="5375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Fallas potenciales de las redes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82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5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609600" y="1530658"/>
            <a:ext cx="774858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 uso de las redes locales es amplio, el asunto aquí es la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compartición de recursos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y el objetivo es hacer que todos los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programas, el equipo y los datos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estén disponibles para todos los que se conecten a la red, independientemente de la ubicación física del recurso y del usuario.</a:t>
            </a:r>
            <a:endParaRPr lang="es-MX" sz="2400" u="sng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501008"/>
            <a:ext cx="3932967" cy="2880320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16024" y="5375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Aplicación de las redes locales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54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86710" y="1412776"/>
            <a:ext cx="7773721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Hub</a:t>
            </a:r>
            <a:endParaRPr lang="es-MX" sz="20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  <a:p>
            <a:pPr marL="449263" lvl="1" indent="7938" algn="just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Conectan componentes de red, para lo cual envían un paquete de datos a todos los dispositivos conectados.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573016"/>
            <a:ext cx="4227566" cy="1872208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187624" y="5748225"/>
            <a:ext cx="41433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200" i="1" dirty="0">
                <a:solidFill>
                  <a:schemeClr val="bg2">
                    <a:lumMod val="50000"/>
                  </a:schemeClr>
                </a:solidFill>
              </a:rPr>
              <a:t>http://www.directsystems.com/support/diff_hubanim.gif</a:t>
            </a:r>
          </a:p>
        </p:txBody>
      </p:sp>
    </p:spTree>
    <p:extLst>
      <p:ext uri="{BB962C8B-B14F-4D97-AF65-F5344CB8AC3E}">
        <p14:creationId xmlns:p14="http://schemas.microsoft.com/office/powerpoint/2010/main" val="393470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931790"/>
            <a:ext cx="4152136" cy="3441094"/>
          </a:xfrm>
          <a:prstGeom prst="rect">
            <a:avLst/>
          </a:prstGeom>
        </p:spPr>
      </p:pic>
      <p:sp>
        <p:nvSpPr>
          <p:cNvPr id="22532" name="5 CuadroTexto"/>
          <p:cNvSpPr txBox="1">
            <a:spLocks noChangeArrowheads="1"/>
          </p:cNvSpPr>
          <p:nvPr/>
        </p:nvSpPr>
        <p:spPr bwMode="auto">
          <a:xfrm>
            <a:off x="785812" y="1428750"/>
            <a:ext cx="7530603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Sin embargo,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compartir información es tal vez más importante que compartir recursos físicos</a:t>
            </a:r>
            <a:r>
              <a:rPr lang="es-MX" sz="1800" dirty="0">
                <a:latin typeface="+mn-lt"/>
              </a:rPr>
              <a:t>.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Para las compañías la información computarizada es vital, la mayoría tiene en línea registros de clientes, inventarios, cuentas por cobrar, estados financieros, información de impuestos.</a:t>
            </a:r>
          </a:p>
          <a:p>
            <a:endParaRPr lang="es-MX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23528" y="5375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Aplicación de las redes locales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8272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1" name="5 Imagen" descr="tecnologia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578" y="4133899"/>
            <a:ext cx="2474424" cy="239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32484" y="1151210"/>
            <a:ext cx="3429000" cy="521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s-MX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Procesamiento de datos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s-MX" dirty="0">
                <a:latin typeface="ZapfHumnst BT"/>
              </a:rPr>
              <a:t>Captura de datos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s-MX" dirty="0">
                <a:latin typeface="ZapfHumnst BT"/>
              </a:rPr>
              <a:t>Procesamiento de transacciones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s-MX" dirty="0">
                <a:latin typeface="ZapfHumnst BT"/>
              </a:rPr>
              <a:t>Transferencia de archivos</a:t>
            </a:r>
          </a:p>
          <a:p>
            <a:pPr algn="just">
              <a:spcBef>
                <a:spcPct val="50000"/>
              </a:spcBef>
            </a:pPr>
            <a:endParaRPr lang="es-MX" b="1" u="sng" dirty="0">
              <a:latin typeface="ZapfHumnst BT"/>
            </a:endParaRPr>
          </a:p>
          <a:p>
            <a:pPr algn="just">
              <a:spcBef>
                <a:spcPct val="50000"/>
              </a:spcBef>
            </a:pPr>
            <a:r>
              <a:rPr lang="es-MX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Automatización de oficinas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s-MX" dirty="0">
                <a:latin typeface="ZapfHumnst BT"/>
              </a:rPr>
              <a:t>Correo electrónico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s-MX" dirty="0">
                <a:latin typeface="ZapfHumnst BT"/>
              </a:rPr>
              <a:t>Fax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s-MX" dirty="0">
                <a:latin typeface="ZapfHumnst BT"/>
              </a:rPr>
              <a:t>Impresoras</a:t>
            </a:r>
          </a:p>
          <a:p>
            <a:pPr algn="just">
              <a:spcBef>
                <a:spcPct val="50000"/>
              </a:spcBef>
            </a:pPr>
            <a:endParaRPr lang="es-MX" b="1" u="sng" dirty="0">
              <a:latin typeface="ZapfHumnst BT"/>
            </a:endParaRPr>
          </a:p>
          <a:p>
            <a:pPr algn="just">
              <a:spcBef>
                <a:spcPct val="50000"/>
              </a:spcBef>
            </a:pPr>
            <a:r>
              <a:rPr lang="es-MX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Administración de la energía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s-MX" dirty="0">
                <a:latin typeface="ZapfHumnst BT"/>
              </a:rPr>
              <a:t>Calefacción 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s-MX" dirty="0">
                <a:latin typeface="ZapfHumnst BT"/>
              </a:rPr>
              <a:t>Ventilación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s-MX" dirty="0">
                <a:latin typeface="ZapfHumnst BT"/>
              </a:rPr>
              <a:t>Aire acondicionado</a:t>
            </a:r>
          </a:p>
        </p:txBody>
      </p:sp>
      <p:sp>
        <p:nvSpPr>
          <p:cNvPr id="25604" name="4 CuadroTexto"/>
          <p:cNvSpPr txBox="1">
            <a:spLocks noChangeArrowheads="1"/>
          </p:cNvSpPr>
          <p:nvPr/>
        </p:nvSpPr>
        <p:spPr bwMode="auto">
          <a:xfrm>
            <a:off x="4815978" y="1137727"/>
            <a:ext cx="3500438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s-MX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Seguridad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s-MX" dirty="0">
                <a:latin typeface="ZapfHumnst BT"/>
              </a:rPr>
              <a:t>Sensores / Alarmas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s-MX" dirty="0">
                <a:latin typeface="ZapfHumnst BT"/>
              </a:rPr>
              <a:t>Cámaras y monitores</a:t>
            </a:r>
            <a:endParaRPr lang="es-MX" u="sng" dirty="0">
              <a:latin typeface="ZapfHumnst BT"/>
            </a:endParaRPr>
          </a:p>
          <a:p>
            <a:pPr algn="just">
              <a:spcBef>
                <a:spcPct val="50000"/>
              </a:spcBef>
            </a:pPr>
            <a:endParaRPr lang="es-MX" b="1" u="sng" dirty="0">
              <a:latin typeface="ZapfHumnst BT"/>
            </a:endParaRPr>
          </a:p>
          <a:p>
            <a:pPr algn="just">
              <a:spcBef>
                <a:spcPct val="50000"/>
              </a:spcBef>
            </a:pPr>
            <a:r>
              <a:rPr lang="es-MX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Automatización de empresas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s-MX" dirty="0">
                <a:latin typeface="ZapfHumnst BT"/>
              </a:rPr>
              <a:t>Control de inventarios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s-MX" dirty="0">
                <a:latin typeface="ZapfHumnst BT"/>
              </a:rPr>
              <a:t>Órdenes de entrada / Ventas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s-MX" dirty="0">
                <a:latin typeface="ZapfHumnst BT"/>
              </a:rPr>
              <a:t>Monitoreo y control de maquinaria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endParaRPr lang="es-MX" dirty="0">
              <a:latin typeface="ZapfHumnst B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51520" y="-171400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Aplicación de las redes locales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7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2560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635896" y="884850"/>
            <a:ext cx="180020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Domótica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566599"/>
            <a:ext cx="4619625" cy="358140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51520" y="-27384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Aplicación de las redes locales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971600" y="1475656"/>
            <a:ext cx="7344816" cy="105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25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el conjunto de tecnologías aplicadas al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control y la automatización inteligente de la vivienda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que permite una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gestión eficiente del uso de la energía, que aporta seguridad y confort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además de comunicación entre el usuario y el sistema.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0C6F246-7478-4584-B8E0-A7F2A1315344}"/>
              </a:ext>
            </a:extLst>
          </p:cNvPr>
          <p:cNvSpPr/>
          <p:nvPr/>
        </p:nvSpPr>
        <p:spPr>
          <a:xfrm>
            <a:off x="4427984" y="6168959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600" dirty="0">
                <a:hlinkClick r:id="rId3"/>
              </a:rPr>
              <a:t>https://www.youtube.com/watch?v=l08RHxhFRLA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294866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9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739399" y="1124744"/>
            <a:ext cx="7773721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Switches</a:t>
            </a:r>
            <a:endParaRPr lang="es-MX" sz="20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3212976"/>
            <a:ext cx="3312368" cy="2586801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39398" y="1916832"/>
            <a:ext cx="777372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un aparato muy semejante al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hub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pero tiene una gran diferencia: Este sí 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diferencia los equipos conectados a el por su “MAC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address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”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47406" y="2915653"/>
            <a:ext cx="415476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Los datos enviados por una computadora llegan solamente a la computadora a la que se ha enviado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 creando una especie de canal de comunicación exclusiva entre el origen y el destino.</a:t>
            </a:r>
          </a:p>
          <a:p>
            <a:pPr algn="just">
              <a:lnSpc>
                <a:spcPct val="1500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162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8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699792" y="863075"/>
            <a:ext cx="3688585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200000"/>
              </a:lnSpc>
              <a:spcAft>
                <a:spcPts val="1200"/>
              </a:spcAft>
            </a:pP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Hub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vs </a:t>
            </a: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Switch</a:t>
            </a:r>
            <a:endParaRPr lang="es-MX" sz="20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72816"/>
            <a:ext cx="5812694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3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38717" y="1556792"/>
            <a:ext cx="3345251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spcAft>
                <a:spcPts val="1200"/>
              </a:spcAft>
              <a:buFont typeface="+mj-lt"/>
              <a:buAutoNum type="arabicPeriod" startAt="3"/>
            </a:pP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Ruteadores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579" y="2178501"/>
            <a:ext cx="3528392" cy="3443516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37383" y="4108435"/>
            <a:ext cx="4322649" cy="160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792163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función principal consiste en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enviar paquetes de datos de una red a otra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es decir, interconectar subredes.</a:t>
            </a:r>
            <a:r>
              <a:rPr lang="es-ES" altLang="es-MX" sz="2000" dirty="0">
                <a:solidFill>
                  <a:srgbClr val="212121"/>
                </a:solidFill>
                <a:latin typeface="inherit"/>
              </a:rPr>
              <a:t>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37382" y="2435170"/>
            <a:ext cx="453867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792163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ES" altLang="es-MX" sz="20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router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es un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tipo especializado de computadora 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utilizado para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dirigir el tráfico a través de Internet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529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9552" y="1340768"/>
            <a:ext cx="84188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 startAt="4"/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Access Point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(Punto de acceso inalámbrico (WAP-Wireless Access Point) o AP-Access Point)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5292080" y="2557843"/>
            <a:ext cx="3241142" cy="3469993"/>
            <a:chOff x="5532768" y="2016789"/>
            <a:chExt cx="3241142" cy="3469993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4035" y="2572132"/>
              <a:ext cx="2809875" cy="2914650"/>
            </a:xfrm>
            <a:prstGeom prst="rect">
              <a:avLst/>
            </a:prstGeom>
          </p:spPr>
        </p:pic>
        <p:sp>
          <p:nvSpPr>
            <p:cNvPr id="7" name="Nube 6"/>
            <p:cNvSpPr/>
            <p:nvPr/>
          </p:nvSpPr>
          <p:spPr>
            <a:xfrm>
              <a:off x="5532768" y="2016789"/>
              <a:ext cx="1199472" cy="600075"/>
            </a:xfrm>
            <a:prstGeom prst="cloud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/>
                <a:t>Internet</a:t>
              </a:r>
            </a:p>
          </p:txBody>
        </p:sp>
      </p:grp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33191" y="2171956"/>
            <a:ext cx="4314345" cy="171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Son dispositivos que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permiten la conexión inalámbrica de un dispositivo móvil de cómputo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(computadora,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tablet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smartphone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)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 una red.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11560" y="3933056"/>
            <a:ext cx="4314345" cy="212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Normalmente, puede conectarse a una red cableada, y puede transmitir datos entre los dispositivos conectados a la red cableada y los dispositivos inalámbricos.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7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Router</a:t>
            </a:r>
            <a:r>
              <a:rPr lang="es-ES_tradnl" sz="3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vs Access </a:t>
            </a:r>
            <a:r>
              <a:rPr lang="es-ES_tradnl" sz="32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point</a:t>
            </a:r>
            <a:endParaRPr lang="es-ES_tradnl" sz="32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559" y="2132856"/>
            <a:ext cx="7559905" cy="4608305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187624" y="1124744"/>
            <a:ext cx="63357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point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interconecta dispositivos de comunicación inalámbrica para formar una red inalámbrica. Reciben la información, la almacenan la trasmiten entre la red inalámbrica y la red cableada.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99592" y="5085184"/>
            <a:ext cx="295232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router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conecta varias redes, por lo que permite la conexión a Internet.</a:t>
            </a:r>
          </a:p>
        </p:txBody>
      </p:sp>
      <p:sp>
        <p:nvSpPr>
          <p:cNvPr id="4" name="AutoShape 2" descr="[​IMG]"/>
          <p:cNvSpPr>
            <a:spLocks noChangeAspect="1" noChangeArrowheads="1"/>
          </p:cNvSpPr>
          <p:nvPr/>
        </p:nvSpPr>
        <p:spPr bwMode="auto">
          <a:xfrm>
            <a:off x="155575" y="-460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671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2249</Words>
  <Application>Microsoft Office PowerPoint</Application>
  <PresentationFormat>Presentación en pantalla (4:3)</PresentationFormat>
  <Paragraphs>214</Paragraphs>
  <Slides>42</Slides>
  <Notes>14</Notes>
  <HiddenSlides>0</HiddenSlides>
  <MMClips>0</MMClips>
  <ScaleCrop>false</ScaleCrop>
  <HeadingPairs>
    <vt:vector size="8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53" baseType="lpstr">
      <vt:lpstr>Arial</vt:lpstr>
      <vt:lpstr>Calibri</vt:lpstr>
      <vt:lpstr>Courier New</vt:lpstr>
      <vt:lpstr>Dom Casual</vt:lpstr>
      <vt:lpstr>inherit</vt:lpstr>
      <vt:lpstr>Times New Roman</vt:lpstr>
      <vt:lpstr>Verdana</vt:lpstr>
      <vt:lpstr>Wingdings</vt:lpstr>
      <vt:lpstr>ZapfHumnst BT</vt:lpstr>
      <vt:lpstr>Tema de Office</vt:lpstr>
      <vt:lpstr>Imagen</vt:lpstr>
      <vt:lpstr>TC 2018  Fundamentos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149</cp:revision>
  <dcterms:created xsi:type="dcterms:W3CDTF">2013-06-11T22:32:36Z</dcterms:created>
  <dcterms:modified xsi:type="dcterms:W3CDTF">2020-02-13T15:49:46Z</dcterms:modified>
</cp:coreProperties>
</file>