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3" r:id="rId3"/>
    <p:sldId id="314" r:id="rId4"/>
    <p:sldId id="335" r:id="rId5"/>
    <p:sldId id="315" r:id="rId6"/>
    <p:sldId id="316" r:id="rId7"/>
    <p:sldId id="317" r:id="rId8"/>
    <p:sldId id="318" r:id="rId9"/>
    <p:sldId id="319" r:id="rId10"/>
    <p:sldId id="320" r:id="rId11"/>
    <p:sldId id="333" r:id="rId12"/>
    <p:sldId id="334" r:id="rId13"/>
    <p:sldId id="321" r:id="rId14"/>
    <p:sldId id="336" r:id="rId15"/>
    <p:sldId id="322" r:id="rId16"/>
    <p:sldId id="323" r:id="rId17"/>
    <p:sldId id="324" r:id="rId18"/>
    <p:sldId id="325" r:id="rId19"/>
    <p:sldId id="326" r:id="rId20"/>
    <p:sldId id="327" r:id="rId21"/>
    <p:sldId id="328" r:id="rId22"/>
    <p:sldId id="330" r:id="rId23"/>
    <p:sldId id="337"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71" d="100"/>
          <a:sy n="71" d="100"/>
        </p:scale>
        <p:origin x="1068" y="4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17/02/2020</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9</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10</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16</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17/02/2020</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17/02/2020</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3.png"/><Relationship Id="rId9"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2018 </a:t>
            </a:r>
            <a:br>
              <a:rPr lang="es-MX" sz="3200" dirty="0">
                <a:solidFill>
                  <a:schemeClr val="bg2">
                    <a:lumMod val="50000"/>
                  </a:schemeClr>
                </a:solidFill>
              </a:rPr>
            </a:br>
            <a:r>
              <a:rPr lang="es-MX" sz="3200" dirty="0">
                <a:solidFill>
                  <a:schemeClr val="bg2">
                    <a:lumMod val="50000"/>
                  </a:schemeClr>
                </a:solidFill>
              </a:rPr>
              <a:t>Fundamentos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33246"/>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864221"/>
            <a:ext cx="564356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establece, mantiene y administra las sesiones entre las aplicaciones.</a:t>
            </a:r>
          </a:p>
          <a:p>
            <a:pPr algn="just">
              <a:lnSpc>
                <a:spcPts val="3000"/>
              </a:lnSpc>
            </a:pPr>
            <a:r>
              <a:rPr lang="es-MX" sz="1800" dirty="0">
                <a:solidFill>
                  <a:schemeClr val="bg2">
                    <a:lumMod val="25000"/>
                  </a:schemeClr>
                </a:solidFill>
                <a:latin typeface="ZapfHumnst BT"/>
              </a:rPr>
              <a:t>La capa de sesión maneja el intercambio de información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43808" y="1340768"/>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408712"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Bef>
                <a:spcPts val="600"/>
              </a:spcBef>
            </a:pPr>
            <a:r>
              <a:rPr lang="es-MX" sz="1900" dirty="0">
                <a:solidFill>
                  <a:schemeClr val="bg2">
                    <a:lumMod val="2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pasar éstas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lvl="1">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lvl="1">
              <a:lnSpc>
                <a:spcPts val="2800"/>
              </a:lnSpc>
              <a:buFont typeface="Wingdings" pitchFamily="2" charset="2"/>
              <a:buChar char="ü"/>
            </a:pPr>
            <a:r>
              <a:rPr lang="es-MX" sz="1900" dirty="0">
                <a:solidFill>
                  <a:schemeClr val="bg2">
                    <a:lumMod val="25000"/>
                  </a:schemeClr>
                </a:solidFill>
                <a:latin typeface="+mn-lt"/>
              </a:rPr>
              <a:t> Detección y corrección de errores</a:t>
            </a:r>
          </a:p>
          <a:p>
            <a:pPr lvl="1">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lvl="1">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27784" y="1964407"/>
            <a:ext cx="57864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determina el mejor camino </a:t>
            </a:r>
            <a:r>
              <a:rPr lang="es-MX" sz="1800" dirty="0">
                <a:solidFill>
                  <a:schemeClr val="bg2">
                    <a:lumMod val="25000"/>
                  </a:schemeClr>
                </a:solidFill>
                <a:latin typeface="ZapfHumnst BT"/>
              </a:rPr>
              <a:t>para mover los datos de un lugar a otro. Esta capa usa el esquema de direccionamiento </a:t>
            </a:r>
            <a:r>
              <a:rPr lang="es-MX" sz="1800" b="1" dirty="0">
                <a:solidFill>
                  <a:schemeClr val="accent6">
                    <a:lumMod val="75000"/>
                  </a:schemeClr>
                </a:solidFill>
                <a:latin typeface="ZapfHumnst BT"/>
              </a:rPr>
              <a:t>IP</a:t>
            </a:r>
            <a:r>
              <a:rPr lang="es-MX" sz="1800" dirty="0">
                <a:solidFill>
                  <a:schemeClr val="bg2">
                    <a:lumMod val="25000"/>
                  </a:schemeClr>
                </a:solidFill>
                <a:latin typeface="ZapfHumnst BT"/>
              </a:rPr>
              <a:t> (Internet </a:t>
            </a:r>
            <a:r>
              <a:rPr lang="es-MX" sz="1800" dirty="0" err="1">
                <a:solidFill>
                  <a:schemeClr val="bg2">
                    <a:lumMod val="25000"/>
                  </a:schemeClr>
                </a:solidFill>
                <a:latin typeface="ZapfHumnst BT"/>
              </a:rPr>
              <a:t>Protocol</a:t>
            </a:r>
            <a:r>
              <a:rPr lang="es-MX" sz="1800" dirty="0">
                <a:solidFill>
                  <a:schemeClr val="bg2">
                    <a:lumMod val="25000"/>
                  </a:schemeClr>
                </a:solidFill>
                <a:latin typeface="ZapfHumnst BT"/>
              </a:rPr>
              <a:t>). Dispositivos  que operan en esta capa: </a:t>
            </a:r>
            <a:r>
              <a:rPr lang="es-MX" sz="1800" b="1" dirty="0" err="1">
                <a:solidFill>
                  <a:schemeClr val="accent6">
                    <a:lumMod val="75000"/>
                  </a:schemeClr>
                </a:solidFill>
                <a:latin typeface="ZapfHumnst BT"/>
              </a:rPr>
              <a:t>Routers</a:t>
            </a:r>
            <a:r>
              <a:rPr lang="es-MX" sz="1800" dirty="0">
                <a:solidFill>
                  <a:schemeClr val="bg2">
                    <a:lumMod val="25000"/>
                  </a:schemeClr>
                </a:solidFill>
                <a:latin typeface="ZapfHumnst BT"/>
              </a:rPr>
              <a:t> (</a:t>
            </a:r>
            <a:r>
              <a:rPr lang="es-MX" sz="1800" dirty="0" err="1">
                <a:solidFill>
                  <a:schemeClr val="bg2">
                    <a:lumMod val="25000"/>
                  </a:schemeClr>
                </a:solidFill>
                <a:latin typeface="ZapfHumnst BT"/>
              </a:rPr>
              <a:t>ruteadores</a:t>
            </a:r>
            <a:r>
              <a:rPr lang="es-MX" sz="1800" dirty="0">
                <a:solidFill>
                  <a:schemeClr val="bg2">
                    <a:lumMod val="25000"/>
                  </a:schemeClr>
                </a:solidFill>
                <a:latin typeface="ZapfHumnst BT"/>
              </a:rPr>
              <a:t>) y  </a:t>
            </a:r>
            <a:r>
              <a:rPr lang="es-MX" sz="1800" b="1" dirty="0" err="1">
                <a:solidFill>
                  <a:schemeClr val="accent6">
                    <a:lumMod val="75000"/>
                  </a:schemeClr>
                </a:solidFill>
                <a:latin typeface="ZapfHumnst BT"/>
              </a:rPr>
              <a:t>Switches</a:t>
            </a:r>
            <a:r>
              <a:rPr lang="es-MX" sz="1800" b="1" dirty="0">
                <a:solidFill>
                  <a:schemeClr val="accent6">
                    <a:lumMod val="75000"/>
                  </a:schemeClr>
                </a:solidFill>
                <a:latin typeface="ZapfHumnst BT"/>
              </a:rPr>
              <a:t> capa tres</a:t>
            </a:r>
            <a:endParaRPr lang="es-MX" sz="1800" dirty="0">
              <a:solidFill>
                <a:schemeClr val="accent6">
                  <a:lumMod val="75000"/>
                </a:schemeClr>
              </a:solidFill>
              <a:latin typeface="ZapfHumnst B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563" y="3789040"/>
            <a:ext cx="254065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627784" y="4178969"/>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solidFill>
                  <a:schemeClr val="bg2">
                    <a:lumMod val="25000"/>
                  </a:schemeClr>
                </a:solidFill>
                <a:latin typeface="ZapfHumnst BT"/>
              </a:rPr>
              <a:t>Funciones:</a:t>
            </a:r>
          </a:p>
          <a:p>
            <a:pPr algn="just">
              <a:lnSpc>
                <a:spcPct val="150000"/>
              </a:lnSpc>
              <a:buFont typeface="Wingdings" pitchFamily="2" charset="2"/>
              <a:buChar char="ü"/>
            </a:pPr>
            <a:r>
              <a:rPr lang="es-MX" sz="1800">
                <a:solidFill>
                  <a:schemeClr val="bg2">
                    <a:lumMod val="25000"/>
                  </a:schemeClr>
                </a:solidFill>
                <a:latin typeface="ZapfHumnst BT"/>
              </a:rPr>
              <a:t> Selección de ruta</a:t>
            </a:r>
          </a:p>
          <a:p>
            <a:pPr algn="just">
              <a:lnSpc>
                <a:spcPct val="150000"/>
              </a:lnSpc>
              <a:buFont typeface="Wingdings" pitchFamily="2" charset="2"/>
              <a:buChar char="ü"/>
            </a:pPr>
            <a:r>
              <a:rPr lang="es-MX" sz="180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7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301208"/>
            <a:ext cx="3981700" cy="14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27784" y="1772816"/>
            <a:ext cx="63367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proporciona un servicio de transmisión de datos confiable a través de un enlace físico</a:t>
            </a:r>
            <a:r>
              <a:rPr lang="es-MX" sz="1900" dirty="0">
                <a:solidFill>
                  <a:schemeClr val="bg2">
                    <a:lumMod val="25000"/>
                  </a:schemeClr>
                </a:solidFill>
                <a:latin typeface="+mn-lt"/>
              </a:rPr>
              <a:t>.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acceso a la red,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10" name="Text Box 2"/>
          <p:cNvSpPr txBox="1">
            <a:spLocks noChangeArrowheads="1"/>
          </p:cNvSpPr>
          <p:nvPr/>
        </p:nvSpPr>
        <p:spPr bwMode="auto">
          <a:xfrm>
            <a:off x="2627784" y="4143856"/>
            <a:ext cx="6147048" cy="121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err="1">
                <a:solidFill>
                  <a:schemeClr val="accent6">
                    <a:lumMod val="75000"/>
                  </a:schemeClr>
                </a:solidFill>
                <a:latin typeface="+mn-lt"/>
              </a:rPr>
              <a:t>Switches</a:t>
            </a:r>
            <a:r>
              <a:rPr lang="es-MX" sz="1900" dirty="0">
                <a:solidFill>
                  <a:schemeClr val="bg2">
                    <a:lumMod val="25000"/>
                  </a:schemeClr>
                </a:solidFill>
                <a:latin typeface="+mn-lt"/>
              </a:rPr>
              <a:t> y </a:t>
            </a:r>
            <a:r>
              <a:rPr lang="es-MX" sz="1900" b="1" dirty="0">
                <a:solidFill>
                  <a:schemeClr val="accent6">
                    <a:lumMod val="75000"/>
                  </a:schemeClr>
                </a:solidFill>
                <a:latin typeface="+mn-lt"/>
              </a:rPr>
              <a:t>NIC</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27784" y="116137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295657" y="2020816"/>
            <a:ext cx="2188111" cy="3568424"/>
          </a:xfrm>
          <a:prstGeom prst="rect">
            <a:avLst/>
          </a:prstGeom>
        </p:spPr>
      </p:pic>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77"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3087224"/>
            <a:ext cx="2214311" cy="3118748"/>
          </a:xfrm>
          <a:prstGeom prst="rect">
            <a:avLst/>
          </a:prstGeom>
        </p:spPr>
      </p:pic>
      <p:sp>
        <p:nvSpPr>
          <p:cNvPr id="13316" name="Text Box 3"/>
          <p:cNvSpPr txBox="1">
            <a:spLocks noChangeArrowheads="1"/>
          </p:cNvSpPr>
          <p:nvPr/>
        </p:nvSpPr>
        <p:spPr bwMode="auto">
          <a:xfrm>
            <a:off x="2714625" y="1899409"/>
            <a:ext cx="581781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define las especificaciones eléctricas, mecánicas, funcionales y de procedimiento para activar y mantener el enlace físico entre los sistemas.</a:t>
            </a:r>
          </a:p>
        </p:txBody>
      </p:sp>
      <p:sp>
        <p:nvSpPr>
          <p:cNvPr id="9" name="Text Box 3"/>
          <p:cNvSpPr txBox="1">
            <a:spLocks noChangeArrowheads="1"/>
          </p:cNvSpPr>
          <p:nvPr/>
        </p:nvSpPr>
        <p:spPr bwMode="auto">
          <a:xfrm>
            <a:off x="2714624" y="3068960"/>
            <a:ext cx="3945608" cy="366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 (generalmente cable).</a:t>
            </a:r>
          </a:p>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err="1">
                <a:solidFill>
                  <a:schemeClr val="accent6">
                    <a:lumMod val="75000"/>
                  </a:schemeClr>
                </a:solidFill>
                <a:latin typeface="+mn-lt"/>
              </a:rPr>
              <a:t>Hub</a:t>
            </a:r>
            <a:r>
              <a:rPr lang="es-MX" sz="1900" dirty="0">
                <a:solidFill>
                  <a:schemeClr val="bg2">
                    <a:lumMod val="25000"/>
                  </a:schemeClr>
                </a:solidFill>
                <a:latin typeface="+mn-lt"/>
              </a:rPr>
              <a:t>, </a:t>
            </a:r>
            <a:r>
              <a:rPr lang="es-MX" sz="1900" b="1" dirty="0" err="1">
                <a:solidFill>
                  <a:schemeClr val="accent6">
                    <a:lumMod val="75000"/>
                  </a:schemeClr>
                </a:solidFill>
                <a:latin typeface="+mn-lt"/>
              </a:rPr>
              <a:t>Repeater</a:t>
            </a:r>
            <a:r>
              <a:rPr lang="es-MX" sz="1900" b="1" dirty="0">
                <a:solidFill>
                  <a:schemeClr val="accent6">
                    <a:lumMod val="75000"/>
                  </a:schemeClr>
                </a:solidFill>
                <a:latin typeface="+mn-lt"/>
              </a:rPr>
              <a:t> </a:t>
            </a:r>
            <a:r>
              <a:rPr lang="es-MX" sz="1900" dirty="0">
                <a:solidFill>
                  <a:schemeClr val="bg2">
                    <a:lumMod val="25000"/>
                  </a:schemeClr>
                </a:solidFill>
                <a:latin typeface="+mn-lt"/>
              </a:rPr>
              <a:t>(repetidor)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45432" y="1161370"/>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3"/>
          <a:stretch>
            <a:fillRect/>
          </a:stretch>
        </p:blipFill>
        <p:spPr>
          <a:xfrm>
            <a:off x="251520" y="1976001"/>
            <a:ext cx="2166220" cy="3541231"/>
          </a:xfrm>
          <a:prstGeom prst="rect">
            <a:avLst/>
          </a:prstGeom>
        </p:spPr>
      </p:pic>
    </p:spTree>
    <p:extLst>
      <p:ext uri="{BB962C8B-B14F-4D97-AF65-F5344CB8AC3E}">
        <p14:creationId xmlns:p14="http://schemas.microsoft.com/office/powerpoint/2010/main" val="88168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285875" y="3212976"/>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el conocimiento</a:t>
            </a:r>
          </a:p>
          <a:p>
            <a:pPr marL="0" lvl="1" algn="just"/>
            <a:r>
              <a:rPr lang="es-MX" sz="1600" dirty="0">
                <a:solidFill>
                  <a:schemeClr val="bg2">
                    <a:lumMod val="25000"/>
                  </a:schemeClr>
                </a:solidFill>
                <a:latin typeface="ZapfHumnst BT"/>
              </a:rPr>
              <a:t> Simplifica la enseñanza y el aprendizaje, proporcionando un lenguaje</a:t>
            </a:r>
          </a:p>
          <a:p>
            <a:pPr marL="0" lvl="1" algn="just"/>
            <a:r>
              <a:rPr lang="es-MX" sz="1600" dirty="0">
                <a:solidFill>
                  <a:schemeClr val="bg2">
                    <a:lumMod val="25000"/>
                  </a:schemeClr>
                </a:solidFill>
                <a:latin typeface="ZapfHumnst BT"/>
              </a:rPr>
              <a:t>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4020909235"/>
              </p:ext>
            </p:extLst>
          </p:nvPr>
        </p:nvGraphicFramePr>
        <p:xfrm>
          <a:off x="571500" y="3284414"/>
          <a:ext cx="542925" cy="409575"/>
        </p:xfrm>
        <a:graphic>
          <a:graphicData uri="http://schemas.openxmlformats.org/presentationml/2006/ole">
            <mc:AlternateContent xmlns:mc="http://schemas.openxmlformats.org/markup-compatibility/2006">
              <mc:Choice xmlns:v="urn:schemas-microsoft-com:vml" Requires="v">
                <p:oleObj spid="_x0000_s17592" name="Bitmap Image" r:id="rId3" imgW="542823" imgH="409738" progId="Paint.Picture">
                  <p:embed/>
                </p:oleObj>
              </mc:Choice>
              <mc:Fallback>
                <p:oleObj name="Bitmap Image" r:id="rId3" imgW="542823" imgH="4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441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85875" y="4275093"/>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 </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3753250713"/>
              </p:ext>
            </p:extLst>
          </p:nvPr>
        </p:nvGraphicFramePr>
        <p:xfrm>
          <a:off x="685800" y="4408443"/>
          <a:ext cx="485775" cy="400050"/>
        </p:xfrm>
        <a:graphic>
          <a:graphicData uri="http://schemas.openxmlformats.org/presentationml/2006/ole">
            <mc:AlternateContent xmlns:mc="http://schemas.openxmlformats.org/markup-compatibility/2006">
              <mc:Choice xmlns:v="urn:schemas-microsoft-com:vml" Requires="v">
                <p:oleObj spid="_x0000_s17593" name="Bitmap Image" r:id="rId5" imgW="485592" imgH="400000" progId="Paint.Picture">
                  <p:embed/>
                </p:oleObj>
              </mc:Choice>
              <mc:Fallback>
                <p:oleObj name="Bitmap Image" r:id="rId5" imgW="485592" imgH="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08443"/>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328738" y="12858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r>
              <a:rPr lang="es-MX" sz="1600" dirty="0">
                <a:solidFill>
                  <a:schemeClr val="bg2">
                    <a:lumMod val="25000"/>
                  </a:schemeClr>
                </a:solidFill>
                <a:latin typeface="ZapfHumnst BT"/>
              </a:rPr>
              <a:t>Separa el proceso de comunicación en pasos simples. </a:t>
            </a:r>
          </a:p>
        </p:txBody>
      </p:sp>
      <p:graphicFrame>
        <p:nvGraphicFramePr>
          <p:cNvPr id="18440" name="Object 14"/>
          <p:cNvGraphicFramePr>
            <a:graphicFrameLocks noChangeAspect="1"/>
          </p:cNvGraphicFramePr>
          <p:nvPr/>
        </p:nvGraphicFramePr>
        <p:xfrm>
          <a:off x="614363" y="1285875"/>
          <a:ext cx="457200" cy="465138"/>
        </p:xfrm>
        <a:graphic>
          <a:graphicData uri="http://schemas.openxmlformats.org/presentationml/2006/ole">
            <mc:AlternateContent xmlns:mc="http://schemas.openxmlformats.org/markup-compatibility/2006">
              <mc:Choice xmlns:v="urn:schemas-microsoft-com:vml" Requires="v">
                <p:oleObj spid="_x0000_s17594" name="Bitmap Image" r:id="rId7" imgW="457249" imgH="466523" progId="Paint.Picture">
                  <p:embed/>
                </p:oleObj>
              </mc:Choice>
              <mc:Fallback>
                <p:oleObj name="Bitmap Image" r:id="rId7" imgW="457249" imgH="46652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1285875"/>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357313" y="2147144"/>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MX" sz="1600" dirty="0">
                <a:solidFill>
                  <a:schemeClr val="bg2">
                    <a:lumMod val="25000"/>
                  </a:schemeClr>
                </a:solidFill>
                <a:latin typeface="ZapfHumnst BT"/>
              </a:rPr>
              <a:t>Impide que los cambios en una capa puedan afectar las demás capas, para que se puedan desarrollar con más rapidez. </a:t>
            </a:r>
          </a:p>
        </p:txBody>
      </p:sp>
      <p:pic>
        <p:nvPicPr>
          <p:cNvPr id="18442" name="18 Imagen" descr="chipnuevo.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 y="2132856"/>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niveles?</a:t>
            </a:r>
          </a:p>
        </p:txBody>
      </p:sp>
      <p:graphicFrame>
        <p:nvGraphicFramePr>
          <p:cNvPr id="12" name="Object 8"/>
          <p:cNvGraphicFramePr>
            <a:graphicFrameLocks noChangeAspect="1"/>
          </p:cNvGraphicFramePr>
          <p:nvPr>
            <p:extLst>
              <p:ext uri="{D42A27DB-BD31-4B8C-83A1-F6EECF244321}">
                <p14:modId xmlns:p14="http://schemas.microsoft.com/office/powerpoint/2010/main" val="160204639"/>
              </p:ext>
            </p:extLst>
          </p:nvPr>
        </p:nvGraphicFramePr>
        <p:xfrm>
          <a:off x="700088" y="5229200"/>
          <a:ext cx="514350" cy="438150"/>
        </p:xfrm>
        <a:graphic>
          <a:graphicData uri="http://schemas.openxmlformats.org/presentationml/2006/ole">
            <mc:AlternateContent xmlns:mc="http://schemas.openxmlformats.org/markup-compatibility/2006">
              <mc:Choice xmlns:v="urn:schemas-microsoft-com:vml" Requires="v">
                <p:oleObj spid="_x0000_s17595" name="Bitmap Image" r:id="rId10" imgW="514442" imgH="438066" progId="Paint.Picture">
                  <p:embed/>
                </p:oleObj>
              </mc:Choice>
              <mc:Fallback>
                <p:oleObj name="Bitmap Image" r:id="rId10" imgW="514442" imgH="438066"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229200"/>
                        <a:ext cx="514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1"/>
          <p:cNvSpPr txBox="1">
            <a:spLocks noChangeArrowheads="1"/>
          </p:cNvSpPr>
          <p:nvPr/>
        </p:nvSpPr>
        <p:spPr bwMode="auto">
          <a:xfrm>
            <a:off x="1259632" y="5229200"/>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Estandarización</a:t>
            </a:r>
          </a:p>
          <a:p>
            <a:pPr marL="0" lvl="1" algn="just"/>
            <a:r>
              <a:rPr lang="es-MX" sz="1600" dirty="0">
                <a:solidFill>
                  <a:schemeClr val="bg2">
                    <a:lumMod val="25000"/>
                  </a:schemeClr>
                </a:solidFill>
                <a:latin typeface="ZapfHumnst BT"/>
              </a:rPr>
              <a:t>Normaliza los componentes de red para permitir el desarrollo y el soporte de los productos de diferentes fabricantes. </a:t>
            </a:r>
          </a:p>
        </p:txBody>
      </p:sp>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83568" y="1055058"/>
            <a:ext cx="79928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spcBef>
                <a:spcPct val="50000"/>
              </a:spcBef>
            </a:pPr>
            <a:r>
              <a:rPr lang="es-MX" sz="1600" dirty="0">
                <a:solidFill>
                  <a:schemeClr val="bg2">
                    <a:lumMod val="25000"/>
                  </a:schemeClr>
                </a:solidFill>
                <a:latin typeface="ZapfHumnst BT"/>
              </a:rPr>
              <a:t>El subsistema completo de comunicaciones ha sido dividido en </a:t>
            </a:r>
            <a:r>
              <a:rPr lang="es-MX" sz="1600" b="1" dirty="0">
                <a:solidFill>
                  <a:schemeClr val="accent6">
                    <a:lumMod val="75000"/>
                  </a:schemeClr>
                </a:solidFill>
                <a:latin typeface="ZapfHumnst BT"/>
              </a:rPr>
              <a:t>7 niveles</a:t>
            </a:r>
            <a:r>
              <a:rPr lang="es-MX" sz="1600" dirty="0">
                <a:solidFill>
                  <a:schemeClr val="bg2">
                    <a:lumMod val="25000"/>
                  </a:schemeClr>
                </a:solidFill>
                <a:latin typeface="ZapfHumnst BT"/>
              </a:rPr>
              <a:t>, cada uno de los cuales realiza una función muy bien definida</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564904"/>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1" name="Text Box 3"/>
          <p:cNvSpPr txBox="1">
            <a:spLocks noChangeArrowheads="1"/>
          </p:cNvSpPr>
          <p:nvPr/>
        </p:nvSpPr>
        <p:spPr bwMode="auto">
          <a:xfrm>
            <a:off x="2339752" y="1988840"/>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Aplicación</a:t>
            </a:r>
            <a:r>
              <a:rPr lang="es-MX" sz="1600" dirty="0">
                <a:solidFill>
                  <a:schemeClr val="bg2">
                    <a:lumMod val="25000"/>
                  </a:schemeClr>
                </a:solidFill>
                <a:latin typeface="ZapfHumnst BT"/>
              </a:rPr>
              <a:t> Proporciona servicios de red a las aplicaciones de los usuarios (Correo electrónico, transferencia de archivos, acceso desde terminales a computadoras remotas, servicio de nombres)</a:t>
            </a:r>
          </a:p>
        </p:txBody>
      </p:sp>
      <p:sp>
        <p:nvSpPr>
          <p:cNvPr id="12" name="Text Box 4"/>
          <p:cNvSpPr txBox="1">
            <a:spLocks noChangeArrowheads="1"/>
          </p:cNvSpPr>
          <p:nvPr/>
        </p:nvSpPr>
        <p:spPr bwMode="auto">
          <a:xfrm>
            <a:off x="2339752" y="3167327"/>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Presentación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define el formato de los datos que se van a intercambiar entre las aplicaciones y ofrece a las aplicaciones un conjunto de servicios de transformación de datos como: </a:t>
            </a:r>
            <a:r>
              <a:rPr lang="es-MX" sz="1600" b="1" dirty="0">
                <a:solidFill>
                  <a:schemeClr val="accent5">
                    <a:lumMod val="75000"/>
                  </a:schemeClr>
                </a:solidFill>
                <a:latin typeface="ZapfHumnst BT"/>
              </a:rPr>
              <a:t>compresión</a:t>
            </a:r>
            <a:r>
              <a:rPr lang="es-MX" sz="1600" dirty="0">
                <a:solidFill>
                  <a:schemeClr val="bg2">
                    <a:lumMod val="25000"/>
                  </a:schemeClr>
                </a:solidFill>
                <a:latin typeface="ZapfHumnst BT"/>
              </a:rPr>
              <a:t> y </a:t>
            </a:r>
            <a:r>
              <a:rPr lang="es-MX" sz="1600" b="1" dirty="0">
                <a:solidFill>
                  <a:schemeClr val="bg2">
                    <a:lumMod val="25000"/>
                  </a:schemeClr>
                </a:solidFill>
                <a:latin typeface="ZapfHumnst BT"/>
              </a:rPr>
              <a:t> </a:t>
            </a:r>
            <a:r>
              <a:rPr lang="es-MX" sz="1600" b="1" dirty="0">
                <a:solidFill>
                  <a:schemeClr val="accent5">
                    <a:lumMod val="75000"/>
                  </a:schemeClr>
                </a:solidFill>
                <a:latin typeface="ZapfHumnst BT"/>
              </a:rPr>
              <a:t>encriptación</a:t>
            </a:r>
            <a:r>
              <a:rPr lang="es-MX" sz="1600" b="1"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3" name="10 CuadroTexto"/>
          <p:cNvSpPr txBox="1">
            <a:spLocks noChangeArrowheads="1"/>
          </p:cNvSpPr>
          <p:nvPr/>
        </p:nvSpPr>
        <p:spPr bwMode="auto">
          <a:xfrm>
            <a:off x="2339752" y="4330258"/>
            <a:ext cx="6408712" cy="77482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Sesión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establece, mantiene y administra las sesiones entre las aplicaciones.</a:t>
            </a:r>
          </a:p>
        </p:txBody>
      </p:sp>
      <p:sp>
        <p:nvSpPr>
          <p:cNvPr id="14" name="11 CuadroTexto"/>
          <p:cNvSpPr txBox="1">
            <a:spLocks noChangeArrowheads="1"/>
          </p:cNvSpPr>
          <p:nvPr/>
        </p:nvSpPr>
        <p:spPr bwMode="auto">
          <a:xfrm>
            <a:off x="2339752" y="5140736"/>
            <a:ext cx="6408712"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Transporte </a:t>
            </a:r>
            <a:r>
              <a:rPr lang="es-MX" sz="1600" dirty="0">
                <a:solidFill>
                  <a:schemeClr val="bg2">
                    <a:lumMod val="25000"/>
                  </a:schemeClr>
                </a:solidFill>
                <a:latin typeface="ZapfHumnst BT"/>
              </a:rPr>
              <a:t> Esta capa segmenta y re-ensambla los datos. Su función básica  es aceptar los datos provenientes de la capa de sesión, dividirlos en unidades más pequeñas si es necesario, pasar éstas a la capa de red y asegurarse de que todas las piezas lleguen correctamente al otro extremo. </a:t>
            </a:r>
          </a:p>
        </p:txBody>
      </p:sp>
    </p:spTree>
    <p:extLst>
      <p:ext uri="{BB962C8B-B14F-4D97-AF65-F5344CB8AC3E}">
        <p14:creationId xmlns:p14="http://schemas.microsoft.com/office/powerpoint/2010/main" val="192147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20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0619"/>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5" name="Text Box 2"/>
          <p:cNvSpPr txBox="1">
            <a:spLocks noChangeArrowheads="1"/>
          </p:cNvSpPr>
          <p:nvPr/>
        </p:nvSpPr>
        <p:spPr bwMode="auto">
          <a:xfrm>
            <a:off x="2483768" y="1484784"/>
            <a:ext cx="6192688" cy="1133900"/>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Red</a:t>
            </a:r>
            <a:r>
              <a:rPr lang="es-MX" sz="1600" dirty="0">
                <a:solidFill>
                  <a:schemeClr val="bg2">
                    <a:lumMod val="25000"/>
                  </a:schemeClr>
                </a:solidFill>
                <a:latin typeface="ZapfHumnst BT"/>
              </a:rPr>
              <a:t> Esta capa determina el mejor camino para mover los datos de un lugar a otro. Esta capa usa el esquema de direccionamiento </a:t>
            </a:r>
            <a:r>
              <a:rPr lang="es-MX" sz="1600" b="1" dirty="0">
                <a:solidFill>
                  <a:schemeClr val="accent5">
                    <a:lumMod val="75000"/>
                  </a:schemeClr>
                </a:solidFill>
                <a:latin typeface="ZapfHumnst BT"/>
              </a:rPr>
              <a:t>IP</a:t>
            </a:r>
            <a:r>
              <a:rPr lang="es-MX" sz="1600" dirty="0">
                <a:solidFill>
                  <a:schemeClr val="bg2">
                    <a:lumMod val="25000"/>
                  </a:schemeClr>
                </a:solidFill>
                <a:latin typeface="ZapfHumnst BT"/>
              </a:rPr>
              <a:t> (Internet </a:t>
            </a:r>
            <a:r>
              <a:rPr lang="es-MX" sz="1600" dirty="0" err="1">
                <a:solidFill>
                  <a:schemeClr val="bg2">
                    <a:lumMod val="25000"/>
                  </a:schemeClr>
                </a:solidFill>
                <a:latin typeface="ZapfHumnst BT"/>
              </a:rPr>
              <a:t>Protocol</a:t>
            </a:r>
            <a:r>
              <a:rPr lang="es-MX" sz="1600" dirty="0">
                <a:solidFill>
                  <a:schemeClr val="bg2">
                    <a:lumMod val="25000"/>
                  </a:schemeClr>
                </a:solidFill>
                <a:latin typeface="ZapfHumnst BT"/>
              </a:rPr>
              <a:t>). </a:t>
            </a:r>
          </a:p>
        </p:txBody>
      </p:sp>
      <p:sp>
        <p:nvSpPr>
          <p:cNvPr id="16" name="Text Box 2"/>
          <p:cNvSpPr txBox="1">
            <a:spLocks noChangeArrowheads="1"/>
          </p:cNvSpPr>
          <p:nvPr/>
        </p:nvSpPr>
        <p:spPr bwMode="auto">
          <a:xfrm>
            <a:off x="2483768" y="2636912"/>
            <a:ext cx="6192688"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Enlace de datos</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proporciona un servicio de transmisión de datos fiable a través de un enlace físico. Maneja la detección y control de errores, la topología de la red y el control de flujo. Esta capa usa un direccionamiento físico: </a:t>
            </a:r>
            <a:r>
              <a:rPr lang="es-MX" sz="1600" b="1" dirty="0">
                <a:solidFill>
                  <a:schemeClr val="accent5">
                    <a:lumMod val="75000"/>
                  </a:schemeClr>
                </a:solidFill>
                <a:latin typeface="ZapfHumnst BT"/>
              </a:rPr>
              <a:t>MAC</a:t>
            </a:r>
            <a:r>
              <a:rPr lang="es-MX" sz="1600" dirty="0">
                <a:solidFill>
                  <a:schemeClr val="bg2">
                    <a:lumMod val="25000"/>
                  </a:schemeClr>
                </a:solidFill>
                <a:latin typeface="ZapfHumnst BT"/>
              </a:rPr>
              <a:t> (Media Access Control). </a:t>
            </a:r>
            <a:endParaRPr lang="es-MX" sz="1600" b="1" dirty="0">
              <a:solidFill>
                <a:schemeClr val="bg2">
                  <a:lumMod val="25000"/>
                </a:schemeClr>
              </a:solidFill>
              <a:latin typeface="ZapfHumnst BT"/>
            </a:endParaRPr>
          </a:p>
        </p:txBody>
      </p:sp>
      <p:sp>
        <p:nvSpPr>
          <p:cNvPr id="17" name="Text Box 3"/>
          <p:cNvSpPr txBox="1">
            <a:spLocks noChangeArrowheads="1"/>
          </p:cNvSpPr>
          <p:nvPr/>
        </p:nvSpPr>
        <p:spPr bwMode="auto">
          <a:xfrm>
            <a:off x="2483768" y="4205759"/>
            <a:ext cx="6192688" cy="188753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Física</a:t>
            </a:r>
            <a:r>
              <a:rPr lang="es-MX" sz="1600" b="1" dirty="0">
                <a:solidFill>
                  <a:schemeClr val="bg2">
                    <a:lumMod val="25000"/>
                  </a:schemeClr>
                </a:solidFill>
                <a:latin typeface="ZapfHumnst BT"/>
              </a:rPr>
              <a:t> </a:t>
            </a:r>
            <a:r>
              <a:rPr lang="es-MX" sz="1600" dirty="0">
                <a:solidFill>
                  <a:schemeClr val="bg2">
                    <a:lumMod val="25000"/>
                  </a:schemeClr>
                </a:solidFill>
                <a:latin typeface="ZapfHumnst BT"/>
              </a:rPr>
              <a:t>Esta capa define las especificaciones eléctricas, mecánicas, funcionales y de procedimiento para activar y mantener el enlace físico entre los sistemas. Se encarga de la transmisión de cadenas de bits no estructurados sobre medios físicos como: par trenzado, fibra óptica y cable coaxial. </a:t>
            </a:r>
          </a:p>
        </p:txBody>
      </p:sp>
    </p:spTree>
    <p:extLst>
      <p:ext uri="{BB962C8B-B14F-4D97-AF65-F5344CB8AC3E}">
        <p14:creationId xmlns:p14="http://schemas.microsoft.com/office/powerpoint/2010/main" val="32330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01"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55"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25"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49"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54664" y="1303384"/>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9" name="8 CuadroTexto"/>
          <p:cNvSpPr txBox="1">
            <a:spLocks noChangeArrowheads="1"/>
          </p:cNvSpPr>
          <p:nvPr/>
        </p:nvSpPr>
        <p:spPr bwMode="auto">
          <a:xfrm>
            <a:off x="827584" y="3873592"/>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5" name="4 CuadroTexto"/>
          <p:cNvSpPr txBox="1">
            <a:spLocks noChangeArrowheads="1"/>
          </p:cNvSpPr>
          <p:nvPr/>
        </p:nvSpPr>
        <p:spPr bwMode="auto">
          <a:xfrm>
            <a:off x="827584" y="1825367"/>
            <a:ext cx="77768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2000" dirty="0">
              <a:solidFill>
                <a:schemeClr val="bg2">
                  <a:lumMod val="25000"/>
                </a:schemeClr>
              </a:solidFill>
              <a:latin typeface="Calibri" panose="020F0502020204030204" pitchFamily="34" charset="0"/>
            </a:endParaRPr>
          </a:p>
          <a:p>
            <a:pPr algn="just">
              <a:lnSpc>
                <a:spcPts val="3000"/>
              </a:lnSpc>
            </a:pPr>
            <a:r>
              <a:rPr lang="es-MX" sz="2000" dirty="0">
                <a:solidFill>
                  <a:schemeClr val="bg2">
                    <a:lumMod val="25000"/>
                  </a:schemeClr>
                </a:solidFill>
                <a:latin typeface="Calibri" panose="020F0502020204030204" pitchFamily="34" charset="0"/>
              </a:rPr>
              <a:t>Por ejemplo: 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0" y="4653137"/>
            <a:ext cx="2681958" cy="1564476"/>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1757</Words>
  <Application>Microsoft Office PowerPoint</Application>
  <PresentationFormat>Presentación en pantalla (4:3)</PresentationFormat>
  <Paragraphs>142</Paragraphs>
  <Slides>23</Slides>
  <Notes>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1" baseType="lpstr">
      <vt:lpstr>Arial</vt:lpstr>
      <vt:lpstr>Calibri</vt:lpstr>
      <vt:lpstr>Dom Casual</vt:lpstr>
      <vt:lpstr>Times New Roman</vt:lpstr>
      <vt:lpstr>Wingdings</vt:lpstr>
      <vt:lpstr>ZapfHumnst BT</vt:lpstr>
      <vt:lpstr>Tema de Office</vt:lpstr>
      <vt:lpstr>Bitmap Image</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81</cp:revision>
  <dcterms:created xsi:type="dcterms:W3CDTF">2013-06-11T22:32:36Z</dcterms:created>
  <dcterms:modified xsi:type="dcterms:W3CDTF">2020-02-17T15:51:09Z</dcterms:modified>
</cp:coreProperties>
</file>