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85" r:id="rId3"/>
    <p:sldId id="286" r:id="rId4"/>
    <p:sldId id="287" r:id="rId5"/>
    <p:sldId id="288" r:id="rId6"/>
    <p:sldId id="289" r:id="rId7"/>
    <p:sldId id="290" r:id="rId8"/>
    <p:sldId id="291" r:id="rId9"/>
    <p:sldId id="292" r:id="rId10"/>
    <p:sldId id="293" r:id="rId11"/>
    <p:sldId id="294" r:id="rId12"/>
    <p:sldId id="313" r:id="rId13"/>
    <p:sldId id="295" r:id="rId14"/>
    <p:sldId id="296" r:id="rId15"/>
    <p:sldId id="309" r:id="rId16"/>
    <p:sldId id="312"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14"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2998" autoAdjust="0"/>
  </p:normalViewPr>
  <p:slideViewPr>
    <p:cSldViewPr>
      <p:cViewPr varScale="1">
        <p:scale>
          <a:sx n="69" d="100"/>
          <a:sy n="69" d="100"/>
        </p:scale>
        <p:origin x="16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24/02/2017</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a:ln/>
        </p:spPr>
      </p:sp>
      <p:sp>
        <p:nvSpPr>
          <p:cNvPr id="327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dirty="0" smtClean="0"/>
          </a:p>
        </p:txBody>
      </p:sp>
      <p:sp>
        <p:nvSpPr>
          <p:cNvPr id="327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A6D19A3-30B4-4D03-9512-B801C45E2276}" type="slidenum">
              <a:rPr lang="es-MX" altLang="es-MX" sz="1200" smtClean="0"/>
              <a:pPr/>
              <a:t>20</a:t>
            </a:fld>
            <a:endParaRPr lang="es-MX" altLang="es-MX" sz="1200" smtClean="0"/>
          </a:p>
        </p:txBody>
      </p:sp>
    </p:spTree>
    <p:extLst>
      <p:ext uri="{BB962C8B-B14F-4D97-AF65-F5344CB8AC3E}">
        <p14:creationId xmlns:p14="http://schemas.microsoft.com/office/powerpoint/2010/main" val="4202013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B16D40-0D67-4EC3-8E60-D17527C8232C}" type="slidenum">
              <a:rPr lang="es-MX" altLang="es-MX" sz="1200" smtClean="0"/>
              <a:pPr/>
              <a:t>21</a:t>
            </a:fld>
            <a:endParaRPr lang="es-MX" altLang="es-MX" sz="1200" smtClean="0"/>
          </a:p>
        </p:txBody>
      </p:sp>
    </p:spTree>
    <p:extLst>
      <p:ext uri="{BB962C8B-B14F-4D97-AF65-F5344CB8AC3E}">
        <p14:creationId xmlns:p14="http://schemas.microsoft.com/office/powerpoint/2010/main" val="2955271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48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B67731-4868-4256-8581-4C046793C9A6}" type="slidenum">
              <a:rPr lang="es-MX" altLang="es-MX" sz="1200" smtClean="0"/>
              <a:pPr/>
              <a:t>22</a:t>
            </a:fld>
            <a:endParaRPr lang="es-MX" altLang="es-MX" sz="1200" smtClean="0"/>
          </a:p>
        </p:txBody>
      </p:sp>
    </p:spTree>
    <p:extLst>
      <p:ext uri="{BB962C8B-B14F-4D97-AF65-F5344CB8AC3E}">
        <p14:creationId xmlns:p14="http://schemas.microsoft.com/office/powerpoint/2010/main" val="55622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58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CDD0ED-03AC-4348-8003-A725B839526C}" type="slidenum">
              <a:rPr lang="es-MX" altLang="es-MX" sz="1200" smtClean="0"/>
              <a:pPr/>
              <a:t>23</a:t>
            </a:fld>
            <a:endParaRPr lang="es-MX" altLang="es-MX" sz="1200" smtClean="0"/>
          </a:p>
        </p:txBody>
      </p:sp>
    </p:spTree>
    <p:extLst>
      <p:ext uri="{BB962C8B-B14F-4D97-AF65-F5344CB8AC3E}">
        <p14:creationId xmlns:p14="http://schemas.microsoft.com/office/powerpoint/2010/main" val="801837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68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5C5BA8-75B8-423F-BC0D-7B0E884EAFF6}" type="slidenum">
              <a:rPr lang="es-MX" altLang="es-MX" sz="1200" smtClean="0"/>
              <a:pPr/>
              <a:t>24</a:t>
            </a:fld>
            <a:endParaRPr lang="es-MX" altLang="es-MX" sz="1200" smtClean="0"/>
          </a:p>
        </p:txBody>
      </p:sp>
    </p:spTree>
    <p:extLst>
      <p:ext uri="{BB962C8B-B14F-4D97-AF65-F5344CB8AC3E}">
        <p14:creationId xmlns:p14="http://schemas.microsoft.com/office/powerpoint/2010/main" val="59298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557FC7-757D-41BB-8F31-5F1C067E16D9}" type="slidenum">
              <a:rPr lang="es-MX" altLang="es-MX" sz="1200" smtClean="0"/>
              <a:pPr/>
              <a:t>25</a:t>
            </a:fld>
            <a:endParaRPr lang="es-MX" altLang="es-MX" sz="1200" smtClean="0"/>
          </a:p>
        </p:txBody>
      </p:sp>
    </p:spTree>
    <p:extLst>
      <p:ext uri="{BB962C8B-B14F-4D97-AF65-F5344CB8AC3E}">
        <p14:creationId xmlns:p14="http://schemas.microsoft.com/office/powerpoint/2010/main" val="3954041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a:ln/>
        </p:spPr>
      </p:sp>
      <p:sp>
        <p:nvSpPr>
          <p:cNvPr id="389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89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641E17-5FC0-4054-9913-03A659003F3A}" type="slidenum">
              <a:rPr lang="es-MX" altLang="es-MX" sz="1200" smtClean="0"/>
              <a:pPr/>
              <a:t>26</a:t>
            </a:fld>
            <a:endParaRPr lang="es-MX" altLang="es-MX" sz="1200" smtClean="0"/>
          </a:p>
        </p:txBody>
      </p:sp>
    </p:spTree>
    <p:extLst>
      <p:ext uri="{BB962C8B-B14F-4D97-AF65-F5344CB8AC3E}">
        <p14:creationId xmlns:p14="http://schemas.microsoft.com/office/powerpoint/2010/main" val="231684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8D1725-8391-4A1C-8315-81E864F79295}" type="slidenum">
              <a:rPr lang="es-MX" altLang="es-MX" sz="1200" smtClean="0"/>
              <a:pPr/>
              <a:t>27</a:t>
            </a:fld>
            <a:endParaRPr lang="es-MX" altLang="es-MX" sz="1200" smtClean="0"/>
          </a:p>
        </p:txBody>
      </p:sp>
    </p:spTree>
    <p:extLst>
      <p:ext uri="{BB962C8B-B14F-4D97-AF65-F5344CB8AC3E}">
        <p14:creationId xmlns:p14="http://schemas.microsoft.com/office/powerpoint/2010/main" val="1599605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09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B54E1F-7445-4B2D-9201-7F8C6F145607}" type="slidenum">
              <a:rPr lang="es-MX" altLang="es-MX" sz="1200" smtClean="0"/>
              <a:pPr/>
              <a:t>28</a:t>
            </a:fld>
            <a:endParaRPr lang="es-MX" altLang="es-MX" sz="1200" smtClean="0"/>
          </a:p>
        </p:txBody>
      </p:sp>
    </p:spTree>
    <p:extLst>
      <p:ext uri="{BB962C8B-B14F-4D97-AF65-F5344CB8AC3E}">
        <p14:creationId xmlns:p14="http://schemas.microsoft.com/office/powerpoint/2010/main" val="213697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dirty="0" smtClean="0"/>
              <a:t>El</a:t>
            </a:r>
            <a:r>
              <a:rPr lang="es-MX" altLang="es-MX" baseline="0" dirty="0" smtClean="0"/>
              <a:t> espectro de potencia de la señal PSK: el espectro de potencia es muy importante, ya que entre más grande sea la potencia, el tamaño de las antenas parabólicas para la recepción es mucho menor en tamaño, por eso las empresas de televisión satelital usan antenas de plato pequeñas, gracias a la potencia de la señal modulada en </a:t>
            </a:r>
            <a:r>
              <a:rPr lang="es-MX" altLang="es-MX" baseline="0" dirty="0" err="1" smtClean="0"/>
              <a:t>psk</a:t>
            </a:r>
            <a:r>
              <a:rPr lang="es-MX" altLang="es-MX" baseline="0" dirty="0" smtClean="0"/>
              <a:t>.</a:t>
            </a:r>
            <a:endParaRPr lang="es-MX" altLang="es-MX" dirty="0" smtClean="0"/>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12D4CB-259D-459E-B4EA-4BE7654FFCAF}" type="slidenum">
              <a:rPr lang="es-MX" altLang="es-MX" sz="1200" smtClean="0"/>
              <a:pPr/>
              <a:t>29</a:t>
            </a:fld>
            <a:endParaRPr lang="es-MX" altLang="es-MX" sz="1200" smtClean="0"/>
          </a:p>
        </p:txBody>
      </p:sp>
    </p:spTree>
    <p:extLst>
      <p:ext uri="{BB962C8B-B14F-4D97-AF65-F5344CB8AC3E}">
        <p14:creationId xmlns:p14="http://schemas.microsoft.com/office/powerpoint/2010/main" val="230198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E85E45-6F50-4F99-9BCB-E2A0EDA84CCF}" type="slidenum">
              <a:rPr lang="es-MX" altLang="es-MX" sz="1200" smtClean="0"/>
              <a:pPr/>
              <a:t>3</a:t>
            </a:fld>
            <a:endParaRPr lang="es-MX" altLang="es-MX" sz="1200" smtClean="0"/>
          </a:p>
        </p:txBody>
      </p:sp>
    </p:spTree>
    <p:extLst>
      <p:ext uri="{BB962C8B-B14F-4D97-AF65-F5344CB8AC3E}">
        <p14:creationId xmlns:p14="http://schemas.microsoft.com/office/powerpoint/2010/main" val="53310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102463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6</a:t>
            </a:fld>
            <a:endParaRPr lang="es-MX" dirty="0"/>
          </a:p>
        </p:txBody>
      </p:sp>
    </p:spTree>
    <p:extLst>
      <p:ext uri="{BB962C8B-B14F-4D97-AF65-F5344CB8AC3E}">
        <p14:creationId xmlns:p14="http://schemas.microsoft.com/office/powerpoint/2010/main" val="230549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12D4CB-259D-459E-B4EA-4BE7654FFCAF}" type="slidenum">
              <a:rPr lang="es-MX" altLang="es-MX" sz="1200" smtClean="0"/>
              <a:pPr/>
              <a:t>11</a:t>
            </a:fld>
            <a:endParaRPr lang="es-MX" altLang="es-MX" sz="1200" smtClean="0"/>
          </a:p>
        </p:txBody>
      </p:sp>
    </p:spTree>
    <p:extLst>
      <p:ext uri="{BB962C8B-B14F-4D97-AF65-F5344CB8AC3E}">
        <p14:creationId xmlns:p14="http://schemas.microsoft.com/office/powerpoint/2010/main" val="352434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s-MX" sz="1200" i="1" kern="1200" dirty="0" smtClean="0">
                <a:solidFill>
                  <a:schemeClr val="tx1"/>
                </a:solidFill>
                <a:effectLst/>
                <a:latin typeface="+mn-lt"/>
                <a:ea typeface="+mn-ea"/>
                <a:cs typeface="+mn-cs"/>
              </a:rPr>
              <a:t>Debido que la posible lejanía y el movimiento del avión puede dar lugar a desvanecimientos. En ASK </a:t>
            </a:r>
            <a:r>
              <a:rPr lang="es-MX" sz="1200" b="0" i="1" kern="1200" dirty="0" smtClean="0">
                <a:solidFill>
                  <a:schemeClr val="tx1"/>
                </a:solidFill>
                <a:effectLst/>
                <a:latin typeface="+mn-lt"/>
                <a:ea typeface="+mn-ea"/>
                <a:cs typeface="+mn-cs"/>
              </a:rPr>
              <a:t>los desvanecimientos de señal no provocan demasiado ruido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altLang="es-MX" sz="1200" dirty="0" smtClean="0">
                <a:solidFill>
                  <a:schemeClr val="bg2">
                    <a:lumMod val="25000"/>
                  </a:schemeClr>
                </a:solidFill>
                <a:latin typeface="ZapfHumnst BT"/>
              </a:rPr>
              <a:t>Para los transmisores LED, el valor binario 1 es representado por un pulso corto de luz y el valor binario 0 por la ausencia de luz. Los transmisores de láser normalmente tienen una corriente "de tendencia" fija que hace que el dispositivo emita un nivel bajo de luz. Este nivel bajo representa el valor 0, mientras una onda luminosa de amplitud más alta representa el valor binario 1. </a:t>
            </a:r>
          </a:p>
          <a:p>
            <a:pPr marL="171450" indent="-171450">
              <a:buFont typeface="Arial" panose="020B0604020202020204" pitchFamily="34" charset="0"/>
              <a:buChar char="•"/>
            </a:pPr>
            <a:r>
              <a:rPr lang="es-MX" sz="1200" kern="1200" dirty="0" smtClean="0">
                <a:solidFill>
                  <a:schemeClr val="tx1"/>
                </a:solidFill>
                <a:effectLst/>
                <a:latin typeface="+mn-lt"/>
                <a:ea typeface="+mn-ea"/>
                <a:cs typeface="+mn-cs"/>
              </a:rPr>
              <a:t>La forma más simple y común de ASK funciona como un interruptor que apaga/enciende la portadora, de tal forma que la presencia de portadora indica un 1 binario y su ausencia un 0. </a:t>
            </a:r>
            <a:endParaRPr lang="es-MX" altLang="es-MX" b="0" dirty="0" smtClean="0"/>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12D4CB-259D-459E-B4EA-4BE7654FFCAF}" type="slidenum">
              <a:rPr lang="es-MX" altLang="es-MX" sz="1200" smtClean="0"/>
              <a:pPr/>
              <a:t>12</a:t>
            </a:fld>
            <a:endParaRPr lang="es-MX" altLang="es-MX" sz="1200" smtClean="0"/>
          </a:p>
        </p:txBody>
      </p:sp>
    </p:spTree>
    <p:extLst>
      <p:ext uri="{BB962C8B-B14F-4D97-AF65-F5344CB8AC3E}">
        <p14:creationId xmlns:p14="http://schemas.microsoft.com/office/powerpoint/2010/main" val="349064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12D4CB-259D-459E-B4EA-4BE7654FFCAF}" type="slidenum">
              <a:rPr lang="es-MX" altLang="es-MX" sz="1200" smtClean="0"/>
              <a:pPr/>
              <a:t>16</a:t>
            </a:fld>
            <a:endParaRPr lang="es-MX" altLang="es-MX" sz="1200" smtClean="0"/>
          </a:p>
        </p:txBody>
      </p:sp>
    </p:spTree>
    <p:extLst>
      <p:ext uri="{BB962C8B-B14F-4D97-AF65-F5344CB8AC3E}">
        <p14:creationId xmlns:p14="http://schemas.microsoft.com/office/powerpoint/2010/main" val="94517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5883865-B5BE-41C1-8BB6-8B6E13F3A620}" type="slidenum">
              <a:rPr lang="es-MX" altLang="es-MX" sz="1200" smtClean="0"/>
              <a:pPr/>
              <a:t>17</a:t>
            </a:fld>
            <a:endParaRPr lang="es-MX" altLang="es-MX" sz="1200" smtClean="0"/>
          </a:p>
        </p:txBody>
      </p:sp>
    </p:spTree>
    <p:extLst>
      <p:ext uri="{BB962C8B-B14F-4D97-AF65-F5344CB8AC3E}">
        <p14:creationId xmlns:p14="http://schemas.microsoft.com/office/powerpoint/2010/main" val="43880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A96650-9490-4BE0-8944-1B0693827EFB}" type="slidenum">
              <a:rPr lang="es-MX" altLang="es-MX" sz="1200" smtClean="0"/>
              <a:pPr/>
              <a:t>18</a:t>
            </a:fld>
            <a:endParaRPr lang="es-MX" altLang="es-MX" sz="1200" smtClean="0"/>
          </a:p>
        </p:txBody>
      </p:sp>
    </p:spTree>
    <p:extLst>
      <p:ext uri="{BB962C8B-B14F-4D97-AF65-F5344CB8AC3E}">
        <p14:creationId xmlns:p14="http://schemas.microsoft.com/office/powerpoint/2010/main" val="24400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24/02/2017</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24/02/2017</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smtClean="0">
                <a:solidFill>
                  <a:schemeClr val="bg2">
                    <a:lumMod val="50000"/>
                  </a:schemeClr>
                </a:solidFill>
              </a:rPr>
              <a:t>TC 2018 </a:t>
            </a:r>
            <a:br>
              <a:rPr lang="es-MX" sz="3200" dirty="0" smtClean="0">
                <a:solidFill>
                  <a:schemeClr val="bg2">
                    <a:lumMod val="50000"/>
                  </a:schemeClr>
                </a:solidFill>
              </a:rPr>
            </a:br>
            <a:r>
              <a:rPr lang="es-MX" sz="3200" dirty="0" smtClean="0">
                <a:solidFill>
                  <a:schemeClr val="bg2">
                    <a:lumMod val="50000"/>
                  </a:schemeClr>
                </a:solidFill>
              </a:rPr>
              <a:t>Fundamentos de redes</a:t>
            </a:r>
            <a:endParaRPr lang="es-MX" sz="3200" dirty="0">
              <a:solidFill>
                <a:schemeClr val="bg2">
                  <a:lumMod val="50000"/>
                </a:schemeClr>
              </a:solidFill>
            </a:endParaRPr>
          </a:p>
        </p:txBody>
      </p:sp>
      <p:sp>
        <p:nvSpPr>
          <p:cNvPr id="3" name="Subtitle 2"/>
          <p:cNvSpPr>
            <a:spLocks noGrp="1"/>
          </p:cNvSpPr>
          <p:nvPr>
            <p:ph type="subTitle" idx="1"/>
          </p:nvPr>
        </p:nvSpPr>
        <p:spPr>
          <a:xfrm>
            <a:off x="1371600" y="2160438"/>
            <a:ext cx="6400800" cy="1988641"/>
          </a:xfrm>
        </p:spPr>
        <p:txBody>
          <a:bodyPr rtlCol="0">
            <a:normAutofit/>
          </a:bodyPr>
          <a:lstStyle/>
          <a:p>
            <a:pPr eaLnBrk="1" fontAlgn="auto" hangingPunct="1">
              <a:spcAft>
                <a:spcPts val="0"/>
              </a:spcAft>
              <a:defRPr/>
            </a:pPr>
            <a:r>
              <a:rPr lang="es-MX" b="1" dirty="0" smtClean="0">
                <a:solidFill>
                  <a:schemeClr val="accent4">
                    <a:lumMod val="50000"/>
                  </a:schemeClr>
                </a:solidFill>
              </a:rPr>
              <a:t>Técnicas de modulación</a:t>
            </a:r>
          </a:p>
          <a:p>
            <a:pPr eaLnBrk="0" hangingPunct="0">
              <a:lnSpc>
                <a:spcPct val="150000"/>
              </a:lnSpc>
              <a:defRPr/>
            </a:pPr>
            <a:r>
              <a:rPr lang="es-ES_tradnl" sz="1900" i="1" kern="0" dirty="0" smtClean="0">
                <a:solidFill>
                  <a:schemeClr val="accent4">
                    <a:lumMod val="50000"/>
                  </a:schemeClr>
                </a:solidFill>
              </a:rPr>
              <a:t>Datos </a:t>
            </a:r>
            <a:r>
              <a:rPr lang="es-ES_tradnl" sz="1900" i="1" kern="0" dirty="0">
                <a:solidFill>
                  <a:schemeClr val="accent4">
                    <a:lumMod val="50000"/>
                  </a:schemeClr>
                </a:solidFill>
              </a:rPr>
              <a:t>digitales – señales analógicas</a:t>
            </a:r>
            <a:endParaRPr lang="es-ES" sz="1900" i="1" kern="0" dirty="0">
              <a:solidFill>
                <a:schemeClr val="accent4">
                  <a:lumMod val="50000"/>
                </a:schemeClr>
              </a:solidFill>
            </a:endParaRPr>
          </a:p>
          <a:p>
            <a:pPr eaLnBrk="1" fontAlgn="auto" hangingPunct="1">
              <a:spcAft>
                <a:spcPts val="0"/>
              </a:spcAft>
              <a:defRPr/>
            </a:pPr>
            <a:endParaRPr lang="es-MX" sz="1400" b="1" dirty="0" smtClean="0">
              <a:solidFill>
                <a:schemeClr val="accent4">
                  <a:lumMod val="50000"/>
                </a:schemeClr>
              </a:solidFill>
            </a:endParaRPr>
          </a:p>
          <a:p>
            <a:pPr eaLnBrk="1" fontAlgn="auto" hangingPunct="1">
              <a:spcAft>
                <a:spcPts val="0"/>
              </a:spcAft>
              <a:defRPr/>
            </a:pPr>
            <a:r>
              <a:rPr lang="es-MX" sz="2000" dirty="0" smtClean="0">
                <a:solidFill>
                  <a:schemeClr val="accent4">
                    <a:lumMod val="50000"/>
                  </a:schemeClr>
                </a:solidFill>
              </a:rPr>
              <a:t>ITESM Campus Querétaro</a:t>
            </a:r>
            <a:endParaRPr lang="es-MX" sz="2000" dirty="0">
              <a:solidFill>
                <a:schemeClr val="accent4">
                  <a:lumMod val="50000"/>
                </a:schemeClr>
              </a:solidFill>
            </a:endParaRPr>
          </a:p>
        </p:txBody>
      </p:sp>
      <p:pic>
        <p:nvPicPr>
          <p:cNvPr id="23" name="2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4015069"/>
            <a:ext cx="3303866" cy="2222243"/>
          </a:xfrm>
          <a:prstGeom prst="rect">
            <a:avLst/>
          </a:prstGeom>
        </p:spPr>
      </p:pic>
    </p:spTree>
    <p:extLst>
      <p:ext uri="{BB962C8B-B14F-4D97-AF65-F5344CB8AC3E}">
        <p14:creationId xmlns:p14="http://schemas.microsoft.com/office/powerpoint/2010/main" val="2553855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12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68" name="7 CuadroTexto"/>
          <p:cNvSpPr txBox="1">
            <a:spLocks noChangeArrowheads="1"/>
          </p:cNvSpPr>
          <p:nvPr/>
        </p:nvSpPr>
        <p:spPr bwMode="auto">
          <a:xfrm>
            <a:off x="500063" y="1143000"/>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ASK</a:t>
            </a:r>
            <a:r>
              <a:rPr lang="es-MX" altLang="es-MX" sz="2000" dirty="0">
                <a:solidFill>
                  <a:schemeClr val="accent6">
                    <a:lumMod val="75000"/>
                  </a:schemeClr>
                </a:solidFill>
                <a:latin typeface="ZapfHumnst BT"/>
              </a:rPr>
              <a:t> (Modulación por desplazamiento de amplitud)</a:t>
            </a:r>
          </a:p>
        </p:txBody>
      </p:sp>
      <p:sp>
        <p:nvSpPr>
          <p:cNvPr id="11269" name="11 CuadroTexto"/>
          <p:cNvSpPr txBox="1">
            <a:spLocks noChangeArrowheads="1"/>
          </p:cNvSpPr>
          <p:nvPr/>
        </p:nvSpPr>
        <p:spPr bwMode="auto">
          <a:xfrm>
            <a:off x="714375" y="1796802"/>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En </a:t>
            </a:r>
            <a:r>
              <a:rPr lang="es-MX" altLang="es-MX" sz="1600" b="1" dirty="0">
                <a:solidFill>
                  <a:schemeClr val="bg2">
                    <a:lumMod val="25000"/>
                  </a:schemeClr>
                </a:solidFill>
                <a:latin typeface="ZapfHumnst BT"/>
              </a:rPr>
              <a:t>ASK</a:t>
            </a:r>
            <a:r>
              <a:rPr lang="es-MX" altLang="es-MX" sz="1600" dirty="0">
                <a:solidFill>
                  <a:schemeClr val="bg2">
                    <a:lumMod val="25000"/>
                  </a:schemeClr>
                </a:solidFill>
                <a:latin typeface="ZapfHumnst BT"/>
              </a:rPr>
              <a:t>, los dos valores binarios se representan mediante dos amplitudes diferentes de la portadora. La señal transmitida para cada intervalo correspondiente a la duración de un bit es:</a:t>
            </a:r>
          </a:p>
        </p:txBody>
      </p:sp>
      <p:sp>
        <p:nvSpPr>
          <p:cNvPr id="11270" name="13 CuadroTexto"/>
          <p:cNvSpPr txBox="1">
            <a:spLocks noChangeArrowheads="1"/>
          </p:cNvSpPr>
          <p:nvPr/>
        </p:nvSpPr>
        <p:spPr bwMode="auto">
          <a:xfrm>
            <a:off x="2928938" y="3127375"/>
            <a:ext cx="4000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2000" b="1" dirty="0">
                <a:solidFill>
                  <a:schemeClr val="accent5">
                    <a:lumMod val="75000"/>
                  </a:schemeClr>
                </a:solidFill>
                <a:cs typeface="Times New Roman" pitchFamily="18" charset="0"/>
              </a:rPr>
              <a:t>A </a:t>
            </a:r>
            <a:r>
              <a:rPr lang="es-MX" altLang="es-MX" b="1" baseline="-25000" dirty="0">
                <a:solidFill>
                  <a:schemeClr val="accent5">
                    <a:lumMod val="75000"/>
                  </a:schemeClr>
                </a:solidFill>
                <a:cs typeface="Times New Roman" pitchFamily="18" charset="0"/>
              </a:rPr>
              <a:t>0</a:t>
            </a:r>
            <a:r>
              <a:rPr lang="es-MX" altLang="es-MX" sz="2000" b="1" dirty="0">
                <a:solidFill>
                  <a:schemeClr val="accent5">
                    <a:lumMod val="75000"/>
                  </a:schemeClr>
                </a:solidFill>
                <a:cs typeface="Times New Roman" pitchFamily="18" charset="0"/>
              </a:rPr>
              <a:t>  </a:t>
            </a:r>
            <a:r>
              <a:rPr lang="es-MX" altLang="es-MX" sz="2000" b="1" dirty="0" err="1" smtClean="0">
                <a:cs typeface="Times New Roman" pitchFamily="18" charset="0"/>
              </a:rPr>
              <a:t>Sen</a:t>
            </a:r>
            <a:r>
              <a:rPr lang="es-MX" altLang="es-MX" sz="2000" b="1" dirty="0" smtClean="0">
                <a:cs typeface="Times New Roman" pitchFamily="18" charset="0"/>
              </a:rPr>
              <a:t> (2</a:t>
            </a:r>
            <a:r>
              <a:rPr lang="el-GR" altLang="es-MX" sz="2000" b="1" dirty="0" smtClean="0">
                <a:cs typeface="Times New Roman" pitchFamily="18" charset="0"/>
              </a:rPr>
              <a:t>π</a:t>
            </a:r>
            <a:r>
              <a:rPr lang="es-MX" altLang="es-MX" sz="2000" b="1" dirty="0" smtClean="0">
                <a:cs typeface="Times New Roman" pitchFamily="18" charset="0"/>
              </a:rPr>
              <a:t> f t + Ø )       0 </a:t>
            </a:r>
            <a:r>
              <a:rPr lang="es-MX" altLang="es-MX" sz="2000" b="1" dirty="0">
                <a:cs typeface="Times New Roman" pitchFamily="18" charset="0"/>
              </a:rPr>
              <a:t>binario</a:t>
            </a:r>
          </a:p>
          <a:p>
            <a:pPr>
              <a:lnSpc>
                <a:spcPct val="150000"/>
              </a:lnSpc>
            </a:pPr>
            <a:r>
              <a:rPr lang="es-MX" altLang="es-MX" sz="2000" b="1" dirty="0">
                <a:solidFill>
                  <a:schemeClr val="accent5">
                    <a:lumMod val="75000"/>
                  </a:schemeClr>
                </a:solidFill>
                <a:cs typeface="Times New Roman" pitchFamily="18" charset="0"/>
              </a:rPr>
              <a:t>A </a:t>
            </a:r>
            <a:r>
              <a:rPr lang="es-MX" altLang="es-MX" sz="2000" b="1" baseline="-25000" dirty="0">
                <a:solidFill>
                  <a:schemeClr val="accent5">
                    <a:lumMod val="75000"/>
                  </a:schemeClr>
                </a:solidFill>
                <a:cs typeface="Times New Roman" pitchFamily="18" charset="0"/>
              </a:rPr>
              <a:t>1</a:t>
            </a:r>
            <a:r>
              <a:rPr lang="es-MX" altLang="es-MX" sz="2000" b="1" dirty="0">
                <a:cs typeface="Times New Roman" pitchFamily="18" charset="0"/>
              </a:rPr>
              <a:t>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f t + Ø )       1 binario</a:t>
            </a:r>
          </a:p>
        </p:txBody>
      </p:sp>
      <p:sp>
        <p:nvSpPr>
          <p:cNvPr id="11271" name="7 CuadroTexto"/>
          <p:cNvSpPr txBox="1">
            <a:spLocks noChangeArrowheads="1"/>
          </p:cNvSpPr>
          <p:nvPr/>
        </p:nvSpPr>
        <p:spPr bwMode="auto">
          <a:xfrm>
            <a:off x="1785938" y="3341688"/>
            <a:ext cx="10001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latin typeface="ZapfHumnst BT"/>
              </a:rPr>
              <a:t> </a:t>
            </a:r>
            <a:r>
              <a:rPr lang="es-MX" altLang="es-MX" sz="2000" b="1">
                <a:cs typeface="Times New Roman" pitchFamily="18" charset="0"/>
              </a:rPr>
              <a:t>s (t) =</a:t>
            </a:r>
            <a:endParaRPr lang="es-MX" altLang="es-MX" sz="2000">
              <a:cs typeface="Times New Roman" pitchFamily="18" charset="0"/>
            </a:endParaRPr>
          </a:p>
        </p:txBody>
      </p:sp>
      <p:sp>
        <p:nvSpPr>
          <p:cNvPr id="11272" name="15 Abrir llave"/>
          <p:cNvSpPr>
            <a:spLocks/>
          </p:cNvSpPr>
          <p:nvPr/>
        </p:nvSpPr>
        <p:spPr bwMode="auto">
          <a:xfrm>
            <a:off x="2714625" y="3270250"/>
            <a:ext cx="214313" cy="785813"/>
          </a:xfrm>
          <a:prstGeom prst="leftBrace">
            <a:avLst>
              <a:gd name="adj1" fmla="val 8335"/>
              <a:gd name="adj2" fmla="val 50000"/>
            </a:avLst>
          </a:prstGeom>
          <a:solidFill>
            <a:schemeClr val="bg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73" name="13 CuadroTexto"/>
          <p:cNvSpPr txBox="1">
            <a:spLocks noChangeArrowheads="1"/>
          </p:cNvSpPr>
          <p:nvPr/>
        </p:nvSpPr>
        <p:spPr bwMode="auto">
          <a:xfrm>
            <a:off x="1000125" y="4338638"/>
            <a:ext cx="23574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A</a:t>
            </a:r>
            <a:r>
              <a:rPr lang="es-MX" altLang="es-MX" sz="2800" b="1">
                <a:cs typeface="Times New Roman" pitchFamily="18" charset="0"/>
              </a:rPr>
              <a:t> </a:t>
            </a:r>
            <a:r>
              <a:rPr lang="es-MX" altLang="es-MX" sz="2800" b="1" baseline="-25000">
                <a:cs typeface="Times New Roman" pitchFamily="18" charset="0"/>
              </a:rPr>
              <a:t>0</a:t>
            </a:r>
            <a:r>
              <a:rPr lang="es-MX" altLang="es-MX" sz="2000" b="1">
                <a:cs typeface="Times New Roman" pitchFamily="18" charset="0"/>
              </a:rPr>
              <a:t>    </a:t>
            </a:r>
            <a:r>
              <a:rPr lang="es-MX" altLang="es-MX" sz="1800">
                <a:latin typeface="ZapfHumnst BT"/>
                <a:cs typeface="Times New Roman" pitchFamily="18" charset="0"/>
              </a:rPr>
              <a:t>Amplitud bit 0</a:t>
            </a:r>
          </a:p>
        </p:txBody>
      </p:sp>
      <p:sp>
        <p:nvSpPr>
          <p:cNvPr id="11274" name="13 CuadroTexto"/>
          <p:cNvSpPr txBox="1">
            <a:spLocks noChangeArrowheads="1"/>
          </p:cNvSpPr>
          <p:nvPr/>
        </p:nvSpPr>
        <p:spPr bwMode="auto">
          <a:xfrm>
            <a:off x="1000125" y="4983163"/>
            <a:ext cx="25717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A </a:t>
            </a:r>
            <a:r>
              <a:rPr lang="es-MX" altLang="es-MX" b="1" baseline="-25000">
                <a:cs typeface="Times New Roman" pitchFamily="18" charset="0"/>
              </a:rPr>
              <a:t>1</a:t>
            </a:r>
            <a:r>
              <a:rPr lang="es-MX" altLang="es-MX" sz="2000" b="1">
                <a:cs typeface="Times New Roman" pitchFamily="18" charset="0"/>
              </a:rPr>
              <a:t>     </a:t>
            </a:r>
            <a:r>
              <a:rPr lang="es-MX" altLang="es-MX" sz="1800">
                <a:latin typeface="ZapfHumnst BT"/>
                <a:cs typeface="Times New Roman" pitchFamily="18" charset="0"/>
              </a:rPr>
              <a:t>Amplitud bit 1</a:t>
            </a:r>
            <a:endParaRPr lang="es-MX" altLang="es-MX" sz="1800" b="1">
              <a:cs typeface="Times New Roman" pitchFamily="18" charset="0"/>
            </a:endParaRPr>
          </a:p>
        </p:txBody>
      </p:sp>
      <p:sp>
        <p:nvSpPr>
          <p:cNvPr id="11275" name="13 CuadroTexto"/>
          <p:cNvSpPr txBox="1">
            <a:spLocks noChangeArrowheads="1"/>
          </p:cNvSpPr>
          <p:nvPr/>
        </p:nvSpPr>
        <p:spPr bwMode="auto">
          <a:xfrm>
            <a:off x="4357688" y="5643563"/>
            <a:ext cx="4143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Ø</a:t>
            </a:r>
            <a:r>
              <a:rPr lang="es-MX" altLang="es-MX" sz="2000" b="1">
                <a:cs typeface="Times New Roman" pitchFamily="18" charset="0"/>
              </a:rPr>
              <a:t>   </a:t>
            </a:r>
            <a:r>
              <a:rPr lang="es-MX" altLang="es-MX" sz="1800">
                <a:latin typeface="ZapfHumnst BT"/>
                <a:cs typeface="Times New Roman" pitchFamily="18" charset="0"/>
              </a:rPr>
              <a:t>Ángulo positivo (+)  o negativo ( - )</a:t>
            </a:r>
            <a:r>
              <a:rPr lang="es-MX" altLang="es-MX" sz="1800" b="1">
                <a:cs typeface="Times New Roman" pitchFamily="18" charset="0"/>
              </a:rPr>
              <a:t> </a:t>
            </a:r>
          </a:p>
        </p:txBody>
      </p:sp>
      <p:sp>
        <p:nvSpPr>
          <p:cNvPr id="11276" name="13 CuadroTexto"/>
          <p:cNvSpPr txBox="1">
            <a:spLocks noChangeArrowheads="1"/>
          </p:cNvSpPr>
          <p:nvPr/>
        </p:nvSpPr>
        <p:spPr bwMode="auto">
          <a:xfrm>
            <a:off x="4357688" y="4408488"/>
            <a:ext cx="2357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f</a:t>
            </a:r>
            <a:r>
              <a:rPr lang="es-MX" altLang="es-MX" sz="2000" b="1">
                <a:cs typeface="Times New Roman" pitchFamily="18" charset="0"/>
              </a:rPr>
              <a:t>     </a:t>
            </a:r>
            <a:r>
              <a:rPr lang="es-MX" altLang="es-MX" sz="1800">
                <a:latin typeface="ZapfHumnst BT"/>
                <a:cs typeface="Times New Roman" pitchFamily="18" charset="0"/>
              </a:rPr>
              <a:t>Frecuencia</a:t>
            </a:r>
            <a:r>
              <a:rPr lang="es-MX" altLang="es-MX" sz="1800" b="1">
                <a:cs typeface="Times New Roman" pitchFamily="18" charset="0"/>
              </a:rPr>
              <a:t> </a:t>
            </a:r>
          </a:p>
        </p:txBody>
      </p:sp>
      <p:sp>
        <p:nvSpPr>
          <p:cNvPr id="11277" name="13 CuadroTexto"/>
          <p:cNvSpPr txBox="1">
            <a:spLocks noChangeArrowheads="1"/>
          </p:cNvSpPr>
          <p:nvPr/>
        </p:nvSpPr>
        <p:spPr bwMode="auto">
          <a:xfrm>
            <a:off x="4357688" y="5000625"/>
            <a:ext cx="157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t</a:t>
            </a:r>
            <a:r>
              <a:rPr lang="es-MX" altLang="es-MX" sz="2000" b="1">
                <a:cs typeface="Times New Roman" pitchFamily="18" charset="0"/>
              </a:rPr>
              <a:t>     </a:t>
            </a:r>
            <a:r>
              <a:rPr lang="es-MX" altLang="es-MX" sz="1800">
                <a:latin typeface="ZapfHumnst BT"/>
                <a:cs typeface="Times New Roman" pitchFamily="18" charset="0"/>
              </a:rPr>
              <a:t>Tiempo</a:t>
            </a:r>
            <a:r>
              <a:rPr lang="es-MX" altLang="es-MX" sz="1800" b="1">
                <a:cs typeface="Times New Roman" pitchFamily="18" charset="0"/>
              </a:rPr>
              <a:t> </a:t>
            </a:r>
          </a:p>
        </p:txBody>
      </p:sp>
    </p:spTree>
    <p:extLst>
      <p:ext uri="{BB962C8B-B14F-4D97-AF65-F5344CB8AC3E}">
        <p14:creationId xmlns:p14="http://schemas.microsoft.com/office/powerpoint/2010/main" val="217734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ox(in)">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22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292" name="7 CuadroTexto"/>
          <p:cNvSpPr txBox="1">
            <a:spLocks noChangeArrowheads="1"/>
          </p:cNvSpPr>
          <p:nvPr/>
        </p:nvSpPr>
        <p:spPr bwMode="auto">
          <a:xfrm>
            <a:off x="571500" y="1143000"/>
            <a:ext cx="7429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ASK</a:t>
            </a:r>
            <a:r>
              <a:rPr lang="es-MX" altLang="es-MX" sz="2000" dirty="0">
                <a:solidFill>
                  <a:schemeClr val="accent6">
                    <a:lumMod val="75000"/>
                  </a:schemeClr>
                </a:solidFill>
                <a:latin typeface="ZapfHumnst BT"/>
              </a:rPr>
              <a:t> (Modulación por desplazamiento de amplitud)</a:t>
            </a:r>
          </a:p>
        </p:txBody>
      </p:sp>
      <p:sp>
        <p:nvSpPr>
          <p:cNvPr id="12293" name="13 CuadroTexto"/>
          <p:cNvSpPr txBox="1">
            <a:spLocks noChangeArrowheads="1"/>
          </p:cNvSpPr>
          <p:nvPr/>
        </p:nvSpPr>
        <p:spPr bwMode="auto">
          <a:xfrm>
            <a:off x="2714625" y="1857375"/>
            <a:ext cx="4000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2000" b="1" dirty="0">
                <a:solidFill>
                  <a:schemeClr val="accent5">
                    <a:lumMod val="75000"/>
                  </a:schemeClr>
                </a:solidFill>
                <a:cs typeface="Times New Roman" pitchFamily="18" charset="0"/>
              </a:rPr>
              <a:t>A </a:t>
            </a:r>
            <a:r>
              <a:rPr lang="es-MX" altLang="es-MX" b="1" baseline="-25000" dirty="0">
                <a:solidFill>
                  <a:schemeClr val="accent5">
                    <a:lumMod val="75000"/>
                  </a:schemeClr>
                </a:solidFill>
                <a:cs typeface="Times New Roman" pitchFamily="18" charset="0"/>
              </a:rPr>
              <a:t>0</a:t>
            </a:r>
            <a:r>
              <a:rPr lang="es-MX" altLang="es-MX" sz="2000" b="1" dirty="0">
                <a:cs typeface="Times New Roman" pitchFamily="18" charset="0"/>
              </a:rPr>
              <a:t>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f t + Ø )       0 binario</a:t>
            </a:r>
          </a:p>
          <a:p>
            <a:pPr>
              <a:lnSpc>
                <a:spcPct val="150000"/>
              </a:lnSpc>
            </a:pPr>
            <a:r>
              <a:rPr lang="es-MX" altLang="es-MX" sz="2000" b="1" dirty="0">
                <a:solidFill>
                  <a:schemeClr val="accent5">
                    <a:lumMod val="75000"/>
                  </a:schemeClr>
                </a:solidFill>
                <a:cs typeface="Times New Roman" pitchFamily="18" charset="0"/>
              </a:rPr>
              <a:t>A </a:t>
            </a:r>
            <a:r>
              <a:rPr lang="es-MX" altLang="es-MX" sz="2000" b="1" baseline="-25000" dirty="0">
                <a:solidFill>
                  <a:schemeClr val="accent5">
                    <a:lumMod val="75000"/>
                  </a:schemeClr>
                </a:solidFill>
                <a:cs typeface="Times New Roman" pitchFamily="18" charset="0"/>
              </a:rPr>
              <a:t>1</a:t>
            </a:r>
            <a:r>
              <a:rPr lang="es-MX" altLang="es-MX" sz="2000" b="1" dirty="0">
                <a:cs typeface="Times New Roman" pitchFamily="18" charset="0"/>
              </a:rPr>
              <a:t>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f t + Ø )       1 binario</a:t>
            </a:r>
          </a:p>
        </p:txBody>
      </p:sp>
      <p:sp>
        <p:nvSpPr>
          <p:cNvPr id="12294" name="7 CuadroTexto"/>
          <p:cNvSpPr txBox="1">
            <a:spLocks noChangeArrowheads="1"/>
          </p:cNvSpPr>
          <p:nvPr/>
        </p:nvSpPr>
        <p:spPr bwMode="auto">
          <a:xfrm>
            <a:off x="1571625" y="2071688"/>
            <a:ext cx="10001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1600" b="1">
                <a:latin typeface="ZapfHumnst BT"/>
              </a:rPr>
              <a:t> </a:t>
            </a:r>
            <a:r>
              <a:rPr lang="es-MX" altLang="es-MX" sz="2000" b="1">
                <a:cs typeface="Times New Roman" pitchFamily="18" charset="0"/>
              </a:rPr>
              <a:t>s (t) =</a:t>
            </a:r>
            <a:endParaRPr lang="es-MX" altLang="es-MX" sz="2000">
              <a:cs typeface="Times New Roman" pitchFamily="18" charset="0"/>
            </a:endParaRPr>
          </a:p>
        </p:txBody>
      </p:sp>
      <p:sp>
        <p:nvSpPr>
          <p:cNvPr id="12295" name="15 Abrir llave"/>
          <p:cNvSpPr>
            <a:spLocks/>
          </p:cNvSpPr>
          <p:nvPr/>
        </p:nvSpPr>
        <p:spPr bwMode="auto">
          <a:xfrm>
            <a:off x="2500313" y="2000250"/>
            <a:ext cx="214312" cy="785813"/>
          </a:xfrm>
          <a:prstGeom prst="leftBrace">
            <a:avLst>
              <a:gd name="adj1" fmla="val 8335"/>
              <a:gd name="adj2" fmla="val 50000"/>
            </a:avLst>
          </a:prstGeom>
          <a:solidFill>
            <a:schemeClr val="bg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pic>
        <p:nvPicPr>
          <p:cNvPr id="1229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00" y="4643438"/>
            <a:ext cx="300196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8" y="4429125"/>
            <a:ext cx="5737225"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7 CuadroTexto"/>
          <p:cNvSpPr txBox="1">
            <a:spLocks noChangeArrowheads="1"/>
          </p:cNvSpPr>
          <p:nvPr/>
        </p:nvSpPr>
        <p:spPr bwMode="auto">
          <a:xfrm>
            <a:off x="1643063" y="3071813"/>
            <a:ext cx="1714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600" b="1" dirty="0">
                <a:latin typeface="ZapfHumnst BT"/>
              </a:rPr>
              <a:t>ASK &lt; </a:t>
            </a:r>
            <a:r>
              <a:rPr lang="es-MX" altLang="es-MX" sz="1600" b="1" dirty="0">
                <a:solidFill>
                  <a:schemeClr val="accent5">
                    <a:lumMod val="75000"/>
                  </a:schemeClr>
                </a:solidFill>
                <a:cs typeface="Times New Roman" pitchFamily="18" charset="0"/>
              </a:rPr>
              <a:t>A </a:t>
            </a:r>
            <a:r>
              <a:rPr lang="es-MX" altLang="es-MX" sz="1600" b="1" baseline="-25000" dirty="0">
                <a:solidFill>
                  <a:schemeClr val="accent5">
                    <a:lumMod val="75000"/>
                  </a:schemeClr>
                </a:solidFill>
                <a:cs typeface="Times New Roman" pitchFamily="18" charset="0"/>
              </a:rPr>
              <a:t>0</a:t>
            </a:r>
            <a:r>
              <a:rPr lang="es-MX" altLang="es-MX" sz="1600" b="1" baseline="-25000" dirty="0">
                <a:solidFill>
                  <a:schemeClr val="accent2"/>
                </a:solidFill>
                <a:cs typeface="Times New Roman" pitchFamily="18" charset="0"/>
              </a:rPr>
              <a:t> </a:t>
            </a:r>
            <a:r>
              <a:rPr lang="es-MX" altLang="es-MX" sz="1600" b="1" dirty="0">
                <a:latin typeface="ZapfHumnst BT"/>
              </a:rPr>
              <a:t>, </a:t>
            </a:r>
            <a:r>
              <a:rPr lang="es-MX" altLang="es-MX" sz="1600" b="1" dirty="0">
                <a:solidFill>
                  <a:schemeClr val="accent5">
                    <a:lumMod val="75000"/>
                  </a:schemeClr>
                </a:solidFill>
                <a:cs typeface="Times New Roman" pitchFamily="18" charset="0"/>
              </a:rPr>
              <a:t>A </a:t>
            </a:r>
            <a:r>
              <a:rPr lang="es-MX" altLang="es-MX" sz="1600" b="1" baseline="-25000" dirty="0">
                <a:solidFill>
                  <a:schemeClr val="accent5">
                    <a:lumMod val="75000"/>
                  </a:schemeClr>
                </a:solidFill>
                <a:cs typeface="Times New Roman" pitchFamily="18" charset="0"/>
              </a:rPr>
              <a:t>1</a:t>
            </a:r>
            <a:r>
              <a:rPr lang="es-MX" altLang="es-MX" sz="1600" b="1" baseline="-25000" dirty="0">
                <a:solidFill>
                  <a:schemeClr val="accent2"/>
                </a:solidFill>
                <a:cs typeface="Times New Roman" pitchFamily="18" charset="0"/>
              </a:rPr>
              <a:t> </a:t>
            </a:r>
            <a:r>
              <a:rPr lang="es-MX" altLang="es-MX" sz="1600" b="1" dirty="0">
                <a:latin typeface="ZapfHumnst BT"/>
              </a:rPr>
              <a:t>&gt;</a:t>
            </a:r>
            <a:endParaRPr lang="es-MX" altLang="es-MX" sz="2000" dirty="0">
              <a:cs typeface="Times New Roman" pitchFamily="18" charset="0"/>
            </a:endParaRPr>
          </a:p>
        </p:txBody>
      </p:sp>
      <p:sp>
        <p:nvSpPr>
          <p:cNvPr id="12299" name="7 CuadroTexto"/>
          <p:cNvSpPr txBox="1">
            <a:spLocks noChangeArrowheads="1"/>
          </p:cNvSpPr>
          <p:nvPr/>
        </p:nvSpPr>
        <p:spPr bwMode="auto">
          <a:xfrm>
            <a:off x="1643063" y="3643313"/>
            <a:ext cx="1857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600" b="1" dirty="0">
                <a:latin typeface="ZapfHumnst BT"/>
              </a:rPr>
              <a:t>ASK &lt; </a:t>
            </a:r>
            <a:r>
              <a:rPr lang="es-MX" altLang="es-MX" sz="1600" b="1" dirty="0">
                <a:solidFill>
                  <a:schemeClr val="accent5">
                    <a:lumMod val="75000"/>
                  </a:schemeClr>
                </a:solidFill>
                <a:cs typeface="Times New Roman" pitchFamily="18" charset="0"/>
              </a:rPr>
              <a:t>1/3</a:t>
            </a:r>
            <a:r>
              <a:rPr lang="es-MX" altLang="es-MX" sz="1600" b="1" baseline="-25000" dirty="0">
                <a:solidFill>
                  <a:schemeClr val="accent2"/>
                </a:solidFill>
                <a:cs typeface="Times New Roman" pitchFamily="18" charset="0"/>
              </a:rPr>
              <a:t> </a:t>
            </a:r>
            <a:r>
              <a:rPr lang="es-MX" altLang="es-MX" sz="1600" b="1" dirty="0">
                <a:latin typeface="ZapfHumnst BT"/>
              </a:rPr>
              <a:t>, </a:t>
            </a:r>
            <a:r>
              <a:rPr lang="es-MX" altLang="es-MX" sz="1600" b="1" dirty="0">
                <a:solidFill>
                  <a:schemeClr val="accent5">
                    <a:lumMod val="75000"/>
                  </a:schemeClr>
                </a:solidFill>
                <a:cs typeface="Times New Roman" pitchFamily="18" charset="0"/>
              </a:rPr>
              <a:t>2/3 </a:t>
            </a:r>
            <a:r>
              <a:rPr lang="es-MX" altLang="es-MX" sz="1600" b="1" dirty="0">
                <a:latin typeface="ZapfHumnst BT"/>
              </a:rPr>
              <a:t>&gt;</a:t>
            </a:r>
            <a:endParaRPr lang="es-MX" altLang="es-MX" sz="2000" dirty="0">
              <a:cs typeface="Times New Roman" pitchFamily="18" charset="0"/>
            </a:endParaRPr>
          </a:p>
        </p:txBody>
      </p:sp>
      <p:sp>
        <p:nvSpPr>
          <p:cNvPr id="12300" name="13 CuadroTexto"/>
          <p:cNvSpPr txBox="1">
            <a:spLocks noChangeArrowheads="1"/>
          </p:cNvSpPr>
          <p:nvPr/>
        </p:nvSpPr>
        <p:spPr bwMode="auto">
          <a:xfrm>
            <a:off x="4643438" y="3071813"/>
            <a:ext cx="23574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800" b="1" dirty="0">
                <a:solidFill>
                  <a:schemeClr val="accent5">
                    <a:lumMod val="75000"/>
                  </a:schemeClr>
                </a:solidFill>
                <a:cs typeface="Times New Roman" pitchFamily="18" charset="0"/>
              </a:rPr>
              <a:t>A </a:t>
            </a:r>
            <a:r>
              <a:rPr lang="es-MX" altLang="es-MX" sz="1800" b="1" baseline="-25000" dirty="0">
                <a:solidFill>
                  <a:schemeClr val="accent5">
                    <a:lumMod val="75000"/>
                  </a:schemeClr>
                </a:solidFill>
                <a:cs typeface="Times New Roman" pitchFamily="18" charset="0"/>
              </a:rPr>
              <a:t>0</a:t>
            </a:r>
            <a:r>
              <a:rPr lang="es-MX" altLang="es-MX" sz="1800" b="1" dirty="0">
                <a:solidFill>
                  <a:schemeClr val="accent5">
                    <a:lumMod val="75000"/>
                  </a:schemeClr>
                </a:solidFill>
                <a:cs typeface="Times New Roman" pitchFamily="18" charset="0"/>
              </a:rPr>
              <a:t>    </a:t>
            </a:r>
            <a:r>
              <a:rPr lang="es-MX" altLang="es-MX" sz="1600" dirty="0">
                <a:latin typeface="ZapfHumnst BT"/>
                <a:cs typeface="Times New Roman" pitchFamily="18" charset="0"/>
              </a:rPr>
              <a:t>Amplitud bit 0</a:t>
            </a:r>
          </a:p>
        </p:txBody>
      </p:sp>
      <p:sp>
        <p:nvSpPr>
          <p:cNvPr id="12301" name="13 CuadroTexto"/>
          <p:cNvSpPr txBox="1">
            <a:spLocks noChangeArrowheads="1"/>
          </p:cNvSpPr>
          <p:nvPr/>
        </p:nvSpPr>
        <p:spPr bwMode="auto">
          <a:xfrm>
            <a:off x="4643438" y="3643313"/>
            <a:ext cx="2571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800" b="1" dirty="0">
                <a:solidFill>
                  <a:schemeClr val="accent5">
                    <a:lumMod val="75000"/>
                  </a:schemeClr>
                </a:solidFill>
                <a:cs typeface="Times New Roman" pitchFamily="18" charset="0"/>
              </a:rPr>
              <a:t>A </a:t>
            </a:r>
            <a:r>
              <a:rPr lang="es-MX" altLang="es-MX" sz="1800" b="1" baseline="-25000" dirty="0">
                <a:solidFill>
                  <a:schemeClr val="accent5">
                    <a:lumMod val="75000"/>
                  </a:schemeClr>
                </a:solidFill>
                <a:cs typeface="Times New Roman" pitchFamily="18" charset="0"/>
              </a:rPr>
              <a:t>1</a:t>
            </a:r>
            <a:r>
              <a:rPr lang="es-MX" altLang="es-MX" sz="1800" b="1" dirty="0">
                <a:solidFill>
                  <a:schemeClr val="accent5">
                    <a:lumMod val="75000"/>
                  </a:schemeClr>
                </a:solidFill>
                <a:cs typeface="Times New Roman" pitchFamily="18" charset="0"/>
              </a:rPr>
              <a:t>    </a:t>
            </a:r>
            <a:r>
              <a:rPr lang="es-MX" altLang="es-MX" sz="1600" dirty="0">
                <a:latin typeface="ZapfHumnst BT"/>
                <a:cs typeface="Times New Roman" pitchFamily="18" charset="0"/>
              </a:rPr>
              <a:t>Amplitud bit 1</a:t>
            </a:r>
            <a:endParaRPr lang="es-MX" altLang="es-MX" sz="1600" b="1" dirty="0">
              <a:cs typeface="Times New Roman" pitchFamily="18" charset="0"/>
            </a:endParaRPr>
          </a:p>
        </p:txBody>
      </p:sp>
    </p:spTree>
    <p:extLst>
      <p:ext uri="{BB962C8B-B14F-4D97-AF65-F5344CB8AC3E}">
        <p14:creationId xmlns:p14="http://schemas.microsoft.com/office/powerpoint/2010/main" val="1037748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2254084"/>
            <a:ext cx="3980448" cy="2183028"/>
          </a:xfrm>
          <a:prstGeom prst="rect">
            <a:avLst/>
          </a:prstGeom>
        </p:spPr>
      </p:pic>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22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292" name="7 CuadroTexto"/>
          <p:cNvSpPr txBox="1">
            <a:spLocks noChangeArrowheads="1"/>
          </p:cNvSpPr>
          <p:nvPr/>
        </p:nvSpPr>
        <p:spPr bwMode="auto">
          <a:xfrm>
            <a:off x="571500" y="1203812"/>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2"/>
                </a:solidFill>
                <a:latin typeface="ZapfHumnst BT"/>
              </a:rPr>
              <a:t> </a:t>
            </a:r>
            <a:r>
              <a:rPr lang="es-MX" altLang="es-MX" sz="2000" b="1" dirty="0">
                <a:solidFill>
                  <a:schemeClr val="accent6">
                    <a:lumMod val="75000"/>
                  </a:schemeClr>
                </a:solidFill>
                <a:latin typeface="ZapfHumnst BT"/>
              </a:rPr>
              <a:t>ASK</a:t>
            </a:r>
            <a:r>
              <a:rPr lang="es-MX" altLang="es-MX" sz="2000" dirty="0">
                <a:solidFill>
                  <a:schemeClr val="accent6">
                    <a:lumMod val="75000"/>
                  </a:schemeClr>
                </a:solidFill>
                <a:latin typeface="ZapfHumnst BT"/>
              </a:rPr>
              <a:t> (Modulación por desplazamiento de amplitud)</a:t>
            </a:r>
          </a:p>
        </p:txBody>
      </p:sp>
      <p:sp>
        <p:nvSpPr>
          <p:cNvPr id="14" name="11 CuadroTexto"/>
          <p:cNvSpPr txBox="1">
            <a:spLocks noChangeArrowheads="1"/>
          </p:cNvSpPr>
          <p:nvPr/>
        </p:nvSpPr>
        <p:spPr bwMode="auto">
          <a:xfrm>
            <a:off x="721097" y="2389411"/>
            <a:ext cx="428295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b="1" dirty="0" smtClean="0">
                <a:solidFill>
                  <a:schemeClr val="bg2">
                    <a:lumMod val="25000"/>
                  </a:schemeClr>
                </a:solidFill>
                <a:latin typeface="ZapfHumnst BT"/>
              </a:rPr>
              <a:t>Radio comercial AM </a:t>
            </a:r>
            <a:r>
              <a:rPr lang="es-MX" altLang="es-MX" sz="1500" dirty="0" smtClean="0">
                <a:solidFill>
                  <a:schemeClr val="bg2">
                    <a:lumMod val="25000"/>
                  </a:schemeClr>
                </a:solidFill>
                <a:latin typeface="ZapfHumnst BT"/>
              </a:rPr>
              <a:t>(Amplitud modulada). </a:t>
            </a:r>
            <a:endParaRPr lang="es-MX" altLang="es-MX" sz="1500" dirty="0">
              <a:solidFill>
                <a:schemeClr val="bg2">
                  <a:lumMod val="25000"/>
                </a:schemeClr>
              </a:solidFill>
              <a:latin typeface="ZapfHumnst BT"/>
            </a:endParaRPr>
          </a:p>
        </p:txBody>
      </p:sp>
      <p:sp>
        <p:nvSpPr>
          <p:cNvPr id="16" name="11 CuadroTexto"/>
          <p:cNvSpPr txBox="1">
            <a:spLocks noChangeArrowheads="1"/>
          </p:cNvSpPr>
          <p:nvPr/>
        </p:nvSpPr>
        <p:spPr bwMode="auto">
          <a:xfrm>
            <a:off x="611560" y="5415607"/>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Desventaja:</a:t>
            </a:r>
            <a:endParaRPr lang="es-MX" altLang="es-MX" sz="1600" dirty="0">
              <a:solidFill>
                <a:schemeClr val="accent5">
                  <a:lumMod val="75000"/>
                </a:schemeClr>
              </a:solidFill>
              <a:latin typeface="ZapfHumnst BT"/>
            </a:endParaRPr>
          </a:p>
        </p:txBody>
      </p:sp>
      <p:sp>
        <p:nvSpPr>
          <p:cNvPr id="17" name="11 CuadroTexto"/>
          <p:cNvSpPr txBox="1">
            <a:spLocks noChangeArrowheads="1"/>
          </p:cNvSpPr>
          <p:nvPr/>
        </p:nvSpPr>
        <p:spPr bwMode="auto">
          <a:xfrm>
            <a:off x="611560" y="1901392"/>
            <a:ext cx="7858125"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Aplicaciones:</a:t>
            </a:r>
            <a:endParaRPr lang="es-MX" altLang="es-MX" sz="1600" dirty="0">
              <a:solidFill>
                <a:schemeClr val="accent5">
                  <a:lumMod val="75000"/>
                </a:schemeClr>
              </a:solidFill>
              <a:latin typeface="ZapfHumnst BT"/>
            </a:endParaRPr>
          </a:p>
        </p:txBody>
      </p:sp>
      <p:sp>
        <p:nvSpPr>
          <p:cNvPr id="18" name="11 CuadroTexto"/>
          <p:cNvSpPr txBox="1">
            <a:spLocks noChangeArrowheads="1"/>
          </p:cNvSpPr>
          <p:nvPr/>
        </p:nvSpPr>
        <p:spPr bwMode="auto">
          <a:xfrm>
            <a:off x="635450" y="5893309"/>
            <a:ext cx="3893587"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600" dirty="0" smtClean="0">
                <a:solidFill>
                  <a:schemeClr val="bg2">
                    <a:lumMod val="25000"/>
                  </a:schemeClr>
                </a:solidFill>
                <a:latin typeface="ZapfHumnst BT"/>
              </a:rPr>
              <a:t>Muy sensible a las </a:t>
            </a:r>
            <a:r>
              <a:rPr lang="es-MX" altLang="es-MX" sz="1600" b="1" dirty="0" smtClean="0">
                <a:solidFill>
                  <a:schemeClr val="bg2">
                    <a:lumMod val="25000"/>
                  </a:schemeClr>
                </a:solidFill>
                <a:latin typeface="ZapfHumnst BT"/>
              </a:rPr>
              <a:t>interferencias</a:t>
            </a:r>
            <a:r>
              <a:rPr lang="es-MX" altLang="es-MX" sz="1600" dirty="0" smtClean="0">
                <a:solidFill>
                  <a:schemeClr val="bg2">
                    <a:lumMod val="25000"/>
                  </a:schemeClr>
                </a:solidFill>
                <a:latin typeface="ZapfHumnst BT"/>
              </a:rPr>
              <a:t>.</a:t>
            </a:r>
            <a:endParaRPr lang="es-MX" altLang="es-MX" sz="1600" dirty="0">
              <a:solidFill>
                <a:schemeClr val="bg2">
                  <a:lumMod val="25000"/>
                </a:schemeClr>
              </a:solidFill>
              <a:latin typeface="ZapfHumnst BT"/>
            </a:endParaRPr>
          </a:p>
        </p:txBody>
      </p:sp>
      <p:sp>
        <p:nvSpPr>
          <p:cNvPr id="12" name="11 CuadroTexto"/>
          <p:cNvSpPr txBox="1">
            <a:spLocks noChangeArrowheads="1"/>
          </p:cNvSpPr>
          <p:nvPr/>
        </p:nvSpPr>
        <p:spPr bwMode="auto">
          <a:xfrm>
            <a:off x="721097" y="2841697"/>
            <a:ext cx="413893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solidFill>
                  <a:schemeClr val="bg2">
                    <a:lumMod val="25000"/>
                  </a:schemeClr>
                </a:solidFill>
                <a:latin typeface="ZapfHumnst BT"/>
              </a:rPr>
              <a:t>Para </a:t>
            </a:r>
            <a:r>
              <a:rPr lang="es-MX" altLang="es-MX" sz="1500" dirty="0">
                <a:solidFill>
                  <a:schemeClr val="bg2">
                    <a:lumMod val="25000"/>
                  </a:schemeClr>
                </a:solidFill>
                <a:latin typeface="ZapfHumnst BT"/>
              </a:rPr>
              <a:t>transmitir </a:t>
            </a:r>
            <a:r>
              <a:rPr lang="es-MX" altLang="es-MX" sz="1500" b="1" dirty="0">
                <a:solidFill>
                  <a:schemeClr val="bg2">
                    <a:lumMod val="25000"/>
                  </a:schemeClr>
                </a:solidFill>
                <a:latin typeface="ZapfHumnst BT"/>
              </a:rPr>
              <a:t>datos digitales sobre </a:t>
            </a:r>
            <a:r>
              <a:rPr lang="es-MX" altLang="es-MX" sz="1500" b="1" dirty="0" smtClean="0">
                <a:solidFill>
                  <a:schemeClr val="bg2">
                    <a:lumMod val="25000"/>
                  </a:schemeClr>
                </a:solidFill>
                <a:latin typeface="ZapfHumnst BT"/>
              </a:rPr>
              <a:t>fibra óptica</a:t>
            </a:r>
            <a:r>
              <a:rPr lang="es-MX" altLang="es-MX" sz="1500" dirty="0" smtClean="0">
                <a:solidFill>
                  <a:schemeClr val="bg2">
                    <a:lumMod val="25000"/>
                  </a:schemeClr>
                </a:solidFill>
                <a:latin typeface="ZapfHumnst BT"/>
              </a:rPr>
              <a:t>, donde una onda luminosa de amplitud alta representa el valor binario 1 y un </a:t>
            </a:r>
            <a:r>
              <a:rPr lang="es-MX" altLang="es-MX" sz="1500" dirty="0">
                <a:solidFill>
                  <a:schemeClr val="bg2">
                    <a:lumMod val="25000"/>
                  </a:schemeClr>
                </a:solidFill>
                <a:latin typeface="ZapfHumnst BT"/>
              </a:rPr>
              <a:t>nivel bajo representa el valor </a:t>
            </a:r>
            <a:r>
              <a:rPr lang="es-MX" altLang="es-MX" sz="1500" dirty="0" smtClean="0">
                <a:solidFill>
                  <a:schemeClr val="bg2">
                    <a:lumMod val="25000"/>
                  </a:schemeClr>
                </a:solidFill>
                <a:latin typeface="ZapfHumnst BT"/>
              </a:rPr>
              <a:t>0.</a:t>
            </a:r>
            <a:endParaRPr lang="es-MX" altLang="es-MX" sz="1500" dirty="0">
              <a:solidFill>
                <a:schemeClr val="bg2">
                  <a:lumMod val="25000"/>
                </a:schemeClr>
              </a:solidFill>
              <a:latin typeface="ZapfHumnst BT"/>
            </a:endParaRPr>
          </a:p>
        </p:txBody>
      </p:sp>
      <p:sp>
        <p:nvSpPr>
          <p:cNvPr id="13" name="11 CuadroTexto"/>
          <p:cNvSpPr txBox="1">
            <a:spLocks noChangeArrowheads="1"/>
          </p:cNvSpPr>
          <p:nvPr/>
        </p:nvSpPr>
        <p:spPr bwMode="auto">
          <a:xfrm>
            <a:off x="702332" y="4288304"/>
            <a:ext cx="7767353" cy="10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solidFill>
                  <a:schemeClr val="bg2">
                    <a:lumMod val="25000"/>
                  </a:schemeClr>
                </a:solidFill>
                <a:latin typeface="ZapfHumnst BT"/>
              </a:rPr>
              <a:t>Para </a:t>
            </a:r>
            <a:r>
              <a:rPr lang="es-MX" altLang="es-MX" sz="1500" b="1" dirty="0" smtClean="0">
                <a:solidFill>
                  <a:schemeClr val="bg2">
                    <a:lumMod val="25000"/>
                  </a:schemeClr>
                </a:solidFill>
                <a:latin typeface="ZapfHumnst BT"/>
              </a:rPr>
              <a:t>la transmisión de código Morse </a:t>
            </a:r>
            <a:r>
              <a:rPr lang="es-MX" altLang="es-MX" sz="1500" dirty="0" smtClean="0">
                <a:solidFill>
                  <a:schemeClr val="bg2">
                    <a:lumMod val="25000"/>
                  </a:schemeClr>
                </a:solidFill>
                <a:latin typeface="ZapfHumnst BT"/>
              </a:rPr>
              <a:t>por radiofrecuencia </a:t>
            </a:r>
            <a:r>
              <a:rPr lang="es-MX" altLang="es-MX" sz="1400" i="1" dirty="0" smtClean="0">
                <a:solidFill>
                  <a:schemeClr val="bg2">
                    <a:lumMod val="25000"/>
                  </a:schemeClr>
                </a:solidFill>
                <a:latin typeface="ZapfHumnst BT"/>
              </a:rPr>
              <a:t>(</a:t>
            </a:r>
            <a:r>
              <a:rPr lang="es-MX" sz="1400" i="1" dirty="0" smtClean="0">
                <a:solidFill>
                  <a:schemeClr val="bg2">
                    <a:lumMod val="25000"/>
                  </a:schemeClr>
                </a:solidFill>
                <a:latin typeface="ZapfHumnst BT"/>
              </a:rPr>
              <a:t>La </a:t>
            </a:r>
            <a:r>
              <a:rPr lang="es-MX" sz="1400" i="1" dirty="0">
                <a:solidFill>
                  <a:schemeClr val="bg2">
                    <a:lumMod val="25000"/>
                  </a:schemeClr>
                </a:solidFill>
                <a:latin typeface="ZapfHumnst BT"/>
              </a:rPr>
              <a:t>forma más simple y común de ASK funciona como un interruptor que apaga/enciende la portadora, de tal forma que la presencia de portadora indica un 1 binario y su ausencia un </a:t>
            </a:r>
            <a:r>
              <a:rPr lang="es-MX" sz="1400" i="1" dirty="0" smtClean="0">
                <a:solidFill>
                  <a:schemeClr val="bg2">
                    <a:lumMod val="25000"/>
                  </a:schemeClr>
                </a:solidFill>
                <a:latin typeface="ZapfHumnst BT"/>
              </a:rPr>
              <a:t>0). </a:t>
            </a:r>
            <a:r>
              <a:rPr lang="es-MX" altLang="es-MX" sz="1400" i="1" dirty="0" smtClean="0">
                <a:solidFill>
                  <a:schemeClr val="bg2">
                    <a:lumMod val="25000"/>
                  </a:schemeClr>
                </a:solidFill>
                <a:latin typeface="ZapfHumnst BT"/>
              </a:rPr>
              <a:t>  </a:t>
            </a:r>
            <a:endParaRPr lang="es-MX" altLang="es-MX" sz="1400" i="1" dirty="0">
              <a:solidFill>
                <a:schemeClr val="bg2">
                  <a:lumMod val="25000"/>
                </a:schemeClr>
              </a:solidFill>
              <a:latin typeface="ZapfHumnst BT"/>
            </a:endParaRPr>
          </a:p>
        </p:txBody>
      </p:sp>
    </p:spTree>
    <p:extLst>
      <p:ext uri="{BB962C8B-B14F-4D97-AF65-F5344CB8AC3E}">
        <p14:creationId xmlns:p14="http://schemas.microsoft.com/office/powerpoint/2010/main" val="400598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331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3316" name="7 CuadroTexto"/>
          <p:cNvSpPr txBox="1">
            <a:spLocks noChangeArrowheads="1"/>
          </p:cNvSpPr>
          <p:nvPr/>
        </p:nvSpPr>
        <p:spPr bwMode="auto">
          <a:xfrm>
            <a:off x="500063" y="1071563"/>
            <a:ext cx="6286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FSK</a:t>
            </a:r>
            <a:r>
              <a:rPr lang="es-MX" altLang="es-MX" sz="2000" dirty="0">
                <a:solidFill>
                  <a:schemeClr val="accent6">
                    <a:lumMod val="75000"/>
                  </a:schemeClr>
                </a:solidFill>
                <a:latin typeface="ZapfHumnst BT"/>
              </a:rPr>
              <a:t> (Modulación por desplazamiento de frecuencia)</a:t>
            </a:r>
          </a:p>
        </p:txBody>
      </p:sp>
      <p:sp>
        <p:nvSpPr>
          <p:cNvPr id="13317" name="16 Rectángulo"/>
          <p:cNvSpPr>
            <a:spLocks noChangeArrowheads="1"/>
          </p:cNvSpPr>
          <p:nvPr/>
        </p:nvSpPr>
        <p:spPr bwMode="auto">
          <a:xfrm>
            <a:off x="857250" y="1670050"/>
            <a:ext cx="7786688" cy="78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Es una modulación en la cual se representan los </a:t>
            </a:r>
            <a:r>
              <a:rPr lang="es-MX" altLang="es-MX" sz="1600" b="1" dirty="0">
                <a:solidFill>
                  <a:schemeClr val="bg2">
                    <a:lumMod val="25000"/>
                  </a:schemeClr>
                </a:solidFill>
                <a:latin typeface="ZapfHumnst BT"/>
              </a:rPr>
              <a:t>datos digitales </a:t>
            </a:r>
            <a:r>
              <a:rPr lang="es-MX" altLang="es-MX" sz="1600" dirty="0">
                <a:solidFill>
                  <a:schemeClr val="bg2">
                    <a:lumMod val="25000"/>
                  </a:schemeClr>
                </a:solidFill>
                <a:latin typeface="ZapfHumnst BT"/>
              </a:rPr>
              <a:t>como variaciones de </a:t>
            </a:r>
            <a:r>
              <a:rPr lang="es-MX" altLang="es-MX" sz="1600" b="1" dirty="0">
                <a:solidFill>
                  <a:schemeClr val="bg2">
                    <a:lumMod val="25000"/>
                  </a:schemeClr>
                </a:solidFill>
                <a:latin typeface="ZapfHumnst BT"/>
              </a:rPr>
              <a:t>frecuencia </a:t>
            </a:r>
            <a:r>
              <a:rPr lang="es-MX" altLang="es-MX" sz="1600" dirty="0">
                <a:solidFill>
                  <a:schemeClr val="bg2">
                    <a:lumMod val="25000"/>
                  </a:schemeClr>
                </a:solidFill>
                <a:latin typeface="ZapfHumnst BT"/>
              </a:rPr>
              <a:t>de la </a:t>
            </a:r>
            <a:r>
              <a:rPr lang="es-MX" altLang="es-MX" sz="1600" b="1" dirty="0">
                <a:solidFill>
                  <a:schemeClr val="bg2">
                    <a:lumMod val="25000"/>
                  </a:schemeClr>
                </a:solidFill>
                <a:latin typeface="ZapfHumnst BT"/>
              </a:rPr>
              <a:t>portadora</a:t>
            </a:r>
            <a:r>
              <a:rPr lang="es-MX" altLang="es-MX" sz="1600" dirty="0">
                <a:solidFill>
                  <a:schemeClr val="bg2">
                    <a:lumMod val="25000"/>
                  </a:schemeClr>
                </a:solidFill>
                <a:latin typeface="ZapfHumnst BT"/>
              </a:rPr>
              <a:t>.</a:t>
            </a:r>
            <a:endParaRPr lang="es-MX" altLang="es-MX" dirty="0">
              <a:solidFill>
                <a:schemeClr val="bg2">
                  <a:lumMod val="25000"/>
                </a:schemeClr>
              </a:solidFill>
            </a:endParaRPr>
          </a:p>
        </p:txBody>
      </p:sp>
      <p:sp>
        <p:nvSpPr>
          <p:cNvPr id="13318" name="16 Rectángulo"/>
          <p:cNvSpPr>
            <a:spLocks noChangeArrowheads="1"/>
          </p:cNvSpPr>
          <p:nvPr/>
        </p:nvSpPr>
        <p:spPr bwMode="auto">
          <a:xfrm>
            <a:off x="4357689" y="4929188"/>
            <a:ext cx="4286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La </a:t>
            </a:r>
            <a:r>
              <a:rPr lang="es-MX" altLang="es-MX" sz="1600" b="1" dirty="0">
                <a:solidFill>
                  <a:schemeClr val="bg2">
                    <a:lumMod val="25000"/>
                  </a:schemeClr>
                </a:solidFill>
                <a:latin typeface="ZapfHumnst BT"/>
              </a:rPr>
              <a:t>frecuencia </a:t>
            </a:r>
            <a:r>
              <a:rPr lang="es-MX" altLang="es-MX" sz="1600" dirty="0">
                <a:solidFill>
                  <a:schemeClr val="bg2">
                    <a:lumMod val="25000"/>
                  </a:schemeClr>
                </a:solidFill>
                <a:latin typeface="ZapfHumnst BT"/>
              </a:rPr>
              <a:t>de la señal varía, manteniendo la </a:t>
            </a:r>
            <a:r>
              <a:rPr lang="es-MX" altLang="es-MX" sz="1600" b="1" dirty="0">
                <a:solidFill>
                  <a:schemeClr val="bg2">
                    <a:lumMod val="25000"/>
                  </a:schemeClr>
                </a:solidFill>
                <a:latin typeface="ZapfHumnst BT"/>
              </a:rPr>
              <a:t>amplitud</a:t>
            </a:r>
            <a:r>
              <a:rPr lang="es-MX" altLang="es-MX" sz="1600" dirty="0">
                <a:solidFill>
                  <a:schemeClr val="bg2">
                    <a:lumMod val="25000"/>
                  </a:schemeClr>
                </a:solidFill>
                <a:latin typeface="ZapfHumnst BT"/>
              </a:rPr>
              <a:t> y la </a:t>
            </a:r>
            <a:r>
              <a:rPr lang="es-MX" altLang="es-MX" sz="1600" b="1" dirty="0">
                <a:solidFill>
                  <a:schemeClr val="bg2">
                    <a:lumMod val="25000"/>
                  </a:schemeClr>
                </a:solidFill>
                <a:latin typeface="ZapfHumnst BT"/>
              </a:rPr>
              <a:t>fase constantes</a:t>
            </a:r>
            <a:r>
              <a:rPr lang="es-MX" altLang="es-MX" sz="1600" dirty="0">
                <a:solidFill>
                  <a:schemeClr val="bg2">
                    <a:lumMod val="25000"/>
                  </a:schemeClr>
                </a:solidFill>
                <a:latin typeface="ZapfHumnst BT"/>
              </a:rPr>
              <a:t>. </a:t>
            </a:r>
            <a:endParaRPr lang="es-MX" altLang="es-MX" dirty="0">
              <a:solidFill>
                <a:schemeClr val="bg2">
                  <a:lumMod val="25000"/>
                </a:schemeClr>
              </a:solidFill>
            </a:endParaRPr>
          </a:p>
        </p:txBody>
      </p:sp>
      <p:pic>
        <p:nvPicPr>
          <p:cNvPr id="133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643188"/>
            <a:ext cx="574516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4497388"/>
            <a:ext cx="3208337"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762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box(in)">
                                      <p:cBhvr>
                                        <p:cTn id="12"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43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4340" name="7 CuadroTexto"/>
          <p:cNvSpPr txBox="1">
            <a:spLocks noChangeArrowheads="1"/>
          </p:cNvSpPr>
          <p:nvPr/>
        </p:nvSpPr>
        <p:spPr bwMode="auto">
          <a:xfrm>
            <a:off x="500063" y="1143000"/>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FSK</a:t>
            </a:r>
            <a:r>
              <a:rPr lang="es-MX" altLang="es-MX" sz="2000" dirty="0">
                <a:solidFill>
                  <a:schemeClr val="accent6">
                    <a:lumMod val="75000"/>
                  </a:schemeClr>
                </a:solidFill>
                <a:latin typeface="ZapfHumnst BT"/>
              </a:rPr>
              <a:t> (Modulación por desplazamiento de frecuencia)</a:t>
            </a:r>
          </a:p>
        </p:txBody>
      </p:sp>
      <p:sp>
        <p:nvSpPr>
          <p:cNvPr id="14341" name="11 CuadroTexto"/>
          <p:cNvSpPr txBox="1">
            <a:spLocks noChangeArrowheads="1"/>
          </p:cNvSpPr>
          <p:nvPr/>
        </p:nvSpPr>
        <p:spPr bwMode="auto">
          <a:xfrm>
            <a:off x="928688" y="1857375"/>
            <a:ext cx="7500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En </a:t>
            </a:r>
            <a:r>
              <a:rPr lang="es-MX" altLang="es-MX" sz="1600" b="1" dirty="0">
                <a:solidFill>
                  <a:schemeClr val="bg2">
                    <a:lumMod val="25000"/>
                  </a:schemeClr>
                </a:solidFill>
                <a:latin typeface="ZapfHumnst BT"/>
              </a:rPr>
              <a:t>FSK</a:t>
            </a:r>
            <a:r>
              <a:rPr lang="es-MX" altLang="es-MX" sz="1600" dirty="0">
                <a:solidFill>
                  <a:schemeClr val="bg2">
                    <a:lumMod val="25000"/>
                  </a:schemeClr>
                </a:solidFill>
                <a:latin typeface="ZapfHumnst BT"/>
              </a:rPr>
              <a:t>, los dos valores binarios se representan mediante dos frecuencias diferentes de la portadora. La señal transmitida para cada intervalo correspondiente a la duración de un bit es, por tanto:</a:t>
            </a:r>
          </a:p>
        </p:txBody>
      </p:sp>
      <p:sp>
        <p:nvSpPr>
          <p:cNvPr id="14342" name="13 CuadroTexto"/>
          <p:cNvSpPr txBox="1">
            <a:spLocks noChangeArrowheads="1"/>
          </p:cNvSpPr>
          <p:nvPr/>
        </p:nvSpPr>
        <p:spPr bwMode="auto">
          <a:xfrm>
            <a:off x="3000375" y="3484563"/>
            <a:ext cx="4000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2000" b="1" dirty="0">
                <a:cs typeface="Times New Roman" pitchFamily="18" charset="0"/>
              </a:rPr>
              <a:t>A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a:t>
            </a:r>
            <a:r>
              <a:rPr lang="es-MX" altLang="es-MX" sz="2000" b="1" dirty="0">
                <a:solidFill>
                  <a:schemeClr val="accent5">
                    <a:lumMod val="75000"/>
                  </a:schemeClr>
                </a:solidFill>
                <a:cs typeface="Times New Roman" pitchFamily="18" charset="0"/>
              </a:rPr>
              <a:t>f </a:t>
            </a:r>
            <a:r>
              <a:rPr lang="es-MX" altLang="es-MX" sz="2000" b="1" baseline="-25000" dirty="0">
                <a:solidFill>
                  <a:schemeClr val="accent5">
                    <a:lumMod val="75000"/>
                  </a:schemeClr>
                </a:solidFill>
                <a:cs typeface="Times New Roman" pitchFamily="18" charset="0"/>
              </a:rPr>
              <a:t>0</a:t>
            </a:r>
            <a:r>
              <a:rPr lang="es-MX" altLang="es-MX" sz="2000" b="1" dirty="0">
                <a:cs typeface="Times New Roman" pitchFamily="18" charset="0"/>
              </a:rPr>
              <a:t> t + Ø )       0 binario</a:t>
            </a:r>
          </a:p>
          <a:p>
            <a:pPr>
              <a:lnSpc>
                <a:spcPct val="150000"/>
              </a:lnSpc>
            </a:pPr>
            <a:r>
              <a:rPr lang="es-MX" altLang="es-MX" sz="2000" b="1" dirty="0">
                <a:cs typeface="Times New Roman" pitchFamily="18" charset="0"/>
              </a:rPr>
              <a:t>A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a:t>
            </a:r>
            <a:r>
              <a:rPr lang="es-MX" altLang="es-MX" sz="2000" b="1" dirty="0">
                <a:solidFill>
                  <a:schemeClr val="accent5">
                    <a:lumMod val="75000"/>
                  </a:schemeClr>
                </a:solidFill>
                <a:cs typeface="Times New Roman" pitchFamily="18" charset="0"/>
              </a:rPr>
              <a:t>f </a:t>
            </a:r>
            <a:r>
              <a:rPr lang="es-MX" altLang="es-MX" sz="2000" b="1" baseline="-25000" dirty="0">
                <a:solidFill>
                  <a:schemeClr val="accent5">
                    <a:lumMod val="75000"/>
                  </a:schemeClr>
                </a:solidFill>
                <a:cs typeface="Times New Roman" pitchFamily="18" charset="0"/>
              </a:rPr>
              <a:t>1</a:t>
            </a:r>
            <a:r>
              <a:rPr lang="es-MX" altLang="es-MX" sz="2000" b="1" dirty="0">
                <a:cs typeface="Times New Roman" pitchFamily="18" charset="0"/>
              </a:rPr>
              <a:t> t + Ø )       1 binario</a:t>
            </a:r>
          </a:p>
        </p:txBody>
      </p:sp>
      <p:sp>
        <p:nvSpPr>
          <p:cNvPr id="14343" name="7 CuadroTexto"/>
          <p:cNvSpPr txBox="1">
            <a:spLocks noChangeArrowheads="1"/>
          </p:cNvSpPr>
          <p:nvPr/>
        </p:nvSpPr>
        <p:spPr bwMode="auto">
          <a:xfrm>
            <a:off x="1857375" y="3698875"/>
            <a:ext cx="10001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a:cs typeface="Times New Roman" pitchFamily="18" charset="0"/>
              </a:rPr>
              <a:t> s (t)  =</a:t>
            </a:r>
            <a:endParaRPr lang="es-MX" altLang="es-MX" sz="2000">
              <a:cs typeface="Times New Roman" pitchFamily="18" charset="0"/>
            </a:endParaRPr>
          </a:p>
        </p:txBody>
      </p:sp>
      <p:sp>
        <p:nvSpPr>
          <p:cNvPr id="14344" name="15 Abrir llave"/>
          <p:cNvSpPr>
            <a:spLocks/>
          </p:cNvSpPr>
          <p:nvPr/>
        </p:nvSpPr>
        <p:spPr bwMode="auto">
          <a:xfrm>
            <a:off x="2786063" y="3627438"/>
            <a:ext cx="214312" cy="785812"/>
          </a:xfrm>
          <a:prstGeom prst="leftBrace">
            <a:avLst>
              <a:gd name="adj1" fmla="val 8335"/>
              <a:gd name="adj2" fmla="val 50000"/>
            </a:avLst>
          </a:prstGeom>
          <a:solidFill>
            <a:schemeClr val="bg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4345" name="13 CuadroTexto"/>
          <p:cNvSpPr txBox="1">
            <a:spLocks noChangeArrowheads="1"/>
          </p:cNvSpPr>
          <p:nvPr/>
        </p:nvSpPr>
        <p:spPr bwMode="auto">
          <a:xfrm>
            <a:off x="1928813" y="4714875"/>
            <a:ext cx="30003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f</a:t>
            </a:r>
            <a:r>
              <a:rPr lang="es-MX" altLang="es-MX" sz="2800" b="1">
                <a:cs typeface="Times New Roman" pitchFamily="18" charset="0"/>
              </a:rPr>
              <a:t> </a:t>
            </a:r>
            <a:r>
              <a:rPr lang="es-MX" altLang="es-MX" sz="2800" b="1" baseline="-25000">
                <a:cs typeface="Times New Roman" pitchFamily="18" charset="0"/>
              </a:rPr>
              <a:t>0</a:t>
            </a:r>
            <a:r>
              <a:rPr lang="es-MX" altLang="es-MX" sz="2000" b="1">
                <a:cs typeface="Times New Roman" pitchFamily="18" charset="0"/>
              </a:rPr>
              <a:t>    </a:t>
            </a:r>
            <a:r>
              <a:rPr lang="es-MX" altLang="es-MX" sz="1800">
                <a:latin typeface="ZapfHumnst BT"/>
                <a:cs typeface="Times New Roman" pitchFamily="18" charset="0"/>
              </a:rPr>
              <a:t>Frecuencia bit 0</a:t>
            </a:r>
          </a:p>
        </p:txBody>
      </p:sp>
      <p:sp>
        <p:nvSpPr>
          <p:cNvPr id="14346" name="13 CuadroTexto"/>
          <p:cNvSpPr txBox="1">
            <a:spLocks noChangeArrowheads="1"/>
          </p:cNvSpPr>
          <p:nvPr/>
        </p:nvSpPr>
        <p:spPr bwMode="auto">
          <a:xfrm>
            <a:off x="1928813" y="5357813"/>
            <a:ext cx="3143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f </a:t>
            </a:r>
            <a:r>
              <a:rPr lang="es-MX" altLang="es-MX" b="1" baseline="-25000">
                <a:cs typeface="Times New Roman" pitchFamily="18" charset="0"/>
              </a:rPr>
              <a:t>1</a:t>
            </a:r>
            <a:r>
              <a:rPr lang="es-MX" altLang="es-MX" sz="2000" b="1">
                <a:cs typeface="Times New Roman" pitchFamily="18" charset="0"/>
              </a:rPr>
              <a:t>     </a:t>
            </a:r>
            <a:r>
              <a:rPr lang="es-MX" altLang="es-MX" sz="1800">
                <a:latin typeface="ZapfHumnst BT"/>
                <a:cs typeface="Times New Roman" pitchFamily="18" charset="0"/>
              </a:rPr>
              <a:t>Frecuencia bit 1</a:t>
            </a:r>
            <a:endParaRPr lang="es-MX" altLang="es-MX" sz="1800" b="1">
              <a:cs typeface="Times New Roman" pitchFamily="18" charset="0"/>
            </a:endParaRPr>
          </a:p>
        </p:txBody>
      </p:sp>
    </p:spTree>
    <p:extLst>
      <p:ext uri="{BB962C8B-B14F-4D97-AF65-F5344CB8AC3E}">
        <p14:creationId xmlns:p14="http://schemas.microsoft.com/office/powerpoint/2010/main" val="724802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43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 name="7 CuadroTexto"/>
          <p:cNvSpPr txBox="1">
            <a:spLocks noChangeArrowheads="1"/>
          </p:cNvSpPr>
          <p:nvPr/>
        </p:nvSpPr>
        <p:spPr bwMode="auto">
          <a:xfrm>
            <a:off x="611560" y="2117451"/>
            <a:ext cx="2643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a:solidFill>
                  <a:schemeClr val="accent5">
                    <a:lumMod val="75000"/>
                  </a:schemeClr>
                </a:solidFill>
                <a:latin typeface="ZapfHumnst BT"/>
              </a:rPr>
              <a:t>Técnica Coherente</a:t>
            </a:r>
          </a:p>
        </p:txBody>
      </p:sp>
      <p:sp>
        <p:nvSpPr>
          <p:cNvPr id="12" name="11 CuadroTexto"/>
          <p:cNvSpPr txBox="1">
            <a:spLocks noChangeArrowheads="1"/>
          </p:cNvSpPr>
          <p:nvPr/>
        </p:nvSpPr>
        <p:spPr bwMode="auto">
          <a:xfrm>
            <a:off x="897310" y="2700982"/>
            <a:ext cx="7500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800" dirty="0" smtClean="0">
                <a:solidFill>
                  <a:schemeClr val="bg2">
                    <a:lumMod val="25000"/>
                  </a:schemeClr>
                </a:solidFill>
                <a:latin typeface="ZapfHumnst BT"/>
              </a:rPr>
              <a:t>Al instante de asignar la frecuencia se mantiene la fase de la señal portadora </a:t>
            </a:r>
            <a:r>
              <a:rPr lang="es-MX" altLang="es-MX" sz="1800" b="1" dirty="0" smtClean="0">
                <a:solidFill>
                  <a:schemeClr val="bg2">
                    <a:lumMod val="25000"/>
                  </a:schemeClr>
                </a:solidFill>
                <a:latin typeface="ZapfHumnst BT"/>
              </a:rPr>
              <a:t>(No permite cambios de fase)</a:t>
            </a:r>
            <a:endParaRPr lang="es-MX" altLang="es-MX" sz="1800" b="1" dirty="0">
              <a:solidFill>
                <a:schemeClr val="bg2">
                  <a:lumMod val="25000"/>
                </a:schemeClr>
              </a:solidFill>
              <a:latin typeface="ZapfHumnst BT"/>
            </a:endParaRPr>
          </a:p>
        </p:txBody>
      </p:sp>
      <p:sp>
        <p:nvSpPr>
          <p:cNvPr id="13" name="7 CuadroTexto"/>
          <p:cNvSpPr txBox="1">
            <a:spLocks noChangeArrowheads="1"/>
          </p:cNvSpPr>
          <p:nvPr/>
        </p:nvSpPr>
        <p:spPr bwMode="auto">
          <a:xfrm>
            <a:off x="611560" y="3868108"/>
            <a:ext cx="31432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a:solidFill>
                  <a:schemeClr val="accent5">
                    <a:lumMod val="75000"/>
                  </a:schemeClr>
                </a:solidFill>
                <a:latin typeface="ZapfHumnst BT"/>
              </a:rPr>
              <a:t>Técnica no coherente</a:t>
            </a:r>
            <a:endParaRPr lang="es-MX" altLang="es-MX" sz="1800" dirty="0">
              <a:solidFill>
                <a:schemeClr val="accent5">
                  <a:lumMod val="75000"/>
                </a:schemeClr>
              </a:solidFill>
              <a:latin typeface="ZapfHumnst BT"/>
            </a:endParaRPr>
          </a:p>
        </p:txBody>
      </p:sp>
      <p:sp>
        <p:nvSpPr>
          <p:cNvPr id="15" name="14 CuadroTexto"/>
          <p:cNvSpPr txBox="1">
            <a:spLocks noChangeArrowheads="1"/>
          </p:cNvSpPr>
          <p:nvPr/>
        </p:nvSpPr>
        <p:spPr bwMode="auto">
          <a:xfrm>
            <a:off x="796777" y="4501182"/>
            <a:ext cx="7500938"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800" dirty="0" smtClean="0">
                <a:solidFill>
                  <a:schemeClr val="bg2">
                    <a:lumMod val="25000"/>
                  </a:schemeClr>
                </a:solidFill>
                <a:latin typeface="ZapfHumnst BT"/>
              </a:rPr>
              <a:t>La fase no se mantienen al momento de asignar la frecuencia </a:t>
            </a:r>
            <a:r>
              <a:rPr lang="es-MX" altLang="es-MX" sz="1800" b="1" dirty="0" smtClean="0">
                <a:solidFill>
                  <a:schemeClr val="bg2">
                    <a:lumMod val="25000"/>
                  </a:schemeClr>
                </a:solidFill>
                <a:latin typeface="ZapfHumnst BT"/>
              </a:rPr>
              <a:t>(Permite cambios de fase)</a:t>
            </a:r>
            <a:endParaRPr lang="es-MX" altLang="es-MX" sz="1800" b="1" dirty="0">
              <a:solidFill>
                <a:schemeClr val="bg2">
                  <a:lumMod val="25000"/>
                </a:schemeClr>
              </a:solidFill>
              <a:latin typeface="ZapfHumnst BT"/>
            </a:endParaRPr>
          </a:p>
        </p:txBody>
      </p:sp>
      <p:sp>
        <p:nvSpPr>
          <p:cNvPr id="9" name="7 CuadroTexto"/>
          <p:cNvSpPr txBox="1">
            <a:spLocks noChangeArrowheads="1"/>
          </p:cNvSpPr>
          <p:nvPr/>
        </p:nvSpPr>
        <p:spPr bwMode="auto">
          <a:xfrm>
            <a:off x="500063" y="1347828"/>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FSK</a:t>
            </a:r>
            <a:r>
              <a:rPr lang="es-MX" altLang="es-MX" sz="2000" dirty="0">
                <a:solidFill>
                  <a:schemeClr val="accent6">
                    <a:lumMod val="75000"/>
                  </a:schemeClr>
                </a:solidFill>
                <a:latin typeface="ZapfHumnst BT"/>
              </a:rPr>
              <a:t> (Modulación por desplazamiento de frecuencia)</a:t>
            </a:r>
          </a:p>
        </p:txBody>
      </p:sp>
    </p:spTree>
    <p:extLst>
      <p:ext uri="{BB962C8B-B14F-4D97-AF65-F5344CB8AC3E}">
        <p14:creationId xmlns:p14="http://schemas.microsoft.com/office/powerpoint/2010/main" val="11187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22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4" name="11 CuadroTexto"/>
          <p:cNvSpPr txBox="1">
            <a:spLocks noChangeArrowheads="1"/>
          </p:cNvSpPr>
          <p:nvPr/>
        </p:nvSpPr>
        <p:spPr bwMode="auto">
          <a:xfrm>
            <a:off x="721097" y="2172700"/>
            <a:ext cx="7858125" cy="11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600" dirty="0">
                <a:solidFill>
                  <a:schemeClr val="bg2">
                    <a:lumMod val="25000"/>
                  </a:schemeClr>
                </a:solidFill>
                <a:latin typeface="ZapfHumnst BT"/>
              </a:rPr>
              <a:t>Las radiodifusión musical eligió la </a:t>
            </a:r>
            <a:r>
              <a:rPr lang="es-MX" altLang="es-MX" sz="1600" b="1" dirty="0">
                <a:solidFill>
                  <a:schemeClr val="bg2">
                    <a:lumMod val="25000"/>
                  </a:schemeClr>
                </a:solidFill>
                <a:latin typeface="ZapfHumnst BT"/>
              </a:rPr>
              <a:t>frecuencia modulada (FM) </a:t>
            </a:r>
            <a:r>
              <a:rPr lang="es-MX" altLang="es-MX" sz="1600" dirty="0">
                <a:solidFill>
                  <a:schemeClr val="bg2">
                    <a:lumMod val="25000"/>
                  </a:schemeClr>
                </a:solidFill>
                <a:latin typeface="ZapfHumnst BT"/>
              </a:rPr>
              <a:t>para emitir su programas desde a mediados de los sesentas, ya que la calidad de sonido es mayor cuando modulamos en frecuencia. </a:t>
            </a:r>
          </a:p>
        </p:txBody>
      </p:sp>
      <p:sp>
        <p:nvSpPr>
          <p:cNvPr id="15" name="11 CuadroTexto"/>
          <p:cNvSpPr txBox="1">
            <a:spLocks noChangeArrowheads="1"/>
          </p:cNvSpPr>
          <p:nvPr/>
        </p:nvSpPr>
        <p:spPr bwMode="auto">
          <a:xfrm>
            <a:off x="666039" y="5847655"/>
            <a:ext cx="38391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600" dirty="0" smtClean="0">
                <a:latin typeface="ZapfHumnst BT"/>
              </a:rPr>
              <a:t>Requieren sincronización precisa.</a:t>
            </a:r>
            <a:endParaRPr lang="es-MX" altLang="es-MX" sz="1600" dirty="0">
              <a:latin typeface="ZapfHumnst BT"/>
            </a:endParaRPr>
          </a:p>
        </p:txBody>
      </p:sp>
      <p:sp>
        <p:nvSpPr>
          <p:cNvPr id="16" name="11 CuadroTexto"/>
          <p:cNvSpPr txBox="1">
            <a:spLocks noChangeArrowheads="1"/>
          </p:cNvSpPr>
          <p:nvPr/>
        </p:nvSpPr>
        <p:spPr bwMode="auto">
          <a:xfrm>
            <a:off x="637781" y="4953942"/>
            <a:ext cx="2710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Desventajas:</a:t>
            </a:r>
            <a:endParaRPr lang="es-MX" altLang="es-MX" sz="1600" dirty="0">
              <a:solidFill>
                <a:schemeClr val="accent5">
                  <a:lumMod val="75000"/>
                </a:schemeClr>
              </a:solidFill>
              <a:latin typeface="ZapfHumnst BT"/>
            </a:endParaRPr>
          </a:p>
        </p:txBody>
      </p:sp>
      <p:sp>
        <p:nvSpPr>
          <p:cNvPr id="17" name="11 CuadroTexto"/>
          <p:cNvSpPr txBox="1">
            <a:spLocks noChangeArrowheads="1"/>
          </p:cNvSpPr>
          <p:nvPr/>
        </p:nvSpPr>
        <p:spPr bwMode="auto">
          <a:xfrm>
            <a:off x="611560" y="1684681"/>
            <a:ext cx="7858125"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Aplicaciones:</a:t>
            </a:r>
            <a:endParaRPr lang="es-MX" altLang="es-MX" sz="1600" dirty="0">
              <a:solidFill>
                <a:schemeClr val="accent5">
                  <a:lumMod val="75000"/>
                </a:schemeClr>
              </a:solidFill>
              <a:latin typeface="ZapfHumnst BT"/>
            </a:endParaRPr>
          </a:p>
        </p:txBody>
      </p:sp>
      <p:sp>
        <p:nvSpPr>
          <p:cNvPr id="18" name="11 CuadroTexto"/>
          <p:cNvSpPr txBox="1">
            <a:spLocks noChangeArrowheads="1"/>
          </p:cNvSpPr>
          <p:nvPr/>
        </p:nvSpPr>
        <p:spPr bwMode="auto">
          <a:xfrm>
            <a:off x="678413" y="5457998"/>
            <a:ext cx="38267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600" dirty="0" smtClean="0">
                <a:latin typeface="ZapfHumnst BT"/>
              </a:rPr>
              <a:t>Requieren más ancho de banda.</a:t>
            </a:r>
            <a:endParaRPr lang="es-MX" altLang="es-MX" sz="1600" dirty="0">
              <a:latin typeface="ZapfHumnst BT"/>
            </a:endParaRPr>
          </a:p>
        </p:txBody>
      </p:sp>
      <p:sp>
        <p:nvSpPr>
          <p:cNvPr id="12" name="7 CuadroTexto"/>
          <p:cNvSpPr txBox="1">
            <a:spLocks noChangeArrowheads="1"/>
          </p:cNvSpPr>
          <p:nvPr/>
        </p:nvSpPr>
        <p:spPr bwMode="auto">
          <a:xfrm>
            <a:off x="529596" y="1050302"/>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FSK</a:t>
            </a:r>
            <a:r>
              <a:rPr lang="es-MX" altLang="es-MX" sz="2000" dirty="0">
                <a:solidFill>
                  <a:schemeClr val="accent6">
                    <a:lumMod val="75000"/>
                  </a:schemeClr>
                </a:solidFill>
                <a:latin typeface="ZapfHumnst BT"/>
              </a:rPr>
              <a:t> (Modulación por desplazamiento de frecuencia)</a:t>
            </a:r>
          </a:p>
        </p:txBody>
      </p:sp>
      <p:sp>
        <p:nvSpPr>
          <p:cNvPr id="13" name="11 CuadroTexto"/>
          <p:cNvSpPr txBox="1">
            <a:spLocks noChangeArrowheads="1"/>
          </p:cNvSpPr>
          <p:nvPr/>
        </p:nvSpPr>
        <p:spPr bwMode="auto">
          <a:xfrm>
            <a:off x="611559" y="3441774"/>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Ventajas:</a:t>
            </a:r>
            <a:endParaRPr lang="es-MX" altLang="es-MX" sz="1600" dirty="0">
              <a:solidFill>
                <a:schemeClr val="accent5">
                  <a:lumMod val="75000"/>
                </a:schemeClr>
              </a:solidFill>
              <a:latin typeface="ZapfHumnst BT"/>
            </a:endParaRPr>
          </a:p>
        </p:txBody>
      </p:sp>
      <p:sp>
        <p:nvSpPr>
          <p:cNvPr id="19" name="11 CuadroTexto"/>
          <p:cNvSpPr txBox="1">
            <a:spLocks noChangeArrowheads="1"/>
          </p:cNvSpPr>
          <p:nvPr/>
        </p:nvSpPr>
        <p:spPr bwMode="auto">
          <a:xfrm>
            <a:off x="611559" y="3949713"/>
            <a:ext cx="3893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600" dirty="0" smtClean="0">
                <a:latin typeface="ZapfHumnst BT"/>
              </a:rPr>
              <a:t>Inmunidad al ruido.</a:t>
            </a:r>
            <a:endParaRPr lang="es-MX" altLang="es-MX" sz="1600" dirty="0">
              <a:latin typeface="ZapfHumnst BT"/>
            </a:endParaRPr>
          </a:p>
        </p:txBody>
      </p:sp>
      <p:sp>
        <p:nvSpPr>
          <p:cNvPr id="20" name="11 CuadroTexto"/>
          <p:cNvSpPr txBox="1">
            <a:spLocks noChangeArrowheads="1"/>
          </p:cNvSpPr>
          <p:nvPr/>
        </p:nvSpPr>
        <p:spPr bwMode="auto">
          <a:xfrm>
            <a:off x="618760" y="4305870"/>
            <a:ext cx="48893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600" dirty="0" smtClean="0">
                <a:latin typeface="ZapfHumnst BT"/>
              </a:rPr>
              <a:t>Los equipos consumen menos potencia.</a:t>
            </a:r>
            <a:endParaRPr lang="es-MX" altLang="es-MX" sz="1600" dirty="0">
              <a:latin typeface="ZapfHumnst BT"/>
            </a:endParaRPr>
          </a:p>
        </p:txBody>
      </p:sp>
      <p:pic>
        <p:nvPicPr>
          <p:cNvPr id="4" name="Imagen 3"/>
          <p:cNvPicPr>
            <a:picLocks noChangeAspect="1"/>
          </p:cNvPicPr>
          <p:nvPr/>
        </p:nvPicPr>
        <p:blipFill>
          <a:blip r:embed="rId3"/>
          <a:stretch>
            <a:fillRect/>
          </a:stretch>
        </p:blipFill>
        <p:spPr>
          <a:xfrm>
            <a:off x="4870554" y="3518495"/>
            <a:ext cx="3590925" cy="2790825"/>
          </a:xfrm>
          <a:prstGeom prst="rect">
            <a:avLst/>
          </a:prstGeom>
        </p:spPr>
      </p:pic>
    </p:spTree>
    <p:extLst>
      <p:ext uri="{BB962C8B-B14F-4D97-AF65-F5344CB8AC3E}">
        <p14:creationId xmlns:p14="http://schemas.microsoft.com/office/powerpoint/2010/main" val="301023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3"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536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64" name="7 CuadroTexto"/>
          <p:cNvSpPr txBox="1">
            <a:spLocks noChangeArrowheads="1"/>
          </p:cNvSpPr>
          <p:nvPr/>
        </p:nvSpPr>
        <p:spPr bwMode="auto">
          <a:xfrm>
            <a:off x="571500" y="1071563"/>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PSK</a:t>
            </a:r>
            <a:r>
              <a:rPr lang="es-MX" altLang="es-MX" sz="2000" dirty="0">
                <a:solidFill>
                  <a:schemeClr val="accent6">
                    <a:lumMod val="75000"/>
                  </a:schemeClr>
                </a:solidFill>
                <a:latin typeface="ZapfHumnst BT"/>
              </a:rPr>
              <a:t> (Modulación por desplazamiento de fase)</a:t>
            </a:r>
          </a:p>
        </p:txBody>
      </p:sp>
      <p:sp>
        <p:nvSpPr>
          <p:cNvPr id="15365" name="16 Rectángulo"/>
          <p:cNvSpPr>
            <a:spLocks noChangeArrowheads="1"/>
          </p:cNvSpPr>
          <p:nvPr/>
        </p:nvSpPr>
        <p:spPr bwMode="auto">
          <a:xfrm>
            <a:off x="857250" y="1643063"/>
            <a:ext cx="7643813"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Es una forma de modulación angular consistente en hacer variar la </a:t>
            </a:r>
            <a:r>
              <a:rPr lang="es-MX" altLang="es-MX" sz="1600" b="1" dirty="0">
                <a:solidFill>
                  <a:schemeClr val="bg2">
                    <a:lumMod val="25000"/>
                  </a:schemeClr>
                </a:solidFill>
                <a:latin typeface="ZapfHumnst BT"/>
              </a:rPr>
              <a:t>fase</a:t>
            </a:r>
            <a:r>
              <a:rPr lang="es-MX" altLang="es-MX" sz="1600" dirty="0">
                <a:solidFill>
                  <a:schemeClr val="bg2">
                    <a:lumMod val="25000"/>
                  </a:schemeClr>
                </a:solidFill>
                <a:latin typeface="ZapfHumnst BT"/>
              </a:rPr>
              <a:t> de la portadora. La fase de la señal portadora se desplaza para representar los datos digitales.</a:t>
            </a:r>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2892425"/>
            <a:ext cx="574516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4651375"/>
            <a:ext cx="27511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16 Rectángulo"/>
          <p:cNvSpPr>
            <a:spLocks noChangeArrowheads="1"/>
          </p:cNvSpPr>
          <p:nvPr/>
        </p:nvSpPr>
        <p:spPr bwMode="auto">
          <a:xfrm>
            <a:off x="4199732" y="5218906"/>
            <a:ext cx="4301331" cy="78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La </a:t>
            </a:r>
            <a:r>
              <a:rPr lang="es-MX" altLang="es-MX" sz="1600" b="1" dirty="0">
                <a:solidFill>
                  <a:schemeClr val="bg2">
                    <a:lumMod val="25000"/>
                  </a:schemeClr>
                </a:solidFill>
                <a:latin typeface="ZapfHumnst BT"/>
              </a:rPr>
              <a:t>fase </a:t>
            </a:r>
            <a:r>
              <a:rPr lang="es-MX" altLang="es-MX" sz="1600" dirty="0">
                <a:solidFill>
                  <a:schemeClr val="bg2">
                    <a:lumMod val="25000"/>
                  </a:schemeClr>
                </a:solidFill>
                <a:latin typeface="ZapfHumnst BT"/>
              </a:rPr>
              <a:t>de la señal varía, manteniendo la </a:t>
            </a:r>
            <a:r>
              <a:rPr lang="es-MX" altLang="es-MX" sz="1600" b="1" dirty="0">
                <a:solidFill>
                  <a:schemeClr val="bg2">
                    <a:lumMod val="25000"/>
                  </a:schemeClr>
                </a:solidFill>
                <a:latin typeface="ZapfHumnst BT"/>
              </a:rPr>
              <a:t>amplitud</a:t>
            </a:r>
            <a:r>
              <a:rPr lang="es-MX" altLang="es-MX" sz="1600" dirty="0">
                <a:solidFill>
                  <a:schemeClr val="bg2">
                    <a:lumMod val="25000"/>
                  </a:schemeClr>
                </a:solidFill>
                <a:latin typeface="ZapfHumnst BT"/>
              </a:rPr>
              <a:t> y la </a:t>
            </a:r>
            <a:r>
              <a:rPr lang="es-MX" altLang="es-MX" sz="1600" b="1" dirty="0">
                <a:solidFill>
                  <a:schemeClr val="bg2">
                    <a:lumMod val="25000"/>
                  </a:schemeClr>
                </a:solidFill>
                <a:latin typeface="ZapfHumnst BT"/>
              </a:rPr>
              <a:t>frecuencia constantes</a:t>
            </a:r>
            <a:r>
              <a:rPr lang="es-MX" altLang="es-MX" sz="1600" dirty="0">
                <a:solidFill>
                  <a:schemeClr val="bg2">
                    <a:lumMod val="25000"/>
                  </a:schemeClr>
                </a:solidFill>
                <a:latin typeface="ZapfHumnst BT"/>
              </a:rPr>
              <a:t>. </a:t>
            </a:r>
            <a:endParaRPr lang="es-MX" altLang="es-MX" dirty="0">
              <a:solidFill>
                <a:schemeClr val="bg2">
                  <a:lumMod val="25000"/>
                </a:schemeClr>
              </a:solidFill>
            </a:endParaRPr>
          </a:p>
        </p:txBody>
      </p:sp>
    </p:spTree>
    <p:extLst>
      <p:ext uri="{BB962C8B-B14F-4D97-AF65-F5344CB8AC3E}">
        <p14:creationId xmlns:p14="http://schemas.microsoft.com/office/powerpoint/2010/main" val="3173294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ox(in)">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box(in)">
                                      <p:cBhvr>
                                        <p:cTn id="12"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638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6388" name="7 CuadroTexto"/>
          <p:cNvSpPr txBox="1">
            <a:spLocks noChangeArrowheads="1"/>
          </p:cNvSpPr>
          <p:nvPr/>
        </p:nvSpPr>
        <p:spPr bwMode="auto">
          <a:xfrm>
            <a:off x="571500" y="1203921"/>
            <a:ext cx="74295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PSK</a:t>
            </a:r>
            <a:r>
              <a:rPr lang="es-MX" altLang="es-MX" sz="2000" dirty="0">
                <a:solidFill>
                  <a:schemeClr val="accent6">
                    <a:lumMod val="75000"/>
                  </a:schemeClr>
                </a:solidFill>
                <a:latin typeface="ZapfHumnst BT"/>
              </a:rPr>
              <a:t> (Modulación por desplazamiento de fase)</a:t>
            </a:r>
          </a:p>
        </p:txBody>
      </p:sp>
      <p:sp>
        <p:nvSpPr>
          <p:cNvPr id="16389" name="11 CuadroTexto"/>
          <p:cNvSpPr txBox="1">
            <a:spLocks noChangeArrowheads="1"/>
          </p:cNvSpPr>
          <p:nvPr/>
        </p:nvSpPr>
        <p:spPr bwMode="auto">
          <a:xfrm>
            <a:off x="928688" y="1857375"/>
            <a:ext cx="7500937"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a:solidFill>
                  <a:schemeClr val="bg2">
                    <a:lumMod val="25000"/>
                  </a:schemeClr>
                </a:solidFill>
                <a:latin typeface="ZapfHumnst BT"/>
              </a:rPr>
              <a:t>PSK</a:t>
            </a:r>
            <a:r>
              <a:rPr lang="es-MX" altLang="es-MX" sz="1800" dirty="0">
                <a:solidFill>
                  <a:schemeClr val="bg2">
                    <a:lumMod val="25000"/>
                  </a:schemeClr>
                </a:solidFill>
                <a:latin typeface="ZapfHumnst BT"/>
              </a:rPr>
              <a:t> utiliza dos fases para representar los dos dígitos binarios. La señal transmitida resultante durante el intervalo correspondiente a un bit es:</a:t>
            </a:r>
          </a:p>
        </p:txBody>
      </p:sp>
      <p:sp>
        <p:nvSpPr>
          <p:cNvPr id="16390" name="13 CuadroTexto"/>
          <p:cNvSpPr txBox="1">
            <a:spLocks noChangeArrowheads="1"/>
          </p:cNvSpPr>
          <p:nvPr/>
        </p:nvSpPr>
        <p:spPr bwMode="auto">
          <a:xfrm>
            <a:off x="3071813" y="3119438"/>
            <a:ext cx="4000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2000" b="1" dirty="0">
                <a:cs typeface="Times New Roman" pitchFamily="18" charset="0"/>
              </a:rPr>
              <a:t>A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f t + </a:t>
            </a:r>
            <a:r>
              <a:rPr lang="es-MX" altLang="es-MX" sz="2000" b="1" dirty="0">
                <a:solidFill>
                  <a:schemeClr val="accent5">
                    <a:lumMod val="75000"/>
                  </a:schemeClr>
                </a:solidFill>
                <a:cs typeface="Times New Roman" pitchFamily="18" charset="0"/>
              </a:rPr>
              <a:t>Ø</a:t>
            </a:r>
            <a:r>
              <a:rPr lang="es-MX" altLang="es-MX" sz="2000" b="1" baseline="-25000" dirty="0">
                <a:solidFill>
                  <a:schemeClr val="accent5">
                    <a:lumMod val="75000"/>
                  </a:schemeClr>
                </a:solidFill>
                <a:cs typeface="Times New Roman" pitchFamily="18" charset="0"/>
              </a:rPr>
              <a:t> 0</a:t>
            </a:r>
            <a:r>
              <a:rPr lang="es-MX" altLang="es-MX" sz="2000" b="1" dirty="0">
                <a:cs typeface="Times New Roman" pitchFamily="18" charset="0"/>
              </a:rPr>
              <a:t> )       0 binario</a:t>
            </a:r>
          </a:p>
          <a:p>
            <a:pPr>
              <a:lnSpc>
                <a:spcPct val="150000"/>
              </a:lnSpc>
            </a:pPr>
            <a:r>
              <a:rPr lang="es-MX" altLang="es-MX" sz="2000" b="1" dirty="0">
                <a:cs typeface="Times New Roman" pitchFamily="18" charset="0"/>
              </a:rPr>
              <a:t>A </a:t>
            </a:r>
            <a:r>
              <a:rPr lang="es-MX" altLang="es-MX" sz="2000" b="1" dirty="0" err="1">
                <a:cs typeface="Times New Roman" pitchFamily="18" charset="0"/>
              </a:rPr>
              <a:t>Sen</a:t>
            </a:r>
            <a:r>
              <a:rPr lang="es-MX" altLang="es-MX" sz="2000" b="1" dirty="0">
                <a:cs typeface="Times New Roman" pitchFamily="18" charset="0"/>
              </a:rPr>
              <a:t> (2</a:t>
            </a:r>
            <a:r>
              <a:rPr lang="el-GR" altLang="es-MX" sz="2000" b="1" dirty="0">
                <a:cs typeface="Times New Roman" pitchFamily="18" charset="0"/>
              </a:rPr>
              <a:t>π</a:t>
            </a:r>
            <a:r>
              <a:rPr lang="es-MX" altLang="es-MX" sz="2000" b="1" dirty="0">
                <a:cs typeface="Times New Roman" pitchFamily="18" charset="0"/>
              </a:rPr>
              <a:t> f t + </a:t>
            </a:r>
            <a:r>
              <a:rPr lang="es-MX" altLang="es-MX" sz="2000" b="1" dirty="0">
                <a:solidFill>
                  <a:schemeClr val="accent5">
                    <a:lumMod val="75000"/>
                  </a:schemeClr>
                </a:solidFill>
                <a:cs typeface="Times New Roman" pitchFamily="18" charset="0"/>
              </a:rPr>
              <a:t>Ø </a:t>
            </a:r>
            <a:r>
              <a:rPr lang="es-MX" altLang="es-MX" sz="2000" b="1" baseline="-25000" dirty="0">
                <a:solidFill>
                  <a:schemeClr val="accent5">
                    <a:lumMod val="75000"/>
                  </a:schemeClr>
                </a:solidFill>
                <a:cs typeface="Times New Roman" pitchFamily="18" charset="0"/>
              </a:rPr>
              <a:t>1</a:t>
            </a:r>
            <a:r>
              <a:rPr lang="es-MX" altLang="es-MX" sz="2000" b="1" baseline="-25000" dirty="0">
                <a:cs typeface="Times New Roman" pitchFamily="18" charset="0"/>
              </a:rPr>
              <a:t> </a:t>
            </a:r>
            <a:r>
              <a:rPr lang="es-MX" altLang="es-MX" sz="2000" b="1" dirty="0">
                <a:cs typeface="Times New Roman" pitchFamily="18" charset="0"/>
              </a:rPr>
              <a:t>)       1 binario</a:t>
            </a:r>
          </a:p>
        </p:txBody>
      </p:sp>
      <p:sp>
        <p:nvSpPr>
          <p:cNvPr id="16391" name="7 CuadroTexto"/>
          <p:cNvSpPr txBox="1">
            <a:spLocks noChangeArrowheads="1"/>
          </p:cNvSpPr>
          <p:nvPr/>
        </p:nvSpPr>
        <p:spPr bwMode="auto">
          <a:xfrm>
            <a:off x="1928813" y="3333750"/>
            <a:ext cx="10001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a:cs typeface="Times New Roman" pitchFamily="18" charset="0"/>
              </a:rPr>
              <a:t> s (t)  =</a:t>
            </a:r>
            <a:endParaRPr lang="es-MX" altLang="es-MX" sz="2000">
              <a:cs typeface="Times New Roman" pitchFamily="18" charset="0"/>
            </a:endParaRPr>
          </a:p>
        </p:txBody>
      </p:sp>
      <p:sp>
        <p:nvSpPr>
          <p:cNvPr id="16392" name="15 Abrir llave"/>
          <p:cNvSpPr>
            <a:spLocks/>
          </p:cNvSpPr>
          <p:nvPr/>
        </p:nvSpPr>
        <p:spPr bwMode="auto">
          <a:xfrm>
            <a:off x="2857500" y="3262313"/>
            <a:ext cx="214313" cy="785812"/>
          </a:xfrm>
          <a:prstGeom prst="leftBrace">
            <a:avLst>
              <a:gd name="adj1" fmla="val 8335"/>
              <a:gd name="adj2" fmla="val 50000"/>
            </a:avLst>
          </a:prstGeom>
          <a:solidFill>
            <a:schemeClr val="bg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6393" name="13 CuadroTexto"/>
          <p:cNvSpPr txBox="1">
            <a:spLocks noChangeArrowheads="1"/>
          </p:cNvSpPr>
          <p:nvPr/>
        </p:nvSpPr>
        <p:spPr bwMode="auto">
          <a:xfrm>
            <a:off x="1714500" y="4349750"/>
            <a:ext cx="30003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Ø</a:t>
            </a:r>
            <a:r>
              <a:rPr lang="es-MX" altLang="es-MX" sz="2800" b="1">
                <a:cs typeface="Times New Roman" pitchFamily="18" charset="0"/>
              </a:rPr>
              <a:t> </a:t>
            </a:r>
            <a:r>
              <a:rPr lang="es-MX" altLang="es-MX" sz="2800" b="1" baseline="-25000">
                <a:cs typeface="Times New Roman" pitchFamily="18" charset="0"/>
              </a:rPr>
              <a:t>0</a:t>
            </a:r>
            <a:r>
              <a:rPr lang="es-MX" altLang="es-MX" sz="2000" b="1">
                <a:cs typeface="Times New Roman" pitchFamily="18" charset="0"/>
              </a:rPr>
              <a:t>    </a:t>
            </a:r>
            <a:r>
              <a:rPr lang="es-MX" altLang="es-MX" sz="1800">
                <a:latin typeface="ZapfHumnst BT"/>
                <a:cs typeface="Times New Roman" pitchFamily="18" charset="0"/>
              </a:rPr>
              <a:t>Fase bit 0</a:t>
            </a:r>
          </a:p>
        </p:txBody>
      </p:sp>
      <p:sp>
        <p:nvSpPr>
          <p:cNvPr id="16394" name="13 CuadroTexto"/>
          <p:cNvSpPr txBox="1">
            <a:spLocks noChangeArrowheads="1"/>
          </p:cNvSpPr>
          <p:nvPr/>
        </p:nvSpPr>
        <p:spPr bwMode="auto">
          <a:xfrm>
            <a:off x="1714500" y="4992688"/>
            <a:ext cx="3143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b="1">
                <a:cs typeface="Times New Roman" pitchFamily="18" charset="0"/>
              </a:rPr>
              <a:t>Ø </a:t>
            </a:r>
            <a:r>
              <a:rPr lang="es-MX" altLang="es-MX" b="1" baseline="-25000">
                <a:cs typeface="Times New Roman" pitchFamily="18" charset="0"/>
              </a:rPr>
              <a:t>1</a:t>
            </a:r>
            <a:r>
              <a:rPr lang="es-MX" altLang="es-MX" sz="2000" b="1">
                <a:cs typeface="Times New Roman" pitchFamily="18" charset="0"/>
              </a:rPr>
              <a:t>     </a:t>
            </a:r>
            <a:r>
              <a:rPr lang="es-MX" altLang="es-MX" sz="1800">
                <a:latin typeface="ZapfHumnst BT"/>
                <a:cs typeface="Times New Roman" pitchFamily="18" charset="0"/>
              </a:rPr>
              <a:t>Fase bit 1</a:t>
            </a:r>
            <a:endParaRPr lang="es-MX" altLang="es-MX" sz="1800" b="1">
              <a:cs typeface="Times New Roman" pitchFamily="18" charset="0"/>
            </a:endParaRPr>
          </a:p>
        </p:txBody>
      </p:sp>
      <p:sp>
        <p:nvSpPr>
          <p:cNvPr id="16395" name="7 CuadroTexto"/>
          <p:cNvSpPr txBox="1">
            <a:spLocks noChangeArrowheads="1"/>
          </p:cNvSpPr>
          <p:nvPr/>
        </p:nvSpPr>
        <p:spPr bwMode="auto">
          <a:xfrm>
            <a:off x="5072063" y="4429125"/>
            <a:ext cx="1714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600" b="1" dirty="0">
                <a:latin typeface="ZapfHumnst BT"/>
              </a:rPr>
              <a:t>PSK &lt; </a:t>
            </a:r>
            <a:r>
              <a:rPr lang="es-MX" altLang="es-MX" sz="1600" b="1" dirty="0">
                <a:solidFill>
                  <a:schemeClr val="accent5">
                    <a:lumMod val="75000"/>
                  </a:schemeClr>
                </a:solidFill>
                <a:cs typeface="Times New Roman" pitchFamily="18" charset="0"/>
              </a:rPr>
              <a:t>Ø</a:t>
            </a:r>
            <a:r>
              <a:rPr lang="es-MX" altLang="es-MX" sz="1600" b="1" baseline="-25000" dirty="0">
                <a:solidFill>
                  <a:schemeClr val="accent5">
                    <a:lumMod val="75000"/>
                  </a:schemeClr>
                </a:solidFill>
                <a:cs typeface="Times New Roman" pitchFamily="18" charset="0"/>
              </a:rPr>
              <a:t> 0</a:t>
            </a:r>
            <a:r>
              <a:rPr lang="es-MX" altLang="es-MX" sz="1600" b="1" baseline="-25000" dirty="0">
                <a:solidFill>
                  <a:schemeClr val="accent2"/>
                </a:solidFill>
                <a:cs typeface="Times New Roman" pitchFamily="18" charset="0"/>
              </a:rPr>
              <a:t> </a:t>
            </a:r>
            <a:r>
              <a:rPr lang="es-MX" altLang="es-MX" sz="1600" b="1" dirty="0">
                <a:latin typeface="ZapfHumnst BT"/>
              </a:rPr>
              <a:t>, </a:t>
            </a:r>
            <a:r>
              <a:rPr lang="es-MX" altLang="es-MX" sz="1600" b="1" dirty="0">
                <a:solidFill>
                  <a:schemeClr val="accent5">
                    <a:lumMod val="75000"/>
                  </a:schemeClr>
                </a:solidFill>
                <a:cs typeface="Times New Roman" pitchFamily="18" charset="0"/>
              </a:rPr>
              <a:t>Ø </a:t>
            </a:r>
            <a:r>
              <a:rPr lang="es-MX" altLang="es-MX" sz="1600" b="1" baseline="-25000" dirty="0">
                <a:solidFill>
                  <a:schemeClr val="accent5">
                    <a:lumMod val="75000"/>
                  </a:schemeClr>
                </a:solidFill>
                <a:cs typeface="Times New Roman" pitchFamily="18" charset="0"/>
              </a:rPr>
              <a:t>1 </a:t>
            </a:r>
            <a:r>
              <a:rPr lang="es-MX" altLang="es-MX" sz="1600" b="1" dirty="0">
                <a:latin typeface="ZapfHumnst BT"/>
              </a:rPr>
              <a:t>&gt;</a:t>
            </a:r>
            <a:endParaRPr lang="es-MX" altLang="es-MX" sz="2000" dirty="0">
              <a:cs typeface="Times New Roman" pitchFamily="18" charset="0"/>
            </a:endParaRPr>
          </a:p>
        </p:txBody>
      </p:sp>
      <p:sp>
        <p:nvSpPr>
          <p:cNvPr id="16396" name="7 CuadroTexto"/>
          <p:cNvSpPr txBox="1">
            <a:spLocks noChangeArrowheads="1"/>
          </p:cNvSpPr>
          <p:nvPr/>
        </p:nvSpPr>
        <p:spPr bwMode="auto">
          <a:xfrm>
            <a:off x="5072063" y="5000625"/>
            <a:ext cx="1857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600" b="1" dirty="0">
                <a:latin typeface="ZapfHumnst BT"/>
              </a:rPr>
              <a:t> PSK &lt; </a:t>
            </a:r>
            <a:r>
              <a:rPr lang="es-MX" altLang="es-MX" sz="1600" b="1" dirty="0">
                <a:solidFill>
                  <a:schemeClr val="accent5">
                    <a:lumMod val="75000"/>
                  </a:schemeClr>
                </a:solidFill>
                <a:cs typeface="Times New Roman" pitchFamily="18" charset="0"/>
              </a:rPr>
              <a:t>1</a:t>
            </a:r>
            <a:r>
              <a:rPr lang="es-MX" altLang="es-MX" sz="1600" b="1" dirty="0">
                <a:solidFill>
                  <a:schemeClr val="accent2"/>
                </a:solidFill>
                <a:cs typeface="Times New Roman" pitchFamily="18" charset="0"/>
              </a:rPr>
              <a:t> </a:t>
            </a:r>
            <a:r>
              <a:rPr lang="es-MX" altLang="es-MX" sz="1600" b="1" baseline="-25000" dirty="0">
                <a:solidFill>
                  <a:schemeClr val="accent2"/>
                </a:solidFill>
                <a:cs typeface="Times New Roman" pitchFamily="18" charset="0"/>
              </a:rPr>
              <a:t> </a:t>
            </a:r>
            <a:r>
              <a:rPr lang="es-MX" altLang="es-MX" sz="1600" b="1" dirty="0">
                <a:latin typeface="ZapfHumnst BT"/>
              </a:rPr>
              <a:t>, </a:t>
            </a:r>
            <a:r>
              <a:rPr lang="es-MX" altLang="es-MX" sz="1600" b="1" dirty="0">
                <a:solidFill>
                  <a:schemeClr val="accent5">
                    <a:lumMod val="75000"/>
                  </a:schemeClr>
                </a:solidFill>
                <a:cs typeface="Times New Roman" pitchFamily="18" charset="0"/>
              </a:rPr>
              <a:t>-1 </a:t>
            </a:r>
            <a:r>
              <a:rPr lang="es-MX" altLang="es-MX" sz="1600" b="1" dirty="0">
                <a:latin typeface="ZapfHumnst BT"/>
              </a:rPr>
              <a:t>&gt;</a:t>
            </a:r>
            <a:endParaRPr lang="es-MX" altLang="es-MX" sz="2000" dirty="0">
              <a:cs typeface="Times New Roman" pitchFamily="18" charset="0"/>
            </a:endParaRPr>
          </a:p>
        </p:txBody>
      </p:sp>
      <p:sp>
        <p:nvSpPr>
          <p:cNvPr id="16397" name="7 CuadroTexto"/>
          <p:cNvSpPr txBox="1">
            <a:spLocks noChangeArrowheads="1"/>
          </p:cNvSpPr>
          <p:nvPr/>
        </p:nvSpPr>
        <p:spPr bwMode="auto">
          <a:xfrm>
            <a:off x="5072063" y="5602288"/>
            <a:ext cx="1857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600" b="1" dirty="0">
                <a:latin typeface="ZapfHumnst BT"/>
              </a:rPr>
              <a:t> PSK &lt; </a:t>
            </a:r>
            <a:r>
              <a:rPr lang="es-MX" altLang="es-MX" sz="1600" b="1" dirty="0">
                <a:solidFill>
                  <a:schemeClr val="accent5">
                    <a:lumMod val="75000"/>
                  </a:schemeClr>
                </a:solidFill>
                <a:cs typeface="Times New Roman" pitchFamily="18" charset="0"/>
              </a:rPr>
              <a:t>-1</a:t>
            </a:r>
            <a:r>
              <a:rPr lang="es-MX" altLang="es-MX" sz="1600" b="1" dirty="0">
                <a:solidFill>
                  <a:schemeClr val="accent2"/>
                </a:solidFill>
                <a:cs typeface="Times New Roman" pitchFamily="18" charset="0"/>
              </a:rPr>
              <a:t> </a:t>
            </a:r>
            <a:r>
              <a:rPr lang="es-MX" altLang="es-MX" sz="1600" b="1" baseline="-25000" dirty="0">
                <a:solidFill>
                  <a:schemeClr val="accent2"/>
                </a:solidFill>
                <a:cs typeface="Times New Roman" pitchFamily="18" charset="0"/>
              </a:rPr>
              <a:t> </a:t>
            </a:r>
            <a:r>
              <a:rPr lang="es-MX" altLang="es-MX" sz="1600" b="1" dirty="0">
                <a:latin typeface="ZapfHumnst BT"/>
              </a:rPr>
              <a:t>, </a:t>
            </a:r>
            <a:r>
              <a:rPr lang="es-MX" altLang="es-MX" sz="1600" b="1" dirty="0">
                <a:solidFill>
                  <a:schemeClr val="accent5">
                    <a:lumMod val="75000"/>
                  </a:schemeClr>
                </a:solidFill>
                <a:cs typeface="Times New Roman" pitchFamily="18" charset="0"/>
              </a:rPr>
              <a:t>1</a:t>
            </a:r>
            <a:r>
              <a:rPr lang="es-MX" altLang="es-MX" sz="1600" b="1" dirty="0">
                <a:solidFill>
                  <a:schemeClr val="accent2"/>
                </a:solidFill>
                <a:cs typeface="Times New Roman" pitchFamily="18" charset="0"/>
              </a:rPr>
              <a:t> </a:t>
            </a:r>
            <a:r>
              <a:rPr lang="es-MX" altLang="es-MX" sz="1600" b="1" dirty="0">
                <a:latin typeface="ZapfHumnst BT"/>
              </a:rPr>
              <a:t>&gt;</a:t>
            </a:r>
            <a:endParaRPr lang="es-MX" altLang="es-MX" sz="2000" dirty="0">
              <a:cs typeface="Times New Roman" pitchFamily="18" charset="0"/>
            </a:endParaRPr>
          </a:p>
        </p:txBody>
      </p:sp>
    </p:spTree>
    <p:extLst>
      <p:ext uri="{BB962C8B-B14F-4D97-AF65-F5344CB8AC3E}">
        <p14:creationId xmlns:p14="http://schemas.microsoft.com/office/powerpoint/2010/main" val="3723550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741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7412" name="7 CuadroTexto"/>
          <p:cNvSpPr txBox="1">
            <a:spLocks noChangeArrowheads="1"/>
          </p:cNvSpPr>
          <p:nvPr/>
        </p:nvSpPr>
        <p:spPr bwMode="auto">
          <a:xfrm>
            <a:off x="1068710" y="1938858"/>
            <a:ext cx="2643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a:solidFill>
                  <a:schemeClr val="accent5">
                    <a:lumMod val="75000"/>
                  </a:schemeClr>
                </a:solidFill>
                <a:latin typeface="ZapfHumnst BT"/>
              </a:rPr>
              <a:t>Técnica Coherente</a:t>
            </a:r>
          </a:p>
        </p:txBody>
      </p:sp>
      <p:sp>
        <p:nvSpPr>
          <p:cNvPr id="17413" name="11 CuadroTexto"/>
          <p:cNvSpPr txBox="1">
            <a:spLocks noChangeArrowheads="1"/>
          </p:cNvSpPr>
          <p:nvPr/>
        </p:nvSpPr>
        <p:spPr bwMode="auto">
          <a:xfrm>
            <a:off x="1143000" y="2467744"/>
            <a:ext cx="750093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dirty="0">
                <a:solidFill>
                  <a:schemeClr val="bg2">
                    <a:lumMod val="25000"/>
                  </a:schemeClr>
                </a:solidFill>
                <a:latin typeface="ZapfHumnst BT"/>
              </a:rPr>
              <a:t>   Los cambios se dan con respecto a la </a:t>
            </a:r>
            <a:r>
              <a:rPr lang="es-MX" altLang="es-MX" sz="1800" b="1" dirty="0">
                <a:solidFill>
                  <a:schemeClr val="bg2">
                    <a:lumMod val="25000"/>
                  </a:schemeClr>
                </a:solidFill>
                <a:latin typeface="ZapfHumnst BT"/>
              </a:rPr>
              <a:t>señal portadora</a:t>
            </a:r>
            <a:r>
              <a:rPr lang="es-MX" altLang="es-MX" sz="1800" dirty="0">
                <a:solidFill>
                  <a:schemeClr val="bg2">
                    <a:lumMod val="25000"/>
                  </a:schemeClr>
                </a:solidFill>
                <a:latin typeface="ZapfHumnst BT"/>
              </a:rPr>
              <a:t>.</a:t>
            </a:r>
          </a:p>
        </p:txBody>
      </p:sp>
      <p:sp>
        <p:nvSpPr>
          <p:cNvPr id="17414" name="7 CuadroTexto"/>
          <p:cNvSpPr txBox="1">
            <a:spLocks noChangeArrowheads="1"/>
          </p:cNvSpPr>
          <p:nvPr/>
        </p:nvSpPr>
        <p:spPr bwMode="auto">
          <a:xfrm>
            <a:off x="1068710" y="3220036"/>
            <a:ext cx="31432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a:solidFill>
                  <a:schemeClr val="accent5">
                    <a:lumMod val="75000"/>
                  </a:schemeClr>
                </a:solidFill>
                <a:latin typeface="ZapfHumnst BT"/>
              </a:rPr>
              <a:t>Técnica no coherente</a:t>
            </a:r>
            <a:endParaRPr lang="es-MX" altLang="es-MX" sz="1800" dirty="0">
              <a:solidFill>
                <a:schemeClr val="accent5">
                  <a:lumMod val="75000"/>
                </a:schemeClr>
              </a:solidFill>
              <a:latin typeface="ZapfHumnst BT"/>
            </a:endParaRPr>
          </a:p>
        </p:txBody>
      </p:sp>
      <p:sp>
        <p:nvSpPr>
          <p:cNvPr id="17415" name="11 CuadroTexto"/>
          <p:cNvSpPr txBox="1">
            <a:spLocks noChangeArrowheads="1"/>
          </p:cNvSpPr>
          <p:nvPr/>
        </p:nvSpPr>
        <p:spPr bwMode="auto">
          <a:xfrm>
            <a:off x="1143000" y="3717032"/>
            <a:ext cx="72151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dirty="0">
                <a:solidFill>
                  <a:schemeClr val="bg2">
                    <a:lumMod val="25000"/>
                  </a:schemeClr>
                </a:solidFill>
                <a:latin typeface="ZapfHumnst BT"/>
              </a:rPr>
              <a:t>   Los cambios se dan con respecto a </a:t>
            </a:r>
            <a:r>
              <a:rPr lang="es-MX" altLang="es-MX" sz="1800" b="1" dirty="0">
                <a:solidFill>
                  <a:schemeClr val="bg2">
                    <a:lumMod val="25000"/>
                  </a:schemeClr>
                </a:solidFill>
                <a:latin typeface="ZapfHumnst BT"/>
              </a:rPr>
              <a:t>última señal insertada</a:t>
            </a:r>
            <a:r>
              <a:rPr lang="es-MX" altLang="es-MX" sz="1800" dirty="0">
                <a:solidFill>
                  <a:schemeClr val="bg2">
                    <a:lumMod val="25000"/>
                  </a:schemeClr>
                </a:solidFill>
                <a:latin typeface="ZapfHumnst BT"/>
              </a:rPr>
              <a:t>.</a:t>
            </a:r>
          </a:p>
        </p:txBody>
      </p:sp>
      <p:sp>
        <p:nvSpPr>
          <p:cNvPr id="17416" name="11 CuadroTexto"/>
          <p:cNvSpPr txBox="1">
            <a:spLocks noChangeArrowheads="1"/>
          </p:cNvSpPr>
          <p:nvPr/>
        </p:nvSpPr>
        <p:spPr bwMode="auto">
          <a:xfrm>
            <a:off x="395536" y="5241974"/>
            <a:ext cx="77048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11200" indent="-711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smtClean="0">
                <a:solidFill>
                  <a:schemeClr val="bg2">
                    <a:lumMod val="25000"/>
                  </a:schemeClr>
                </a:solidFill>
                <a:latin typeface="ZapfHumnst BT"/>
              </a:rPr>
              <a:t>            ASK</a:t>
            </a:r>
            <a:r>
              <a:rPr lang="es-MX" altLang="es-MX" sz="1800" dirty="0" smtClean="0">
                <a:solidFill>
                  <a:schemeClr val="bg2">
                    <a:lumMod val="25000"/>
                  </a:schemeClr>
                </a:solidFill>
                <a:latin typeface="ZapfHumnst BT"/>
              </a:rPr>
              <a:t> </a:t>
            </a:r>
            <a:r>
              <a:rPr lang="es-MX" altLang="es-MX" sz="1800" dirty="0">
                <a:solidFill>
                  <a:schemeClr val="bg2">
                    <a:lumMod val="25000"/>
                  </a:schemeClr>
                </a:solidFill>
                <a:latin typeface="ZapfHumnst BT"/>
              </a:rPr>
              <a:t>solo puede ser </a:t>
            </a:r>
            <a:r>
              <a:rPr lang="es-MX" altLang="es-MX" sz="1800" b="1" dirty="0">
                <a:solidFill>
                  <a:schemeClr val="bg2">
                    <a:lumMod val="25000"/>
                  </a:schemeClr>
                </a:solidFill>
                <a:latin typeface="ZapfHumnst BT"/>
              </a:rPr>
              <a:t>coherente</a:t>
            </a:r>
            <a:r>
              <a:rPr lang="es-MX" altLang="es-MX" sz="1800" dirty="0">
                <a:solidFill>
                  <a:schemeClr val="bg2">
                    <a:lumMod val="25000"/>
                  </a:schemeClr>
                </a:solidFill>
                <a:latin typeface="ZapfHumnst BT"/>
              </a:rPr>
              <a:t>, ya que la amplitud </a:t>
            </a:r>
            <a:r>
              <a:rPr lang="es-MX" altLang="es-MX" sz="1800" dirty="0" smtClean="0">
                <a:solidFill>
                  <a:schemeClr val="bg2">
                    <a:lumMod val="25000"/>
                  </a:schemeClr>
                </a:solidFill>
                <a:latin typeface="ZapfHumnst BT"/>
              </a:rPr>
              <a:t>únicamente aumenta </a:t>
            </a:r>
            <a:r>
              <a:rPr lang="es-MX" altLang="es-MX" sz="1800" dirty="0">
                <a:solidFill>
                  <a:schemeClr val="bg2">
                    <a:lumMod val="25000"/>
                  </a:schemeClr>
                </a:solidFill>
                <a:latin typeface="ZapfHumnst BT"/>
              </a:rPr>
              <a:t>o disminuye con respecto a la señal </a:t>
            </a:r>
            <a:r>
              <a:rPr lang="es-MX" altLang="es-MX" sz="1800" dirty="0" smtClean="0">
                <a:solidFill>
                  <a:schemeClr val="bg2">
                    <a:lumMod val="25000"/>
                  </a:schemeClr>
                </a:solidFill>
                <a:latin typeface="ZapfHumnst BT"/>
              </a:rPr>
              <a:t>portadora.</a:t>
            </a:r>
            <a:endParaRPr lang="es-MX" altLang="es-MX" sz="1800" dirty="0">
              <a:solidFill>
                <a:schemeClr val="bg2">
                  <a:lumMod val="25000"/>
                </a:schemeClr>
              </a:solidFill>
              <a:latin typeface="ZapfHumnst BT"/>
            </a:endParaRPr>
          </a:p>
        </p:txBody>
      </p:sp>
      <p:sp>
        <p:nvSpPr>
          <p:cNvPr id="11" name="7 CuadroTexto"/>
          <p:cNvSpPr txBox="1">
            <a:spLocks noChangeArrowheads="1"/>
          </p:cNvSpPr>
          <p:nvPr/>
        </p:nvSpPr>
        <p:spPr bwMode="auto">
          <a:xfrm>
            <a:off x="571500" y="1203921"/>
            <a:ext cx="74295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PSK</a:t>
            </a:r>
            <a:r>
              <a:rPr lang="es-MX" altLang="es-MX" sz="2000" dirty="0">
                <a:solidFill>
                  <a:schemeClr val="accent6">
                    <a:lumMod val="75000"/>
                  </a:schemeClr>
                </a:solidFill>
                <a:latin typeface="ZapfHumnst BT"/>
              </a:rPr>
              <a:t> (Modulación por desplazamiento de fase)</a:t>
            </a:r>
          </a:p>
        </p:txBody>
      </p:sp>
      <p:sp>
        <p:nvSpPr>
          <p:cNvPr id="12" name="7 CuadroTexto"/>
          <p:cNvSpPr txBox="1">
            <a:spLocks noChangeArrowheads="1"/>
          </p:cNvSpPr>
          <p:nvPr/>
        </p:nvSpPr>
        <p:spPr bwMode="auto">
          <a:xfrm>
            <a:off x="536848" y="4531186"/>
            <a:ext cx="742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smtClean="0">
                <a:solidFill>
                  <a:schemeClr val="accent6">
                    <a:lumMod val="75000"/>
                  </a:schemeClr>
                </a:solidFill>
                <a:latin typeface="ZapfHumnst BT"/>
              </a:rPr>
              <a:t>ASK</a:t>
            </a:r>
            <a:r>
              <a:rPr lang="es-MX" altLang="es-MX" sz="2000" dirty="0" smtClean="0">
                <a:solidFill>
                  <a:schemeClr val="accent6">
                    <a:lumMod val="75000"/>
                  </a:schemeClr>
                </a:solidFill>
                <a:latin typeface="ZapfHumnst BT"/>
              </a:rPr>
              <a:t> </a:t>
            </a:r>
            <a:r>
              <a:rPr lang="es-MX" altLang="es-MX" sz="2000" dirty="0">
                <a:solidFill>
                  <a:schemeClr val="accent6">
                    <a:lumMod val="75000"/>
                  </a:schemeClr>
                </a:solidFill>
                <a:latin typeface="ZapfHumnst BT"/>
              </a:rPr>
              <a:t>(Modulación por desplazamiento de </a:t>
            </a:r>
            <a:r>
              <a:rPr lang="es-MX" altLang="es-MX" sz="2000" dirty="0" smtClean="0">
                <a:solidFill>
                  <a:schemeClr val="accent6">
                    <a:lumMod val="75000"/>
                  </a:schemeClr>
                </a:solidFill>
                <a:latin typeface="ZapfHumnst BT"/>
              </a:rPr>
              <a:t>amplitud)</a:t>
            </a:r>
            <a:endParaRPr lang="es-MX" altLang="es-MX" sz="2000" dirty="0">
              <a:solidFill>
                <a:schemeClr val="accent6">
                  <a:lumMod val="75000"/>
                </a:schemeClr>
              </a:solidFill>
              <a:latin typeface="ZapfHumnst BT"/>
            </a:endParaRPr>
          </a:p>
        </p:txBody>
      </p:sp>
    </p:spTree>
    <p:extLst>
      <p:ext uri="{BB962C8B-B14F-4D97-AF65-F5344CB8AC3E}">
        <p14:creationId xmlns:p14="http://schemas.microsoft.com/office/powerpoint/2010/main" val="139008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7413"/>
                                        </p:tgtEl>
                                        <p:attrNameLst>
                                          <p:attrName>style.visibility</p:attrName>
                                        </p:attrNameLst>
                                      </p:cBhvr>
                                      <p:to>
                                        <p:strVal val="visible"/>
                                      </p:to>
                                    </p:set>
                                    <p:animEffect transition="in" filter="box(in)">
                                      <p:cBhvr>
                                        <p:cTn id="11" dur="500"/>
                                        <p:tgtEl>
                                          <p:spTgt spid="1741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7415"/>
                                        </p:tgtEl>
                                        <p:attrNameLst>
                                          <p:attrName>style.visibility</p:attrName>
                                        </p:attrNameLst>
                                      </p:cBhvr>
                                      <p:to>
                                        <p:strVal val="visible"/>
                                      </p:to>
                                    </p:set>
                                    <p:animEffect transition="in" filter="box(in)">
                                      <p:cBhvr>
                                        <p:cTn id="16" dur="500"/>
                                        <p:tgtEl>
                                          <p:spTgt spid="174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7416"/>
                                        </p:tgtEl>
                                        <p:attrNameLst>
                                          <p:attrName>style.visibility</p:attrName>
                                        </p:attrNameLst>
                                      </p:cBhvr>
                                      <p:to>
                                        <p:strVal val="visible"/>
                                      </p:to>
                                    </p:set>
                                    <p:animEffect transition="in" filter="box(in)">
                                      <p:cBhvr>
                                        <p:cTn id="25"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5" grpId="0"/>
      <p:bldP spid="17416"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3143250" y="2017961"/>
            <a:ext cx="521493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altLang="es-MX" sz="2000" b="1" u="sng" dirty="0">
                <a:solidFill>
                  <a:schemeClr val="accent2"/>
                </a:solidFill>
                <a:latin typeface="ZapfHumnst BT"/>
              </a:rPr>
              <a:t>Conocer</a:t>
            </a:r>
            <a:r>
              <a:rPr lang="es-MX" altLang="es-MX" sz="2000" dirty="0">
                <a:latin typeface="ZapfHumnst BT"/>
              </a:rPr>
              <a:t> </a:t>
            </a:r>
            <a:r>
              <a:rPr lang="es-MX" altLang="es-MX" sz="2000" dirty="0">
                <a:solidFill>
                  <a:schemeClr val="bg2">
                    <a:lumMod val="25000"/>
                  </a:schemeClr>
                </a:solidFill>
                <a:latin typeface="ZapfHumnst BT"/>
              </a:rPr>
              <a:t>las tres técnicas básicas de modulación que transforman los datos digitales en señales analógicas.</a:t>
            </a:r>
          </a:p>
        </p:txBody>
      </p:sp>
      <p:graphicFrame>
        <p:nvGraphicFramePr>
          <p:cNvPr id="3077" name="Object 2"/>
          <p:cNvGraphicFramePr>
            <a:graphicFrameLocks noChangeAspect="1"/>
          </p:cNvGraphicFramePr>
          <p:nvPr>
            <p:extLst>
              <p:ext uri="{D42A27DB-BD31-4B8C-83A1-F6EECF244321}">
                <p14:modId xmlns:p14="http://schemas.microsoft.com/office/powerpoint/2010/main" val="369004997"/>
              </p:ext>
            </p:extLst>
          </p:nvPr>
        </p:nvGraphicFramePr>
        <p:xfrm>
          <a:off x="819150" y="1828800"/>
          <a:ext cx="1904482" cy="2608312"/>
        </p:xfrm>
        <a:graphic>
          <a:graphicData uri="http://schemas.openxmlformats.org/presentationml/2006/ole">
            <mc:AlternateContent xmlns:mc="http://schemas.openxmlformats.org/markup-compatibility/2006">
              <mc:Choice xmlns:v="urn:schemas-microsoft-com:vml" Requires="v">
                <p:oleObj spid="_x0000_s42011" name="Bitmap Image" r:id="rId3" imgW="1752475" imgH="2400653" progId="PBrush">
                  <p:embed/>
                </p:oleObj>
              </mc:Choice>
              <mc:Fallback>
                <p:oleObj name="Bitmap Image" r:id="rId3" imgW="1752475" imgH="240065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1828800"/>
                        <a:ext cx="1904482" cy="2608312"/>
                      </a:xfrm>
                      <a:prstGeom prst="rect">
                        <a:avLst/>
                      </a:prstGeom>
                      <a:noFill/>
                      <a:ln w="9525">
                        <a:solidFill>
                          <a:srgbClr val="800000"/>
                        </a:solidFill>
                        <a:miter lim="800000"/>
                        <a:headEnd/>
                        <a:tailEnd/>
                      </a:ln>
                      <a:effectLst/>
                      <a:extLst/>
                    </p:spPr>
                  </p:pic>
                </p:oleObj>
              </mc:Fallback>
            </mc:AlternateContent>
          </a:graphicData>
        </a:graphic>
      </p:graphicFrame>
      <p:sp>
        <p:nvSpPr>
          <p:cNvPr id="6" name="Text Box 2"/>
          <p:cNvSpPr txBox="1">
            <a:spLocks noChangeArrowheads="1"/>
          </p:cNvSpPr>
          <p:nvPr/>
        </p:nvSpPr>
        <p:spPr bwMode="auto">
          <a:xfrm>
            <a:off x="533400" y="54868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s-MX" sz="3600" b="1" dirty="0" smtClean="0"/>
              <a:t>Objetivos de esta sesión</a:t>
            </a:r>
            <a:endParaRPr lang="es-MX" sz="3600" b="1" dirty="0"/>
          </a:p>
        </p:txBody>
      </p:sp>
    </p:spTree>
    <p:extLst>
      <p:ext uri="{BB962C8B-B14F-4D97-AF65-F5344CB8AC3E}">
        <p14:creationId xmlns:p14="http://schemas.microsoft.com/office/powerpoint/2010/main" val="185218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843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 name="16 Rectángulo"/>
          <p:cNvSpPr>
            <a:spLocks noChangeArrowheads="1"/>
          </p:cNvSpPr>
          <p:nvPr/>
        </p:nvSpPr>
        <p:spPr bwMode="auto">
          <a:xfrm>
            <a:off x="1000125" y="3214688"/>
            <a:ext cx="1571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a:solidFill>
                  <a:schemeClr val="bg2">
                    <a:lumMod val="25000"/>
                  </a:schemeClr>
                </a:solidFill>
                <a:latin typeface="ZapfHumnst BT"/>
              </a:rPr>
              <a:t>Por ejemplo:</a:t>
            </a:r>
          </a:p>
        </p:txBody>
      </p:sp>
      <p:sp>
        <p:nvSpPr>
          <p:cNvPr id="12" name="Rectangle 3"/>
          <p:cNvSpPr txBox="1">
            <a:spLocks noChangeArrowheads="1"/>
          </p:cNvSpPr>
          <p:nvPr/>
        </p:nvSpPr>
        <p:spPr>
          <a:xfrm>
            <a:off x="1214438" y="3714750"/>
            <a:ext cx="2571750" cy="928688"/>
          </a:xfrm>
          <a:prstGeom prst="rect">
            <a:avLst/>
          </a:prstGeom>
        </p:spPr>
        <p:txBody>
          <a:bodyPr/>
          <a:lstStyle/>
          <a:p>
            <a:pPr marL="285750" indent="-285750" algn="just" eaLnBrk="0" hangingPunct="0">
              <a:lnSpc>
                <a:spcPct val="150000"/>
              </a:lnSpc>
              <a:spcBef>
                <a:spcPct val="20000"/>
              </a:spcBef>
              <a:buFont typeface="Wingdings" pitchFamily="2" charset="2"/>
              <a:buChar char="§"/>
              <a:defRPr/>
            </a:pPr>
            <a:r>
              <a:rPr lang="es-MX" sz="1600" kern="0" dirty="0">
                <a:solidFill>
                  <a:schemeClr val="bg2">
                    <a:lumMod val="25000"/>
                  </a:schemeClr>
                </a:solidFill>
                <a:latin typeface="ZapfHumnst BT"/>
                <a:cs typeface="Arial" pitchFamily="34" charset="0"/>
              </a:rPr>
              <a:t>0 : Fase de 0° </a:t>
            </a:r>
          </a:p>
          <a:p>
            <a:pPr marL="285750" indent="-285750" algn="just" eaLnBrk="0" hangingPunct="0">
              <a:lnSpc>
                <a:spcPct val="150000"/>
              </a:lnSpc>
              <a:spcBef>
                <a:spcPct val="20000"/>
              </a:spcBef>
              <a:buFont typeface="Wingdings" pitchFamily="2" charset="2"/>
              <a:buChar char="§"/>
              <a:defRPr/>
            </a:pPr>
            <a:r>
              <a:rPr lang="es-MX" sz="1600" kern="0" dirty="0">
                <a:solidFill>
                  <a:schemeClr val="bg2">
                    <a:lumMod val="25000"/>
                  </a:schemeClr>
                </a:solidFill>
                <a:latin typeface="ZapfHumnst BT"/>
                <a:cs typeface="Arial" pitchFamily="34" charset="0"/>
              </a:rPr>
              <a:t>1 : Fase de 180°</a:t>
            </a:r>
          </a:p>
        </p:txBody>
      </p:sp>
      <p:pic>
        <p:nvPicPr>
          <p:cNvPr id="184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384" y="3950170"/>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084" y="3950170"/>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196" y="4878858"/>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084" y="4878858"/>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Arc 47"/>
          <p:cNvSpPr>
            <a:spLocks/>
          </p:cNvSpPr>
          <p:nvPr/>
        </p:nvSpPr>
        <p:spPr bwMode="auto">
          <a:xfrm>
            <a:off x="4989959" y="3999383"/>
            <a:ext cx="125412" cy="869950"/>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43" name="Arc 48"/>
          <p:cNvSpPr>
            <a:spLocks/>
          </p:cNvSpPr>
          <p:nvPr/>
        </p:nvSpPr>
        <p:spPr bwMode="auto">
          <a:xfrm>
            <a:off x="5109021" y="4004145"/>
            <a:ext cx="127000" cy="869950"/>
          </a:xfrm>
          <a:custGeom>
            <a:avLst/>
            <a:gdLst>
              <a:gd name="T0" fmla="*/ 0 w 21873"/>
              <a:gd name="T1" fmla="*/ 2147483647 h 21600"/>
              <a:gd name="T2" fmla="*/ 2147483647 w 21873"/>
              <a:gd name="T3" fmla="*/ 2147483647 h 21600"/>
              <a:gd name="T4" fmla="*/ 2147483647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44" name="Arc 49"/>
          <p:cNvSpPr>
            <a:spLocks/>
          </p:cNvSpPr>
          <p:nvPr/>
        </p:nvSpPr>
        <p:spPr bwMode="auto">
          <a:xfrm>
            <a:off x="5242371" y="4888383"/>
            <a:ext cx="125413" cy="8699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45" name="Arc 50"/>
          <p:cNvSpPr>
            <a:spLocks/>
          </p:cNvSpPr>
          <p:nvPr/>
        </p:nvSpPr>
        <p:spPr bwMode="auto">
          <a:xfrm>
            <a:off x="5361434" y="4893145"/>
            <a:ext cx="125412" cy="8699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nvGrpSpPr>
          <p:cNvPr id="18446" name="Group 26"/>
          <p:cNvGrpSpPr>
            <a:grpSpLocks/>
          </p:cNvGrpSpPr>
          <p:nvPr/>
        </p:nvGrpSpPr>
        <p:grpSpPr bwMode="auto">
          <a:xfrm>
            <a:off x="5771009" y="4005733"/>
            <a:ext cx="496887" cy="1763712"/>
            <a:chOff x="4012" y="991"/>
            <a:chExt cx="313" cy="1111"/>
          </a:xfrm>
        </p:grpSpPr>
        <p:sp>
          <p:nvSpPr>
            <p:cNvPr id="18471" name="Arc 27"/>
            <p:cNvSpPr>
              <a:spLocks/>
            </p:cNvSpPr>
            <p:nvPr/>
          </p:nvSpPr>
          <p:spPr bwMode="auto">
            <a:xfrm>
              <a:off x="4012" y="99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72" name="Arc 28"/>
            <p:cNvSpPr>
              <a:spLocks/>
            </p:cNvSpPr>
            <p:nvPr/>
          </p:nvSpPr>
          <p:spPr bwMode="auto">
            <a:xfrm>
              <a:off x="4087" y="99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73" name="Arc 29"/>
            <p:cNvSpPr>
              <a:spLocks/>
            </p:cNvSpPr>
            <p:nvPr/>
          </p:nvSpPr>
          <p:spPr bwMode="auto">
            <a:xfrm>
              <a:off x="4171" y="155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74" name="Arc 30"/>
            <p:cNvSpPr>
              <a:spLocks/>
            </p:cNvSpPr>
            <p:nvPr/>
          </p:nvSpPr>
          <p:spPr bwMode="auto">
            <a:xfrm>
              <a:off x="4246" y="155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8447" name="Group 31"/>
          <p:cNvGrpSpPr>
            <a:grpSpLocks/>
          </p:cNvGrpSpPr>
          <p:nvPr/>
        </p:nvGrpSpPr>
        <p:grpSpPr bwMode="auto">
          <a:xfrm>
            <a:off x="6267896" y="4054945"/>
            <a:ext cx="496888" cy="1763713"/>
            <a:chOff x="4323" y="1005"/>
            <a:chExt cx="313" cy="1111"/>
          </a:xfrm>
        </p:grpSpPr>
        <p:sp>
          <p:nvSpPr>
            <p:cNvPr id="18467" name="Arc 32"/>
            <p:cNvSpPr>
              <a:spLocks/>
            </p:cNvSpPr>
            <p:nvPr/>
          </p:nvSpPr>
          <p:spPr bwMode="auto">
            <a:xfrm>
              <a:off x="432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68" name="Arc 33"/>
            <p:cNvSpPr>
              <a:spLocks/>
            </p:cNvSpPr>
            <p:nvPr/>
          </p:nvSpPr>
          <p:spPr bwMode="auto">
            <a:xfrm>
              <a:off x="439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69" name="Arc 34"/>
            <p:cNvSpPr>
              <a:spLocks/>
            </p:cNvSpPr>
            <p:nvPr/>
          </p:nvSpPr>
          <p:spPr bwMode="auto">
            <a:xfrm>
              <a:off x="448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70" name="Arc 35"/>
            <p:cNvSpPr>
              <a:spLocks/>
            </p:cNvSpPr>
            <p:nvPr/>
          </p:nvSpPr>
          <p:spPr bwMode="auto">
            <a:xfrm>
              <a:off x="455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8448" name="Group 31"/>
          <p:cNvGrpSpPr>
            <a:grpSpLocks/>
          </p:cNvGrpSpPr>
          <p:nvPr/>
        </p:nvGrpSpPr>
        <p:grpSpPr bwMode="auto">
          <a:xfrm>
            <a:off x="7053709" y="4005733"/>
            <a:ext cx="496887" cy="1763712"/>
            <a:chOff x="4323" y="1005"/>
            <a:chExt cx="313" cy="1111"/>
          </a:xfrm>
        </p:grpSpPr>
        <p:sp>
          <p:nvSpPr>
            <p:cNvPr id="18463" name="Arc 32"/>
            <p:cNvSpPr>
              <a:spLocks/>
            </p:cNvSpPr>
            <p:nvPr/>
          </p:nvSpPr>
          <p:spPr bwMode="auto">
            <a:xfrm>
              <a:off x="432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64" name="Arc 33"/>
            <p:cNvSpPr>
              <a:spLocks/>
            </p:cNvSpPr>
            <p:nvPr/>
          </p:nvSpPr>
          <p:spPr bwMode="auto">
            <a:xfrm>
              <a:off x="439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65" name="Arc 34"/>
            <p:cNvSpPr>
              <a:spLocks/>
            </p:cNvSpPr>
            <p:nvPr/>
          </p:nvSpPr>
          <p:spPr bwMode="auto">
            <a:xfrm>
              <a:off x="448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8466" name="Arc 35"/>
            <p:cNvSpPr>
              <a:spLocks/>
            </p:cNvSpPr>
            <p:nvPr/>
          </p:nvSpPr>
          <p:spPr bwMode="auto">
            <a:xfrm>
              <a:off x="455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8449" name="39 CuadroTexto"/>
          <p:cNvSpPr txBox="1">
            <a:spLocks noChangeArrowheads="1"/>
          </p:cNvSpPr>
          <p:nvPr/>
        </p:nvSpPr>
        <p:spPr bwMode="auto">
          <a:xfrm>
            <a:off x="4894709" y="3377083"/>
            <a:ext cx="32861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2000" b="1">
                <a:latin typeface="ZapfHumnst BT"/>
              </a:rPr>
              <a:t>  0      1     1     1      0     1</a:t>
            </a:r>
          </a:p>
        </p:txBody>
      </p:sp>
      <p:cxnSp>
        <p:nvCxnSpPr>
          <p:cNvPr id="18450" name="41 Conector recto"/>
          <p:cNvCxnSpPr>
            <a:cxnSpLocks noChangeShapeType="1"/>
          </p:cNvCxnSpPr>
          <p:nvPr/>
        </p:nvCxnSpPr>
        <p:spPr bwMode="auto">
          <a:xfrm rot="5400000" flipH="1" flipV="1">
            <a:off x="4358928" y="4986014"/>
            <a:ext cx="2214562" cy="0"/>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451" name="43 Conector recto"/>
          <p:cNvCxnSpPr>
            <a:cxnSpLocks noChangeShapeType="1"/>
          </p:cNvCxnSpPr>
          <p:nvPr/>
        </p:nvCxnSpPr>
        <p:spPr bwMode="auto">
          <a:xfrm rot="5400000" flipH="1" flipV="1">
            <a:off x="4930428" y="4986014"/>
            <a:ext cx="2214562" cy="0"/>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452" name="47 Conector recto"/>
          <p:cNvCxnSpPr>
            <a:cxnSpLocks noChangeShapeType="1"/>
          </p:cNvCxnSpPr>
          <p:nvPr/>
        </p:nvCxnSpPr>
        <p:spPr bwMode="auto">
          <a:xfrm rot="16200000" flipV="1">
            <a:off x="5966271" y="5021733"/>
            <a:ext cx="2143125" cy="0"/>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453" name="48 Conector recto"/>
          <p:cNvCxnSpPr>
            <a:cxnSpLocks noChangeShapeType="1"/>
          </p:cNvCxnSpPr>
          <p:nvPr/>
        </p:nvCxnSpPr>
        <p:spPr bwMode="auto">
          <a:xfrm rot="16200000" flipV="1">
            <a:off x="6466333" y="5021733"/>
            <a:ext cx="2143125" cy="0"/>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454" name="49 Conector recto"/>
          <p:cNvCxnSpPr>
            <a:cxnSpLocks noChangeShapeType="1"/>
          </p:cNvCxnSpPr>
          <p:nvPr/>
        </p:nvCxnSpPr>
        <p:spPr bwMode="auto">
          <a:xfrm rot="5400000" flipH="1" flipV="1">
            <a:off x="6967190" y="5020939"/>
            <a:ext cx="2143125" cy="1587"/>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455" name="51 Conector recto de flecha"/>
          <p:cNvCxnSpPr>
            <a:cxnSpLocks noChangeShapeType="1"/>
          </p:cNvCxnSpPr>
          <p:nvPr/>
        </p:nvCxnSpPr>
        <p:spPr bwMode="auto">
          <a:xfrm>
            <a:off x="4964559" y="4878858"/>
            <a:ext cx="3502025" cy="1587"/>
          </a:xfrm>
          <a:prstGeom prst="straightConnector1">
            <a:avLst/>
          </a:prstGeom>
          <a:noFill/>
          <a:ln w="2540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18456" name="52 Conector recto de flecha"/>
          <p:cNvCxnSpPr>
            <a:cxnSpLocks noChangeShapeType="1"/>
          </p:cNvCxnSpPr>
          <p:nvPr/>
        </p:nvCxnSpPr>
        <p:spPr bwMode="auto">
          <a:xfrm rot="5400000" flipH="1" flipV="1">
            <a:off x="3714402" y="4843139"/>
            <a:ext cx="2498725" cy="1588"/>
          </a:xfrm>
          <a:prstGeom prst="straightConnector1">
            <a:avLst/>
          </a:prstGeom>
          <a:noFill/>
          <a:ln w="2540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18457" name="62 Conector recto"/>
          <p:cNvCxnSpPr>
            <a:cxnSpLocks noChangeShapeType="1"/>
          </p:cNvCxnSpPr>
          <p:nvPr/>
        </p:nvCxnSpPr>
        <p:spPr bwMode="auto">
          <a:xfrm rot="16200000" flipV="1">
            <a:off x="5466208" y="5021733"/>
            <a:ext cx="2143125" cy="0"/>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4" name="63 CuadroTexto"/>
          <p:cNvSpPr txBox="1"/>
          <p:nvPr/>
        </p:nvSpPr>
        <p:spPr>
          <a:xfrm>
            <a:off x="8036371" y="5021733"/>
            <a:ext cx="1000125" cy="338137"/>
          </a:xfrm>
          <a:prstGeom prst="rect">
            <a:avLst/>
          </a:prstGeom>
          <a:noFill/>
        </p:spPr>
        <p:txBody>
          <a:bodyPr>
            <a:spAutoFit/>
          </a:bodyPr>
          <a:lstStyle/>
          <a:p>
            <a:pPr>
              <a:defRPr/>
            </a:pPr>
            <a:r>
              <a:rPr lang="es-MX" sz="1600" b="1" i="1" dirty="0">
                <a:solidFill>
                  <a:schemeClr val="accent6">
                    <a:lumMod val="50000"/>
                  </a:schemeClr>
                </a:solidFill>
              </a:rPr>
              <a:t>Tiempo</a:t>
            </a:r>
          </a:p>
        </p:txBody>
      </p:sp>
      <p:sp>
        <p:nvSpPr>
          <p:cNvPr id="65" name="64 CuadroTexto"/>
          <p:cNvSpPr txBox="1"/>
          <p:nvPr/>
        </p:nvSpPr>
        <p:spPr>
          <a:xfrm>
            <a:off x="3821559" y="4174008"/>
            <a:ext cx="1000125" cy="338137"/>
          </a:xfrm>
          <a:prstGeom prst="rect">
            <a:avLst/>
          </a:prstGeom>
          <a:noFill/>
        </p:spPr>
        <p:txBody>
          <a:bodyPr>
            <a:spAutoFit/>
          </a:bodyPr>
          <a:lstStyle/>
          <a:p>
            <a:pPr>
              <a:defRPr/>
            </a:pPr>
            <a:r>
              <a:rPr lang="es-MX" sz="1600" b="1" i="1" dirty="0">
                <a:solidFill>
                  <a:schemeClr val="accent6">
                    <a:lumMod val="50000"/>
                  </a:schemeClr>
                </a:solidFill>
              </a:rPr>
              <a:t>Amplitud</a:t>
            </a:r>
          </a:p>
        </p:txBody>
      </p:sp>
      <p:sp>
        <p:nvSpPr>
          <p:cNvPr id="67" name="Rectangle 3"/>
          <p:cNvSpPr txBox="1">
            <a:spLocks noChangeArrowheads="1"/>
          </p:cNvSpPr>
          <p:nvPr/>
        </p:nvSpPr>
        <p:spPr>
          <a:xfrm>
            <a:off x="714375" y="1785938"/>
            <a:ext cx="7786688" cy="1285875"/>
          </a:xfrm>
          <a:prstGeom prst="rect">
            <a:avLst/>
          </a:prstGeom>
        </p:spPr>
        <p:txBody>
          <a:bodyPr/>
          <a:lstStyle/>
          <a:p>
            <a:pPr marL="285750" indent="-285750" algn="just" eaLnBrk="0" hangingPunct="0">
              <a:lnSpc>
                <a:spcPct val="150000"/>
              </a:lnSpc>
              <a:spcBef>
                <a:spcPct val="20000"/>
              </a:spcBef>
              <a:buFont typeface="Wingdings" pitchFamily="2" charset="2"/>
              <a:buChar char="q"/>
              <a:defRPr/>
            </a:pPr>
            <a:r>
              <a:rPr lang="es-MX" sz="1600" dirty="0">
                <a:solidFill>
                  <a:schemeClr val="bg2">
                    <a:lumMod val="25000"/>
                  </a:schemeClr>
                </a:solidFill>
                <a:latin typeface="ZapfHumnst BT" charset="0"/>
              </a:rPr>
              <a:t>En la modulación por desplazamiento de fase, la </a:t>
            </a:r>
            <a:r>
              <a:rPr lang="es-MX" sz="1600" b="1" dirty="0">
                <a:solidFill>
                  <a:schemeClr val="bg2">
                    <a:lumMod val="25000"/>
                  </a:schemeClr>
                </a:solidFill>
                <a:latin typeface="ZapfHumnst BT" charset="0"/>
              </a:rPr>
              <a:t>fase cambia </a:t>
            </a:r>
            <a:r>
              <a:rPr lang="es-MX" sz="1600" dirty="0">
                <a:solidFill>
                  <a:schemeClr val="bg2">
                    <a:lumMod val="25000"/>
                  </a:schemeClr>
                </a:solidFill>
                <a:latin typeface="ZapfHumnst BT" charset="0"/>
              </a:rPr>
              <a:t>para representar el 1 o el 0 binario, mientras que la </a:t>
            </a:r>
            <a:r>
              <a:rPr lang="es-MX" sz="1600" b="1" dirty="0">
                <a:solidFill>
                  <a:schemeClr val="bg2">
                    <a:lumMod val="25000"/>
                  </a:schemeClr>
                </a:solidFill>
                <a:latin typeface="ZapfHumnst BT" charset="0"/>
              </a:rPr>
              <a:t>amplitud</a:t>
            </a:r>
            <a:r>
              <a:rPr lang="es-MX" sz="1600" dirty="0">
                <a:solidFill>
                  <a:schemeClr val="bg2">
                    <a:lumMod val="25000"/>
                  </a:schemeClr>
                </a:solidFill>
                <a:latin typeface="ZapfHumnst BT" charset="0"/>
              </a:rPr>
              <a:t> pico como la </a:t>
            </a:r>
            <a:r>
              <a:rPr lang="es-MX" sz="1600" b="1" dirty="0">
                <a:solidFill>
                  <a:schemeClr val="bg2">
                    <a:lumMod val="25000"/>
                  </a:schemeClr>
                </a:solidFill>
                <a:latin typeface="ZapfHumnst BT" charset="0"/>
              </a:rPr>
              <a:t>frecuencia permanecen constantes</a:t>
            </a:r>
            <a:r>
              <a:rPr lang="es-MX" sz="1600" dirty="0">
                <a:solidFill>
                  <a:schemeClr val="bg2">
                    <a:lumMod val="25000"/>
                  </a:schemeClr>
                </a:solidFill>
                <a:latin typeface="ZapfHumnst BT" charset="0"/>
              </a:rPr>
              <a:t>.</a:t>
            </a:r>
          </a:p>
          <a:p>
            <a:pPr marL="285750" indent="-285750" algn="just" eaLnBrk="0" hangingPunct="0">
              <a:lnSpc>
                <a:spcPct val="150000"/>
              </a:lnSpc>
              <a:spcBef>
                <a:spcPct val="20000"/>
              </a:spcBef>
              <a:buFont typeface="Wingdings" pitchFamily="2" charset="2"/>
              <a:buChar char="§"/>
              <a:defRPr/>
            </a:pPr>
            <a:endParaRPr lang="es-MX" sz="1600" kern="0" dirty="0">
              <a:solidFill>
                <a:schemeClr val="bg2">
                  <a:lumMod val="25000"/>
                </a:schemeClr>
              </a:solidFill>
              <a:latin typeface="ZapfHumnst BT"/>
              <a:cs typeface="Arial" pitchFamily="34" charset="0"/>
            </a:endParaRPr>
          </a:p>
        </p:txBody>
      </p:sp>
      <p:sp>
        <p:nvSpPr>
          <p:cNvPr id="68" name="Rectangle 3"/>
          <p:cNvSpPr txBox="1">
            <a:spLocks noChangeArrowheads="1"/>
          </p:cNvSpPr>
          <p:nvPr/>
        </p:nvSpPr>
        <p:spPr>
          <a:xfrm>
            <a:off x="785814" y="4786313"/>
            <a:ext cx="3761306" cy="1285875"/>
          </a:xfrm>
          <a:prstGeom prst="rect">
            <a:avLst/>
          </a:prstGeom>
        </p:spPr>
        <p:txBody>
          <a:bodyPr/>
          <a:lstStyle/>
          <a:p>
            <a:pPr marL="285750" indent="-285750" algn="just" eaLnBrk="0" hangingPunct="0">
              <a:lnSpc>
                <a:spcPct val="150000"/>
              </a:lnSpc>
              <a:spcBef>
                <a:spcPct val="20000"/>
              </a:spcBef>
              <a:buFont typeface="Wingdings" pitchFamily="2" charset="2"/>
              <a:buChar char="q"/>
              <a:defRPr/>
            </a:pPr>
            <a:r>
              <a:rPr lang="es-MX" sz="1600" kern="0" dirty="0">
                <a:solidFill>
                  <a:schemeClr val="bg2">
                    <a:lumMod val="25000"/>
                  </a:schemeClr>
                </a:solidFill>
                <a:latin typeface="ZapfHumnst BT"/>
                <a:cs typeface="Arial" pitchFamily="34" charset="0"/>
              </a:rPr>
              <a:t>Este método se le denomina </a:t>
            </a:r>
            <a:r>
              <a:rPr lang="es-MX" sz="1600" b="1" kern="0" dirty="0">
                <a:solidFill>
                  <a:schemeClr val="bg2">
                    <a:lumMod val="25000"/>
                  </a:schemeClr>
                </a:solidFill>
                <a:latin typeface="ZapfHumnst BT"/>
                <a:cs typeface="Arial" pitchFamily="34" charset="0"/>
              </a:rPr>
              <a:t>2-PSK </a:t>
            </a:r>
            <a:r>
              <a:rPr lang="es-MX" sz="1600" kern="0" dirty="0">
                <a:solidFill>
                  <a:schemeClr val="bg2">
                    <a:lumMod val="25000"/>
                  </a:schemeClr>
                </a:solidFill>
                <a:latin typeface="ZapfHumnst BT"/>
                <a:cs typeface="Arial" pitchFamily="34" charset="0"/>
              </a:rPr>
              <a:t>o </a:t>
            </a:r>
            <a:r>
              <a:rPr lang="es-MX" sz="1600" b="1" kern="0" dirty="0">
                <a:solidFill>
                  <a:schemeClr val="bg2">
                    <a:lumMod val="25000"/>
                  </a:schemeClr>
                </a:solidFill>
                <a:latin typeface="ZapfHumnst BT"/>
                <a:cs typeface="Arial" pitchFamily="34" charset="0"/>
              </a:rPr>
              <a:t>PSK binario</a:t>
            </a:r>
            <a:r>
              <a:rPr lang="es-MX" sz="1600" kern="0" dirty="0">
                <a:solidFill>
                  <a:schemeClr val="bg2">
                    <a:lumMod val="25000"/>
                  </a:schemeClr>
                </a:solidFill>
                <a:latin typeface="ZapfHumnst BT"/>
                <a:cs typeface="Arial" pitchFamily="34" charset="0"/>
              </a:rPr>
              <a:t>, debido a que usan dos fases distintas (0 y 180 grados).</a:t>
            </a:r>
          </a:p>
        </p:txBody>
      </p:sp>
      <p:sp>
        <p:nvSpPr>
          <p:cNvPr id="18462" name="7 CuadroTexto"/>
          <p:cNvSpPr txBox="1">
            <a:spLocks noChangeArrowheads="1"/>
          </p:cNvSpPr>
          <p:nvPr/>
        </p:nvSpPr>
        <p:spPr bwMode="auto">
          <a:xfrm>
            <a:off x="571500" y="1143000"/>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PSK</a:t>
            </a:r>
            <a:r>
              <a:rPr lang="es-MX" altLang="es-MX" sz="2000" dirty="0">
                <a:solidFill>
                  <a:schemeClr val="accent6">
                    <a:lumMod val="75000"/>
                  </a:schemeClr>
                </a:solidFill>
                <a:latin typeface="ZapfHumnst BT"/>
              </a:rPr>
              <a:t> (Modulación por desplazamiento de fase)</a:t>
            </a:r>
          </a:p>
        </p:txBody>
      </p:sp>
    </p:spTree>
    <p:extLst>
      <p:ext uri="{BB962C8B-B14F-4D97-AF65-F5344CB8AC3E}">
        <p14:creationId xmlns:p14="http://schemas.microsoft.com/office/powerpoint/2010/main" val="3137670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ox(in)">
                                      <p:cBhvr>
                                        <p:cTn id="7" dur="500"/>
                                        <p:tgtEl>
                                          <p:spTgt spid="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ox(in)">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67" grpId="0"/>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94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60" name="7 CuadroTexto"/>
          <p:cNvSpPr txBox="1">
            <a:spLocks noChangeArrowheads="1"/>
          </p:cNvSpPr>
          <p:nvPr/>
        </p:nvSpPr>
        <p:spPr bwMode="auto">
          <a:xfrm>
            <a:off x="571500" y="1160463"/>
            <a:ext cx="35004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smtClean="0">
                <a:solidFill>
                  <a:schemeClr val="accent6">
                    <a:lumMod val="75000"/>
                  </a:schemeClr>
                </a:solidFill>
                <a:latin typeface="ZapfHumnst BT"/>
              </a:rPr>
              <a:t>2 - </a:t>
            </a:r>
            <a:r>
              <a:rPr lang="es-MX" altLang="es-MX" sz="2000" b="1" dirty="0">
                <a:solidFill>
                  <a:schemeClr val="accent6">
                    <a:lumMod val="75000"/>
                  </a:schemeClr>
                </a:solidFill>
                <a:latin typeface="ZapfHumnst BT"/>
              </a:rPr>
              <a:t>PSK</a:t>
            </a:r>
            <a:r>
              <a:rPr lang="es-MX" altLang="es-MX" sz="2000" dirty="0">
                <a:solidFill>
                  <a:schemeClr val="accent6">
                    <a:lumMod val="75000"/>
                  </a:schemeClr>
                </a:solidFill>
                <a:latin typeface="ZapfHumnst BT"/>
              </a:rPr>
              <a:t> </a:t>
            </a:r>
            <a:r>
              <a:rPr lang="es-MX" altLang="es-MX" sz="2000" b="1" dirty="0">
                <a:solidFill>
                  <a:schemeClr val="accent6">
                    <a:lumMod val="75000"/>
                  </a:schemeClr>
                </a:solidFill>
                <a:latin typeface="ZapfHumnst BT"/>
              </a:rPr>
              <a:t>(PSK binario)</a:t>
            </a:r>
          </a:p>
        </p:txBody>
      </p:sp>
      <p:grpSp>
        <p:nvGrpSpPr>
          <p:cNvPr id="19461" name="65 Grupo"/>
          <p:cNvGrpSpPr>
            <a:grpSpLocks/>
          </p:cNvGrpSpPr>
          <p:nvPr/>
        </p:nvGrpSpPr>
        <p:grpSpPr bwMode="auto">
          <a:xfrm>
            <a:off x="3786188" y="1927225"/>
            <a:ext cx="5072062" cy="2716213"/>
            <a:chOff x="4071934" y="2571744"/>
            <a:chExt cx="5072098" cy="2715438"/>
          </a:xfrm>
        </p:grpSpPr>
        <p:pic>
          <p:nvPicPr>
            <p:cNvPr id="19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120" y="3143248"/>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820" y="3143248"/>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1932" y="4071935"/>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820" y="4071935"/>
              <a:ext cx="3143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7" name="Arc 47"/>
            <p:cNvSpPr>
              <a:spLocks/>
            </p:cNvSpPr>
            <p:nvPr/>
          </p:nvSpPr>
          <p:spPr bwMode="auto">
            <a:xfrm>
              <a:off x="5096695" y="3192460"/>
              <a:ext cx="125412" cy="869950"/>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488" name="Arc 48"/>
            <p:cNvSpPr>
              <a:spLocks/>
            </p:cNvSpPr>
            <p:nvPr/>
          </p:nvSpPr>
          <p:spPr bwMode="auto">
            <a:xfrm>
              <a:off x="5215757" y="3197223"/>
              <a:ext cx="127000" cy="869950"/>
            </a:xfrm>
            <a:custGeom>
              <a:avLst/>
              <a:gdLst>
                <a:gd name="T0" fmla="*/ 0 w 21873"/>
                <a:gd name="T1" fmla="*/ 2147483647 h 21600"/>
                <a:gd name="T2" fmla="*/ 2147483647 w 21873"/>
                <a:gd name="T3" fmla="*/ 2147483647 h 21600"/>
                <a:gd name="T4" fmla="*/ 2147483647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489" name="Arc 49"/>
            <p:cNvSpPr>
              <a:spLocks/>
            </p:cNvSpPr>
            <p:nvPr/>
          </p:nvSpPr>
          <p:spPr bwMode="auto">
            <a:xfrm>
              <a:off x="5349107" y="4081460"/>
              <a:ext cx="125413" cy="8699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490" name="Arc 50"/>
            <p:cNvSpPr>
              <a:spLocks/>
            </p:cNvSpPr>
            <p:nvPr/>
          </p:nvSpPr>
          <p:spPr bwMode="auto">
            <a:xfrm>
              <a:off x="5468170" y="4086223"/>
              <a:ext cx="125412" cy="8699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nvGrpSpPr>
            <p:cNvPr id="19491" name="Group 26"/>
            <p:cNvGrpSpPr>
              <a:grpSpLocks/>
            </p:cNvGrpSpPr>
            <p:nvPr/>
          </p:nvGrpSpPr>
          <p:grpSpPr bwMode="auto">
            <a:xfrm>
              <a:off x="5877745" y="3198810"/>
              <a:ext cx="496887" cy="1763713"/>
              <a:chOff x="4012" y="991"/>
              <a:chExt cx="313" cy="1111"/>
            </a:xfrm>
          </p:grpSpPr>
          <p:sp>
            <p:nvSpPr>
              <p:cNvPr id="19513" name="Arc 27"/>
              <p:cNvSpPr>
                <a:spLocks/>
              </p:cNvSpPr>
              <p:nvPr/>
            </p:nvSpPr>
            <p:spPr bwMode="auto">
              <a:xfrm>
                <a:off x="4012" y="99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14" name="Arc 28"/>
              <p:cNvSpPr>
                <a:spLocks/>
              </p:cNvSpPr>
              <p:nvPr/>
            </p:nvSpPr>
            <p:spPr bwMode="auto">
              <a:xfrm>
                <a:off x="4087" y="99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15" name="Arc 29"/>
              <p:cNvSpPr>
                <a:spLocks/>
              </p:cNvSpPr>
              <p:nvPr/>
            </p:nvSpPr>
            <p:spPr bwMode="auto">
              <a:xfrm>
                <a:off x="4171" y="155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16" name="Arc 30"/>
              <p:cNvSpPr>
                <a:spLocks/>
              </p:cNvSpPr>
              <p:nvPr/>
            </p:nvSpPr>
            <p:spPr bwMode="auto">
              <a:xfrm>
                <a:off x="4246" y="155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9492" name="Group 31"/>
            <p:cNvGrpSpPr>
              <a:grpSpLocks/>
            </p:cNvGrpSpPr>
            <p:nvPr/>
          </p:nvGrpSpPr>
          <p:grpSpPr bwMode="auto">
            <a:xfrm>
              <a:off x="6374632" y="3248023"/>
              <a:ext cx="496888" cy="1763712"/>
              <a:chOff x="4323" y="1005"/>
              <a:chExt cx="313" cy="1111"/>
            </a:xfrm>
          </p:grpSpPr>
          <p:sp>
            <p:nvSpPr>
              <p:cNvPr id="19509" name="Arc 32"/>
              <p:cNvSpPr>
                <a:spLocks/>
              </p:cNvSpPr>
              <p:nvPr/>
            </p:nvSpPr>
            <p:spPr bwMode="auto">
              <a:xfrm>
                <a:off x="432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10" name="Arc 33"/>
              <p:cNvSpPr>
                <a:spLocks/>
              </p:cNvSpPr>
              <p:nvPr/>
            </p:nvSpPr>
            <p:spPr bwMode="auto">
              <a:xfrm>
                <a:off x="439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11" name="Arc 34"/>
              <p:cNvSpPr>
                <a:spLocks/>
              </p:cNvSpPr>
              <p:nvPr/>
            </p:nvSpPr>
            <p:spPr bwMode="auto">
              <a:xfrm>
                <a:off x="448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12" name="Arc 35"/>
              <p:cNvSpPr>
                <a:spLocks/>
              </p:cNvSpPr>
              <p:nvPr/>
            </p:nvSpPr>
            <p:spPr bwMode="auto">
              <a:xfrm>
                <a:off x="455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9493" name="Group 31"/>
            <p:cNvGrpSpPr>
              <a:grpSpLocks/>
            </p:cNvGrpSpPr>
            <p:nvPr/>
          </p:nvGrpSpPr>
          <p:grpSpPr bwMode="auto">
            <a:xfrm>
              <a:off x="7160445" y="3198810"/>
              <a:ext cx="496887" cy="1763713"/>
              <a:chOff x="4323" y="1005"/>
              <a:chExt cx="313" cy="1111"/>
            </a:xfrm>
          </p:grpSpPr>
          <p:sp>
            <p:nvSpPr>
              <p:cNvPr id="19505" name="Arc 32"/>
              <p:cNvSpPr>
                <a:spLocks/>
              </p:cNvSpPr>
              <p:nvPr/>
            </p:nvSpPr>
            <p:spPr bwMode="auto">
              <a:xfrm>
                <a:off x="432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06" name="Arc 33"/>
              <p:cNvSpPr>
                <a:spLocks/>
              </p:cNvSpPr>
              <p:nvPr/>
            </p:nvSpPr>
            <p:spPr bwMode="auto">
              <a:xfrm>
                <a:off x="439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07" name="Arc 34"/>
              <p:cNvSpPr>
                <a:spLocks/>
              </p:cNvSpPr>
              <p:nvPr/>
            </p:nvSpPr>
            <p:spPr bwMode="auto">
              <a:xfrm>
                <a:off x="448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9508" name="Arc 35"/>
              <p:cNvSpPr>
                <a:spLocks/>
              </p:cNvSpPr>
              <p:nvPr/>
            </p:nvSpPr>
            <p:spPr bwMode="auto">
              <a:xfrm>
                <a:off x="455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9494" name="39 CuadroTexto"/>
            <p:cNvSpPr txBox="1">
              <a:spLocks noChangeArrowheads="1"/>
            </p:cNvSpPr>
            <p:nvPr/>
          </p:nvSpPr>
          <p:spPr bwMode="auto">
            <a:xfrm>
              <a:off x="5001422" y="2571744"/>
              <a:ext cx="32861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2000" b="1">
                  <a:latin typeface="ZapfHumnst BT"/>
                </a:rPr>
                <a:t>  0      1     1     1      0     1</a:t>
              </a:r>
            </a:p>
          </p:txBody>
        </p:sp>
        <p:cxnSp>
          <p:nvCxnSpPr>
            <p:cNvPr id="19495" name="41 Conector recto"/>
            <p:cNvCxnSpPr>
              <a:cxnSpLocks noChangeShapeType="1"/>
            </p:cNvCxnSpPr>
            <p:nvPr/>
          </p:nvCxnSpPr>
          <p:spPr bwMode="auto">
            <a:xfrm rot="5400000" flipH="1" flipV="1">
              <a:off x="4466431" y="4179099"/>
              <a:ext cx="2213784" cy="794"/>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96" name="43 Conector recto"/>
            <p:cNvCxnSpPr>
              <a:cxnSpLocks noChangeShapeType="1"/>
            </p:cNvCxnSpPr>
            <p:nvPr/>
          </p:nvCxnSpPr>
          <p:spPr bwMode="auto">
            <a:xfrm rot="5400000" flipH="1" flipV="1">
              <a:off x="5037538" y="4178702"/>
              <a:ext cx="2214578" cy="794"/>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97" name="47 Conector recto"/>
            <p:cNvCxnSpPr>
              <a:cxnSpLocks noChangeShapeType="1"/>
            </p:cNvCxnSpPr>
            <p:nvPr/>
          </p:nvCxnSpPr>
          <p:spPr bwMode="auto">
            <a:xfrm rot="16200000" flipV="1">
              <a:off x="6072992" y="4214817"/>
              <a:ext cx="2143140" cy="1"/>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98" name="48 Conector recto"/>
            <p:cNvCxnSpPr>
              <a:cxnSpLocks noChangeShapeType="1"/>
            </p:cNvCxnSpPr>
            <p:nvPr/>
          </p:nvCxnSpPr>
          <p:spPr bwMode="auto">
            <a:xfrm rot="16200000" flipV="1">
              <a:off x="6573058" y="4214817"/>
              <a:ext cx="2143140" cy="1"/>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99" name="49 Conector recto"/>
            <p:cNvCxnSpPr>
              <a:cxnSpLocks noChangeShapeType="1"/>
            </p:cNvCxnSpPr>
            <p:nvPr/>
          </p:nvCxnSpPr>
          <p:spPr bwMode="auto">
            <a:xfrm rot="5400000" flipH="1" flipV="1">
              <a:off x="7073918" y="4214024"/>
              <a:ext cx="2143140" cy="1588"/>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500" name="51 Conector recto de flecha"/>
            <p:cNvCxnSpPr>
              <a:cxnSpLocks noChangeShapeType="1"/>
            </p:cNvCxnSpPr>
            <p:nvPr/>
          </p:nvCxnSpPr>
          <p:spPr bwMode="auto">
            <a:xfrm>
              <a:off x="5072066" y="4071942"/>
              <a:ext cx="3501256" cy="1588"/>
            </a:xfrm>
            <a:prstGeom prst="straightConnector1">
              <a:avLst/>
            </a:prstGeom>
            <a:noFill/>
            <a:ln w="2540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19501" name="52 Conector recto de flecha"/>
            <p:cNvCxnSpPr>
              <a:cxnSpLocks noChangeShapeType="1"/>
            </p:cNvCxnSpPr>
            <p:nvPr/>
          </p:nvCxnSpPr>
          <p:spPr bwMode="auto">
            <a:xfrm rot="5400000" flipH="1" flipV="1">
              <a:off x="3821504" y="4036620"/>
              <a:ext cx="2499536" cy="1588"/>
            </a:xfrm>
            <a:prstGeom prst="straightConnector1">
              <a:avLst/>
            </a:prstGeom>
            <a:noFill/>
            <a:ln w="2540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19502" name="62 Conector recto"/>
            <p:cNvCxnSpPr>
              <a:cxnSpLocks noChangeShapeType="1"/>
            </p:cNvCxnSpPr>
            <p:nvPr/>
          </p:nvCxnSpPr>
          <p:spPr bwMode="auto">
            <a:xfrm rot="16200000" flipV="1">
              <a:off x="5572927" y="4214818"/>
              <a:ext cx="2143140" cy="1"/>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4" name="63 CuadroTexto"/>
            <p:cNvSpPr txBox="1"/>
            <p:nvPr/>
          </p:nvSpPr>
          <p:spPr>
            <a:xfrm>
              <a:off x="8143900" y="4215925"/>
              <a:ext cx="1000132" cy="338042"/>
            </a:xfrm>
            <a:prstGeom prst="rect">
              <a:avLst/>
            </a:prstGeom>
            <a:noFill/>
          </p:spPr>
          <p:txBody>
            <a:bodyPr>
              <a:spAutoFit/>
            </a:bodyPr>
            <a:lstStyle/>
            <a:p>
              <a:pPr>
                <a:defRPr/>
              </a:pPr>
              <a:r>
                <a:rPr lang="es-MX" sz="1600" b="1" i="1" dirty="0">
                  <a:solidFill>
                    <a:schemeClr val="accent6">
                      <a:lumMod val="50000"/>
                    </a:schemeClr>
                  </a:solidFill>
                </a:rPr>
                <a:t>Tiempo</a:t>
              </a:r>
            </a:p>
          </p:txBody>
        </p:sp>
        <p:sp>
          <p:nvSpPr>
            <p:cNvPr id="65" name="64 CuadroTexto"/>
            <p:cNvSpPr txBox="1"/>
            <p:nvPr/>
          </p:nvSpPr>
          <p:spPr>
            <a:xfrm>
              <a:off x="4071934" y="3214499"/>
              <a:ext cx="1000132" cy="338041"/>
            </a:xfrm>
            <a:prstGeom prst="rect">
              <a:avLst/>
            </a:prstGeom>
            <a:noFill/>
          </p:spPr>
          <p:txBody>
            <a:bodyPr>
              <a:spAutoFit/>
            </a:bodyPr>
            <a:lstStyle/>
            <a:p>
              <a:pPr>
                <a:defRPr/>
              </a:pPr>
              <a:r>
                <a:rPr lang="es-MX" sz="1600" b="1" i="1" dirty="0">
                  <a:solidFill>
                    <a:schemeClr val="accent6">
                      <a:lumMod val="50000"/>
                    </a:schemeClr>
                  </a:solidFill>
                </a:rPr>
                <a:t>Amplitud</a:t>
              </a:r>
            </a:p>
          </p:txBody>
        </p:sp>
      </p:grpSp>
      <p:graphicFrame>
        <p:nvGraphicFramePr>
          <p:cNvPr id="43" name="42 Tabla"/>
          <p:cNvGraphicFramePr>
            <a:graphicFrameLocks noGrp="1"/>
          </p:cNvGraphicFramePr>
          <p:nvPr/>
        </p:nvGraphicFramePr>
        <p:xfrm>
          <a:off x="1214438" y="2714625"/>
          <a:ext cx="1785937" cy="949410"/>
        </p:xfrm>
        <a:graphic>
          <a:graphicData uri="http://schemas.openxmlformats.org/drawingml/2006/table">
            <a:tbl>
              <a:tblPr firstRow="1" bandRow="1">
                <a:tableStyleId>{5C22544A-7EE6-4342-B048-85BDC9FD1C3A}</a:tableStyleId>
              </a:tblPr>
              <a:tblGrid>
                <a:gridCol w="857250"/>
                <a:gridCol w="928687"/>
              </a:tblGrid>
              <a:tr h="370400">
                <a:tc>
                  <a:txBody>
                    <a:bodyPr/>
                    <a:lstStyle/>
                    <a:p>
                      <a:pPr algn="ctr"/>
                      <a:r>
                        <a:rPr lang="es-MX" sz="1600" dirty="0" smtClean="0">
                          <a:solidFill>
                            <a:schemeClr val="tx1"/>
                          </a:solidFill>
                          <a:latin typeface="ZapfHumnst BT"/>
                        </a:rPr>
                        <a:t>Bit</a:t>
                      </a:r>
                      <a:endParaRPr lang="es-MX" sz="1600" dirty="0">
                        <a:solidFill>
                          <a:schemeClr val="tx1"/>
                        </a:solidFill>
                        <a:latin typeface="ZapfHumnst BT"/>
                      </a:endParaRPr>
                    </a:p>
                  </a:txBody>
                  <a:tcPr marL="91439" marR="91439" marT="45665" marB="456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1600" dirty="0" smtClean="0">
                          <a:solidFill>
                            <a:schemeClr val="tx1"/>
                          </a:solidFill>
                          <a:latin typeface="ZapfHumnst BT"/>
                        </a:rPr>
                        <a:t>Fase</a:t>
                      </a:r>
                      <a:endParaRPr lang="es-MX" sz="1600" dirty="0">
                        <a:solidFill>
                          <a:schemeClr val="tx1"/>
                        </a:solidFill>
                        <a:latin typeface="ZapfHumnst BT"/>
                      </a:endParaRPr>
                    </a:p>
                  </a:txBody>
                  <a:tcPr marL="91439" marR="91439" marT="45665" marB="456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8925">
                <a:tc>
                  <a:txBody>
                    <a:bodyPr/>
                    <a:lstStyle/>
                    <a:p>
                      <a:pPr algn="ctr"/>
                      <a:r>
                        <a:rPr lang="es-MX" sz="1600" dirty="0" smtClean="0">
                          <a:solidFill>
                            <a:schemeClr val="tx1"/>
                          </a:solidFill>
                          <a:latin typeface="ZapfHumnst BT"/>
                        </a:rPr>
                        <a:t>0</a:t>
                      </a:r>
                    </a:p>
                    <a:p>
                      <a:pPr algn="ctr"/>
                      <a:r>
                        <a:rPr lang="es-MX" sz="1600" dirty="0" smtClean="0">
                          <a:solidFill>
                            <a:schemeClr val="tx1"/>
                          </a:solidFill>
                          <a:latin typeface="ZapfHumnst BT"/>
                        </a:rPr>
                        <a:t>1</a:t>
                      </a:r>
                      <a:endParaRPr lang="es-MX" sz="1600" dirty="0">
                        <a:solidFill>
                          <a:schemeClr val="tx1"/>
                        </a:solidFill>
                        <a:latin typeface="ZapfHumnst BT"/>
                      </a:endParaRPr>
                    </a:p>
                  </a:txBody>
                  <a:tcPr marL="91439" marR="91439" marT="45665" marB="456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1600" dirty="0" smtClean="0">
                          <a:solidFill>
                            <a:schemeClr val="tx1"/>
                          </a:solidFill>
                          <a:latin typeface="ZapfHumnst BT"/>
                        </a:rPr>
                        <a:t>0°</a:t>
                      </a:r>
                    </a:p>
                    <a:p>
                      <a:pPr algn="ctr"/>
                      <a:r>
                        <a:rPr lang="es-MX" sz="1600" dirty="0" smtClean="0">
                          <a:solidFill>
                            <a:schemeClr val="tx1"/>
                          </a:solidFill>
                          <a:latin typeface="ZapfHumnst BT"/>
                        </a:rPr>
                        <a:t>180°</a:t>
                      </a:r>
                      <a:endParaRPr lang="es-MX" sz="1600" dirty="0">
                        <a:solidFill>
                          <a:schemeClr val="tx1"/>
                        </a:solidFill>
                        <a:latin typeface="ZapfHumnst BT"/>
                      </a:endParaRPr>
                    </a:p>
                  </a:txBody>
                  <a:tcPr marL="91439" marR="91439" marT="45665" marB="456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9473" name="53 Grupo"/>
          <p:cNvGrpSpPr>
            <a:grpSpLocks/>
          </p:cNvGrpSpPr>
          <p:nvPr/>
        </p:nvGrpSpPr>
        <p:grpSpPr bwMode="auto">
          <a:xfrm>
            <a:off x="1071563" y="5000625"/>
            <a:ext cx="4214812" cy="857250"/>
            <a:chOff x="1214425" y="5000642"/>
            <a:chExt cx="4214831" cy="857250"/>
          </a:xfrm>
        </p:grpSpPr>
        <p:grpSp>
          <p:nvGrpSpPr>
            <p:cNvPr id="19474" name="60 Grupo"/>
            <p:cNvGrpSpPr>
              <a:grpSpLocks/>
            </p:cNvGrpSpPr>
            <p:nvPr/>
          </p:nvGrpSpPr>
          <p:grpSpPr bwMode="auto">
            <a:xfrm>
              <a:off x="2143125" y="5000642"/>
              <a:ext cx="2357437" cy="857250"/>
              <a:chOff x="1214414" y="4929198"/>
              <a:chExt cx="2357454" cy="857256"/>
            </a:xfrm>
          </p:grpSpPr>
          <p:cxnSp>
            <p:nvCxnSpPr>
              <p:cNvPr id="19477" name="45 Conector recto"/>
              <p:cNvCxnSpPr>
                <a:cxnSpLocks noChangeShapeType="1"/>
              </p:cNvCxnSpPr>
              <p:nvPr/>
            </p:nvCxnSpPr>
            <p:spPr bwMode="auto">
              <a:xfrm>
                <a:off x="1214414" y="5429264"/>
                <a:ext cx="2357454"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9478" name="50 Conector recto"/>
              <p:cNvCxnSpPr>
                <a:cxnSpLocks noChangeShapeType="1"/>
              </p:cNvCxnSpPr>
              <p:nvPr/>
            </p:nvCxnSpPr>
            <p:spPr bwMode="auto">
              <a:xfrm rot="16200000" flipV="1">
                <a:off x="2000233" y="5419740"/>
                <a:ext cx="723904" cy="9524"/>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55" name="54 Elipse"/>
              <p:cNvSpPr/>
              <p:nvPr/>
            </p:nvSpPr>
            <p:spPr bwMode="auto">
              <a:xfrm>
                <a:off x="1428721" y="5357826"/>
                <a:ext cx="142877"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56" name="55 Elipse"/>
              <p:cNvSpPr/>
              <p:nvPr/>
            </p:nvSpPr>
            <p:spPr bwMode="auto">
              <a:xfrm>
                <a:off x="3214679" y="5357826"/>
                <a:ext cx="142877"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58" name="Rectangle 3"/>
              <p:cNvSpPr txBox="1">
                <a:spLocks noChangeArrowheads="1"/>
              </p:cNvSpPr>
              <p:nvPr/>
            </p:nvSpPr>
            <p:spPr>
              <a:xfrm>
                <a:off x="1357282" y="4929198"/>
                <a:ext cx="357192" cy="500067"/>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a:t>
                </a:r>
              </a:p>
            </p:txBody>
          </p:sp>
          <p:sp>
            <p:nvSpPr>
              <p:cNvPr id="59" name="Rectangle 3"/>
              <p:cNvSpPr txBox="1">
                <a:spLocks noChangeArrowheads="1"/>
              </p:cNvSpPr>
              <p:nvPr/>
            </p:nvSpPr>
            <p:spPr>
              <a:xfrm>
                <a:off x="3143241" y="4929198"/>
                <a:ext cx="357191" cy="500067"/>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a:t>
                </a:r>
              </a:p>
            </p:txBody>
          </p:sp>
        </p:grpSp>
        <p:sp>
          <p:nvSpPr>
            <p:cNvPr id="19475" name="16 Rectángulo"/>
            <p:cNvSpPr>
              <a:spLocks noChangeArrowheads="1"/>
            </p:cNvSpPr>
            <p:nvPr/>
          </p:nvSpPr>
          <p:spPr bwMode="auto">
            <a:xfrm>
              <a:off x="4500573" y="5253367"/>
              <a:ext cx="9286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0</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 0°</a:t>
              </a:r>
              <a:endParaRPr lang="es-MX" altLang="es-MX" sz="1600">
                <a:solidFill>
                  <a:schemeClr val="accent2"/>
                </a:solidFill>
                <a:latin typeface="ZapfHumnst BT"/>
              </a:endParaRPr>
            </a:p>
          </p:txBody>
        </p:sp>
        <p:sp>
          <p:nvSpPr>
            <p:cNvPr id="19476" name="16 Rectángulo"/>
            <p:cNvSpPr>
              <a:spLocks noChangeArrowheads="1"/>
            </p:cNvSpPr>
            <p:nvPr/>
          </p:nvSpPr>
          <p:spPr bwMode="auto">
            <a:xfrm>
              <a:off x="1214425" y="5214966"/>
              <a:ext cx="1000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 180°</a:t>
              </a:r>
              <a:endParaRPr lang="es-MX" altLang="es-MX" sz="1600">
                <a:solidFill>
                  <a:schemeClr val="accent2"/>
                </a:solidFill>
                <a:latin typeface="ZapfHumnst BT"/>
              </a:endParaRPr>
            </a:p>
          </p:txBody>
        </p:sp>
      </p:grpSp>
    </p:spTree>
    <p:extLst>
      <p:ext uri="{BB962C8B-B14F-4D97-AF65-F5344CB8AC3E}">
        <p14:creationId xmlns:p14="http://schemas.microsoft.com/office/powerpoint/2010/main" val="3285400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04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68" name="Rectangle 3"/>
          <p:cNvSpPr txBox="1">
            <a:spLocks noChangeArrowheads="1"/>
          </p:cNvSpPr>
          <p:nvPr/>
        </p:nvSpPr>
        <p:spPr>
          <a:xfrm>
            <a:off x="714375" y="2132856"/>
            <a:ext cx="8143875" cy="1143000"/>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kern="0" dirty="0">
                <a:solidFill>
                  <a:schemeClr val="bg2">
                    <a:lumMod val="25000"/>
                  </a:schemeClr>
                </a:solidFill>
                <a:latin typeface="ZapfHumnst BT"/>
                <a:cs typeface="Arial" pitchFamily="34" charset="0"/>
              </a:rPr>
              <a:t>Ahora, en lugar de utilizar solamente dos variaciones de una señal, cada una representando un bit, se pueden utilizar </a:t>
            </a:r>
            <a:r>
              <a:rPr lang="es-MX" sz="1600" b="1" kern="0" dirty="0">
                <a:solidFill>
                  <a:schemeClr val="bg2">
                    <a:lumMod val="25000"/>
                  </a:schemeClr>
                </a:solidFill>
                <a:latin typeface="ZapfHumnst BT"/>
                <a:cs typeface="Arial" pitchFamily="34" charset="0"/>
              </a:rPr>
              <a:t>cuatro variaciones </a:t>
            </a:r>
            <a:r>
              <a:rPr lang="es-MX" sz="1600" kern="0" dirty="0">
                <a:solidFill>
                  <a:schemeClr val="bg2">
                    <a:lumMod val="25000"/>
                  </a:schemeClr>
                </a:solidFill>
                <a:latin typeface="ZapfHumnst BT"/>
                <a:cs typeface="Arial" pitchFamily="34" charset="0"/>
              </a:rPr>
              <a:t>y dejar que </a:t>
            </a:r>
            <a:r>
              <a:rPr lang="es-MX" sz="1600" b="1" kern="0" dirty="0">
                <a:solidFill>
                  <a:schemeClr val="bg2">
                    <a:lumMod val="25000"/>
                  </a:schemeClr>
                </a:solidFill>
                <a:latin typeface="ZapfHumnst BT"/>
                <a:cs typeface="Arial" pitchFamily="34" charset="0"/>
              </a:rPr>
              <a:t>cada desplazamiento de fase represente dos bits</a:t>
            </a:r>
            <a:endParaRPr lang="es-MX" sz="1600" kern="0" dirty="0">
              <a:solidFill>
                <a:schemeClr val="bg2">
                  <a:lumMod val="25000"/>
                </a:schemeClr>
              </a:solidFill>
              <a:latin typeface="ZapfHumnst BT"/>
              <a:cs typeface="Arial" pitchFamily="34" charset="0"/>
            </a:endParaRPr>
          </a:p>
        </p:txBody>
      </p:sp>
      <p:sp>
        <p:nvSpPr>
          <p:cNvPr id="20485" name="7 CuadroTexto"/>
          <p:cNvSpPr txBox="1">
            <a:spLocks noChangeArrowheads="1"/>
          </p:cNvSpPr>
          <p:nvPr/>
        </p:nvSpPr>
        <p:spPr bwMode="auto">
          <a:xfrm>
            <a:off x="642938" y="1071563"/>
            <a:ext cx="81438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smtClean="0">
                <a:solidFill>
                  <a:schemeClr val="accent6">
                    <a:lumMod val="75000"/>
                  </a:schemeClr>
                </a:solidFill>
                <a:latin typeface="ZapfHumnst BT"/>
              </a:rPr>
              <a:t>4 - PSK </a:t>
            </a:r>
            <a:r>
              <a:rPr lang="es-MX" altLang="es-MX" sz="2000" b="1" dirty="0">
                <a:solidFill>
                  <a:schemeClr val="accent6">
                    <a:lumMod val="75000"/>
                  </a:schemeClr>
                </a:solidFill>
                <a:latin typeface="ZapfHumnst BT"/>
              </a:rPr>
              <a:t>(QPSK</a:t>
            </a:r>
            <a:r>
              <a:rPr lang="es-MX" altLang="es-MX" sz="2000" b="1" dirty="0" smtClean="0">
                <a:solidFill>
                  <a:schemeClr val="accent6">
                    <a:lumMod val="75000"/>
                  </a:schemeClr>
                </a:solidFill>
                <a:latin typeface="ZapfHumnst BT"/>
              </a:rPr>
              <a:t>)</a:t>
            </a:r>
            <a:endParaRPr lang="es-MX" altLang="es-MX" sz="1500" i="1" dirty="0">
              <a:solidFill>
                <a:schemeClr val="accent3">
                  <a:lumMod val="75000"/>
                </a:schemeClr>
              </a:solidFill>
              <a:latin typeface="ZapfHumnst BT"/>
            </a:endParaRPr>
          </a:p>
        </p:txBody>
      </p:sp>
      <p:grpSp>
        <p:nvGrpSpPr>
          <p:cNvPr id="20486" name="10 Grupo"/>
          <p:cNvGrpSpPr>
            <a:grpSpLocks/>
          </p:cNvGrpSpPr>
          <p:nvPr/>
        </p:nvGrpSpPr>
        <p:grpSpPr bwMode="auto">
          <a:xfrm>
            <a:off x="1214438" y="4429125"/>
            <a:ext cx="2571750" cy="2214563"/>
            <a:chOff x="857224" y="4572008"/>
            <a:chExt cx="2571768" cy="2214578"/>
          </a:xfrm>
        </p:grpSpPr>
        <p:cxnSp>
          <p:nvCxnSpPr>
            <p:cNvPr id="20490" name="11 Conector recto"/>
            <p:cNvCxnSpPr>
              <a:cxnSpLocks noChangeShapeType="1"/>
            </p:cNvCxnSpPr>
            <p:nvPr/>
          </p:nvCxnSpPr>
          <p:spPr bwMode="auto">
            <a:xfrm>
              <a:off x="1285852" y="5643578"/>
              <a:ext cx="1643074"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0491" name="12 Conector recto"/>
            <p:cNvCxnSpPr>
              <a:cxnSpLocks noChangeShapeType="1"/>
            </p:cNvCxnSpPr>
            <p:nvPr/>
          </p:nvCxnSpPr>
          <p:spPr bwMode="auto">
            <a:xfrm rot="16200000" flipV="1">
              <a:off x="1464449" y="5679296"/>
              <a:ext cx="1357321"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44" name="43 Elipse"/>
            <p:cNvSpPr/>
            <p:nvPr/>
          </p:nvSpPr>
          <p:spPr bwMode="auto">
            <a:xfrm>
              <a:off x="1285852" y="5572140"/>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45" name="44 Elipse"/>
            <p:cNvSpPr/>
            <p:nvPr/>
          </p:nvSpPr>
          <p:spPr bwMode="auto">
            <a:xfrm>
              <a:off x="2786049" y="5572140"/>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46" name="Rectangle 3"/>
            <p:cNvSpPr txBox="1">
              <a:spLocks noChangeArrowheads="1"/>
            </p:cNvSpPr>
            <p:nvPr/>
          </p:nvSpPr>
          <p:spPr>
            <a:xfrm>
              <a:off x="857224" y="5429264"/>
              <a:ext cx="428628"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10</a:t>
              </a:r>
            </a:p>
          </p:txBody>
        </p:sp>
        <p:sp>
          <p:nvSpPr>
            <p:cNvPr id="47" name="Rectangle 3"/>
            <p:cNvSpPr txBox="1">
              <a:spLocks noChangeArrowheads="1"/>
            </p:cNvSpPr>
            <p:nvPr/>
          </p:nvSpPr>
          <p:spPr>
            <a:xfrm>
              <a:off x="2928925" y="5429264"/>
              <a:ext cx="500067"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00</a:t>
              </a:r>
            </a:p>
          </p:txBody>
        </p:sp>
        <p:sp>
          <p:nvSpPr>
            <p:cNvPr id="48" name="47 Elipse"/>
            <p:cNvSpPr/>
            <p:nvPr/>
          </p:nvSpPr>
          <p:spPr bwMode="auto">
            <a:xfrm>
              <a:off x="2071669" y="5000636"/>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49" name="48 Elipse"/>
            <p:cNvSpPr/>
            <p:nvPr/>
          </p:nvSpPr>
          <p:spPr bwMode="auto">
            <a:xfrm>
              <a:off x="2071669" y="6215082"/>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50" name="Rectangle 3"/>
            <p:cNvSpPr txBox="1">
              <a:spLocks noChangeArrowheads="1"/>
            </p:cNvSpPr>
            <p:nvPr/>
          </p:nvSpPr>
          <p:spPr>
            <a:xfrm>
              <a:off x="1928793" y="4572008"/>
              <a:ext cx="500067"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01</a:t>
              </a:r>
            </a:p>
          </p:txBody>
        </p:sp>
        <p:sp>
          <p:nvSpPr>
            <p:cNvPr id="51" name="Rectangle 3"/>
            <p:cNvSpPr txBox="1">
              <a:spLocks noChangeArrowheads="1"/>
            </p:cNvSpPr>
            <p:nvPr/>
          </p:nvSpPr>
          <p:spPr>
            <a:xfrm>
              <a:off x="1928793" y="6286520"/>
              <a:ext cx="500067"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11</a:t>
              </a:r>
            </a:p>
          </p:txBody>
        </p:sp>
      </p:grpSp>
      <p:pic>
        <p:nvPicPr>
          <p:cNvPr id="2048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4429125"/>
            <a:ext cx="42005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3"/>
          <p:cNvSpPr txBox="1">
            <a:spLocks noChangeArrowheads="1"/>
          </p:cNvSpPr>
          <p:nvPr/>
        </p:nvSpPr>
        <p:spPr>
          <a:xfrm>
            <a:off x="714375" y="3291260"/>
            <a:ext cx="8143875" cy="500062"/>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kern="0" dirty="0">
                <a:solidFill>
                  <a:schemeClr val="bg2">
                    <a:lumMod val="25000"/>
                  </a:schemeClr>
                </a:solidFill>
                <a:latin typeface="ZapfHumnst BT"/>
                <a:cs typeface="Arial" pitchFamily="34" charset="0"/>
              </a:rPr>
              <a:t>El par de bits representados por cada fase se denomina </a:t>
            </a:r>
            <a:r>
              <a:rPr lang="es-MX" sz="1600" b="1" kern="0" dirty="0" err="1">
                <a:solidFill>
                  <a:schemeClr val="bg2">
                    <a:lumMod val="25000"/>
                  </a:schemeClr>
                </a:solidFill>
                <a:latin typeface="ZapfHumnst BT"/>
                <a:cs typeface="Arial" pitchFamily="34" charset="0"/>
              </a:rPr>
              <a:t>dibit</a:t>
            </a:r>
            <a:r>
              <a:rPr lang="es-MX" sz="1600" kern="0" dirty="0">
                <a:solidFill>
                  <a:schemeClr val="bg2">
                    <a:lumMod val="25000"/>
                  </a:schemeClr>
                </a:solidFill>
                <a:latin typeface="ZapfHumnst BT"/>
                <a:cs typeface="Arial" pitchFamily="34" charset="0"/>
              </a:rPr>
              <a:t>.</a:t>
            </a:r>
          </a:p>
        </p:txBody>
      </p:sp>
      <p:sp>
        <p:nvSpPr>
          <p:cNvPr id="54" name="Rectangle 3"/>
          <p:cNvSpPr txBox="1">
            <a:spLocks noChangeArrowheads="1"/>
          </p:cNvSpPr>
          <p:nvPr/>
        </p:nvSpPr>
        <p:spPr>
          <a:xfrm>
            <a:off x="714375" y="3720455"/>
            <a:ext cx="7858125" cy="42862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kern="0" dirty="0">
                <a:solidFill>
                  <a:schemeClr val="bg2">
                    <a:lumMod val="25000"/>
                  </a:schemeClr>
                </a:solidFill>
                <a:latin typeface="ZapfHumnst BT"/>
                <a:cs typeface="Arial" pitchFamily="34" charset="0"/>
              </a:rPr>
              <a:t>Con </a:t>
            </a:r>
            <a:r>
              <a:rPr lang="es-MX" sz="1600" b="1" kern="0" dirty="0">
                <a:solidFill>
                  <a:schemeClr val="bg2">
                    <a:lumMod val="25000"/>
                  </a:schemeClr>
                </a:solidFill>
                <a:latin typeface="ZapfHumnst BT"/>
                <a:cs typeface="Arial" pitchFamily="34" charset="0"/>
              </a:rPr>
              <a:t>4-PSK </a:t>
            </a:r>
            <a:r>
              <a:rPr lang="es-MX" sz="1600" kern="0" dirty="0">
                <a:solidFill>
                  <a:schemeClr val="bg2">
                    <a:lumMod val="25000"/>
                  </a:schemeClr>
                </a:solidFill>
                <a:latin typeface="ZapfHumnst BT"/>
                <a:cs typeface="Arial" pitchFamily="34" charset="0"/>
              </a:rPr>
              <a:t>se transmiten datos dos veces más rápido que con </a:t>
            </a:r>
            <a:r>
              <a:rPr lang="es-MX" sz="1600" b="1" kern="0" dirty="0">
                <a:solidFill>
                  <a:schemeClr val="bg2">
                    <a:lumMod val="25000"/>
                  </a:schemeClr>
                </a:solidFill>
                <a:latin typeface="ZapfHumnst BT"/>
                <a:cs typeface="Arial" pitchFamily="34" charset="0"/>
              </a:rPr>
              <a:t>2-PSK</a:t>
            </a:r>
            <a:r>
              <a:rPr lang="es-MX" sz="1600" kern="0" dirty="0">
                <a:solidFill>
                  <a:schemeClr val="bg2">
                    <a:lumMod val="25000"/>
                  </a:schemeClr>
                </a:solidFill>
                <a:latin typeface="ZapfHumnst BT"/>
                <a:cs typeface="Arial" pitchFamily="34" charset="0"/>
              </a:rPr>
              <a:t>.</a:t>
            </a:r>
          </a:p>
        </p:txBody>
      </p:sp>
      <p:sp>
        <p:nvSpPr>
          <p:cNvPr id="20" name="7 CuadroTexto"/>
          <p:cNvSpPr txBox="1">
            <a:spLocks noChangeArrowheads="1"/>
          </p:cNvSpPr>
          <p:nvPr/>
        </p:nvSpPr>
        <p:spPr bwMode="auto">
          <a:xfrm>
            <a:off x="964629" y="1628800"/>
            <a:ext cx="8143875" cy="39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500" dirty="0" smtClean="0">
                <a:solidFill>
                  <a:schemeClr val="accent3">
                    <a:lumMod val="75000"/>
                  </a:schemeClr>
                </a:solidFill>
                <a:latin typeface="ZapfHumnst BT"/>
              </a:rPr>
              <a:t>(</a:t>
            </a:r>
            <a:r>
              <a:rPr lang="es-MX" altLang="es-MX" sz="1500" b="1" i="1" dirty="0" err="1">
                <a:solidFill>
                  <a:schemeClr val="accent3">
                    <a:lumMod val="75000"/>
                  </a:schemeClr>
                </a:solidFill>
                <a:latin typeface="ZapfHumnst BT"/>
              </a:rPr>
              <a:t>Quadrature</a:t>
            </a:r>
            <a:r>
              <a:rPr lang="es-MX" altLang="es-MX" sz="1500" b="1" i="1" dirty="0">
                <a:solidFill>
                  <a:schemeClr val="accent3">
                    <a:lumMod val="75000"/>
                  </a:schemeClr>
                </a:solidFill>
                <a:latin typeface="ZapfHumnst BT"/>
              </a:rPr>
              <a:t> </a:t>
            </a:r>
            <a:r>
              <a:rPr lang="es-MX" altLang="es-MX" sz="1500" b="1" i="1" dirty="0" err="1">
                <a:solidFill>
                  <a:schemeClr val="accent3">
                    <a:lumMod val="75000"/>
                  </a:schemeClr>
                </a:solidFill>
                <a:latin typeface="ZapfHumnst BT"/>
              </a:rPr>
              <a:t>Phase</a:t>
            </a:r>
            <a:r>
              <a:rPr lang="es-MX" altLang="es-MX" sz="1500" b="1" i="1" dirty="0">
                <a:solidFill>
                  <a:schemeClr val="accent3">
                    <a:lumMod val="75000"/>
                  </a:schemeClr>
                </a:solidFill>
                <a:latin typeface="ZapfHumnst BT"/>
              </a:rPr>
              <a:t> </a:t>
            </a:r>
            <a:r>
              <a:rPr lang="es-MX" altLang="es-MX" sz="1500" b="1" i="1" dirty="0" err="1">
                <a:solidFill>
                  <a:schemeClr val="accent3">
                    <a:lumMod val="75000"/>
                  </a:schemeClr>
                </a:solidFill>
                <a:latin typeface="ZapfHumnst BT"/>
              </a:rPr>
              <a:t>Shift</a:t>
            </a:r>
            <a:r>
              <a:rPr lang="es-MX" altLang="es-MX" sz="1500" b="1" i="1" dirty="0">
                <a:solidFill>
                  <a:schemeClr val="accent3">
                    <a:lumMod val="75000"/>
                  </a:schemeClr>
                </a:solidFill>
                <a:latin typeface="ZapfHumnst BT"/>
              </a:rPr>
              <a:t> </a:t>
            </a:r>
            <a:r>
              <a:rPr lang="es-MX" altLang="es-MX" sz="1500" b="1" i="1" dirty="0" err="1">
                <a:solidFill>
                  <a:schemeClr val="accent3">
                    <a:lumMod val="75000"/>
                  </a:schemeClr>
                </a:solidFill>
                <a:latin typeface="ZapfHumnst BT"/>
              </a:rPr>
              <a:t>Keying</a:t>
            </a:r>
            <a:r>
              <a:rPr lang="es-MX" altLang="es-MX" sz="1500" b="1" i="1" dirty="0">
                <a:solidFill>
                  <a:schemeClr val="accent3">
                    <a:lumMod val="75000"/>
                  </a:schemeClr>
                </a:solidFill>
                <a:latin typeface="ZapfHumnst BT"/>
              </a:rPr>
              <a:t> </a:t>
            </a:r>
            <a:r>
              <a:rPr lang="es-MX" altLang="es-MX" sz="1500" dirty="0">
                <a:solidFill>
                  <a:schemeClr val="accent3">
                    <a:lumMod val="75000"/>
                  </a:schemeClr>
                </a:solidFill>
                <a:latin typeface="ZapfHumnst BT"/>
              </a:rPr>
              <a:t>- Modulación por desplazamiento de fase en cuadratura)</a:t>
            </a:r>
          </a:p>
        </p:txBody>
      </p:sp>
    </p:spTree>
    <p:extLst>
      <p:ext uri="{BB962C8B-B14F-4D97-AF65-F5344CB8AC3E}">
        <p14:creationId xmlns:p14="http://schemas.microsoft.com/office/powerpoint/2010/main" val="1083248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ox(in)">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ox(in)">
                                      <p:cBhvr>
                                        <p:cTn id="1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53" grpId="0"/>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15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1508" name="7 CuadroTexto"/>
          <p:cNvSpPr txBox="1">
            <a:spLocks noChangeArrowheads="1"/>
          </p:cNvSpPr>
          <p:nvPr/>
        </p:nvSpPr>
        <p:spPr bwMode="auto">
          <a:xfrm>
            <a:off x="642939" y="1214438"/>
            <a:ext cx="27860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4 </a:t>
            </a:r>
            <a:r>
              <a:rPr lang="es-MX" altLang="es-MX" sz="2000" b="1" dirty="0" smtClean="0">
                <a:solidFill>
                  <a:schemeClr val="accent6">
                    <a:lumMod val="75000"/>
                  </a:schemeClr>
                </a:solidFill>
                <a:latin typeface="ZapfHumnst BT"/>
              </a:rPr>
              <a:t>- </a:t>
            </a:r>
            <a:r>
              <a:rPr lang="es-MX" altLang="es-MX" sz="2000" b="1" dirty="0">
                <a:solidFill>
                  <a:schemeClr val="accent6">
                    <a:lumMod val="75000"/>
                  </a:schemeClr>
                </a:solidFill>
                <a:latin typeface="ZapfHumnst BT"/>
              </a:rPr>
              <a:t>PSK ( QPSK )</a:t>
            </a:r>
            <a:endParaRPr lang="es-MX" altLang="es-MX" sz="2000" dirty="0">
              <a:solidFill>
                <a:schemeClr val="accent6">
                  <a:lumMod val="75000"/>
                </a:schemeClr>
              </a:solidFill>
              <a:latin typeface="ZapfHumnst BT"/>
            </a:endParaRPr>
          </a:p>
        </p:txBody>
      </p:sp>
      <p:grpSp>
        <p:nvGrpSpPr>
          <p:cNvPr id="21509" name="76 Grupo"/>
          <p:cNvGrpSpPr>
            <a:grpSpLocks/>
          </p:cNvGrpSpPr>
          <p:nvPr/>
        </p:nvGrpSpPr>
        <p:grpSpPr bwMode="auto">
          <a:xfrm>
            <a:off x="3929063" y="1571625"/>
            <a:ext cx="4786312" cy="2716213"/>
            <a:chOff x="1928794" y="3429000"/>
            <a:chExt cx="4786346" cy="2715438"/>
          </a:xfrm>
        </p:grpSpPr>
        <p:sp>
          <p:nvSpPr>
            <p:cNvPr id="21538" name="Arc 47"/>
            <p:cNvSpPr>
              <a:spLocks/>
            </p:cNvSpPr>
            <p:nvPr/>
          </p:nvSpPr>
          <p:spPr bwMode="auto">
            <a:xfrm>
              <a:off x="3286116" y="4071942"/>
              <a:ext cx="125412" cy="869950"/>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39" name="Arc 48"/>
            <p:cNvSpPr>
              <a:spLocks/>
            </p:cNvSpPr>
            <p:nvPr/>
          </p:nvSpPr>
          <p:spPr bwMode="auto">
            <a:xfrm>
              <a:off x="2928926" y="4054479"/>
              <a:ext cx="127000" cy="869950"/>
            </a:xfrm>
            <a:custGeom>
              <a:avLst/>
              <a:gdLst>
                <a:gd name="T0" fmla="*/ 0 w 21873"/>
                <a:gd name="T1" fmla="*/ 2147483647 h 21600"/>
                <a:gd name="T2" fmla="*/ 2147483647 w 21873"/>
                <a:gd name="T3" fmla="*/ 2147483647 h 21600"/>
                <a:gd name="T4" fmla="*/ 2147483647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0" name="Arc 49"/>
            <p:cNvSpPr>
              <a:spLocks/>
            </p:cNvSpPr>
            <p:nvPr/>
          </p:nvSpPr>
          <p:spPr bwMode="auto">
            <a:xfrm>
              <a:off x="3041641" y="4938716"/>
              <a:ext cx="125413" cy="8699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1" name="Arc 50"/>
            <p:cNvSpPr>
              <a:spLocks/>
            </p:cNvSpPr>
            <p:nvPr/>
          </p:nvSpPr>
          <p:spPr bwMode="auto">
            <a:xfrm>
              <a:off x="3160704" y="4943479"/>
              <a:ext cx="125412" cy="8699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2" name="Arc 27"/>
            <p:cNvSpPr>
              <a:spLocks/>
            </p:cNvSpPr>
            <p:nvPr/>
          </p:nvSpPr>
          <p:spPr bwMode="auto">
            <a:xfrm>
              <a:off x="3734605" y="4056066"/>
              <a:ext cx="125412" cy="869950"/>
            </a:xfrm>
            <a:custGeom>
              <a:avLst/>
              <a:gdLst>
                <a:gd name="T0" fmla="*/ 0 w 21600"/>
                <a:gd name="T1" fmla="*/ 2147483647 h 21598"/>
                <a:gd name="T2" fmla="*/ 0 w 21600"/>
                <a:gd name="T3" fmla="*/ 0 h 21598"/>
                <a:gd name="T4" fmla="*/ 0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3" name="Arc 28"/>
            <p:cNvSpPr>
              <a:spLocks/>
            </p:cNvSpPr>
            <p:nvPr/>
          </p:nvSpPr>
          <p:spPr bwMode="auto">
            <a:xfrm>
              <a:off x="3853667" y="4060829"/>
              <a:ext cx="127000" cy="869950"/>
            </a:xfrm>
            <a:custGeom>
              <a:avLst/>
              <a:gdLst>
                <a:gd name="T0" fmla="*/ 0 w 21873"/>
                <a:gd name="T1" fmla="*/ 0 h 21600"/>
                <a:gd name="T2" fmla="*/ 0 w 21873"/>
                <a:gd name="T3" fmla="*/ 2147483647 h 21600"/>
                <a:gd name="T4" fmla="*/ 0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4" name="Arc 29"/>
            <p:cNvSpPr>
              <a:spLocks/>
            </p:cNvSpPr>
            <p:nvPr/>
          </p:nvSpPr>
          <p:spPr bwMode="auto">
            <a:xfrm>
              <a:off x="3987017" y="4945066"/>
              <a:ext cx="125412" cy="869950"/>
            </a:xfrm>
            <a:custGeom>
              <a:avLst/>
              <a:gdLst>
                <a:gd name="T0" fmla="*/ 0 w 21600"/>
                <a:gd name="T1" fmla="*/ 2147483647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5" name="Arc 30"/>
            <p:cNvSpPr>
              <a:spLocks/>
            </p:cNvSpPr>
            <p:nvPr/>
          </p:nvSpPr>
          <p:spPr bwMode="auto">
            <a:xfrm>
              <a:off x="4106080" y="4949829"/>
              <a:ext cx="125412" cy="869950"/>
            </a:xfrm>
            <a:custGeom>
              <a:avLst/>
              <a:gdLst>
                <a:gd name="T0" fmla="*/ 0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6" name="Arc 32"/>
            <p:cNvSpPr>
              <a:spLocks/>
            </p:cNvSpPr>
            <p:nvPr/>
          </p:nvSpPr>
          <p:spPr bwMode="auto">
            <a:xfrm>
              <a:off x="4231492" y="4105279"/>
              <a:ext cx="125413" cy="869950"/>
            </a:xfrm>
            <a:custGeom>
              <a:avLst/>
              <a:gdLst>
                <a:gd name="T0" fmla="*/ 0 w 21600"/>
                <a:gd name="T1" fmla="*/ 2147483647 h 21598"/>
                <a:gd name="T2" fmla="*/ 0 w 21600"/>
                <a:gd name="T3" fmla="*/ 0 h 21598"/>
                <a:gd name="T4" fmla="*/ 0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7" name="Arc 33"/>
            <p:cNvSpPr>
              <a:spLocks/>
            </p:cNvSpPr>
            <p:nvPr/>
          </p:nvSpPr>
          <p:spPr bwMode="auto">
            <a:xfrm>
              <a:off x="4350555" y="4110041"/>
              <a:ext cx="127000" cy="869950"/>
            </a:xfrm>
            <a:custGeom>
              <a:avLst/>
              <a:gdLst>
                <a:gd name="T0" fmla="*/ 0 w 21873"/>
                <a:gd name="T1" fmla="*/ 0 h 21600"/>
                <a:gd name="T2" fmla="*/ 0 w 21873"/>
                <a:gd name="T3" fmla="*/ 2147483647 h 21600"/>
                <a:gd name="T4" fmla="*/ 0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8" name="Arc 34"/>
            <p:cNvSpPr>
              <a:spLocks/>
            </p:cNvSpPr>
            <p:nvPr/>
          </p:nvSpPr>
          <p:spPr bwMode="auto">
            <a:xfrm>
              <a:off x="4875215" y="4929198"/>
              <a:ext cx="125413" cy="869950"/>
            </a:xfrm>
            <a:custGeom>
              <a:avLst/>
              <a:gdLst>
                <a:gd name="T0" fmla="*/ 0 w 21600"/>
                <a:gd name="T1" fmla="*/ 2147483647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49" name="Arc 35"/>
            <p:cNvSpPr>
              <a:spLocks/>
            </p:cNvSpPr>
            <p:nvPr/>
          </p:nvSpPr>
          <p:spPr bwMode="auto">
            <a:xfrm>
              <a:off x="4500562" y="4929198"/>
              <a:ext cx="125413" cy="869950"/>
            </a:xfrm>
            <a:custGeom>
              <a:avLst/>
              <a:gdLst>
                <a:gd name="T0" fmla="*/ 0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50" name="Arc 32"/>
            <p:cNvSpPr>
              <a:spLocks/>
            </p:cNvSpPr>
            <p:nvPr/>
          </p:nvSpPr>
          <p:spPr bwMode="auto">
            <a:xfrm>
              <a:off x="5017305" y="4056066"/>
              <a:ext cx="125412" cy="869950"/>
            </a:xfrm>
            <a:custGeom>
              <a:avLst/>
              <a:gdLst>
                <a:gd name="T0" fmla="*/ 0 w 21600"/>
                <a:gd name="T1" fmla="*/ 2147483647 h 21598"/>
                <a:gd name="T2" fmla="*/ 0 w 21600"/>
                <a:gd name="T3" fmla="*/ 0 h 21598"/>
                <a:gd name="T4" fmla="*/ 0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51" name="Arc 33"/>
            <p:cNvSpPr>
              <a:spLocks/>
            </p:cNvSpPr>
            <p:nvPr/>
          </p:nvSpPr>
          <p:spPr bwMode="auto">
            <a:xfrm>
              <a:off x="5136367" y="4060829"/>
              <a:ext cx="127000" cy="869950"/>
            </a:xfrm>
            <a:custGeom>
              <a:avLst/>
              <a:gdLst>
                <a:gd name="T0" fmla="*/ 0 w 21873"/>
                <a:gd name="T1" fmla="*/ 0 h 21600"/>
                <a:gd name="T2" fmla="*/ 0 w 21873"/>
                <a:gd name="T3" fmla="*/ 2147483647 h 21600"/>
                <a:gd name="T4" fmla="*/ 0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52" name="Arc 34"/>
            <p:cNvSpPr>
              <a:spLocks/>
            </p:cNvSpPr>
            <p:nvPr/>
          </p:nvSpPr>
          <p:spPr bwMode="auto">
            <a:xfrm>
              <a:off x="5269717" y="4945066"/>
              <a:ext cx="125412" cy="869950"/>
            </a:xfrm>
            <a:custGeom>
              <a:avLst/>
              <a:gdLst>
                <a:gd name="T0" fmla="*/ 0 w 21600"/>
                <a:gd name="T1" fmla="*/ 2147483647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53" name="Arc 35"/>
            <p:cNvSpPr>
              <a:spLocks/>
            </p:cNvSpPr>
            <p:nvPr/>
          </p:nvSpPr>
          <p:spPr bwMode="auto">
            <a:xfrm>
              <a:off x="5388780" y="4949829"/>
              <a:ext cx="125412" cy="869950"/>
            </a:xfrm>
            <a:custGeom>
              <a:avLst/>
              <a:gdLst>
                <a:gd name="T0" fmla="*/ 0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54" name="39 CuadroTexto"/>
            <p:cNvSpPr txBox="1">
              <a:spLocks noChangeArrowheads="1"/>
            </p:cNvSpPr>
            <p:nvPr/>
          </p:nvSpPr>
          <p:spPr bwMode="auto">
            <a:xfrm>
              <a:off x="2857488" y="3429000"/>
              <a:ext cx="32861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800" b="1">
                  <a:latin typeface="ZapfHumnst BT"/>
                </a:rPr>
                <a:t>  01   10     10     11    00</a:t>
              </a:r>
            </a:p>
          </p:txBody>
        </p:sp>
        <p:cxnSp>
          <p:nvCxnSpPr>
            <p:cNvPr id="21555" name="41 Conector recto"/>
            <p:cNvCxnSpPr>
              <a:cxnSpLocks noChangeShapeType="1"/>
            </p:cNvCxnSpPr>
            <p:nvPr/>
          </p:nvCxnSpPr>
          <p:spPr bwMode="auto">
            <a:xfrm rot="5400000" flipH="1" flipV="1">
              <a:off x="2323291" y="5036355"/>
              <a:ext cx="2213784" cy="794"/>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556" name="43 Conector recto"/>
            <p:cNvCxnSpPr>
              <a:cxnSpLocks noChangeShapeType="1"/>
            </p:cNvCxnSpPr>
            <p:nvPr/>
          </p:nvCxnSpPr>
          <p:spPr bwMode="auto">
            <a:xfrm rot="5400000" flipH="1" flipV="1">
              <a:off x="2894398" y="5035958"/>
              <a:ext cx="2214578" cy="794"/>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557" name="47 Conector recto"/>
            <p:cNvCxnSpPr>
              <a:cxnSpLocks noChangeShapeType="1"/>
            </p:cNvCxnSpPr>
            <p:nvPr/>
          </p:nvCxnSpPr>
          <p:spPr bwMode="auto">
            <a:xfrm rot="16200000" flipV="1">
              <a:off x="3929852" y="5072073"/>
              <a:ext cx="2143140" cy="1"/>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558" name="48 Conector recto"/>
            <p:cNvCxnSpPr>
              <a:cxnSpLocks noChangeShapeType="1"/>
            </p:cNvCxnSpPr>
            <p:nvPr/>
          </p:nvCxnSpPr>
          <p:spPr bwMode="auto">
            <a:xfrm rot="16200000" flipV="1">
              <a:off x="4429918" y="5072073"/>
              <a:ext cx="2143140" cy="1"/>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559" name="52 Conector recto de flecha"/>
            <p:cNvCxnSpPr>
              <a:cxnSpLocks noChangeShapeType="1"/>
            </p:cNvCxnSpPr>
            <p:nvPr/>
          </p:nvCxnSpPr>
          <p:spPr bwMode="auto">
            <a:xfrm rot="5400000" flipH="1" flipV="1">
              <a:off x="1678364" y="4893876"/>
              <a:ext cx="2499536" cy="1588"/>
            </a:xfrm>
            <a:prstGeom prst="straightConnector1">
              <a:avLst/>
            </a:prstGeom>
            <a:noFill/>
            <a:ln w="2540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21560" name="62 Conector recto"/>
            <p:cNvCxnSpPr>
              <a:cxnSpLocks noChangeShapeType="1"/>
            </p:cNvCxnSpPr>
            <p:nvPr/>
          </p:nvCxnSpPr>
          <p:spPr bwMode="auto">
            <a:xfrm rot="16200000" flipV="1">
              <a:off x="3429787" y="5072074"/>
              <a:ext cx="2143140" cy="1"/>
            </a:xfrm>
            <a:prstGeom prst="line">
              <a:avLst/>
            </a:prstGeom>
            <a:noFill/>
            <a:ln w="254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4" name="63 CuadroTexto"/>
            <p:cNvSpPr txBox="1"/>
            <p:nvPr/>
          </p:nvSpPr>
          <p:spPr>
            <a:xfrm>
              <a:off x="5715008" y="5071594"/>
              <a:ext cx="1000132" cy="339628"/>
            </a:xfrm>
            <a:prstGeom prst="rect">
              <a:avLst/>
            </a:prstGeom>
            <a:noFill/>
          </p:spPr>
          <p:txBody>
            <a:bodyPr>
              <a:spAutoFit/>
            </a:bodyPr>
            <a:lstStyle/>
            <a:p>
              <a:pPr>
                <a:defRPr/>
              </a:pPr>
              <a:r>
                <a:rPr lang="es-MX" sz="1600" b="1" i="1" dirty="0">
                  <a:solidFill>
                    <a:schemeClr val="accent6">
                      <a:lumMod val="50000"/>
                    </a:schemeClr>
                  </a:solidFill>
                </a:rPr>
                <a:t>Tiempo</a:t>
              </a:r>
            </a:p>
          </p:txBody>
        </p:sp>
        <p:sp>
          <p:nvSpPr>
            <p:cNvPr id="65" name="64 CuadroTexto"/>
            <p:cNvSpPr txBox="1"/>
            <p:nvPr/>
          </p:nvSpPr>
          <p:spPr>
            <a:xfrm>
              <a:off x="1928794" y="4225698"/>
              <a:ext cx="1000132" cy="338042"/>
            </a:xfrm>
            <a:prstGeom prst="rect">
              <a:avLst/>
            </a:prstGeom>
            <a:noFill/>
          </p:spPr>
          <p:txBody>
            <a:bodyPr>
              <a:spAutoFit/>
            </a:bodyPr>
            <a:lstStyle/>
            <a:p>
              <a:pPr>
                <a:defRPr/>
              </a:pPr>
              <a:r>
                <a:rPr lang="es-MX" sz="1600" b="1" i="1" dirty="0">
                  <a:solidFill>
                    <a:schemeClr val="accent6">
                      <a:lumMod val="50000"/>
                    </a:schemeClr>
                  </a:solidFill>
                </a:rPr>
                <a:t>Amplitud</a:t>
              </a:r>
            </a:p>
          </p:txBody>
        </p:sp>
        <p:sp>
          <p:nvSpPr>
            <p:cNvPr id="21563" name="Arc 32"/>
            <p:cNvSpPr>
              <a:spLocks/>
            </p:cNvSpPr>
            <p:nvPr/>
          </p:nvSpPr>
          <p:spPr bwMode="auto">
            <a:xfrm>
              <a:off x="4643438" y="4054485"/>
              <a:ext cx="125412" cy="869950"/>
            </a:xfrm>
            <a:custGeom>
              <a:avLst/>
              <a:gdLst>
                <a:gd name="T0" fmla="*/ 0 w 21600"/>
                <a:gd name="T1" fmla="*/ 2147483647 h 21598"/>
                <a:gd name="T2" fmla="*/ 0 w 21600"/>
                <a:gd name="T3" fmla="*/ 0 h 21598"/>
                <a:gd name="T4" fmla="*/ 0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64" name="Arc 33"/>
            <p:cNvSpPr>
              <a:spLocks/>
            </p:cNvSpPr>
            <p:nvPr/>
          </p:nvSpPr>
          <p:spPr bwMode="auto">
            <a:xfrm>
              <a:off x="4762500" y="4059248"/>
              <a:ext cx="127000" cy="869950"/>
            </a:xfrm>
            <a:custGeom>
              <a:avLst/>
              <a:gdLst>
                <a:gd name="T0" fmla="*/ 0 w 21873"/>
                <a:gd name="T1" fmla="*/ 0 h 21600"/>
                <a:gd name="T2" fmla="*/ 0 w 21873"/>
                <a:gd name="T3" fmla="*/ 2147483647 h 21600"/>
                <a:gd name="T4" fmla="*/ 0 w 21873"/>
                <a:gd name="T5" fmla="*/ 2147483647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65" name="Arc 49"/>
            <p:cNvSpPr>
              <a:spLocks/>
            </p:cNvSpPr>
            <p:nvPr/>
          </p:nvSpPr>
          <p:spPr bwMode="auto">
            <a:xfrm>
              <a:off x="3470269" y="4929198"/>
              <a:ext cx="125413" cy="8699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sp>
          <p:nvSpPr>
            <p:cNvPr id="21566" name="Arc 50"/>
            <p:cNvSpPr>
              <a:spLocks/>
            </p:cNvSpPr>
            <p:nvPr/>
          </p:nvSpPr>
          <p:spPr bwMode="auto">
            <a:xfrm>
              <a:off x="3589332" y="4933961"/>
              <a:ext cx="125412" cy="8699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00B0F0"/>
            </a:solidFill>
            <a:ln w="25400" cap="rnd">
              <a:solidFill>
                <a:schemeClr val="accent2"/>
              </a:solidFill>
              <a:round/>
              <a:headEnd type="none" w="sm" len="sm"/>
              <a:tailEnd type="none" w="sm" len="sm"/>
            </a:ln>
          </p:spPr>
          <p:txBody>
            <a:bodyPr wrap="none" anchor="ctr"/>
            <a:lstStyle/>
            <a:p>
              <a:endParaRPr lang="es-MX"/>
            </a:p>
          </p:txBody>
        </p:sp>
        <p:cxnSp>
          <p:nvCxnSpPr>
            <p:cNvPr id="21567" name="51 Conector recto de flecha"/>
            <p:cNvCxnSpPr>
              <a:cxnSpLocks noChangeShapeType="1"/>
            </p:cNvCxnSpPr>
            <p:nvPr/>
          </p:nvCxnSpPr>
          <p:spPr bwMode="auto">
            <a:xfrm>
              <a:off x="2928926" y="4929198"/>
              <a:ext cx="3214710" cy="1588"/>
            </a:xfrm>
            <a:prstGeom prst="straightConnector1">
              <a:avLst/>
            </a:prstGeom>
            <a:noFill/>
            <a:ln w="25400" algn="ctr">
              <a:solidFill>
                <a:srgbClr val="FF0066"/>
              </a:solidFill>
              <a:round/>
              <a:headEnd/>
              <a:tailEnd type="arrow" w="med" len="med"/>
            </a:ln>
            <a:extLst>
              <a:ext uri="{909E8E84-426E-40DD-AFC4-6F175D3DCCD1}">
                <a14:hiddenFill xmlns:a14="http://schemas.microsoft.com/office/drawing/2010/main">
                  <a:noFill/>
                </a14:hiddenFill>
              </a:ext>
            </a:extLst>
          </p:spPr>
        </p:cxnSp>
      </p:grpSp>
      <p:graphicFrame>
        <p:nvGraphicFramePr>
          <p:cNvPr id="43" name="42 Tabla"/>
          <p:cNvGraphicFramePr>
            <a:graphicFrameLocks noGrp="1"/>
          </p:cNvGraphicFramePr>
          <p:nvPr/>
        </p:nvGraphicFramePr>
        <p:xfrm>
          <a:off x="1285875" y="1928813"/>
          <a:ext cx="1785938" cy="1438275"/>
        </p:xfrm>
        <a:graphic>
          <a:graphicData uri="http://schemas.openxmlformats.org/drawingml/2006/table">
            <a:tbl>
              <a:tblPr firstRow="1" bandRow="1">
                <a:tableStyleId>{5C22544A-7EE6-4342-B048-85BDC9FD1C3A}</a:tableStyleId>
              </a:tblPr>
              <a:tblGrid>
                <a:gridCol w="857250"/>
                <a:gridCol w="928688"/>
              </a:tblGrid>
              <a:tr h="371004">
                <a:tc>
                  <a:txBody>
                    <a:bodyPr/>
                    <a:lstStyle/>
                    <a:p>
                      <a:pPr algn="ctr"/>
                      <a:r>
                        <a:rPr lang="es-MX" sz="1600" dirty="0" err="1" smtClean="0">
                          <a:solidFill>
                            <a:schemeClr val="tx1"/>
                          </a:solidFill>
                          <a:latin typeface="ZapfHumnst BT"/>
                        </a:rPr>
                        <a:t>Dibit</a:t>
                      </a:r>
                      <a:endParaRPr lang="es-MX" sz="1600" dirty="0">
                        <a:solidFill>
                          <a:schemeClr val="tx1"/>
                        </a:solidFill>
                        <a:latin typeface="ZapfHumnst B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1600" dirty="0" smtClean="0">
                          <a:solidFill>
                            <a:schemeClr val="tx1"/>
                          </a:solidFill>
                          <a:latin typeface="ZapfHumnst BT"/>
                        </a:rPr>
                        <a:t>Fase</a:t>
                      </a:r>
                      <a:endParaRPr lang="es-MX" sz="1600" dirty="0">
                        <a:solidFill>
                          <a:schemeClr val="tx1"/>
                        </a:solidFill>
                        <a:latin typeface="ZapfHumnst B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7271">
                <a:tc>
                  <a:txBody>
                    <a:bodyPr/>
                    <a:lstStyle/>
                    <a:p>
                      <a:pPr algn="ctr"/>
                      <a:r>
                        <a:rPr lang="es-MX" sz="1600" dirty="0" smtClean="0">
                          <a:solidFill>
                            <a:schemeClr val="tx1"/>
                          </a:solidFill>
                          <a:latin typeface="ZapfHumnst BT"/>
                        </a:rPr>
                        <a:t>00</a:t>
                      </a:r>
                    </a:p>
                    <a:p>
                      <a:pPr algn="ctr"/>
                      <a:r>
                        <a:rPr lang="es-MX" sz="1600" dirty="0" smtClean="0">
                          <a:solidFill>
                            <a:schemeClr val="tx1"/>
                          </a:solidFill>
                          <a:latin typeface="ZapfHumnst BT"/>
                        </a:rPr>
                        <a:t>01</a:t>
                      </a:r>
                    </a:p>
                    <a:p>
                      <a:pPr algn="ctr"/>
                      <a:r>
                        <a:rPr lang="es-MX" sz="1600" dirty="0" smtClean="0">
                          <a:solidFill>
                            <a:schemeClr val="tx1"/>
                          </a:solidFill>
                          <a:latin typeface="ZapfHumnst BT"/>
                        </a:rPr>
                        <a:t>10</a:t>
                      </a:r>
                    </a:p>
                    <a:p>
                      <a:pPr algn="ctr"/>
                      <a:r>
                        <a:rPr lang="es-MX" sz="1600" dirty="0" smtClean="0">
                          <a:solidFill>
                            <a:schemeClr val="tx1"/>
                          </a:solidFill>
                          <a:latin typeface="ZapfHumnst BT"/>
                        </a:rPr>
                        <a:t>11</a:t>
                      </a:r>
                      <a:endParaRPr lang="es-MX" sz="1600" dirty="0">
                        <a:solidFill>
                          <a:schemeClr val="tx1"/>
                        </a:solidFill>
                        <a:latin typeface="ZapfHumnst B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1600" dirty="0" smtClean="0">
                          <a:solidFill>
                            <a:schemeClr val="tx1"/>
                          </a:solidFill>
                          <a:latin typeface="ZapfHumnst BT"/>
                        </a:rPr>
                        <a:t>0</a:t>
                      </a:r>
                    </a:p>
                    <a:p>
                      <a:pPr algn="ctr"/>
                      <a:r>
                        <a:rPr lang="es-MX" sz="1600" dirty="0" smtClean="0">
                          <a:solidFill>
                            <a:schemeClr val="tx1"/>
                          </a:solidFill>
                          <a:latin typeface="ZapfHumnst BT"/>
                        </a:rPr>
                        <a:t>90</a:t>
                      </a:r>
                    </a:p>
                    <a:p>
                      <a:pPr algn="ctr"/>
                      <a:r>
                        <a:rPr lang="es-MX" sz="1600" dirty="0" smtClean="0">
                          <a:solidFill>
                            <a:schemeClr val="tx1"/>
                          </a:solidFill>
                          <a:latin typeface="ZapfHumnst BT"/>
                        </a:rPr>
                        <a:t>180</a:t>
                      </a:r>
                    </a:p>
                    <a:p>
                      <a:pPr algn="ctr"/>
                      <a:r>
                        <a:rPr lang="es-MX" sz="1600" dirty="0" smtClean="0">
                          <a:solidFill>
                            <a:schemeClr val="tx1"/>
                          </a:solidFill>
                          <a:latin typeface="ZapfHumnst BT"/>
                        </a:rPr>
                        <a:t>270</a:t>
                      </a:r>
                      <a:endParaRPr lang="es-MX" sz="1600" dirty="0">
                        <a:solidFill>
                          <a:schemeClr val="tx1"/>
                        </a:solidFill>
                        <a:latin typeface="ZapfHumnst B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1521" name="74 Grupo"/>
          <p:cNvGrpSpPr>
            <a:grpSpLocks/>
          </p:cNvGrpSpPr>
          <p:nvPr/>
        </p:nvGrpSpPr>
        <p:grpSpPr bwMode="auto">
          <a:xfrm>
            <a:off x="642938" y="3571875"/>
            <a:ext cx="4357687" cy="2928938"/>
            <a:chOff x="4071934" y="1336681"/>
            <a:chExt cx="4357718" cy="2928332"/>
          </a:xfrm>
        </p:grpSpPr>
        <p:cxnSp>
          <p:nvCxnSpPr>
            <p:cNvPr id="21524" name="10 Conector recto"/>
            <p:cNvCxnSpPr>
              <a:cxnSpLocks noChangeShapeType="1"/>
            </p:cNvCxnSpPr>
            <p:nvPr/>
          </p:nvCxnSpPr>
          <p:spPr bwMode="auto">
            <a:xfrm>
              <a:off x="5429304" y="2765061"/>
              <a:ext cx="1643062"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1525" name="11 Conector recto"/>
            <p:cNvCxnSpPr>
              <a:cxnSpLocks noChangeShapeType="1"/>
            </p:cNvCxnSpPr>
            <p:nvPr/>
          </p:nvCxnSpPr>
          <p:spPr bwMode="auto">
            <a:xfrm rot="16200000" flipV="1">
              <a:off x="5608075" y="2800770"/>
              <a:ext cx="1356961"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54" name="53 Elipse"/>
            <p:cNvSpPr/>
            <p:nvPr/>
          </p:nvSpPr>
          <p:spPr bwMode="auto">
            <a:xfrm>
              <a:off x="5429256" y="2693713"/>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58" name="57 Elipse"/>
            <p:cNvSpPr/>
            <p:nvPr/>
          </p:nvSpPr>
          <p:spPr bwMode="auto">
            <a:xfrm>
              <a:off x="6929454" y="2693713"/>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59" name="Rectangle 3"/>
            <p:cNvSpPr txBox="1">
              <a:spLocks noChangeArrowheads="1"/>
            </p:cNvSpPr>
            <p:nvPr/>
          </p:nvSpPr>
          <p:spPr bwMode="auto">
            <a:xfrm>
              <a:off x="5000628" y="2550868"/>
              <a:ext cx="428628"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10</a:t>
              </a:r>
            </a:p>
          </p:txBody>
        </p:sp>
        <p:sp>
          <p:nvSpPr>
            <p:cNvPr id="60" name="Rectangle 3"/>
            <p:cNvSpPr txBox="1">
              <a:spLocks noChangeArrowheads="1"/>
            </p:cNvSpPr>
            <p:nvPr/>
          </p:nvSpPr>
          <p:spPr bwMode="auto">
            <a:xfrm>
              <a:off x="7072330" y="2550868"/>
              <a:ext cx="500066"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00</a:t>
              </a:r>
            </a:p>
          </p:txBody>
        </p:sp>
        <p:sp>
          <p:nvSpPr>
            <p:cNvPr id="61" name="60 Elipse"/>
            <p:cNvSpPr/>
            <p:nvPr/>
          </p:nvSpPr>
          <p:spPr bwMode="auto">
            <a:xfrm>
              <a:off x="6215074" y="2122331"/>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62" name="61 Elipse"/>
            <p:cNvSpPr/>
            <p:nvPr/>
          </p:nvSpPr>
          <p:spPr bwMode="auto">
            <a:xfrm>
              <a:off x="6215074" y="3336517"/>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63" name="Rectangle 3"/>
            <p:cNvSpPr txBox="1">
              <a:spLocks noChangeArrowheads="1"/>
            </p:cNvSpPr>
            <p:nvPr/>
          </p:nvSpPr>
          <p:spPr bwMode="auto">
            <a:xfrm>
              <a:off x="6072198" y="1693795"/>
              <a:ext cx="500066"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01</a:t>
              </a:r>
            </a:p>
          </p:txBody>
        </p:sp>
        <p:sp>
          <p:nvSpPr>
            <p:cNvPr id="68" name="Rectangle 3"/>
            <p:cNvSpPr txBox="1">
              <a:spLocks noChangeArrowheads="1"/>
            </p:cNvSpPr>
            <p:nvPr/>
          </p:nvSpPr>
          <p:spPr bwMode="auto">
            <a:xfrm>
              <a:off x="6072198" y="3407940"/>
              <a:ext cx="500066"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11</a:t>
              </a:r>
            </a:p>
          </p:txBody>
        </p:sp>
        <p:sp>
          <p:nvSpPr>
            <p:cNvPr id="21534" name="16 Rectángulo"/>
            <p:cNvSpPr>
              <a:spLocks noChangeArrowheads="1"/>
            </p:cNvSpPr>
            <p:nvPr/>
          </p:nvSpPr>
          <p:spPr bwMode="auto">
            <a:xfrm>
              <a:off x="7500997" y="2543050"/>
              <a:ext cx="928655" cy="5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a:solidFill>
                    <a:schemeClr val="accent2"/>
                  </a:solidFill>
                  <a:cs typeface="Times New Roman" pitchFamily="18" charset="0"/>
                </a:rPr>
                <a:t>0</a:t>
              </a: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 = 0°</a:t>
              </a:r>
              <a:endParaRPr lang="es-MX" altLang="es-MX" sz="1800">
                <a:solidFill>
                  <a:schemeClr val="accent2"/>
                </a:solidFill>
                <a:latin typeface="ZapfHumnst BT"/>
              </a:endParaRPr>
            </a:p>
          </p:txBody>
        </p:sp>
        <p:sp>
          <p:nvSpPr>
            <p:cNvPr id="21535" name="16 Rectángulo"/>
            <p:cNvSpPr>
              <a:spLocks noChangeArrowheads="1"/>
            </p:cNvSpPr>
            <p:nvPr/>
          </p:nvSpPr>
          <p:spPr bwMode="auto">
            <a:xfrm>
              <a:off x="5715086" y="1336681"/>
              <a:ext cx="114293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 /2 = 90°</a:t>
              </a:r>
              <a:endParaRPr lang="es-MX" altLang="es-MX" sz="1800">
                <a:solidFill>
                  <a:schemeClr val="accent2"/>
                </a:solidFill>
                <a:latin typeface="ZapfHumnst BT"/>
              </a:endParaRPr>
            </a:p>
          </p:txBody>
        </p:sp>
        <p:sp>
          <p:nvSpPr>
            <p:cNvPr id="21536" name="16 Rectángulo"/>
            <p:cNvSpPr>
              <a:spLocks noChangeArrowheads="1"/>
            </p:cNvSpPr>
            <p:nvPr/>
          </p:nvSpPr>
          <p:spPr bwMode="auto">
            <a:xfrm>
              <a:off x="4071934" y="2543050"/>
              <a:ext cx="10000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 = 180°</a:t>
              </a:r>
              <a:endParaRPr lang="es-MX" altLang="es-MX" sz="1800">
                <a:solidFill>
                  <a:schemeClr val="accent2"/>
                </a:solidFill>
                <a:latin typeface="ZapfHumnst BT"/>
              </a:endParaRPr>
            </a:p>
          </p:txBody>
        </p:sp>
        <p:sp>
          <p:nvSpPr>
            <p:cNvPr id="21537" name="16 Rectángulo"/>
            <p:cNvSpPr>
              <a:spLocks noChangeArrowheads="1"/>
            </p:cNvSpPr>
            <p:nvPr/>
          </p:nvSpPr>
          <p:spPr bwMode="auto">
            <a:xfrm>
              <a:off x="5715048" y="3757182"/>
              <a:ext cx="135728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a:solidFill>
                    <a:schemeClr val="accent2"/>
                  </a:solidFill>
                  <a:cs typeface="Times New Roman" pitchFamily="18" charset="0"/>
                </a:rPr>
                <a:t>3</a:t>
              </a: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/2 = 270°</a:t>
              </a:r>
              <a:endParaRPr lang="es-MX" altLang="es-MX" sz="1800">
                <a:solidFill>
                  <a:schemeClr val="accent2"/>
                </a:solidFill>
                <a:latin typeface="ZapfHumnst BT"/>
              </a:endParaRPr>
            </a:p>
          </p:txBody>
        </p:sp>
      </p:grpSp>
      <p:sp>
        <p:nvSpPr>
          <p:cNvPr id="76" name="16 Rectángulo"/>
          <p:cNvSpPr>
            <a:spLocks noChangeArrowheads="1"/>
          </p:cNvSpPr>
          <p:nvPr/>
        </p:nvSpPr>
        <p:spPr bwMode="auto">
          <a:xfrm>
            <a:off x="4714875" y="5324475"/>
            <a:ext cx="3929063" cy="416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600" dirty="0">
                <a:solidFill>
                  <a:schemeClr val="bg2">
                    <a:lumMod val="25000"/>
                  </a:schemeClr>
                </a:solidFill>
                <a:latin typeface="ZapfHumnst BT"/>
              </a:rPr>
              <a:t>  </a:t>
            </a:r>
            <a:r>
              <a:rPr lang="pt-BR" altLang="es-MX" sz="1600" dirty="0">
                <a:solidFill>
                  <a:schemeClr val="bg2">
                    <a:lumMod val="25000"/>
                  </a:schemeClr>
                </a:solidFill>
                <a:latin typeface="ZapfHumnst BT"/>
              </a:rPr>
              <a:t>Cada elemento representa dos bits</a:t>
            </a:r>
            <a:endParaRPr lang="es-MX" altLang="es-MX" sz="1600" dirty="0">
              <a:solidFill>
                <a:schemeClr val="bg2">
                  <a:lumMod val="25000"/>
                </a:schemeClr>
              </a:solidFill>
              <a:latin typeface="ZapfHumnst BT"/>
            </a:endParaRPr>
          </a:p>
        </p:txBody>
      </p:sp>
      <p:sp>
        <p:nvSpPr>
          <p:cNvPr id="77" name="16 Rectángulo"/>
          <p:cNvSpPr>
            <a:spLocks noChangeArrowheads="1"/>
          </p:cNvSpPr>
          <p:nvPr/>
        </p:nvSpPr>
        <p:spPr bwMode="auto">
          <a:xfrm>
            <a:off x="4714875" y="5786438"/>
            <a:ext cx="4071938" cy="421847"/>
          </a:xfrm>
          <a:prstGeom prst="rect">
            <a:avLst/>
          </a:prstGeom>
          <a:solidFill>
            <a:schemeClr val="bg1"/>
          </a:solidFill>
          <a:ln w="9525">
            <a:noFill/>
            <a:miter lim="800000"/>
            <a:headEnd/>
            <a:tailEnd/>
          </a:ln>
        </p:spPr>
        <p:txBody>
          <a:bodyPr>
            <a:spAutoFit/>
          </a:bodyPr>
          <a:lstStyle/>
          <a:p>
            <a:pPr algn="just" eaLnBrk="0" hangingPunct="0">
              <a:lnSpc>
                <a:spcPct val="150000"/>
              </a:lnSpc>
              <a:buFont typeface="Arial" pitchFamily="34" charset="0"/>
              <a:buChar char="•"/>
              <a:defRPr/>
            </a:pPr>
            <a:r>
              <a:rPr lang="es-MX" sz="1600" dirty="0">
                <a:solidFill>
                  <a:schemeClr val="bg2">
                    <a:lumMod val="25000"/>
                  </a:schemeClr>
                </a:solidFill>
                <a:latin typeface="ZapfHumnst BT"/>
              </a:rPr>
              <a:t>  Saltos de fase múltiplos de </a:t>
            </a:r>
            <a:r>
              <a:rPr lang="el-GR" sz="1600" b="1" dirty="0">
                <a:solidFill>
                  <a:schemeClr val="bg2">
                    <a:lumMod val="25000"/>
                  </a:schemeClr>
                </a:solidFill>
                <a:cs typeface="Times New Roman" pitchFamily="18" charset="0"/>
              </a:rPr>
              <a:t>π </a:t>
            </a:r>
            <a:r>
              <a:rPr lang="es-MX" sz="1600" dirty="0">
                <a:solidFill>
                  <a:schemeClr val="bg2">
                    <a:lumMod val="25000"/>
                  </a:schemeClr>
                </a:solidFill>
                <a:latin typeface="ZapfHumnst BT"/>
              </a:rPr>
              <a:t>/2 </a:t>
            </a:r>
            <a:r>
              <a:rPr lang="es-ES_tradnl" sz="1600" kern="0" dirty="0">
                <a:solidFill>
                  <a:schemeClr val="bg2">
                    <a:lumMod val="25000"/>
                  </a:schemeClr>
                </a:solidFill>
                <a:latin typeface="ZapfHumnst BT"/>
                <a:sym typeface="Symbol" pitchFamily="18" charset="2"/>
              </a:rPr>
              <a:t>(90</a:t>
            </a:r>
            <a:r>
              <a:rPr lang="es-ES_tradnl" sz="1600" kern="0" baseline="30000" dirty="0">
                <a:solidFill>
                  <a:schemeClr val="bg2">
                    <a:lumMod val="25000"/>
                  </a:schemeClr>
                </a:solidFill>
                <a:latin typeface="ZapfHumnst BT"/>
                <a:sym typeface="Symbol" pitchFamily="18" charset="2"/>
              </a:rPr>
              <a:t>o</a:t>
            </a:r>
            <a:r>
              <a:rPr lang="es-ES_tradnl" sz="1600" kern="0" dirty="0">
                <a:solidFill>
                  <a:schemeClr val="bg2">
                    <a:lumMod val="25000"/>
                  </a:schemeClr>
                </a:solidFill>
                <a:latin typeface="ZapfHumnst BT"/>
                <a:sym typeface="Symbol" pitchFamily="18" charset="2"/>
              </a:rPr>
              <a:t>)</a:t>
            </a:r>
            <a:endParaRPr lang="es-MX" sz="1600" dirty="0">
              <a:solidFill>
                <a:schemeClr val="bg2">
                  <a:lumMod val="25000"/>
                </a:schemeClr>
              </a:solidFill>
              <a:latin typeface="ZapfHumnst BT"/>
            </a:endParaRPr>
          </a:p>
        </p:txBody>
      </p:sp>
    </p:spTree>
    <p:extLst>
      <p:ext uri="{BB962C8B-B14F-4D97-AF65-F5344CB8AC3E}">
        <p14:creationId xmlns:p14="http://schemas.microsoft.com/office/powerpoint/2010/main" val="2310608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ox(in)">
                                      <p:cBhvr>
                                        <p:cTn id="1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71500" y="282575"/>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25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2532" name="7 CuadroTexto"/>
          <p:cNvSpPr txBox="1">
            <a:spLocks noChangeArrowheads="1"/>
          </p:cNvSpPr>
          <p:nvPr/>
        </p:nvSpPr>
        <p:spPr bwMode="auto">
          <a:xfrm>
            <a:off x="571500" y="1071563"/>
            <a:ext cx="74295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QPSK</a:t>
            </a:r>
            <a:r>
              <a:rPr lang="es-MX" altLang="es-MX" sz="2000" dirty="0">
                <a:solidFill>
                  <a:schemeClr val="accent6">
                    <a:lumMod val="75000"/>
                  </a:schemeClr>
                </a:solidFill>
                <a:latin typeface="ZapfHumnst BT"/>
              </a:rPr>
              <a:t> (</a:t>
            </a:r>
            <a:r>
              <a:rPr lang="es-MX" altLang="es-MX" sz="2000" dirty="0" err="1">
                <a:solidFill>
                  <a:schemeClr val="accent6">
                    <a:lumMod val="75000"/>
                  </a:schemeClr>
                </a:solidFill>
                <a:latin typeface="ZapfHumnst BT"/>
              </a:rPr>
              <a:t>Quadrature</a:t>
            </a:r>
            <a:r>
              <a:rPr lang="es-MX" altLang="es-MX" sz="2000" dirty="0">
                <a:solidFill>
                  <a:schemeClr val="accent6">
                    <a:lumMod val="75000"/>
                  </a:schemeClr>
                </a:solidFill>
                <a:latin typeface="ZapfHumnst BT"/>
              </a:rPr>
              <a:t> </a:t>
            </a:r>
            <a:r>
              <a:rPr lang="es-MX" altLang="es-MX" sz="2000" dirty="0" err="1">
                <a:solidFill>
                  <a:schemeClr val="accent6">
                    <a:lumMod val="75000"/>
                  </a:schemeClr>
                </a:solidFill>
                <a:latin typeface="ZapfHumnst BT"/>
              </a:rPr>
              <a:t>Phase</a:t>
            </a:r>
            <a:r>
              <a:rPr lang="es-MX" altLang="es-MX" sz="2000" dirty="0">
                <a:solidFill>
                  <a:schemeClr val="accent6">
                    <a:lumMod val="75000"/>
                  </a:schemeClr>
                </a:solidFill>
                <a:latin typeface="ZapfHumnst BT"/>
              </a:rPr>
              <a:t> </a:t>
            </a:r>
            <a:r>
              <a:rPr lang="es-MX" altLang="es-MX" sz="2000" dirty="0" err="1">
                <a:solidFill>
                  <a:schemeClr val="accent6">
                    <a:lumMod val="75000"/>
                  </a:schemeClr>
                </a:solidFill>
                <a:latin typeface="ZapfHumnst BT"/>
              </a:rPr>
              <a:t>Shift</a:t>
            </a:r>
            <a:r>
              <a:rPr lang="es-MX" altLang="es-MX" sz="2000" dirty="0">
                <a:solidFill>
                  <a:schemeClr val="accent6">
                    <a:lumMod val="75000"/>
                  </a:schemeClr>
                </a:solidFill>
                <a:latin typeface="ZapfHumnst BT"/>
              </a:rPr>
              <a:t> </a:t>
            </a:r>
            <a:r>
              <a:rPr lang="es-MX" altLang="es-MX" sz="2000" dirty="0" err="1">
                <a:solidFill>
                  <a:schemeClr val="accent6">
                    <a:lumMod val="75000"/>
                  </a:schemeClr>
                </a:solidFill>
                <a:latin typeface="ZapfHumnst BT"/>
              </a:rPr>
              <a:t>Keying</a:t>
            </a:r>
            <a:r>
              <a:rPr lang="es-MX" altLang="es-MX" sz="2000" dirty="0">
                <a:solidFill>
                  <a:schemeClr val="accent6">
                    <a:lumMod val="75000"/>
                  </a:schemeClr>
                </a:solidFill>
                <a:latin typeface="ZapfHumnst BT"/>
              </a:rPr>
              <a:t>)</a:t>
            </a:r>
          </a:p>
        </p:txBody>
      </p:sp>
      <p:sp>
        <p:nvSpPr>
          <p:cNvPr id="4102" name="Rectangle 4"/>
          <p:cNvSpPr>
            <a:spLocks noChangeArrowheads="1"/>
          </p:cNvSpPr>
          <p:nvPr/>
        </p:nvSpPr>
        <p:spPr bwMode="auto">
          <a:xfrm>
            <a:off x="857250" y="1844675"/>
            <a:ext cx="3649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r>
              <a:rPr lang="es-ES" altLang="es-MX" sz="1800" dirty="0">
                <a:solidFill>
                  <a:schemeClr val="bg2">
                    <a:lumMod val="25000"/>
                  </a:schemeClr>
                </a:solidFill>
                <a:latin typeface="ZapfHumnst BT"/>
                <a:cs typeface="Times New Roman" pitchFamily="18" charset="0"/>
              </a:rPr>
              <a:t>  La formula de </a:t>
            </a:r>
            <a:r>
              <a:rPr lang="es-ES" altLang="es-MX" sz="1800" b="1" dirty="0">
                <a:solidFill>
                  <a:schemeClr val="bg2">
                    <a:lumMod val="25000"/>
                  </a:schemeClr>
                </a:solidFill>
                <a:latin typeface="ZapfHumnst BT"/>
                <a:cs typeface="Times New Roman" pitchFamily="18" charset="0"/>
              </a:rPr>
              <a:t>QPSK</a:t>
            </a:r>
            <a:r>
              <a:rPr lang="es-ES" altLang="es-MX" sz="1800" dirty="0">
                <a:solidFill>
                  <a:schemeClr val="bg2">
                    <a:lumMod val="25000"/>
                  </a:schemeClr>
                </a:solidFill>
                <a:latin typeface="ZapfHumnst BT"/>
                <a:cs typeface="Times New Roman" pitchFamily="18" charset="0"/>
              </a:rPr>
              <a:t> queda así:</a:t>
            </a:r>
            <a:endParaRPr lang="es-MX" altLang="es-MX" dirty="0">
              <a:solidFill>
                <a:schemeClr val="bg2">
                  <a:lumMod val="25000"/>
                </a:schemeClr>
              </a:solidFill>
            </a:endParaRPr>
          </a:p>
        </p:txBody>
      </p:sp>
      <p:grpSp>
        <p:nvGrpSpPr>
          <p:cNvPr id="2" name="10 Grupo"/>
          <p:cNvGrpSpPr>
            <a:grpSpLocks/>
          </p:cNvGrpSpPr>
          <p:nvPr/>
        </p:nvGrpSpPr>
        <p:grpSpPr bwMode="auto">
          <a:xfrm>
            <a:off x="1857375" y="2647950"/>
            <a:ext cx="4552950" cy="2638425"/>
            <a:chOff x="1857375" y="2647950"/>
            <a:chExt cx="4552950" cy="2638425"/>
          </a:xfrm>
        </p:grpSpPr>
        <p:grpSp>
          <p:nvGrpSpPr>
            <p:cNvPr id="22536" name="Group 1"/>
            <p:cNvGrpSpPr>
              <a:grpSpLocks/>
            </p:cNvGrpSpPr>
            <p:nvPr/>
          </p:nvGrpSpPr>
          <p:grpSpPr bwMode="auto">
            <a:xfrm>
              <a:off x="2976563" y="2647950"/>
              <a:ext cx="3433762" cy="2638425"/>
              <a:chOff x="2155" y="8638"/>
              <a:chExt cx="3108" cy="2440"/>
            </a:xfrm>
          </p:grpSpPr>
          <p:sp>
            <p:nvSpPr>
              <p:cNvPr id="22538" name="AutoShape 3"/>
              <p:cNvSpPr>
                <a:spLocks/>
              </p:cNvSpPr>
              <p:nvPr/>
            </p:nvSpPr>
            <p:spPr bwMode="auto">
              <a:xfrm>
                <a:off x="2155" y="8638"/>
                <a:ext cx="409" cy="2313"/>
              </a:xfrm>
              <a:prstGeom prst="leftBrace">
                <a:avLst>
                  <a:gd name="adj1" fmla="val 8333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solidFill>
                    <a:schemeClr val="bg2">
                      <a:lumMod val="25000"/>
                    </a:schemeClr>
                  </a:solidFill>
                </a:endParaRPr>
              </a:p>
            </p:txBody>
          </p:sp>
          <p:graphicFrame>
            <p:nvGraphicFramePr>
              <p:cNvPr id="22539" name="Object 2"/>
              <p:cNvGraphicFramePr>
                <a:graphicFrameLocks noChangeAspect="1"/>
              </p:cNvGraphicFramePr>
              <p:nvPr/>
            </p:nvGraphicFramePr>
            <p:xfrm>
              <a:off x="2689" y="8664"/>
              <a:ext cx="2574" cy="2414"/>
            </p:xfrm>
            <a:graphic>
              <a:graphicData uri="http://schemas.openxmlformats.org/presentationml/2006/ole">
                <mc:AlternateContent xmlns:mc="http://schemas.openxmlformats.org/markup-compatibility/2006">
                  <mc:Choice xmlns:v="urn:schemas-microsoft-com:vml" Requires="v">
                    <p:oleObj spid="_x0000_s44060" name="Ecuación" r:id="rId4" imgW="1587500" imgH="1536700" progId="Equation.3">
                      <p:embed/>
                    </p:oleObj>
                  </mc:Choice>
                  <mc:Fallback>
                    <p:oleObj name="Ecuación" r:id="rId4" imgW="1587500" imgH="1536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 y="8664"/>
                            <a:ext cx="2574" cy="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537" name="Rectangle 4"/>
            <p:cNvSpPr>
              <a:spLocks noChangeArrowheads="1"/>
            </p:cNvSpPr>
            <p:nvPr/>
          </p:nvSpPr>
          <p:spPr bwMode="auto">
            <a:xfrm>
              <a:off x="1857375" y="3719513"/>
              <a:ext cx="102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ES" altLang="es-MX" sz="1800">
                  <a:solidFill>
                    <a:schemeClr val="bg2">
                      <a:lumMod val="25000"/>
                    </a:schemeClr>
                  </a:solidFill>
                  <a:latin typeface="ZapfHumnst BT"/>
                  <a:cs typeface="Times New Roman" pitchFamily="18" charset="0"/>
                </a:rPr>
                <a:t>QPSK =</a:t>
              </a:r>
              <a:endParaRPr lang="es-MX" altLang="es-MX">
                <a:solidFill>
                  <a:schemeClr val="bg2">
                    <a:lumMod val="25000"/>
                  </a:schemeClr>
                </a:solidFill>
              </a:endParaRPr>
            </a:p>
          </p:txBody>
        </p:sp>
      </p:grpSp>
      <p:sp>
        <p:nvSpPr>
          <p:cNvPr id="4105" name="Rectangle 4"/>
          <p:cNvSpPr>
            <a:spLocks noChangeArrowheads="1"/>
          </p:cNvSpPr>
          <p:nvPr/>
        </p:nvSpPr>
        <p:spPr bwMode="auto">
          <a:xfrm>
            <a:off x="857250" y="5643840"/>
            <a:ext cx="6817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r>
              <a:rPr lang="es-ES" altLang="es-MX" sz="1800" dirty="0">
                <a:solidFill>
                  <a:schemeClr val="bg2">
                    <a:lumMod val="25000"/>
                  </a:schemeClr>
                </a:solidFill>
                <a:latin typeface="ZapfHumnst BT"/>
                <a:cs typeface="Times New Roman" pitchFamily="18" charset="0"/>
              </a:rPr>
              <a:t>  Este tipo de señales es utilizada en </a:t>
            </a:r>
            <a:r>
              <a:rPr lang="es-ES" altLang="es-MX" sz="1800" b="1" dirty="0">
                <a:solidFill>
                  <a:schemeClr val="bg2">
                    <a:lumMod val="25000"/>
                  </a:schemeClr>
                </a:solidFill>
                <a:latin typeface="ZapfHumnst BT"/>
                <a:cs typeface="Times New Roman" pitchFamily="18" charset="0"/>
              </a:rPr>
              <a:t>transmisiones </a:t>
            </a:r>
            <a:r>
              <a:rPr lang="es-ES" altLang="es-MX" sz="1800" b="1" dirty="0" smtClean="0">
                <a:solidFill>
                  <a:schemeClr val="bg2">
                    <a:lumMod val="25000"/>
                  </a:schemeClr>
                </a:solidFill>
                <a:latin typeface="ZapfHumnst BT"/>
                <a:cs typeface="Times New Roman" pitchFamily="18" charset="0"/>
              </a:rPr>
              <a:t>satelitales</a:t>
            </a:r>
            <a:r>
              <a:rPr lang="es-ES" altLang="es-MX" sz="1800" dirty="0" smtClean="0">
                <a:solidFill>
                  <a:schemeClr val="bg2">
                    <a:lumMod val="25000"/>
                  </a:schemeClr>
                </a:solidFill>
                <a:latin typeface="ZapfHumnst BT"/>
                <a:cs typeface="Times New Roman" pitchFamily="18" charset="0"/>
              </a:rPr>
              <a:t>.</a:t>
            </a:r>
            <a:endParaRPr lang="es-MX" altLang="es-MX" dirty="0">
              <a:solidFill>
                <a:schemeClr val="bg2">
                  <a:lumMod val="25000"/>
                </a:schemeClr>
              </a:solidFill>
            </a:endParaRPr>
          </a:p>
        </p:txBody>
      </p:sp>
    </p:spTree>
    <p:extLst>
      <p:ext uri="{BB962C8B-B14F-4D97-AF65-F5344CB8AC3E}">
        <p14:creationId xmlns:p14="http://schemas.microsoft.com/office/powerpoint/2010/main" val="157262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ox(in)">
                                      <p:cBhvr>
                                        <p:cTn id="7" dur="500"/>
                                        <p:tgtEl>
                                          <p:spTgt spid="4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5"/>
                                        </p:tgtEl>
                                        <p:attrNameLst>
                                          <p:attrName>style.visibility</p:attrName>
                                        </p:attrNameLst>
                                      </p:cBhvr>
                                      <p:to>
                                        <p:strVal val="visible"/>
                                      </p:to>
                                    </p:set>
                                    <p:animEffect transition="in" filter="box(in)">
                                      <p:cBhvr>
                                        <p:cTn id="17"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355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68" name="Rectangle 3"/>
          <p:cNvSpPr txBox="1">
            <a:spLocks noChangeArrowheads="1"/>
          </p:cNvSpPr>
          <p:nvPr/>
        </p:nvSpPr>
        <p:spPr>
          <a:xfrm>
            <a:off x="714375" y="1714500"/>
            <a:ext cx="8001000" cy="42862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b="1" kern="0" dirty="0">
                <a:solidFill>
                  <a:schemeClr val="bg2">
                    <a:lumMod val="25000"/>
                  </a:schemeClr>
                </a:solidFill>
                <a:latin typeface="ZapfHumnst BT"/>
                <a:cs typeface="Arial" pitchFamily="34" charset="0"/>
              </a:rPr>
              <a:t>PSK</a:t>
            </a:r>
            <a:r>
              <a:rPr lang="es-MX" sz="1600" kern="0" dirty="0">
                <a:solidFill>
                  <a:schemeClr val="bg2">
                    <a:lumMod val="25000"/>
                  </a:schemeClr>
                </a:solidFill>
                <a:latin typeface="ZapfHumnst BT"/>
                <a:cs typeface="Arial" pitchFamily="34" charset="0"/>
              </a:rPr>
              <a:t> se puede extender a </a:t>
            </a:r>
            <a:r>
              <a:rPr lang="es-MX" sz="1600" b="1" kern="0" dirty="0">
                <a:solidFill>
                  <a:schemeClr val="bg2">
                    <a:lumMod val="25000"/>
                  </a:schemeClr>
                </a:solidFill>
                <a:latin typeface="ZapfHumnst BT"/>
                <a:cs typeface="Arial" pitchFamily="34" charset="0"/>
              </a:rPr>
              <a:t>8-PSK.</a:t>
            </a:r>
          </a:p>
        </p:txBody>
      </p:sp>
      <p:sp>
        <p:nvSpPr>
          <p:cNvPr id="23557" name="7 CuadroTexto"/>
          <p:cNvSpPr txBox="1">
            <a:spLocks noChangeArrowheads="1"/>
          </p:cNvSpPr>
          <p:nvPr/>
        </p:nvSpPr>
        <p:spPr bwMode="auto">
          <a:xfrm>
            <a:off x="642938" y="1143000"/>
            <a:ext cx="2643187"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8 </a:t>
            </a:r>
            <a:r>
              <a:rPr lang="es-MX" altLang="es-MX" sz="2000" b="1" dirty="0" smtClean="0">
                <a:solidFill>
                  <a:schemeClr val="accent6">
                    <a:lumMod val="75000"/>
                  </a:schemeClr>
                </a:solidFill>
                <a:latin typeface="ZapfHumnst BT"/>
              </a:rPr>
              <a:t>- </a:t>
            </a:r>
            <a:r>
              <a:rPr lang="es-MX" altLang="es-MX" sz="2000" b="1" dirty="0">
                <a:solidFill>
                  <a:schemeClr val="accent6">
                    <a:lumMod val="75000"/>
                  </a:schemeClr>
                </a:solidFill>
                <a:latin typeface="ZapfHumnst BT"/>
              </a:rPr>
              <a:t>PSK</a:t>
            </a:r>
            <a:endParaRPr lang="es-MX" altLang="es-MX" sz="2000" dirty="0">
              <a:solidFill>
                <a:schemeClr val="accent6">
                  <a:lumMod val="75000"/>
                </a:schemeClr>
              </a:solidFill>
              <a:latin typeface="ZapfHumnst BT"/>
            </a:endParaRPr>
          </a:p>
        </p:txBody>
      </p:sp>
      <p:graphicFrame>
        <p:nvGraphicFramePr>
          <p:cNvPr id="41" name="40 Tabla"/>
          <p:cNvGraphicFramePr>
            <a:graphicFrameLocks noGrp="1"/>
          </p:cNvGraphicFramePr>
          <p:nvPr/>
        </p:nvGraphicFramePr>
        <p:xfrm>
          <a:off x="1571625" y="4000500"/>
          <a:ext cx="1785938" cy="2413000"/>
        </p:xfrm>
        <a:graphic>
          <a:graphicData uri="http://schemas.openxmlformats.org/drawingml/2006/table">
            <a:tbl>
              <a:tblPr firstRow="1" bandRow="1">
                <a:tableStyleId>{5C22544A-7EE6-4342-B048-85BDC9FD1C3A}</a:tableStyleId>
              </a:tblPr>
              <a:tblGrid>
                <a:gridCol w="857250"/>
                <a:gridCol w="928688"/>
              </a:tblGrid>
              <a:tr h="370840">
                <a:tc>
                  <a:txBody>
                    <a:bodyPr/>
                    <a:lstStyle/>
                    <a:p>
                      <a:pPr algn="ctr"/>
                      <a:r>
                        <a:rPr lang="es-MX" sz="1600" dirty="0" err="1" smtClean="0">
                          <a:solidFill>
                            <a:schemeClr val="tx1"/>
                          </a:solidFill>
                          <a:latin typeface="ZapfHumnst BT"/>
                        </a:rPr>
                        <a:t>Tribit</a:t>
                      </a:r>
                      <a:endParaRPr lang="es-MX" sz="1600" dirty="0">
                        <a:solidFill>
                          <a:schemeClr val="tx1"/>
                        </a:solidFill>
                        <a:latin typeface="ZapfHumnst BT"/>
                      </a:endParaRPr>
                    </a:p>
                  </a:txBody>
                  <a:tcPr marL="91439" marR="914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1600" dirty="0" smtClean="0">
                          <a:solidFill>
                            <a:schemeClr val="tx1"/>
                          </a:solidFill>
                          <a:latin typeface="ZapfHumnst BT"/>
                        </a:rPr>
                        <a:t>Fase</a:t>
                      </a:r>
                      <a:endParaRPr lang="es-MX" sz="1600" dirty="0">
                        <a:solidFill>
                          <a:schemeClr val="tx1"/>
                        </a:solidFill>
                        <a:latin typeface="ZapfHumnst BT"/>
                      </a:endParaRPr>
                    </a:p>
                  </a:txBody>
                  <a:tcPr marL="91439" marR="914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1600" dirty="0" smtClean="0">
                          <a:solidFill>
                            <a:schemeClr val="tx1"/>
                          </a:solidFill>
                          <a:latin typeface="ZapfHumnst BT"/>
                        </a:rPr>
                        <a:t>000</a:t>
                      </a:r>
                    </a:p>
                    <a:p>
                      <a:pPr algn="ctr"/>
                      <a:r>
                        <a:rPr lang="es-MX" sz="1600" dirty="0" smtClean="0">
                          <a:solidFill>
                            <a:schemeClr val="tx1"/>
                          </a:solidFill>
                          <a:latin typeface="ZapfHumnst BT"/>
                        </a:rPr>
                        <a:t>001</a:t>
                      </a:r>
                    </a:p>
                    <a:p>
                      <a:pPr algn="ctr"/>
                      <a:r>
                        <a:rPr lang="es-MX" sz="1600" dirty="0" smtClean="0">
                          <a:solidFill>
                            <a:schemeClr val="tx1"/>
                          </a:solidFill>
                          <a:latin typeface="ZapfHumnst BT"/>
                        </a:rPr>
                        <a:t>010</a:t>
                      </a:r>
                    </a:p>
                    <a:p>
                      <a:pPr algn="ctr"/>
                      <a:r>
                        <a:rPr lang="es-MX" sz="1600" dirty="0" smtClean="0">
                          <a:solidFill>
                            <a:schemeClr val="tx1"/>
                          </a:solidFill>
                          <a:latin typeface="ZapfHumnst BT"/>
                        </a:rPr>
                        <a:t>011</a:t>
                      </a:r>
                    </a:p>
                    <a:p>
                      <a:pPr algn="ctr"/>
                      <a:r>
                        <a:rPr lang="es-MX" sz="1600" dirty="0" smtClean="0">
                          <a:solidFill>
                            <a:schemeClr val="tx1"/>
                          </a:solidFill>
                          <a:latin typeface="ZapfHumnst BT"/>
                        </a:rPr>
                        <a:t>100</a:t>
                      </a:r>
                    </a:p>
                    <a:p>
                      <a:pPr algn="ctr"/>
                      <a:r>
                        <a:rPr lang="es-MX" sz="1600" dirty="0" smtClean="0">
                          <a:solidFill>
                            <a:schemeClr val="tx1"/>
                          </a:solidFill>
                          <a:latin typeface="ZapfHumnst BT"/>
                        </a:rPr>
                        <a:t>101</a:t>
                      </a:r>
                    </a:p>
                    <a:p>
                      <a:pPr algn="ctr"/>
                      <a:r>
                        <a:rPr lang="es-MX" sz="1600" dirty="0" smtClean="0">
                          <a:solidFill>
                            <a:schemeClr val="tx1"/>
                          </a:solidFill>
                          <a:latin typeface="ZapfHumnst BT"/>
                        </a:rPr>
                        <a:t>110</a:t>
                      </a:r>
                    </a:p>
                    <a:p>
                      <a:pPr algn="ctr"/>
                      <a:r>
                        <a:rPr lang="es-MX" sz="1600" dirty="0" smtClean="0">
                          <a:solidFill>
                            <a:schemeClr val="tx1"/>
                          </a:solidFill>
                          <a:latin typeface="ZapfHumnst BT"/>
                        </a:rPr>
                        <a:t>111</a:t>
                      </a:r>
                      <a:endParaRPr lang="es-MX" sz="1600" dirty="0">
                        <a:solidFill>
                          <a:schemeClr val="tx1"/>
                        </a:solidFill>
                        <a:latin typeface="ZapfHumnst BT"/>
                      </a:endParaRPr>
                    </a:p>
                  </a:txBody>
                  <a:tcPr marL="91439" marR="914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1600" dirty="0" smtClean="0">
                          <a:solidFill>
                            <a:schemeClr val="tx1"/>
                          </a:solidFill>
                          <a:latin typeface="ZapfHumnst BT"/>
                        </a:rPr>
                        <a:t>0</a:t>
                      </a:r>
                    </a:p>
                    <a:p>
                      <a:pPr algn="ctr"/>
                      <a:r>
                        <a:rPr lang="es-MX" sz="1600" dirty="0" smtClean="0">
                          <a:solidFill>
                            <a:schemeClr val="tx1"/>
                          </a:solidFill>
                          <a:latin typeface="ZapfHumnst BT"/>
                        </a:rPr>
                        <a:t>45</a:t>
                      </a:r>
                    </a:p>
                    <a:p>
                      <a:pPr algn="ctr"/>
                      <a:r>
                        <a:rPr lang="es-MX" sz="1600" dirty="0" smtClean="0">
                          <a:solidFill>
                            <a:schemeClr val="tx1"/>
                          </a:solidFill>
                          <a:latin typeface="ZapfHumnst BT"/>
                        </a:rPr>
                        <a:t>90</a:t>
                      </a:r>
                    </a:p>
                    <a:p>
                      <a:pPr algn="ctr"/>
                      <a:r>
                        <a:rPr lang="es-MX" sz="1600" dirty="0" smtClean="0">
                          <a:solidFill>
                            <a:schemeClr val="tx1"/>
                          </a:solidFill>
                          <a:latin typeface="ZapfHumnst BT"/>
                        </a:rPr>
                        <a:t>135</a:t>
                      </a:r>
                    </a:p>
                    <a:p>
                      <a:pPr algn="ctr"/>
                      <a:r>
                        <a:rPr lang="es-MX" sz="1600" dirty="0" smtClean="0">
                          <a:solidFill>
                            <a:schemeClr val="tx1"/>
                          </a:solidFill>
                          <a:latin typeface="ZapfHumnst BT"/>
                        </a:rPr>
                        <a:t>180</a:t>
                      </a:r>
                    </a:p>
                    <a:p>
                      <a:pPr algn="ctr"/>
                      <a:r>
                        <a:rPr lang="es-MX" sz="1600" dirty="0" smtClean="0">
                          <a:solidFill>
                            <a:schemeClr val="tx1"/>
                          </a:solidFill>
                          <a:latin typeface="ZapfHumnst BT"/>
                        </a:rPr>
                        <a:t>225</a:t>
                      </a:r>
                    </a:p>
                    <a:p>
                      <a:pPr algn="ctr"/>
                      <a:r>
                        <a:rPr lang="es-MX" sz="1600" dirty="0" smtClean="0">
                          <a:solidFill>
                            <a:schemeClr val="tx1"/>
                          </a:solidFill>
                          <a:latin typeface="ZapfHumnst BT"/>
                        </a:rPr>
                        <a:t>270</a:t>
                      </a:r>
                    </a:p>
                    <a:p>
                      <a:pPr algn="ctr"/>
                      <a:r>
                        <a:rPr lang="es-MX" sz="1600" dirty="0" smtClean="0">
                          <a:solidFill>
                            <a:schemeClr val="tx1"/>
                          </a:solidFill>
                          <a:latin typeface="ZapfHumnst BT"/>
                        </a:rPr>
                        <a:t>315</a:t>
                      </a:r>
                      <a:endParaRPr lang="es-MX" sz="1600" dirty="0">
                        <a:solidFill>
                          <a:schemeClr val="tx1"/>
                        </a:solidFill>
                        <a:latin typeface="ZapfHumnst BT"/>
                      </a:endParaRPr>
                    </a:p>
                  </a:txBody>
                  <a:tcPr marL="91439" marR="914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569" name="27 Grupo"/>
          <p:cNvGrpSpPr>
            <a:grpSpLocks/>
          </p:cNvGrpSpPr>
          <p:nvPr/>
        </p:nvGrpSpPr>
        <p:grpSpPr bwMode="auto">
          <a:xfrm>
            <a:off x="4286250" y="3471863"/>
            <a:ext cx="4429125" cy="3100387"/>
            <a:chOff x="2071691" y="2753021"/>
            <a:chExt cx="4429135" cy="3100092"/>
          </a:xfrm>
        </p:grpSpPr>
        <p:cxnSp>
          <p:nvCxnSpPr>
            <p:cNvPr id="23573" name="22 Conector recto"/>
            <p:cNvCxnSpPr>
              <a:cxnSpLocks noChangeShapeType="1"/>
            </p:cNvCxnSpPr>
            <p:nvPr/>
          </p:nvCxnSpPr>
          <p:spPr bwMode="auto">
            <a:xfrm>
              <a:off x="3428997" y="4319609"/>
              <a:ext cx="1643051"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3574" name="23 Conector recto"/>
            <p:cNvCxnSpPr>
              <a:cxnSpLocks noChangeShapeType="1"/>
            </p:cNvCxnSpPr>
            <p:nvPr/>
          </p:nvCxnSpPr>
          <p:spPr bwMode="auto">
            <a:xfrm rot="16200000" flipV="1">
              <a:off x="3607464" y="4355334"/>
              <a:ext cx="1357556"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31" name="30 Elipse"/>
            <p:cNvSpPr/>
            <p:nvPr/>
          </p:nvSpPr>
          <p:spPr bwMode="auto">
            <a:xfrm>
              <a:off x="3429007" y="4248304"/>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2" name="31 Elipse"/>
            <p:cNvSpPr/>
            <p:nvPr/>
          </p:nvSpPr>
          <p:spPr bwMode="auto">
            <a:xfrm>
              <a:off x="4929197" y="4248304"/>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3" name="Rectangle 3"/>
            <p:cNvSpPr txBox="1">
              <a:spLocks noChangeArrowheads="1"/>
            </p:cNvSpPr>
            <p:nvPr/>
          </p:nvSpPr>
          <p:spPr bwMode="auto">
            <a:xfrm>
              <a:off x="5143511" y="4105442"/>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000</a:t>
              </a:r>
            </a:p>
          </p:txBody>
        </p:sp>
        <p:sp>
          <p:nvSpPr>
            <p:cNvPr id="34" name="33 Elipse"/>
            <p:cNvSpPr/>
            <p:nvPr/>
          </p:nvSpPr>
          <p:spPr bwMode="auto">
            <a:xfrm>
              <a:off x="4214821" y="367685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5" name="34 Elipse"/>
            <p:cNvSpPr/>
            <p:nvPr/>
          </p:nvSpPr>
          <p:spPr bwMode="auto">
            <a:xfrm>
              <a:off x="4214821" y="4891180"/>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cxnSp>
          <p:nvCxnSpPr>
            <p:cNvPr id="23580" name="29 Conector recto"/>
            <p:cNvCxnSpPr>
              <a:cxnSpLocks noChangeShapeType="1"/>
            </p:cNvCxnSpPr>
            <p:nvPr/>
          </p:nvCxnSpPr>
          <p:spPr bwMode="auto">
            <a:xfrm rot="10800000" flipH="1">
              <a:off x="3857619" y="3819462"/>
              <a:ext cx="928683" cy="96457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37" name="36 Elipse"/>
            <p:cNvSpPr/>
            <p:nvPr/>
          </p:nvSpPr>
          <p:spPr bwMode="auto">
            <a:xfrm>
              <a:off x="4714885" y="374828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8" name="37 Elipse"/>
            <p:cNvSpPr/>
            <p:nvPr/>
          </p:nvSpPr>
          <p:spPr bwMode="auto">
            <a:xfrm>
              <a:off x="3714758" y="474831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cxnSp>
          <p:nvCxnSpPr>
            <p:cNvPr id="23583" name="32 Conector recto"/>
            <p:cNvCxnSpPr>
              <a:cxnSpLocks noChangeShapeType="1"/>
            </p:cNvCxnSpPr>
            <p:nvPr/>
          </p:nvCxnSpPr>
          <p:spPr bwMode="auto">
            <a:xfrm>
              <a:off x="3714745" y="3819457"/>
              <a:ext cx="1142992" cy="100030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40" name="39 Elipse"/>
            <p:cNvSpPr/>
            <p:nvPr/>
          </p:nvSpPr>
          <p:spPr bwMode="auto">
            <a:xfrm>
              <a:off x="4786322" y="474831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42" name="41 Elipse"/>
            <p:cNvSpPr/>
            <p:nvPr/>
          </p:nvSpPr>
          <p:spPr bwMode="auto">
            <a:xfrm>
              <a:off x="3643320" y="374828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43" name="Rectangle 3"/>
            <p:cNvSpPr txBox="1">
              <a:spLocks noChangeArrowheads="1"/>
            </p:cNvSpPr>
            <p:nvPr/>
          </p:nvSpPr>
          <p:spPr bwMode="auto">
            <a:xfrm>
              <a:off x="4786322" y="3462565"/>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001</a:t>
              </a:r>
            </a:p>
          </p:txBody>
        </p:sp>
        <p:sp>
          <p:nvSpPr>
            <p:cNvPr id="44" name="Rectangle 3"/>
            <p:cNvSpPr txBox="1">
              <a:spLocks noChangeArrowheads="1"/>
            </p:cNvSpPr>
            <p:nvPr/>
          </p:nvSpPr>
          <p:spPr bwMode="auto">
            <a:xfrm>
              <a:off x="4071946" y="3176843"/>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010</a:t>
              </a:r>
            </a:p>
          </p:txBody>
        </p:sp>
        <p:sp>
          <p:nvSpPr>
            <p:cNvPr id="45" name="Rectangle 3"/>
            <p:cNvSpPr txBox="1">
              <a:spLocks noChangeArrowheads="1"/>
            </p:cNvSpPr>
            <p:nvPr/>
          </p:nvSpPr>
          <p:spPr bwMode="auto">
            <a:xfrm>
              <a:off x="3357569" y="3319704"/>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011</a:t>
              </a:r>
            </a:p>
          </p:txBody>
        </p:sp>
        <p:sp>
          <p:nvSpPr>
            <p:cNvPr id="46" name="Rectangle 3"/>
            <p:cNvSpPr txBox="1">
              <a:spLocks noChangeArrowheads="1"/>
            </p:cNvSpPr>
            <p:nvPr/>
          </p:nvSpPr>
          <p:spPr bwMode="auto">
            <a:xfrm>
              <a:off x="2928943" y="4034011"/>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100</a:t>
              </a:r>
            </a:p>
          </p:txBody>
        </p:sp>
        <p:sp>
          <p:nvSpPr>
            <p:cNvPr id="47" name="Rectangle 3"/>
            <p:cNvSpPr txBox="1">
              <a:spLocks noChangeArrowheads="1"/>
            </p:cNvSpPr>
            <p:nvPr/>
          </p:nvSpPr>
          <p:spPr bwMode="auto">
            <a:xfrm>
              <a:off x="3286132" y="4748318"/>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101</a:t>
              </a:r>
            </a:p>
          </p:txBody>
        </p:sp>
        <p:sp>
          <p:nvSpPr>
            <p:cNvPr id="48" name="Rectangle 3"/>
            <p:cNvSpPr txBox="1">
              <a:spLocks noChangeArrowheads="1"/>
            </p:cNvSpPr>
            <p:nvPr/>
          </p:nvSpPr>
          <p:spPr bwMode="auto">
            <a:xfrm>
              <a:off x="4071946" y="5034041"/>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110</a:t>
              </a:r>
            </a:p>
          </p:txBody>
        </p:sp>
        <p:sp>
          <p:nvSpPr>
            <p:cNvPr id="49" name="Rectangle 3"/>
            <p:cNvSpPr txBox="1">
              <a:spLocks noChangeArrowheads="1"/>
            </p:cNvSpPr>
            <p:nvPr/>
          </p:nvSpPr>
          <p:spPr bwMode="auto">
            <a:xfrm>
              <a:off x="4786322" y="4819749"/>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111</a:t>
              </a:r>
            </a:p>
          </p:txBody>
        </p:sp>
        <p:sp>
          <p:nvSpPr>
            <p:cNvPr id="23593" name="16 Rectángulo"/>
            <p:cNvSpPr>
              <a:spLocks noChangeArrowheads="1"/>
            </p:cNvSpPr>
            <p:nvPr/>
          </p:nvSpPr>
          <p:spPr bwMode="auto">
            <a:xfrm>
              <a:off x="5643563" y="4033798"/>
              <a:ext cx="857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0</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 0°</a:t>
              </a:r>
              <a:endParaRPr lang="es-MX" altLang="es-MX" sz="1600">
                <a:solidFill>
                  <a:schemeClr val="accent2"/>
                </a:solidFill>
                <a:latin typeface="ZapfHumnst BT"/>
              </a:endParaRPr>
            </a:p>
          </p:txBody>
        </p:sp>
        <p:sp>
          <p:nvSpPr>
            <p:cNvPr id="23594" name="16 Rectángulo"/>
            <p:cNvSpPr>
              <a:spLocks noChangeArrowheads="1"/>
            </p:cNvSpPr>
            <p:nvPr/>
          </p:nvSpPr>
          <p:spPr bwMode="auto">
            <a:xfrm>
              <a:off x="5286375" y="3357697"/>
              <a:ext cx="107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/4 = 45°</a:t>
              </a:r>
              <a:endParaRPr lang="es-MX" altLang="es-MX" sz="1600">
                <a:solidFill>
                  <a:schemeClr val="accent2"/>
                </a:solidFill>
                <a:latin typeface="ZapfHumnst BT"/>
              </a:endParaRPr>
            </a:p>
          </p:txBody>
        </p:sp>
        <p:sp>
          <p:nvSpPr>
            <p:cNvPr id="23595" name="16 Rectángulo"/>
            <p:cNvSpPr>
              <a:spLocks noChangeArrowheads="1"/>
            </p:cNvSpPr>
            <p:nvPr/>
          </p:nvSpPr>
          <p:spPr bwMode="auto">
            <a:xfrm>
              <a:off x="3786189" y="2753021"/>
              <a:ext cx="1143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/2 = 90°</a:t>
              </a:r>
              <a:endParaRPr lang="es-MX" altLang="es-MX" sz="1600">
                <a:solidFill>
                  <a:schemeClr val="accent2"/>
                </a:solidFill>
                <a:latin typeface="ZapfHumnst BT"/>
              </a:endParaRPr>
            </a:p>
          </p:txBody>
        </p:sp>
        <p:sp>
          <p:nvSpPr>
            <p:cNvPr id="23596" name="16 Rectángulo"/>
            <p:cNvSpPr>
              <a:spLocks noChangeArrowheads="1"/>
            </p:cNvSpPr>
            <p:nvPr/>
          </p:nvSpPr>
          <p:spPr bwMode="auto">
            <a:xfrm>
              <a:off x="2214546" y="3286246"/>
              <a:ext cx="1214425"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3</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135°</a:t>
              </a:r>
              <a:endParaRPr lang="es-MX" altLang="es-MX" sz="1600">
                <a:solidFill>
                  <a:schemeClr val="accent2"/>
                </a:solidFill>
                <a:latin typeface="ZapfHumnst BT"/>
              </a:endParaRPr>
            </a:p>
          </p:txBody>
        </p:sp>
        <p:sp>
          <p:nvSpPr>
            <p:cNvPr id="23597" name="16 Rectángulo"/>
            <p:cNvSpPr>
              <a:spLocks noChangeArrowheads="1"/>
            </p:cNvSpPr>
            <p:nvPr/>
          </p:nvSpPr>
          <p:spPr bwMode="auto">
            <a:xfrm>
              <a:off x="2071691" y="4033798"/>
              <a:ext cx="928673"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 180°</a:t>
              </a:r>
              <a:endParaRPr lang="es-MX" altLang="es-MX" sz="1600">
                <a:solidFill>
                  <a:schemeClr val="accent2"/>
                </a:solidFill>
                <a:latin typeface="ZapfHumnst BT"/>
              </a:endParaRPr>
            </a:p>
          </p:txBody>
        </p:sp>
        <p:sp>
          <p:nvSpPr>
            <p:cNvPr id="23598" name="16 Rectángulo"/>
            <p:cNvSpPr>
              <a:spLocks noChangeArrowheads="1"/>
            </p:cNvSpPr>
            <p:nvPr/>
          </p:nvSpPr>
          <p:spPr bwMode="auto">
            <a:xfrm>
              <a:off x="2214567" y="4715264"/>
              <a:ext cx="1214425"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5</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225°</a:t>
              </a:r>
              <a:endParaRPr lang="es-MX" altLang="es-MX" sz="1600">
                <a:solidFill>
                  <a:schemeClr val="accent2"/>
                </a:solidFill>
                <a:latin typeface="ZapfHumnst BT"/>
              </a:endParaRPr>
            </a:p>
          </p:txBody>
        </p:sp>
        <p:sp>
          <p:nvSpPr>
            <p:cNvPr id="23599" name="16 Rectángulo"/>
            <p:cNvSpPr>
              <a:spLocks noChangeArrowheads="1"/>
            </p:cNvSpPr>
            <p:nvPr/>
          </p:nvSpPr>
          <p:spPr bwMode="auto">
            <a:xfrm>
              <a:off x="3786189" y="5391365"/>
              <a:ext cx="1214439"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6</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270°</a:t>
              </a:r>
              <a:endParaRPr lang="es-MX" altLang="es-MX" sz="1600">
                <a:solidFill>
                  <a:schemeClr val="accent2"/>
                </a:solidFill>
                <a:latin typeface="ZapfHumnst BT"/>
              </a:endParaRPr>
            </a:p>
          </p:txBody>
        </p:sp>
        <p:sp>
          <p:nvSpPr>
            <p:cNvPr id="23600" name="16 Rectángulo"/>
            <p:cNvSpPr>
              <a:spLocks noChangeArrowheads="1"/>
            </p:cNvSpPr>
            <p:nvPr/>
          </p:nvSpPr>
          <p:spPr bwMode="auto">
            <a:xfrm>
              <a:off x="5286375" y="4819758"/>
              <a:ext cx="1214451"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7</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315°</a:t>
              </a:r>
              <a:endParaRPr lang="es-MX" altLang="es-MX" sz="1600">
                <a:solidFill>
                  <a:schemeClr val="accent2"/>
                </a:solidFill>
                <a:latin typeface="ZapfHumnst BT"/>
              </a:endParaRPr>
            </a:p>
          </p:txBody>
        </p:sp>
      </p:grpSp>
      <p:sp>
        <p:nvSpPr>
          <p:cNvPr id="50" name="Rectangle 3"/>
          <p:cNvSpPr txBox="1">
            <a:spLocks noChangeArrowheads="1"/>
          </p:cNvSpPr>
          <p:nvPr/>
        </p:nvSpPr>
        <p:spPr>
          <a:xfrm>
            <a:off x="714375" y="2143125"/>
            <a:ext cx="8001000" cy="500063"/>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kern="0" dirty="0">
                <a:solidFill>
                  <a:schemeClr val="bg2">
                    <a:lumMod val="25000"/>
                  </a:schemeClr>
                </a:solidFill>
                <a:latin typeface="ZapfHumnst BT"/>
                <a:cs typeface="Arial" pitchFamily="34" charset="0"/>
              </a:rPr>
              <a:t>En lugar de 90 grados se puede variar la señal en desplazamientos de </a:t>
            </a:r>
            <a:r>
              <a:rPr lang="es-MX" sz="1600" b="1" kern="0" dirty="0">
                <a:solidFill>
                  <a:schemeClr val="bg2">
                    <a:lumMod val="25000"/>
                  </a:schemeClr>
                </a:solidFill>
                <a:latin typeface="ZapfHumnst BT"/>
                <a:cs typeface="Arial" pitchFamily="34" charset="0"/>
              </a:rPr>
              <a:t>45 grados</a:t>
            </a:r>
            <a:r>
              <a:rPr lang="es-MX" sz="1600" kern="0" dirty="0">
                <a:solidFill>
                  <a:schemeClr val="bg2">
                    <a:lumMod val="25000"/>
                  </a:schemeClr>
                </a:solidFill>
                <a:latin typeface="ZapfHumnst BT"/>
                <a:cs typeface="Arial" pitchFamily="34" charset="0"/>
              </a:rPr>
              <a:t>. </a:t>
            </a:r>
          </a:p>
        </p:txBody>
      </p:sp>
      <p:sp>
        <p:nvSpPr>
          <p:cNvPr id="51" name="Rectangle 3"/>
          <p:cNvSpPr txBox="1">
            <a:spLocks noChangeArrowheads="1"/>
          </p:cNvSpPr>
          <p:nvPr/>
        </p:nvSpPr>
        <p:spPr>
          <a:xfrm>
            <a:off x="714375" y="2571750"/>
            <a:ext cx="8072438" cy="71437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kern="0" dirty="0">
                <a:solidFill>
                  <a:schemeClr val="bg2">
                    <a:lumMod val="25000"/>
                  </a:schemeClr>
                </a:solidFill>
                <a:latin typeface="ZapfHumnst BT"/>
                <a:cs typeface="Arial" pitchFamily="34" charset="0"/>
              </a:rPr>
              <a:t>Con </a:t>
            </a:r>
            <a:r>
              <a:rPr lang="es-MX" sz="1600" b="1" kern="0" dirty="0">
                <a:solidFill>
                  <a:schemeClr val="bg2">
                    <a:lumMod val="25000"/>
                  </a:schemeClr>
                </a:solidFill>
                <a:latin typeface="ZapfHumnst BT"/>
                <a:cs typeface="Arial" pitchFamily="34" charset="0"/>
              </a:rPr>
              <a:t>8 fases distintas</a:t>
            </a:r>
            <a:r>
              <a:rPr lang="es-MX" sz="1600" kern="0" dirty="0">
                <a:solidFill>
                  <a:schemeClr val="bg2">
                    <a:lumMod val="25000"/>
                  </a:schemeClr>
                </a:solidFill>
                <a:latin typeface="ZapfHumnst BT"/>
                <a:cs typeface="Arial" pitchFamily="34" charset="0"/>
              </a:rPr>
              <a:t>, cada desplazamiento puede representar </a:t>
            </a:r>
            <a:r>
              <a:rPr lang="es-MX" sz="1600" b="1" kern="0" dirty="0">
                <a:solidFill>
                  <a:schemeClr val="bg2">
                    <a:lumMod val="25000"/>
                  </a:schemeClr>
                </a:solidFill>
                <a:latin typeface="ZapfHumnst BT"/>
                <a:cs typeface="Arial" pitchFamily="34" charset="0"/>
              </a:rPr>
              <a:t>3 bits </a:t>
            </a:r>
            <a:r>
              <a:rPr lang="es-MX" sz="1600" kern="0" dirty="0">
                <a:solidFill>
                  <a:schemeClr val="bg2">
                    <a:lumMod val="25000"/>
                  </a:schemeClr>
                </a:solidFill>
                <a:latin typeface="ZapfHumnst BT"/>
                <a:cs typeface="Arial" pitchFamily="34" charset="0"/>
              </a:rPr>
              <a:t>(un </a:t>
            </a:r>
            <a:r>
              <a:rPr lang="es-MX" sz="1600" kern="0" dirty="0" err="1">
                <a:solidFill>
                  <a:schemeClr val="bg2">
                    <a:lumMod val="25000"/>
                  </a:schemeClr>
                </a:solidFill>
                <a:latin typeface="ZapfHumnst BT"/>
                <a:cs typeface="Arial" pitchFamily="34" charset="0"/>
              </a:rPr>
              <a:t>tribit</a:t>
            </a:r>
            <a:r>
              <a:rPr lang="es-MX" sz="1600" kern="0" dirty="0">
                <a:solidFill>
                  <a:schemeClr val="bg2">
                    <a:lumMod val="25000"/>
                  </a:schemeClr>
                </a:solidFill>
                <a:latin typeface="ZapfHumnst BT"/>
                <a:cs typeface="Arial" pitchFamily="34" charset="0"/>
              </a:rPr>
              <a:t>) al mismo tiempo.</a:t>
            </a:r>
          </a:p>
        </p:txBody>
      </p:sp>
      <p:sp>
        <p:nvSpPr>
          <p:cNvPr id="56" name="Rectangle 3"/>
          <p:cNvSpPr txBox="1">
            <a:spLocks noChangeArrowheads="1"/>
          </p:cNvSpPr>
          <p:nvPr/>
        </p:nvSpPr>
        <p:spPr>
          <a:xfrm>
            <a:off x="714375" y="3286125"/>
            <a:ext cx="4643438" cy="500063"/>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b="1" kern="0" dirty="0">
                <a:solidFill>
                  <a:schemeClr val="bg2">
                    <a:lumMod val="25000"/>
                  </a:schemeClr>
                </a:solidFill>
                <a:latin typeface="ZapfHumnst BT"/>
                <a:cs typeface="Arial" pitchFamily="34" charset="0"/>
              </a:rPr>
              <a:t>8-PSK</a:t>
            </a:r>
            <a:r>
              <a:rPr lang="es-MX" sz="1600" kern="0" dirty="0">
                <a:solidFill>
                  <a:schemeClr val="bg2">
                    <a:lumMod val="25000"/>
                  </a:schemeClr>
                </a:solidFill>
                <a:latin typeface="ZapfHumnst BT"/>
                <a:cs typeface="Arial" pitchFamily="34" charset="0"/>
              </a:rPr>
              <a:t> es tres veces más rápido que </a:t>
            </a:r>
            <a:r>
              <a:rPr lang="es-MX" sz="1600" b="1" kern="0" dirty="0">
                <a:solidFill>
                  <a:schemeClr val="bg2">
                    <a:lumMod val="25000"/>
                  </a:schemeClr>
                </a:solidFill>
                <a:latin typeface="ZapfHumnst BT"/>
                <a:cs typeface="Arial" pitchFamily="34" charset="0"/>
              </a:rPr>
              <a:t>2-PSK</a:t>
            </a:r>
          </a:p>
        </p:txBody>
      </p:sp>
    </p:spTree>
    <p:extLst>
      <p:ext uri="{BB962C8B-B14F-4D97-AF65-F5344CB8AC3E}">
        <p14:creationId xmlns:p14="http://schemas.microsoft.com/office/powerpoint/2010/main" val="2135113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ox(in)">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ox(in)">
                                      <p:cBhvr>
                                        <p:cTn id="17" dur="5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ox(in)">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50" grpId="0"/>
      <p:bldP spid="51"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71500" y="282575"/>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45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4580" name="7 CuadroTexto"/>
          <p:cNvSpPr txBox="1">
            <a:spLocks noChangeArrowheads="1"/>
          </p:cNvSpPr>
          <p:nvPr/>
        </p:nvSpPr>
        <p:spPr bwMode="auto">
          <a:xfrm>
            <a:off x="571500" y="1071563"/>
            <a:ext cx="742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4 - PSK </a:t>
            </a:r>
            <a:r>
              <a:rPr lang="es-MX" altLang="es-MX" sz="2000" dirty="0" smtClean="0">
                <a:solidFill>
                  <a:schemeClr val="accent6">
                    <a:lumMod val="75000"/>
                  </a:schemeClr>
                </a:solidFill>
                <a:latin typeface="ZapfHumnst BT"/>
              </a:rPr>
              <a:t>y</a:t>
            </a:r>
            <a:r>
              <a:rPr lang="es-MX" altLang="es-MX" sz="2000" b="1" dirty="0" smtClean="0">
                <a:solidFill>
                  <a:schemeClr val="accent6">
                    <a:lumMod val="75000"/>
                  </a:schemeClr>
                </a:solidFill>
                <a:latin typeface="ZapfHumnst BT"/>
              </a:rPr>
              <a:t> 8-PSK</a:t>
            </a:r>
            <a:r>
              <a:rPr lang="es-MX" altLang="es-MX" sz="2000" dirty="0" smtClean="0">
                <a:solidFill>
                  <a:schemeClr val="accent6">
                    <a:lumMod val="75000"/>
                  </a:schemeClr>
                </a:solidFill>
                <a:latin typeface="ZapfHumnst BT"/>
              </a:rPr>
              <a:t> </a:t>
            </a:r>
            <a:endParaRPr lang="es-MX" altLang="es-MX" sz="2000" dirty="0">
              <a:solidFill>
                <a:schemeClr val="accent6">
                  <a:lumMod val="75000"/>
                </a:schemeClr>
              </a:solidFill>
              <a:latin typeface="ZapfHumnst BT"/>
            </a:endParaRPr>
          </a:p>
        </p:txBody>
      </p:sp>
      <p:sp>
        <p:nvSpPr>
          <p:cNvPr id="9" name="Rectangle 3"/>
          <p:cNvSpPr txBox="1">
            <a:spLocks noChangeArrowheads="1"/>
          </p:cNvSpPr>
          <p:nvPr/>
        </p:nvSpPr>
        <p:spPr>
          <a:xfrm>
            <a:off x="714375" y="1714500"/>
            <a:ext cx="7858125" cy="785813"/>
          </a:xfrm>
          <a:prstGeom prst="rect">
            <a:avLst/>
          </a:prstGeom>
        </p:spPr>
        <p:txBody>
          <a:bodyPr/>
          <a:lstStyle/>
          <a:p>
            <a:pPr marL="285750" indent="-285750" algn="just" eaLnBrk="0" hangingPunct="0">
              <a:lnSpc>
                <a:spcPct val="150000"/>
              </a:lnSpc>
              <a:spcBef>
                <a:spcPct val="20000"/>
              </a:spcBef>
              <a:buFont typeface="Wingdings" pitchFamily="2" charset="2"/>
              <a:buChar char="q"/>
              <a:defRPr/>
            </a:pPr>
            <a:r>
              <a:rPr lang="es-MX" sz="1600" kern="0" dirty="0">
                <a:solidFill>
                  <a:schemeClr val="bg2">
                    <a:lumMod val="25000"/>
                  </a:schemeClr>
                </a:solidFill>
                <a:latin typeface="ZapfHumnst BT"/>
                <a:cs typeface="Arial" pitchFamily="34" charset="0"/>
              </a:rPr>
              <a:t>La relación del número de bits por desplazamiento del número de fases es potencia de dos. </a:t>
            </a:r>
          </a:p>
        </p:txBody>
      </p:sp>
      <p:sp>
        <p:nvSpPr>
          <p:cNvPr id="10" name="Rectangle 3"/>
          <p:cNvSpPr txBox="1">
            <a:spLocks noChangeArrowheads="1"/>
          </p:cNvSpPr>
          <p:nvPr/>
        </p:nvSpPr>
        <p:spPr>
          <a:xfrm>
            <a:off x="2214563" y="2500313"/>
            <a:ext cx="6429375" cy="928687"/>
          </a:xfrm>
          <a:prstGeom prst="rect">
            <a:avLst/>
          </a:prstGeom>
        </p:spPr>
        <p:txBody>
          <a:bodyPr/>
          <a:lstStyle/>
          <a:p>
            <a:pPr marL="285750" indent="-285750" algn="just" eaLnBrk="0" hangingPunct="0">
              <a:lnSpc>
                <a:spcPct val="150000"/>
              </a:lnSpc>
              <a:spcBef>
                <a:spcPct val="20000"/>
              </a:spcBef>
              <a:buFont typeface="Wingdings" pitchFamily="2" charset="2"/>
              <a:buChar char="§"/>
              <a:defRPr/>
            </a:pPr>
            <a:r>
              <a:rPr lang="es-MX" sz="1600" b="1" kern="0" dirty="0">
                <a:solidFill>
                  <a:schemeClr val="bg2">
                    <a:lumMod val="25000"/>
                  </a:schemeClr>
                </a:solidFill>
                <a:latin typeface="ZapfHumnst BT"/>
                <a:cs typeface="Arial" pitchFamily="34" charset="0"/>
              </a:rPr>
              <a:t>4 fases </a:t>
            </a:r>
            <a:r>
              <a:rPr lang="es-MX" sz="1600" kern="0" dirty="0">
                <a:solidFill>
                  <a:schemeClr val="bg2">
                    <a:lumMod val="25000"/>
                  </a:schemeClr>
                </a:solidFill>
                <a:latin typeface="ZapfHumnst BT"/>
                <a:cs typeface="Arial" pitchFamily="34" charset="0"/>
              </a:rPr>
              <a:t>: Se pueden enviar </a:t>
            </a:r>
            <a:r>
              <a:rPr lang="es-MX" sz="1600" b="1" kern="0" dirty="0">
                <a:solidFill>
                  <a:schemeClr val="bg2">
                    <a:lumMod val="25000"/>
                  </a:schemeClr>
                </a:solidFill>
                <a:latin typeface="ZapfHumnst BT"/>
                <a:cs typeface="Arial" pitchFamily="34" charset="0"/>
              </a:rPr>
              <a:t>dos bits </a:t>
            </a:r>
            <a:r>
              <a:rPr lang="es-MX" sz="1600" kern="0" dirty="0">
                <a:solidFill>
                  <a:schemeClr val="bg2">
                    <a:lumMod val="25000"/>
                  </a:schemeClr>
                </a:solidFill>
                <a:latin typeface="ZapfHumnst BT"/>
                <a:cs typeface="Arial" pitchFamily="34" charset="0"/>
              </a:rPr>
              <a:t>al mismo tiempo  ( 2</a:t>
            </a:r>
            <a:r>
              <a:rPr lang="es-MX" sz="1600" kern="0" baseline="30000" dirty="0">
                <a:solidFill>
                  <a:schemeClr val="bg2">
                    <a:lumMod val="25000"/>
                  </a:schemeClr>
                </a:solidFill>
                <a:latin typeface="ZapfHumnst BT"/>
                <a:cs typeface="Arial" pitchFamily="34" charset="0"/>
              </a:rPr>
              <a:t>2</a:t>
            </a:r>
            <a:r>
              <a:rPr lang="es-MX" sz="1600" kern="0" dirty="0">
                <a:solidFill>
                  <a:schemeClr val="bg2">
                    <a:lumMod val="25000"/>
                  </a:schemeClr>
                </a:solidFill>
                <a:latin typeface="ZapfHumnst BT"/>
                <a:cs typeface="Arial" pitchFamily="34" charset="0"/>
              </a:rPr>
              <a:t> = 4 )</a:t>
            </a:r>
          </a:p>
          <a:p>
            <a:pPr marL="285750" indent="-285750" algn="just" eaLnBrk="0" hangingPunct="0">
              <a:lnSpc>
                <a:spcPct val="150000"/>
              </a:lnSpc>
              <a:spcBef>
                <a:spcPct val="20000"/>
              </a:spcBef>
              <a:buFont typeface="Wingdings" pitchFamily="2" charset="2"/>
              <a:buChar char="§"/>
              <a:defRPr/>
            </a:pPr>
            <a:r>
              <a:rPr lang="es-MX" sz="1600" b="1" kern="0" dirty="0">
                <a:solidFill>
                  <a:schemeClr val="bg2">
                    <a:lumMod val="25000"/>
                  </a:schemeClr>
                </a:solidFill>
                <a:latin typeface="ZapfHumnst BT"/>
                <a:cs typeface="Arial" pitchFamily="34" charset="0"/>
              </a:rPr>
              <a:t>8 fases </a:t>
            </a:r>
            <a:r>
              <a:rPr lang="es-MX" sz="1600" kern="0" dirty="0">
                <a:solidFill>
                  <a:schemeClr val="bg2">
                    <a:lumMod val="25000"/>
                  </a:schemeClr>
                </a:solidFill>
                <a:latin typeface="ZapfHumnst BT"/>
                <a:cs typeface="Arial" pitchFamily="34" charset="0"/>
              </a:rPr>
              <a:t>: Se pueden enviar </a:t>
            </a:r>
            <a:r>
              <a:rPr lang="es-MX" sz="1600" b="1" kern="0" dirty="0">
                <a:solidFill>
                  <a:schemeClr val="bg2">
                    <a:lumMod val="25000"/>
                  </a:schemeClr>
                </a:solidFill>
                <a:latin typeface="ZapfHumnst BT"/>
                <a:cs typeface="Arial" pitchFamily="34" charset="0"/>
              </a:rPr>
              <a:t>tres bits </a:t>
            </a:r>
            <a:r>
              <a:rPr lang="es-MX" sz="1600" kern="0" dirty="0">
                <a:solidFill>
                  <a:schemeClr val="bg2">
                    <a:lumMod val="25000"/>
                  </a:schemeClr>
                </a:solidFill>
                <a:latin typeface="ZapfHumnst BT"/>
                <a:cs typeface="Arial" pitchFamily="34" charset="0"/>
              </a:rPr>
              <a:t>al mismo tiempo  ( 2</a:t>
            </a:r>
            <a:r>
              <a:rPr lang="es-MX" sz="1600" kern="0" baseline="30000" dirty="0">
                <a:solidFill>
                  <a:schemeClr val="bg2">
                    <a:lumMod val="25000"/>
                  </a:schemeClr>
                </a:solidFill>
                <a:latin typeface="ZapfHumnst BT"/>
                <a:cs typeface="Arial" pitchFamily="34" charset="0"/>
              </a:rPr>
              <a:t>3</a:t>
            </a:r>
            <a:r>
              <a:rPr lang="es-MX" sz="1600" kern="0" dirty="0">
                <a:solidFill>
                  <a:schemeClr val="bg2">
                    <a:lumMod val="25000"/>
                  </a:schemeClr>
                </a:solidFill>
                <a:latin typeface="ZapfHumnst BT"/>
                <a:cs typeface="Arial" pitchFamily="34" charset="0"/>
              </a:rPr>
              <a:t> = 8 )</a:t>
            </a:r>
          </a:p>
        </p:txBody>
      </p:sp>
      <p:grpSp>
        <p:nvGrpSpPr>
          <p:cNvPr id="24583" name="10 Grupo"/>
          <p:cNvGrpSpPr>
            <a:grpSpLocks/>
          </p:cNvGrpSpPr>
          <p:nvPr/>
        </p:nvGrpSpPr>
        <p:grpSpPr bwMode="auto">
          <a:xfrm>
            <a:off x="1571625" y="4429125"/>
            <a:ext cx="2571750" cy="2214563"/>
            <a:chOff x="857224" y="4572008"/>
            <a:chExt cx="2571768" cy="2214578"/>
          </a:xfrm>
        </p:grpSpPr>
        <p:cxnSp>
          <p:nvCxnSpPr>
            <p:cNvPr id="24607" name="11 Conector recto"/>
            <p:cNvCxnSpPr>
              <a:cxnSpLocks noChangeShapeType="1"/>
            </p:cNvCxnSpPr>
            <p:nvPr/>
          </p:nvCxnSpPr>
          <p:spPr bwMode="auto">
            <a:xfrm>
              <a:off x="1285852" y="5643578"/>
              <a:ext cx="1643074"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4608" name="12 Conector recto"/>
            <p:cNvCxnSpPr>
              <a:cxnSpLocks noChangeShapeType="1"/>
            </p:cNvCxnSpPr>
            <p:nvPr/>
          </p:nvCxnSpPr>
          <p:spPr bwMode="auto">
            <a:xfrm rot="16200000" flipV="1">
              <a:off x="1464449" y="5679296"/>
              <a:ext cx="1357321"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4" name="13 Elipse"/>
            <p:cNvSpPr/>
            <p:nvPr/>
          </p:nvSpPr>
          <p:spPr bwMode="auto">
            <a:xfrm>
              <a:off x="1285852" y="5572140"/>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15" name="14 Elipse"/>
            <p:cNvSpPr/>
            <p:nvPr/>
          </p:nvSpPr>
          <p:spPr bwMode="auto">
            <a:xfrm>
              <a:off x="2786051" y="5572140"/>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16" name="Rectangle 3"/>
            <p:cNvSpPr txBox="1">
              <a:spLocks noChangeArrowheads="1"/>
            </p:cNvSpPr>
            <p:nvPr/>
          </p:nvSpPr>
          <p:spPr>
            <a:xfrm>
              <a:off x="857224" y="5429264"/>
              <a:ext cx="428628"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10</a:t>
              </a:r>
            </a:p>
          </p:txBody>
        </p:sp>
        <p:sp>
          <p:nvSpPr>
            <p:cNvPr id="17" name="Rectangle 3"/>
            <p:cNvSpPr txBox="1">
              <a:spLocks noChangeArrowheads="1"/>
            </p:cNvSpPr>
            <p:nvPr/>
          </p:nvSpPr>
          <p:spPr>
            <a:xfrm>
              <a:off x="2928927" y="5429264"/>
              <a:ext cx="500065"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00</a:t>
              </a:r>
            </a:p>
          </p:txBody>
        </p:sp>
        <p:sp>
          <p:nvSpPr>
            <p:cNvPr id="18" name="17 Elipse"/>
            <p:cNvSpPr/>
            <p:nvPr/>
          </p:nvSpPr>
          <p:spPr bwMode="auto">
            <a:xfrm>
              <a:off x="2071671" y="5000636"/>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19" name="18 Elipse"/>
            <p:cNvSpPr/>
            <p:nvPr/>
          </p:nvSpPr>
          <p:spPr bwMode="auto">
            <a:xfrm>
              <a:off x="2071671" y="6215082"/>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20" name="Rectangle 3"/>
            <p:cNvSpPr txBox="1">
              <a:spLocks noChangeArrowheads="1"/>
            </p:cNvSpPr>
            <p:nvPr/>
          </p:nvSpPr>
          <p:spPr>
            <a:xfrm>
              <a:off x="1928795" y="4572008"/>
              <a:ext cx="500065"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01</a:t>
              </a:r>
            </a:p>
          </p:txBody>
        </p:sp>
        <p:sp>
          <p:nvSpPr>
            <p:cNvPr id="21" name="Rectangle 3"/>
            <p:cNvSpPr txBox="1">
              <a:spLocks noChangeArrowheads="1"/>
            </p:cNvSpPr>
            <p:nvPr/>
          </p:nvSpPr>
          <p:spPr>
            <a:xfrm>
              <a:off x="1928795" y="6286520"/>
              <a:ext cx="500065" cy="500066"/>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11</a:t>
              </a:r>
            </a:p>
          </p:txBody>
        </p:sp>
      </p:grpSp>
      <p:grpSp>
        <p:nvGrpSpPr>
          <p:cNvPr id="24584" name="21 Grupo"/>
          <p:cNvGrpSpPr>
            <a:grpSpLocks/>
          </p:cNvGrpSpPr>
          <p:nvPr/>
        </p:nvGrpSpPr>
        <p:grpSpPr bwMode="auto">
          <a:xfrm>
            <a:off x="5000625" y="4214813"/>
            <a:ext cx="2786063" cy="2357437"/>
            <a:chOff x="5214942" y="4143380"/>
            <a:chExt cx="2786082" cy="2357454"/>
          </a:xfrm>
        </p:grpSpPr>
        <p:cxnSp>
          <p:nvCxnSpPr>
            <p:cNvPr id="24587" name="22 Conector recto"/>
            <p:cNvCxnSpPr>
              <a:cxnSpLocks noChangeShapeType="1"/>
            </p:cNvCxnSpPr>
            <p:nvPr/>
          </p:nvCxnSpPr>
          <p:spPr bwMode="auto">
            <a:xfrm>
              <a:off x="5715008" y="5286388"/>
              <a:ext cx="1643074"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4588" name="23 Conector recto"/>
            <p:cNvCxnSpPr>
              <a:cxnSpLocks noChangeShapeType="1"/>
            </p:cNvCxnSpPr>
            <p:nvPr/>
          </p:nvCxnSpPr>
          <p:spPr bwMode="auto">
            <a:xfrm rot="16200000" flipV="1">
              <a:off x="5893605" y="5322106"/>
              <a:ext cx="1357321"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25" name="24 Elipse"/>
            <p:cNvSpPr/>
            <p:nvPr/>
          </p:nvSpPr>
          <p:spPr bwMode="auto">
            <a:xfrm>
              <a:off x="5715008" y="5214950"/>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26" name="25 Elipse"/>
            <p:cNvSpPr/>
            <p:nvPr/>
          </p:nvSpPr>
          <p:spPr bwMode="auto">
            <a:xfrm>
              <a:off x="7215206" y="5214950"/>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27" name="Rectangle 3"/>
            <p:cNvSpPr txBox="1">
              <a:spLocks noChangeArrowheads="1"/>
            </p:cNvSpPr>
            <p:nvPr/>
          </p:nvSpPr>
          <p:spPr>
            <a:xfrm>
              <a:off x="7429520" y="5072074"/>
              <a:ext cx="571504" cy="500067"/>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000</a:t>
              </a:r>
            </a:p>
          </p:txBody>
        </p:sp>
        <p:sp>
          <p:nvSpPr>
            <p:cNvPr id="28" name="27 Elipse"/>
            <p:cNvSpPr/>
            <p:nvPr/>
          </p:nvSpPr>
          <p:spPr bwMode="auto">
            <a:xfrm>
              <a:off x="6500826" y="4643446"/>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29" name="28 Elipse"/>
            <p:cNvSpPr/>
            <p:nvPr/>
          </p:nvSpPr>
          <p:spPr bwMode="auto">
            <a:xfrm>
              <a:off x="6500826" y="5857892"/>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cxnSp>
          <p:nvCxnSpPr>
            <p:cNvPr id="24594" name="29 Conector recto"/>
            <p:cNvCxnSpPr>
              <a:cxnSpLocks noChangeShapeType="1"/>
            </p:cNvCxnSpPr>
            <p:nvPr/>
          </p:nvCxnSpPr>
          <p:spPr bwMode="auto">
            <a:xfrm rot="10800000" flipH="1">
              <a:off x="6143636" y="4786327"/>
              <a:ext cx="928696" cy="964409"/>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31" name="30 Elipse"/>
            <p:cNvSpPr/>
            <p:nvPr/>
          </p:nvSpPr>
          <p:spPr bwMode="auto">
            <a:xfrm>
              <a:off x="7000892" y="4714884"/>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2" name="31 Elipse"/>
            <p:cNvSpPr/>
            <p:nvPr/>
          </p:nvSpPr>
          <p:spPr bwMode="auto">
            <a:xfrm>
              <a:off x="6000760" y="5715016"/>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cxnSp>
          <p:nvCxnSpPr>
            <p:cNvPr id="24597" name="32 Conector recto"/>
            <p:cNvCxnSpPr>
              <a:cxnSpLocks noChangeShapeType="1"/>
            </p:cNvCxnSpPr>
            <p:nvPr/>
          </p:nvCxnSpPr>
          <p:spPr bwMode="auto">
            <a:xfrm>
              <a:off x="6000760" y="4786322"/>
              <a:ext cx="1143008" cy="1000132"/>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34" name="33 Elipse"/>
            <p:cNvSpPr/>
            <p:nvPr/>
          </p:nvSpPr>
          <p:spPr bwMode="auto">
            <a:xfrm>
              <a:off x="7072330" y="5715016"/>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5" name="34 Elipse"/>
            <p:cNvSpPr/>
            <p:nvPr/>
          </p:nvSpPr>
          <p:spPr bwMode="auto">
            <a:xfrm>
              <a:off x="5929322" y="4714884"/>
              <a:ext cx="142876" cy="142876"/>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6" name="Rectangle 3"/>
            <p:cNvSpPr txBox="1">
              <a:spLocks noChangeArrowheads="1"/>
            </p:cNvSpPr>
            <p:nvPr/>
          </p:nvSpPr>
          <p:spPr>
            <a:xfrm>
              <a:off x="7072330" y="4429132"/>
              <a:ext cx="571504" cy="500066"/>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001</a:t>
              </a:r>
            </a:p>
          </p:txBody>
        </p:sp>
        <p:sp>
          <p:nvSpPr>
            <p:cNvPr id="37" name="Rectangle 3"/>
            <p:cNvSpPr txBox="1">
              <a:spLocks noChangeArrowheads="1"/>
            </p:cNvSpPr>
            <p:nvPr/>
          </p:nvSpPr>
          <p:spPr>
            <a:xfrm>
              <a:off x="6357950" y="4143380"/>
              <a:ext cx="571504" cy="500066"/>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010</a:t>
              </a:r>
            </a:p>
          </p:txBody>
        </p:sp>
        <p:sp>
          <p:nvSpPr>
            <p:cNvPr id="38" name="Rectangle 3"/>
            <p:cNvSpPr txBox="1">
              <a:spLocks noChangeArrowheads="1"/>
            </p:cNvSpPr>
            <p:nvPr/>
          </p:nvSpPr>
          <p:spPr>
            <a:xfrm>
              <a:off x="5643570" y="4286256"/>
              <a:ext cx="571504" cy="500066"/>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011</a:t>
              </a:r>
            </a:p>
          </p:txBody>
        </p:sp>
        <p:sp>
          <p:nvSpPr>
            <p:cNvPr id="39" name="Rectangle 3"/>
            <p:cNvSpPr txBox="1">
              <a:spLocks noChangeArrowheads="1"/>
            </p:cNvSpPr>
            <p:nvPr/>
          </p:nvSpPr>
          <p:spPr>
            <a:xfrm>
              <a:off x="5214942" y="5000636"/>
              <a:ext cx="571504" cy="500066"/>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100</a:t>
              </a:r>
            </a:p>
          </p:txBody>
        </p:sp>
        <p:sp>
          <p:nvSpPr>
            <p:cNvPr id="40" name="Rectangle 3"/>
            <p:cNvSpPr txBox="1">
              <a:spLocks noChangeArrowheads="1"/>
            </p:cNvSpPr>
            <p:nvPr/>
          </p:nvSpPr>
          <p:spPr>
            <a:xfrm>
              <a:off x="5572132" y="5715016"/>
              <a:ext cx="571504" cy="500066"/>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101</a:t>
              </a:r>
            </a:p>
          </p:txBody>
        </p:sp>
        <p:sp>
          <p:nvSpPr>
            <p:cNvPr id="41" name="Rectangle 3"/>
            <p:cNvSpPr txBox="1">
              <a:spLocks noChangeArrowheads="1"/>
            </p:cNvSpPr>
            <p:nvPr/>
          </p:nvSpPr>
          <p:spPr>
            <a:xfrm>
              <a:off x="6357950" y="6000768"/>
              <a:ext cx="571504" cy="500066"/>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110</a:t>
              </a:r>
            </a:p>
          </p:txBody>
        </p:sp>
        <p:sp>
          <p:nvSpPr>
            <p:cNvPr id="42" name="Rectangle 3"/>
            <p:cNvSpPr txBox="1">
              <a:spLocks noChangeArrowheads="1"/>
            </p:cNvSpPr>
            <p:nvPr/>
          </p:nvSpPr>
          <p:spPr>
            <a:xfrm>
              <a:off x="7072330" y="5786454"/>
              <a:ext cx="571504" cy="500067"/>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111</a:t>
              </a:r>
            </a:p>
          </p:txBody>
        </p:sp>
      </p:grpSp>
      <p:sp>
        <p:nvSpPr>
          <p:cNvPr id="43" name="Rectangle 3"/>
          <p:cNvSpPr txBox="1">
            <a:spLocks noChangeArrowheads="1"/>
          </p:cNvSpPr>
          <p:nvPr/>
        </p:nvSpPr>
        <p:spPr>
          <a:xfrm>
            <a:off x="714375" y="2500313"/>
            <a:ext cx="1785938" cy="500062"/>
          </a:xfrm>
          <a:prstGeom prst="rect">
            <a:avLst/>
          </a:prstGeom>
        </p:spPr>
        <p:txBody>
          <a:bodyPr/>
          <a:lstStyle/>
          <a:p>
            <a:pPr marL="285750" indent="-285750" algn="just" eaLnBrk="0" hangingPunct="0">
              <a:lnSpc>
                <a:spcPct val="150000"/>
              </a:lnSpc>
              <a:spcBef>
                <a:spcPct val="20000"/>
              </a:spcBef>
              <a:buFont typeface="Wingdings" pitchFamily="2" charset="2"/>
              <a:buChar char="q"/>
              <a:defRPr/>
            </a:pPr>
            <a:r>
              <a:rPr lang="es-MX" sz="1600" kern="0" dirty="0">
                <a:solidFill>
                  <a:schemeClr val="bg2">
                    <a:lumMod val="25000"/>
                  </a:schemeClr>
                </a:solidFill>
                <a:latin typeface="ZapfHumnst BT"/>
                <a:cs typeface="Arial" pitchFamily="34" charset="0"/>
              </a:rPr>
              <a:t>Cuando hay:</a:t>
            </a:r>
          </a:p>
        </p:txBody>
      </p:sp>
      <p:sp>
        <p:nvSpPr>
          <p:cNvPr id="44" name="Rectangle 3"/>
          <p:cNvSpPr txBox="1">
            <a:spLocks noChangeArrowheads="1"/>
          </p:cNvSpPr>
          <p:nvPr/>
        </p:nvSpPr>
        <p:spPr>
          <a:xfrm>
            <a:off x="1143000" y="3429000"/>
            <a:ext cx="3286125" cy="928688"/>
          </a:xfrm>
          <a:prstGeom prst="rect">
            <a:avLst/>
          </a:prstGeom>
          <a:ln>
            <a:solidFill>
              <a:schemeClr val="tx1"/>
            </a:solidFill>
          </a:ln>
        </p:spPr>
        <p:txBody>
          <a:bodyPr/>
          <a:lstStyle/>
          <a:p>
            <a:pPr marL="285750" indent="-285750" algn="just" eaLnBrk="0" hangingPunct="0">
              <a:lnSpc>
                <a:spcPct val="150000"/>
              </a:lnSpc>
              <a:spcBef>
                <a:spcPct val="20000"/>
              </a:spcBef>
              <a:defRPr/>
            </a:pPr>
            <a:r>
              <a:rPr lang="es-MX" sz="1600" b="1" kern="0" dirty="0">
                <a:solidFill>
                  <a:schemeClr val="bg2">
                    <a:lumMod val="25000"/>
                  </a:schemeClr>
                </a:solidFill>
                <a:latin typeface="ZapfHumnst BT"/>
                <a:cs typeface="Arial" pitchFamily="34" charset="0"/>
              </a:rPr>
              <a:t>Número de fases = 2</a:t>
            </a:r>
            <a:r>
              <a:rPr lang="es-MX" sz="1600" b="1" kern="0" baseline="30000" dirty="0">
                <a:solidFill>
                  <a:schemeClr val="bg2">
                    <a:lumMod val="25000"/>
                  </a:schemeClr>
                </a:solidFill>
                <a:latin typeface="ZapfHumnst BT"/>
                <a:cs typeface="Arial" pitchFamily="34" charset="0"/>
              </a:rPr>
              <a:t>n</a:t>
            </a:r>
            <a:endParaRPr lang="es-MX" sz="1600" b="1" kern="0" dirty="0">
              <a:solidFill>
                <a:schemeClr val="bg2">
                  <a:lumMod val="25000"/>
                </a:schemeClr>
              </a:solidFill>
              <a:latin typeface="ZapfHumnst BT"/>
              <a:cs typeface="Arial" pitchFamily="34" charset="0"/>
            </a:endParaRPr>
          </a:p>
          <a:p>
            <a:pPr marL="285750" indent="-285750" algn="just" eaLnBrk="0" hangingPunct="0">
              <a:lnSpc>
                <a:spcPct val="150000"/>
              </a:lnSpc>
              <a:spcBef>
                <a:spcPct val="20000"/>
              </a:spcBef>
              <a:defRPr/>
            </a:pPr>
            <a:r>
              <a:rPr lang="es-MX" sz="1600" b="1" kern="0" dirty="0">
                <a:solidFill>
                  <a:schemeClr val="bg2">
                    <a:lumMod val="25000"/>
                  </a:schemeClr>
                </a:solidFill>
                <a:latin typeface="ZapfHumnst BT"/>
                <a:cs typeface="Arial" pitchFamily="34" charset="0"/>
              </a:rPr>
              <a:t>n = Número de bits a transmitir</a:t>
            </a:r>
          </a:p>
        </p:txBody>
      </p:sp>
    </p:spTree>
    <p:extLst>
      <p:ext uri="{BB962C8B-B14F-4D97-AF65-F5344CB8AC3E}">
        <p14:creationId xmlns:p14="http://schemas.microsoft.com/office/powerpoint/2010/main" val="15304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ox(in)">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ox(in)">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3" grpId="0"/>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71500" y="282575"/>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560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5604" name="7 CuadroTexto"/>
          <p:cNvSpPr txBox="1">
            <a:spLocks noChangeArrowheads="1"/>
          </p:cNvSpPr>
          <p:nvPr/>
        </p:nvSpPr>
        <p:spPr bwMode="auto">
          <a:xfrm>
            <a:off x="571500" y="1071563"/>
            <a:ext cx="742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smtClean="0">
                <a:solidFill>
                  <a:schemeClr val="accent6">
                    <a:lumMod val="75000"/>
                  </a:schemeClr>
                </a:solidFill>
                <a:latin typeface="ZapfHumnst BT"/>
              </a:rPr>
              <a:t>4 - PSK</a:t>
            </a:r>
            <a:r>
              <a:rPr lang="es-MX" altLang="es-MX" sz="2000" dirty="0" smtClean="0">
                <a:solidFill>
                  <a:schemeClr val="accent6">
                    <a:lumMod val="75000"/>
                  </a:schemeClr>
                </a:solidFill>
                <a:latin typeface="ZapfHumnst BT"/>
              </a:rPr>
              <a:t> (QPSK - </a:t>
            </a:r>
            <a:r>
              <a:rPr lang="es-MX" altLang="es-MX" sz="2000" dirty="0" err="1" smtClean="0">
                <a:solidFill>
                  <a:schemeClr val="accent6">
                    <a:lumMod val="75000"/>
                  </a:schemeClr>
                </a:solidFill>
                <a:latin typeface="ZapfHumnst BT"/>
              </a:rPr>
              <a:t>Quadrature</a:t>
            </a:r>
            <a:r>
              <a:rPr lang="es-MX" altLang="es-MX" sz="2000" dirty="0" smtClean="0">
                <a:solidFill>
                  <a:schemeClr val="accent6">
                    <a:lumMod val="75000"/>
                  </a:schemeClr>
                </a:solidFill>
                <a:latin typeface="ZapfHumnst BT"/>
              </a:rPr>
              <a:t> </a:t>
            </a:r>
            <a:r>
              <a:rPr lang="es-MX" altLang="es-MX" sz="2000" dirty="0" err="1">
                <a:solidFill>
                  <a:schemeClr val="accent6">
                    <a:lumMod val="75000"/>
                  </a:schemeClr>
                </a:solidFill>
                <a:latin typeface="ZapfHumnst BT"/>
              </a:rPr>
              <a:t>Phase</a:t>
            </a:r>
            <a:r>
              <a:rPr lang="es-MX" altLang="es-MX" sz="2000" dirty="0">
                <a:solidFill>
                  <a:schemeClr val="accent6">
                    <a:lumMod val="75000"/>
                  </a:schemeClr>
                </a:solidFill>
                <a:latin typeface="ZapfHumnst BT"/>
              </a:rPr>
              <a:t> </a:t>
            </a:r>
            <a:r>
              <a:rPr lang="es-MX" altLang="es-MX" sz="2000" dirty="0" err="1">
                <a:solidFill>
                  <a:schemeClr val="accent6">
                    <a:lumMod val="75000"/>
                  </a:schemeClr>
                </a:solidFill>
                <a:latin typeface="ZapfHumnst BT"/>
              </a:rPr>
              <a:t>Shift</a:t>
            </a:r>
            <a:r>
              <a:rPr lang="es-MX" altLang="es-MX" sz="2000" dirty="0">
                <a:solidFill>
                  <a:schemeClr val="accent6">
                    <a:lumMod val="75000"/>
                  </a:schemeClr>
                </a:solidFill>
                <a:latin typeface="ZapfHumnst BT"/>
              </a:rPr>
              <a:t> </a:t>
            </a:r>
            <a:r>
              <a:rPr lang="es-MX" altLang="es-MX" sz="2000" dirty="0" err="1">
                <a:solidFill>
                  <a:schemeClr val="accent6">
                    <a:lumMod val="75000"/>
                  </a:schemeClr>
                </a:solidFill>
                <a:latin typeface="ZapfHumnst BT"/>
              </a:rPr>
              <a:t>Keying</a:t>
            </a:r>
            <a:r>
              <a:rPr lang="es-MX" altLang="es-MX" sz="2000" dirty="0">
                <a:solidFill>
                  <a:schemeClr val="accent6">
                    <a:lumMod val="75000"/>
                  </a:schemeClr>
                </a:solidFill>
                <a:latin typeface="ZapfHumnst BT"/>
              </a:rPr>
              <a:t>)</a:t>
            </a:r>
          </a:p>
        </p:txBody>
      </p:sp>
      <p:sp>
        <p:nvSpPr>
          <p:cNvPr id="10" name="Rectangle 3"/>
          <p:cNvSpPr txBox="1">
            <a:spLocks noChangeArrowheads="1"/>
          </p:cNvSpPr>
          <p:nvPr/>
        </p:nvSpPr>
        <p:spPr bwMode="auto">
          <a:xfrm>
            <a:off x="1071563" y="4857750"/>
            <a:ext cx="23574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20000"/>
              </a:spcBef>
              <a:buFont typeface="Wingdings" pitchFamily="2" charset="2"/>
              <a:buChar char="§"/>
            </a:pPr>
            <a:r>
              <a:rPr lang="es-MX" altLang="es-MX" sz="1600" dirty="0">
                <a:solidFill>
                  <a:schemeClr val="bg2">
                    <a:lumMod val="25000"/>
                  </a:schemeClr>
                </a:solidFill>
                <a:latin typeface="Arial" pitchFamily="34" charset="0"/>
                <a:cs typeface="Arial" pitchFamily="34" charset="0"/>
              </a:rPr>
              <a:t>2</a:t>
            </a:r>
            <a:r>
              <a:rPr lang="el-GR" altLang="es-MX" sz="1600" dirty="0">
                <a:solidFill>
                  <a:schemeClr val="bg2">
                    <a:lumMod val="25000"/>
                  </a:schemeClr>
                </a:solidFill>
                <a:latin typeface="Arial" pitchFamily="34" charset="0"/>
                <a:cs typeface="Arial" pitchFamily="34" charset="0"/>
              </a:rPr>
              <a:t>π</a:t>
            </a:r>
            <a:r>
              <a:rPr lang="es-MX" altLang="es-MX" sz="1600" dirty="0">
                <a:solidFill>
                  <a:schemeClr val="bg2">
                    <a:lumMod val="25000"/>
                  </a:schemeClr>
                </a:solidFill>
                <a:latin typeface="ZapfHumnst BT"/>
                <a:cs typeface="Arial" pitchFamily="34" charset="0"/>
              </a:rPr>
              <a:t>/2</a:t>
            </a:r>
            <a:r>
              <a:rPr lang="es-MX" altLang="es-MX" sz="1600" baseline="30000" dirty="0">
                <a:solidFill>
                  <a:schemeClr val="bg2">
                    <a:lumMod val="25000"/>
                  </a:schemeClr>
                </a:solidFill>
                <a:latin typeface="ZapfHumnst BT"/>
                <a:cs typeface="Arial" pitchFamily="34" charset="0"/>
              </a:rPr>
              <a:t>2 </a:t>
            </a:r>
            <a:r>
              <a:rPr lang="es-MX" altLang="es-MX" sz="1600" dirty="0">
                <a:solidFill>
                  <a:schemeClr val="bg2">
                    <a:lumMod val="25000"/>
                  </a:schemeClr>
                </a:solidFill>
                <a:latin typeface="ZapfHumnst BT"/>
                <a:cs typeface="Arial" pitchFamily="34" charset="0"/>
              </a:rPr>
              <a:t>=</a:t>
            </a:r>
            <a:r>
              <a:rPr lang="es-MX" altLang="es-MX" sz="1600" baseline="30000" dirty="0">
                <a:solidFill>
                  <a:schemeClr val="bg2">
                    <a:lumMod val="25000"/>
                  </a:schemeClr>
                </a:solidFill>
                <a:latin typeface="ZapfHumnst BT"/>
                <a:cs typeface="Arial" pitchFamily="34" charset="0"/>
              </a:rPr>
              <a:t> </a:t>
            </a:r>
            <a:r>
              <a:rPr lang="es-MX" altLang="es-MX" sz="1600" dirty="0">
                <a:solidFill>
                  <a:schemeClr val="bg2">
                    <a:lumMod val="25000"/>
                  </a:schemeClr>
                </a:solidFill>
                <a:latin typeface="Arial" pitchFamily="34" charset="0"/>
                <a:cs typeface="Arial" pitchFamily="34" charset="0"/>
              </a:rPr>
              <a:t>2</a:t>
            </a:r>
            <a:r>
              <a:rPr lang="el-GR" altLang="es-MX" sz="1600" dirty="0">
                <a:solidFill>
                  <a:schemeClr val="bg2">
                    <a:lumMod val="25000"/>
                  </a:schemeClr>
                </a:solidFill>
                <a:latin typeface="Arial" pitchFamily="34" charset="0"/>
                <a:cs typeface="Arial" pitchFamily="34" charset="0"/>
              </a:rPr>
              <a:t>π</a:t>
            </a:r>
            <a:r>
              <a:rPr lang="es-MX" altLang="es-MX" sz="1600" dirty="0">
                <a:solidFill>
                  <a:schemeClr val="bg2">
                    <a:lumMod val="25000"/>
                  </a:schemeClr>
                </a:solidFill>
                <a:latin typeface="ZapfHumnst BT"/>
                <a:cs typeface="Arial" pitchFamily="34" charset="0"/>
              </a:rPr>
              <a:t>/4 = </a:t>
            </a:r>
            <a:r>
              <a:rPr lang="el-GR" altLang="es-MX" sz="1600" b="1" dirty="0">
                <a:solidFill>
                  <a:schemeClr val="bg2">
                    <a:lumMod val="25000"/>
                  </a:schemeClr>
                </a:solidFill>
                <a:latin typeface="Arial" pitchFamily="34" charset="0"/>
                <a:cs typeface="Arial" pitchFamily="34" charset="0"/>
              </a:rPr>
              <a:t>π</a:t>
            </a:r>
            <a:r>
              <a:rPr lang="es-MX" altLang="es-MX" sz="1600" b="1" dirty="0">
                <a:solidFill>
                  <a:schemeClr val="bg2">
                    <a:lumMod val="25000"/>
                  </a:schemeClr>
                </a:solidFill>
                <a:latin typeface="ZapfHumnst BT"/>
                <a:cs typeface="Arial" pitchFamily="34" charset="0"/>
              </a:rPr>
              <a:t>/2</a:t>
            </a:r>
            <a:endParaRPr lang="es-MX" altLang="es-MX" sz="1600" b="1" baseline="30000" dirty="0">
              <a:solidFill>
                <a:schemeClr val="bg2">
                  <a:lumMod val="25000"/>
                </a:schemeClr>
              </a:solidFill>
              <a:latin typeface="ZapfHumnst BT"/>
              <a:cs typeface="Arial" pitchFamily="34" charset="0"/>
            </a:endParaRPr>
          </a:p>
        </p:txBody>
      </p:sp>
      <p:sp>
        <p:nvSpPr>
          <p:cNvPr id="27656" name="58 CuadroTexto"/>
          <p:cNvSpPr txBox="1">
            <a:spLocks noChangeArrowheads="1"/>
          </p:cNvSpPr>
          <p:nvPr/>
        </p:nvSpPr>
        <p:spPr bwMode="auto">
          <a:xfrm>
            <a:off x="785813" y="1714500"/>
            <a:ext cx="6286500"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s-MX" altLang="es-MX" sz="1600" dirty="0">
                <a:solidFill>
                  <a:schemeClr val="bg2">
                    <a:lumMod val="25000"/>
                  </a:schemeClr>
                </a:solidFill>
                <a:latin typeface="ZapfHumnst BT"/>
                <a:cs typeface="Arial" pitchFamily="34" charset="0"/>
              </a:rPr>
              <a:t>El</a:t>
            </a:r>
            <a:r>
              <a:rPr lang="es-MX" altLang="es-MX" sz="1600" b="1" dirty="0">
                <a:solidFill>
                  <a:schemeClr val="bg2">
                    <a:lumMod val="25000"/>
                  </a:schemeClr>
                </a:solidFill>
                <a:latin typeface="ZapfHumnst BT"/>
                <a:cs typeface="Arial" pitchFamily="34" charset="0"/>
              </a:rPr>
              <a:t> desplazamiento angular  (∆ Ø) </a:t>
            </a:r>
            <a:r>
              <a:rPr lang="es-MX" altLang="es-MX" sz="1600" dirty="0">
                <a:solidFill>
                  <a:schemeClr val="bg2">
                    <a:lumMod val="25000"/>
                  </a:schemeClr>
                </a:solidFill>
                <a:latin typeface="ZapfHumnst BT"/>
                <a:cs typeface="Arial" pitchFamily="34" charset="0"/>
              </a:rPr>
              <a:t>está dado por : </a:t>
            </a:r>
            <a:r>
              <a:rPr lang="es-MX" altLang="es-MX" sz="1600" b="1" dirty="0">
                <a:solidFill>
                  <a:schemeClr val="bg2">
                    <a:lumMod val="25000"/>
                  </a:schemeClr>
                </a:solidFill>
                <a:latin typeface="ZapfHumnst BT"/>
                <a:cs typeface="Arial" pitchFamily="34" charset="0"/>
              </a:rPr>
              <a:t> </a:t>
            </a:r>
            <a:r>
              <a:rPr lang="es-MX" altLang="es-MX" sz="1600" b="1" dirty="0">
                <a:solidFill>
                  <a:schemeClr val="bg2">
                    <a:lumMod val="25000"/>
                  </a:schemeClr>
                </a:solidFill>
                <a:latin typeface="Arial" pitchFamily="34" charset="0"/>
                <a:cs typeface="Arial" pitchFamily="34" charset="0"/>
              </a:rPr>
              <a:t>2</a:t>
            </a:r>
            <a:r>
              <a:rPr lang="el-GR" altLang="es-MX" sz="1600" b="1" dirty="0">
                <a:solidFill>
                  <a:schemeClr val="bg2">
                    <a:lumMod val="25000"/>
                  </a:schemeClr>
                </a:solidFill>
                <a:latin typeface="Arial" pitchFamily="34" charset="0"/>
                <a:cs typeface="Arial" pitchFamily="34" charset="0"/>
              </a:rPr>
              <a:t>π</a:t>
            </a:r>
            <a:r>
              <a:rPr lang="es-MX" altLang="es-MX" sz="1600" b="1" dirty="0">
                <a:solidFill>
                  <a:schemeClr val="bg2">
                    <a:lumMod val="25000"/>
                  </a:schemeClr>
                </a:solidFill>
                <a:latin typeface="Arial" pitchFamily="34" charset="0"/>
                <a:cs typeface="Arial" pitchFamily="34" charset="0"/>
              </a:rPr>
              <a:t> </a:t>
            </a:r>
            <a:r>
              <a:rPr lang="es-MX" altLang="es-MX" sz="1600" b="1" dirty="0">
                <a:solidFill>
                  <a:schemeClr val="bg2">
                    <a:lumMod val="25000"/>
                  </a:schemeClr>
                </a:solidFill>
                <a:latin typeface="ZapfHumnst BT"/>
                <a:cs typeface="Arial" pitchFamily="34" charset="0"/>
              </a:rPr>
              <a:t>/ 2</a:t>
            </a:r>
            <a:r>
              <a:rPr lang="es-MX" altLang="es-MX" sz="1600" b="1" baseline="30000" dirty="0">
                <a:solidFill>
                  <a:schemeClr val="bg2">
                    <a:lumMod val="25000"/>
                  </a:schemeClr>
                </a:solidFill>
                <a:latin typeface="ZapfHumnst BT"/>
                <a:cs typeface="Arial" pitchFamily="34" charset="0"/>
              </a:rPr>
              <a:t>n</a:t>
            </a:r>
          </a:p>
        </p:txBody>
      </p:sp>
      <p:sp>
        <p:nvSpPr>
          <p:cNvPr id="27" name="Rectangle 3"/>
          <p:cNvSpPr txBox="1">
            <a:spLocks noChangeArrowheads="1"/>
          </p:cNvSpPr>
          <p:nvPr/>
        </p:nvSpPr>
        <p:spPr>
          <a:xfrm>
            <a:off x="1071563" y="2214563"/>
            <a:ext cx="6429375" cy="1357312"/>
          </a:xfrm>
          <a:prstGeom prst="rect">
            <a:avLst/>
          </a:prstGeom>
          <a:ln>
            <a:noFill/>
          </a:ln>
        </p:spPr>
        <p:txBody>
          <a:bodyPr/>
          <a:lstStyle/>
          <a:p>
            <a:pPr marL="285750" indent="-285750" algn="just" eaLnBrk="0" hangingPunct="0">
              <a:lnSpc>
                <a:spcPct val="150000"/>
              </a:lnSpc>
              <a:spcBef>
                <a:spcPct val="20000"/>
              </a:spcBef>
              <a:buFont typeface="Arial" pitchFamily="34" charset="0"/>
              <a:buChar char="•"/>
              <a:defRPr/>
            </a:pPr>
            <a:r>
              <a:rPr lang="es-MX" sz="1600" b="1" kern="0" dirty="0">
                <a:solidFill>
                  <a:schemeClr val="bg2">
                    <a:lumMod val="25000"/>
                  </a:schemeClr>
                </a:solidFill>
                <a:latin typeface="ZapfHumnst BT"/>
                <a:cs typeface="Arial" pitchFamily="34" charset="0"/>
              </a:rPr>
              <a:t>2</a:t>
            </a:r>
            <a:r>
              <a:rPr lang="el-GR" sz="1600" b="1" dirty="0">
                <a:solidFill>
                  <a:schemeClr val="bg2">
                    <a:lumMod val="25000"/>
                  </a:schemeClr>
                </a:solidFill>
                <a:latin typeface="Arial" pitchFamily="34" charset="0"/>
                <a:cs typeface="Arial" pitchFamily="34" charset="0"/>
              </a:rPr>
              <a:t>π</a:t>
            </a:r>
            <a:r>
              <a:rPr lang="es-MX" sz="1600" b="1" dirty="0">
                <a:solidFill>
                  <a:schemeClr val="bg2">
                    <a:lumMod val="25000"/>
                  </a:schemeClr>
                </a:solidFill>
                <a:latin typeface="Arial" pitchFamily="34" charset="0"/>
                <a:cs typeface="Arial" pitchFamily="34" charset="0"/>
              </a:rPr>
              <a:t> </a:t>
            </a:r>
            <a:r>
              <a:rPr lang="es-MX" sz="1600" dirty="0">
                <a:solidFill>
                  <a:schemeClr val="bg2">
                    <a:lumMod val="25000"/>
                  </a:schemeClr>
                </a:solidFill>
                <a:latin typeface="Arial" pitchFamily="34" charset="0"/>
                <a:cs typeface="Arial" pitchFamily="34" charset="0"/>
              </a:rPr>
              <a:t>= Ciclo completo del periodo</a:t>
            </a:r>
            <a:endParaRPr lang="es-MX" sz="1600" kern="0" dirty="0">
              <a:solidFill>
                <a:schemeClr val="bg2">
                  <a:lumMod val="25000"/>
                </a:schemeClr>
              </a:solidFill>
              <a:latin typeface="ZapfHumnst BT"/>
              <a:cs typeface="Arial" pitchFamily="34" charset="0"/>
            </a:endParaRPr>
          </a:p>
          <a:p>
            <a:pPr marL="285750" indent="-285750" algn="just" eaLnBrk="0" hangingPunct="0">
              <a:lnSpc>
                <a:spcPct val="150000"/>
              </a:lnSpc>
              <a:spcBef>
                <a:spcPct val="20000"/>
              </a:spcBef>
              <a:buFont typeface="Arial" pitchFamily="34" charset="0"/>
              <a:buChar char="•"/>
              <a:defRPr/>
            </a:pPr>
            <a:r>
              <a:rPr lang="es-MX" sz="1600" b="1" kern="0" dirty="0">
                <a:solidFill>
                  <a:schemeClr val="bg2">
                    <a:lumMod val="25000"/>
                  </a:schemeClr>
                </a:solidFill>
                <a:latin typeface="ZapfHumnst BT"/>
                <a:cs typeface="Arial" pitchFamily="34" charset="0"/>
              </a:rPr>
              <a:t>2</a:t>
            </a:r>
            <a:r>
              <a:rPr lang="es-MX" sz="1600" b="1" kern="0" baseline="30000" dirty="0">
                <a:solidFill>
                  <a:schemeClr val="bg2">
                    <a:lumMod val="25000"/>
                  </a:schemeClr>
                </a:solidFill>
                <a:latin typeface="ZapfHumnst BT"/>
                <a:cs typeface="Arial" pitchFamily="34" charset="0"/>
              </a:rPr>
              <a:t>n</a:t>
            </a:r>
            <a:r>
              <a:rPr lang="es-MX" sz="1600" b="1" kern="0" dirty="0">
                <a:solidFill>
                  <a:schemeClr val="bg2">
                    <a:lumMod val="25000"/>
                  </a:schemeClr>
                </a:solidFill>
                <a:latin typeface="ZapfHumnst BT"/>
                <a:cs typeface="Arial" pitchFamily="34" charset="0"/>
              </a:rPr>
              <a:t> </a:t>
            </a:r>
            <a:r>
              <a:rPr lang="es-MX" sz="1600" kern="0" dirty="0">
                <a:solidFill>
                  <a:schemeClr val="bg2">
                    <a:lumMod val="25000"/>
                  </a:schemeClr>
                </a:solidFill>
                <a:latin typeface="ZapfHumnst BT"/>
                <a:cs typeface="Arial" pitchFamily="34" charset="0"/>
              </a:rPr>
              <a:t>= Número de fases / Número de niveles equidistantes</a:t>
            </a:r>
          </a:p>
          <a:p>
            <a:pPr marL="285750" indent="-285750" algn="just" eaLnBrk="0" hangingPunct="0">
              <a:lnSpc>
                <a:spcPct val="150000"/>
              </a:lnSpc>
              <a:spcBef>
                <a:spcPct val="20000"/>
              </a:spcBef>
              <a:buFont typeface="Arial" pitchFamily="34" charset="0"/>
              <a:buChar char="•"/>
              <a:defRPr/>
            </a:pPr>
            <a:r>
              <a:rPr lang="es-MX" sz="1600" b="1" kern="0" dirty="0">
                <a:solidFill>
                  <a:schemeClr val="bg2">
                    <a:lumMod val="25000"/>
                  </a:schemeClr>
                </a:solidFill>
                <a:latin typeface="ZapfHumnst BT"/>
                <a:cs typeface="Arial" pitchFamily="34" charset="0"/>
              </a:rPr>
              <a:t>n </a:t>
            </a:r>
            <a:r>
              <a:rPr lang="es-MX" sz="1600" kern="0" dirty="0">
                <a:solidFill>
                  <a:schemeClr val="bg2">
                    <a:lumMod val="25000"/>
                  </a:schemeClr>
                </a:solidFill>
                <a:latin typeface="ZapfHumnst BT"/>
                <a:cs typeface="Arial" pitchFamily="34" charset="0"/>
              </a:rPr>
              <a:t>= Número de bits a transmitir</a:t>
            </a:r>
          </a:p>
        </p:txBody>
      </p:sp>
      <p:sp>
        <p:nvSpPr>
          <p:cNvPr id="28" name="58 CuadroTexto"/>
          <p:cNvSpPr txBox="1">
            <a:spLocks noChangeArrowheads="1"/>
          </p:cNvSpPr>
          <p:nvPr/>
        </p:nvSpPr>
        <p:spPr bwMode="auto">
          <a:xfrm>
            <a:off x="785813" y="3929063"/>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s-MX" altLang="es-MX" sz="1600" dirty="0">
                <a:solidFill>
                  <a:schemeClr val="bg2">
                    <a:lumMod val="25000"/>
                  </a:schemeClr>
                </a:solidFill>
                <a:latin typeface="ZapfHumnst BT"/>
                <a:cs typeface="Arial" pitchFamily="34" charset="0"/>
              </a:rPr>
              <a:t>El</a:t>
            </a:r>
            <a:r>
              <a:rPr lang="es-MX" altLang="es-MX" sz="1600" b="1" dirty="0">
                <a:solidFill>
                  <a:schemeClr val="bg2">
                    <a:lumMod val="25000"/>
                  </a:schemeClr>
                </a:solidFill>
                <a:latin typeface="ZapfHumnst BT"/>
                <a:cs typeface="Arial" pitchFamily="34" charset="0"/>
              </a:rPr>
              <a:t> desplazamiento angular  (∆ Ø)</a:t>
            </a:r>
            <a:r>
              <a:rPr lang="es-MX" altLang="es-MX" sz="1600" dirty="0">
                <a:solidFill>
                  <a:schemeClr val="bg2">
                    <a:lumMod val="25000"/>
                  </a:schemeClr>
                </a:solidFill>
                <a:latin typeface="ZapfHumnst BT"/>
                <a:cs typeface="Arial" pitchFamily="34" charset="0"/>
              </a:rPr>
              <a:t> para </a:t>
            </a:r>
            <a:r>
              <a:rPr lang="es-MX" altLang="es-MX" sz="1600" b="1" dirty="0">
                <a:solidFill>
                  <a:schemeClr val="accent5">
                    <a:lumMod val="75000"/>
                  </a:schemeClr>
                </a:solidFill>
                <a:latin typeface="ZapfHumnst BT"/>
                <a:cs typeface="Arial" pitchFamily="34" charset="0"/>
              </a:rPr>
              <a:t>4 fases</a:t>
            </a:r>
            <a:r>
              <a:rPr lang="es-MX" altLang="es-MX" sz="1600" dirty="0">
                <a:solidFill>
                  <a:schemeClr val="accent5">
                    <a:lumMod val="75000"/>
                  </a:schemeClr>
                </a:solidFill>
                <a:latin typeface="ZapfHumnst BT"/>
                <a:cs typeface="Arial" pitchFamily="34" charset="0"/>
              </a:rPr>
              <a:t> </a:t>
            </a:r>
            <a:r>
              <a:rPr lang="es-MX" altLang="es-MX" sz="1600" dirty="0">
                <a:solidFill>
                  <a:schemeClr val="bg2">
                    <a:lumMod val="25000"/>
                  </a:schemeClr>
                </a:solidFill>
                <a:latin typeface="ZapfHumnst BT"/>
                <a:cs typeface="Arial" pitchFamily="34" charset="0"/>
              </a:rPr>
              <a:t>estaría dado por:</a:t>
            </a:r>
            <a:endParaRPr lang="es-MX" altLang="es-MX" sz="1600" baseline="30000" dirty="0">
              <a:solidFill>
                <a:schemeClr val="bg2">
                  <a:lumMod val="25000"/>
                </a:schemeClr>
              </a:solidFill>
              <a:latin typeface="ZapfHumnst BT"/>
              <a:cs typeface="Arial" pitchFamily="34" charset="0"/>
            </a:endParaRPr>
          </a:p>
        </p:txBody>
      </p:sp>
      <p:grpSp>
        <p:nvGrpSpPr>
          <p:cNvPr id="25609" name="28 Grupo"/>
          <p:cNvGrpSpPr>
            <a:grpSpLocks/>
          </p:cNvGrpSpPr>
          <p:nvPr/>
        </p:nvGrpSpPr>
        <p:grpSpPr bwMode="auto">
          <a:xfrm>
            <a:off x="4286250" y="3571875"/>
            <a:ext cx="4357688" cy="2928938"/>
            <a:chOff x="4071934" y="1336681"/>
            <a:chExt cx="4357718" cy="2928332"/>
          </a:xfrm>
        </p:grpSpPr>
        <p:cxnSp>
          <p:nvCxnSpPr>
            <p:cNvPr id="25610" name="10 Conector recto"/>
            <p:cNvCxnSpPr>
              <a:cxnSpLocks noChangeShapeType="1"/>
            </p:cNvCxnSpPr>
            <p:nvPr/>
          </p:nvCxnSpPr>
          <p:spPr bwMode="auto">
            <a:xfrm>
              <a:off x="5429304" y="2765061"/>
              <a:ext cx="1643062"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5611" name="11 Conector recto"/>
            <p:cNvCxnSpPr>
              <a:cxnSpLocks noChangeShapeType="1"/>
            </p:cNvCxnSpPr>
            <p:nvPr/>
          </p:nvCxnSpPr>
          <p:spPr bwMode="auto">
            <a:xfrm rot="16200000" flipV="1">
              <a:off x="5608075" y="2800770"/>
              <a:ext cx="1356961"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32" name="31 Elipse"/>
            <p:cNvSpPr/>
            <p:nvPr/>
          </p:nvSpPr>
          <p:spPr bwMode="auto">
            <a:xfrm>
              <a:off x="5429256" y="2693713"/>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3" name="32 Elipse"/>
            <p:cNvSpPr/>
            <p:nvPr/>
          </p:nvSpPr>
          <p:spPr bwMode="auto">
            <a:xfrm>
              <a:off x="6929454" y="2693713"/>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4" name="Rectangle 3"/>
            <p:cNvSpPr txBox="1">
              <a:spLocks noChangeArrowheads="1"/>
            </p:cNvSpPr>
            <p:nvPr/>
          </p:nvSpPr>
          <p:spPr bwMode="auto">
            <a:xfrm>
              <a:off x="5000628" y="2550868"/>
              <a:ext cx="428628"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10</a:t>
              </a:r>
            </a:p>
          </p:txBody>
        </p:sp>
        <p:sp>
          <p:nvSpPr>
            <p:cNvPr id="35" name="Rectangle 3"/>
            <p:cNvSpPr txBox="1">
              <a:spLocks noChangeArrowheads="1"/>
            </p:cNvSpPr>
            <p:nvPr/>
          </p:nvSpPr>
          <p:spPr bwMode="auto">
            <a:xfrm>
              <a:off x="7072330" y="2550868"/>
              <a:ext cx="500066"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00</a:t>
              </a:r>
            </a:p>
          </p:txBody>
        </p:sp>
        <p:sp>
          <p:nvSpPr>
            <p:cNvPr id="36" name="35 Elipse"/>
            <p:cNvSpPr/>
            <p:nvPr/>
          </p:nvSpPr>
          <p:spPr bwMode="auto">
            <a:xfrm>
              <a:off x="6215074" y="2122331"/>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7" name="36 Elipse"/>
            <p:cNvSpPr/>
            <p:nvPr/>
          </p:nvSpPr>
          <p:spPr bwMode="auto">
            <a:xfrm>
              <a:off x="6215074" y="3336517"/>
              <a:ext cx="142876" cy="142845"/>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38" name="Rectangle 3"/>
            <p:cNvSpPr txBox="1">
              <a:spLocks noChangeArrowheads="1"/>
            </p:cNvSpPr>
            <p:nvPr/>
          </p:nvSpPr>
          <p:spPr bwMode="auto">
            <a:xfrm>
              <a:off x="6072198" y="1693795"/>
              <a:ext cx="500066"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01</a:t>
              </a:r>
            </a:p>
          </p:txBody>
        </p:sp>
        <p:sp>
          <p:nvSpPr>
            <p:cNvPr id="39" name="Rectangle 3"/>
            <p:cNvSpPr txBox="1">
              <a:spLocks noChangeArrowheads="1"/>
            </p:cNvSpPr>
            <p:nvPr/>
          </p:nvSpPr>
          <p:spPr bwMode="auto">
            <a:xfrm>
              <a:off x="6072198" y="3407940"/>
              <a:ext cx="500066" cy="499959"/>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11</a:t>
              </a:r>
            </a:p>
          </p:txBody>
        </p:sp>
        <p:sp>
          <p:nvSpPr>
            <p:cNvPr id="25620" name="16 Rectángulo"/>
            <p:cNvSpPr>
              <a:spLocks noChangeArrowheads="1"/>
            </p:cNvSpPr>
            <p:nvPr/>
          </p:nvSpPr>
          <p:spPr bwMode="auto">
            <a:xfrm>
              <a:off x="7500997" y="2543050"/>
              <a:ext cx="928655" cy="5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a:solidFill>
                    <a:schemeClr val="accent2"/>
                  </a:solidFill>
                  <a:cs typeface="Times New Roman" pitchFamily="18" charset="0"/>
                </a:rPr>
                <a:t>0</a:t>
              </a: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 = 0°</a:t>
              </a:r>
              <a:endParaRPr lang="es-MX" altLang="es-MX" sz="1800">
                <a:solidFill>
                  <a:schemeClr val="accent2"/>
                </a:solidFill>
                <a:latin typeface="ZapfHumnst BT"/>
              </a:endParaRPr>
            </a:p>
          </p:txBody>
        </p:sp>
        <p:sp>
          <p:nvSpPr>
            <p:cNvPr id="25621" name="16 Rectángulo"/>
            <p:cNvSpPr>
              <a:spLocks noChangeArrowheads="1"/>
            </p:cNvSpPr>
            <p:nvPr/>
          </p:nvSpPr>
          <p:spPr bwMode="auto">
            <a:xfrm>
              <a:off x="5715086" y="1336681"/>
              <a:ext cx="114293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 /2 = 90°</a:t>
              </a:r>
              <a:endParaRPr lang="es-MX" altLang="es-MX" sz="1800">
                <a:solidFill>
                  <a:schemeClr val="accent2"/>
                </a:solidFill>
                <a:latin typeface="ZapfHumnst BT"/>
              </a:endParaRPr>
            </a:p>
          </p:txBody>
        </p:sp>
        <p:sp>
          <p:nvSpPr>
            <p:cNvPr id="25622" name="16 Rectángulo"/>
            <p:cNvSpPr>
              <a:spLocks noChangeArrowheads="1"/>
            </p:cNvSpPr>
            <p:nvPr/>
          </p:nvSpPr>
          <p:spPr bwMode="auto">
            <a:xfrm>
              <a:off x="4071934" y="2543050"/>
              <a:ext cx="10000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 = 180°</a:t>
              </a:r>
              <a:endParaRPr lang="es-MX" altLang="es-MX" sz="1800">
                <a:solidFill>
                  <a:schemeClr val="accent2"/>
                </a:solidFill>
                <a:latin typeface="ZapfHumnst BT"/>
              </a:endParaRPr>
            </a:p>
          </p:txBody>
        </p:sp>
        <p:sp>
          <p:nvSpPr>
            <p:cNvPr id="25623" name="16 Rectángulo"/>
            <p:cNvSpPr>
              <a:spLocks noChangeArrowheads="1"/>
            </p:cNvSpPr>
            <p:nvPr/>
          </p:nvSpPr>
          <p:spPr bwMode="auto">
            <a:xfrm>
              <a:off x="5715048" y="3757182"/>
              <a:ext cx="135728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a:solidFill>
                    <a:schemeClr val="accent2"/>
                  </a:solidFill>
                  <a:cs typeface="Times New Roman" pitchFamily="18" charset="0"/>
                </a:rPr>
                <a:t>3</a:t>
              </a:r>
              <a:r>
                <a:rPr lang="el-GR" altLang="es-MX" sz="1800" b="1">
                  <a:solidFill>
                    <a:schemeClr val="accent2"/>
                  </a:solidFill>
                  <a:cs typeface="Times New Roman" pitchFamily="18" charset="0"/>
                </a:rPr>
                <a:t>π</a:t>
              </a:r>
              <a:r>
                <a:rPr lang="es-MX" altLang="es-MX" sz="1800" b="1">
                  <a:solidFill>
                    <a:schemeClr val="accent2"/>
                  </a:solidFill>
                  <a:cs typeface="Times New Roman" pitchFamily="18" charset="0"/>
                </a:rPr>
                <a:t>/2 = 270°</a:t>
              </a:r>
              <a:endParaRPr lang="es-MX" altLang="es-MX" sz="1800">
                <a:solidFill>
                  <a:schemeClr val="accent2"/>
                </a:solidFill>
                <a:latin typeface="ZapfHumnst BT"/>
              </a:endParaRPr>
            </a:p>
          </p:txBody>
        </p:sp>
      </p:grpSp>
    </p:spTree>
    <p:extLst>
      <p:ext uri="{BB962C8B-B14F-4D97-AF65-F5344CB8AC3E}">
        <p14:creationId xmlns:p14="http://schemas.microsoft.com/office/powerpoint/2010/main" val="1173337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ox(in)">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65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71500" y="282575"/>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266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6628" name="7 CuadroTexto"/>
          <p:cNvSpPr txBox="1">
            <a:spLocks noChangeArrowheads="1"/>
          </p:cNvSpPr>
          <p:nvPr/>
        </p:nvSpPr>
        <p:spPr bwMode="auto">
          <a:xfrm>
            <a:off x="571500" y="1071563"/>
            <a:ext cx="742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smtClean="0">
                <a:solidFill>
                  <a:schemeClr val="accent6">
                    <a:lumMod val="75000"/>
                  </a:schemeClr>
                </a:solidFill>
                <a:latin typeface="ZapfHumnst BT"/>
              </a:rPr>
              <a:t>8 - PSK</a:t>
            </a:r>
            <a:endParaRPr lang="es-MX" altLang="es-MX" sz="2000" dirty="0">
              <a:solidFill>
                <a:schemeClr val="accent6">
                  <a:lumMod val="75000"/>
                </a:schemeClr>
              </a:solidFill>
              <a:latin typeface="ZapfHumnst BT"/>
            </a:endParaRPr>
          </a:p>
        </p:txBody>
      </p:sp>
      <p:grpSp>
        <p:nvGrpSpPr>
          <p:cNvPr id="26629" name="39 Grupo"/>
          <p:cNvGrpSpPr>
            <a:grpSpLocks/>
          </p:cNvGrpSpPr>
          <p:nvPr/>
        </p:nvGrpSpPr>
        <p:grpSpPr bwMode="auto">
          <a:xfrm>
            <a:off x="2071688" y="2752725"/>
            <a:ext cx="4429125" cy="3100388"/>
            <a:chOff x="2071691" y="2753021"/>
            <a:chExt cx="4429135" cy="3100092"/>
          </a:xfrm>
        </p:grpSpPr>
        <p:cxnSp>
          <p:nvCxnSpPr>
            <p:cNvPr id="26632" name="22 Conector recto"/>
            <p:cNvCxnSpPr>
              <a:cxnSpLocks noChangeShapeType="1"/>
            </p:cNvCxnSpPr>
            <p:nvPr/>
          </p:nvCxnSpPr>
          <p:spPr bwMode="auto">
            <a:xfrm>
              <a:off x="3428997" y="4319609"/>
              <a:ext cx="1643051"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6633" name="23 Conector recto"/>
            <p:cNvCxnSpPr>
              <a:cxnSpLocks noChangeShapeType="1"/>
            </p:cNvCxnSpPr>
            <p:nvPr/>
          </p:nvCxnSpPr>
          <p:spPr bwMode="auto">
            <a:xfrm rot="16200000" flipV="1">
              <a:off x="3607464" y="4355334"/>
              <a:ext cx="1357556" cy="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63" name="62 Elipse"/>
            <p:cNvSpPr/>
            <p:nvPr/>
          </p:nvSpPr>
          <p:spPr bwMode="auto">
            <a:xfrm>
              <a:off x="3429006" y="4248303"/>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64" name="63 Elipse"/>
            <p:cNvSpPr/>
            <p:nvPr/>
          </p:nvSpPr>
          <p:spPr bwMode="auto">
            <a:xfrm>
              <a:off x="4929197" y="4248303"/>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65" name="Rectangle 3"/>
            <p:cNvSpPr txBox="1">
              <a:spLocks noChangeArrowheads="1"/>
            </p:cNvSpPr>
            <p:nvPr/>
          </p:nvSpPr>
          <p:spPr bwMode="auto">
            <a:xfrm>
              <a:off x="5143510" y="4105442"/>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000</a:t>
              </a:r>
            </a:p>
          </p:txBody>
        </p:sp>
        <p:sp>
          <p:nvSpPr>
            <p:cNvPr id="66" name="65 Elipse"/>
            <p:cNvSpPr/>
            <p:nvPr/>
          </p:nvSpPr>
          <p:spPr bwMode="auto">
            <a:xfrm>
              <a:off x="4214821" y="367685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67" name="66 Elipse"/>
            <p:cNvSpPr/>
            <p:nvPr/>
          </p:nvSpPr>
          <p:spPr bwMode="auto">
            <a:xfrm>
              <a:off x="4214821" y="4891180"/>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cxnSp>
          <p:nvCxnSpPr>
            <p:cNvPr id="26639" name="29 Conector recto"/>
            <p:cNvCxnSpPr>
              <a:cxnSpLocks noChangeShapeType="1"/>
            </p:cNvCxnSpPr>
            <p:nvPr/>
          </p:nvCxnSpPr>
          <p:spPr bwMode="auto">
            <a:xfrm rot="10800000" flipH="1">
              <a:off x="3857619" y="3819462"/>
              <a:ext cx="928683" cy="96457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69" name="68 Elipse"/>
            <p:cNvSpPr/>
            <p:nvPr/>
          </p:nvSpPr>
          <p:spPr bwMode="auto">
            <a:xfrm>
              <a:off x="4714884" y="3748289"/>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70" name="69 Elipse"/>
            <p:cNvSpPr/>
            <p:nvPr/>
          </p:nvSpPr>
          <p:spPr bwMode="auto">
            <a:xfrm>
              <a:off x="3714757" y="474831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cxnSp>
          <p:nvCxnSpPr>
            <p:cNvPr id="26642" name="32 Conector recto"/>
            <p:cNvCxnSpPr>
              <a:cxnSpLocks noChangeShapeType="1"/>
            </p:cNvCxnSpPr>
            <p:nvPr/>
          </p:nvCxnSpPr>
          <p:spPr bwMode="auto">
            <a:xfrm>
              <a:off x="3714745" y="3819457"/>
              <a:ext cx="1142992" cy="100030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72" name="71 Elipse"/>
            <p:cNvSpPr/>
            <p:nvPr/>
          </p:nvSpPr>
          <p:spPr bwMode="auto">
            <a:xfrm>
              <a:off x="4786322" y="4748318"/>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73" name="72 Elipse"/>
            <p:cNvSpPr/>
            <p:nvPr/>
          </p:nvSpPr>
          <p:spPr bwMode="auto">
            <a:xfrm>
              <a:off x="3643320" y="3748289"/>
              <a:ext cx="142875" cy="142861"/>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s-MX"/>
            </a:p>
          </p:txBody>
        </p:sp>
        <p:sp>
          <p:nvSpPr>
            <p:cNvPr id="74" name="Rectangle 3"/>
            <p:cNvSpPr txBox="1">
              <a:spLocks noChangeArrowheads="1"/>
            </p:cNvSpPr>
            <p:nvPr/>
          </p:nvSpPr>
          <p:spPr bwMode="auto">
            <a:xfrm>
              <a:off x="4786322" y="3462566"/>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001</a:t>
              </a:r>
            </a:p>
          </p:txBody>
        </p:sp>
        <p:sp>
          <p:nvSpPr>
            <p:cNvPr id="75" name="Rectangle 3"/>
            <p:cNvSpPr txBox="1">
              <a:spLocks noChangeArrowheads="1"/>
            </p:cNvSpPr>
            <p:nvPr/>
          </p:nvSpPr>
          <p:spPr bwMode="auto">
            <a:xfrm>
              <a:off x="4071946" y="3176844"/>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010</a:t>
              </a:r>
            </a:p>
          </p:txBody>
        </p:sp>
        <p:sp>
          <p:nvSpPr>
            <p:cNvPr id="76" name="Rectangle 3"/>
            <p:cNvSpPr txBox="1">
              <a:spLocks noChangeArrowheads="1"/>
            </p:cNvSpPr>
            <p:nvPr/>
          </p:nvSpPr>
          <p:spPr bwMode="auto">
            <a:xfrm>
              <a:off x="3357569" y="3319705"/>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011</a:t>
              </a:r>
            </a:p>
          </p:txBody>
        </p:sp>
        <p:sp>
          <p:nvSpPr>
            <p:cNvPr id="77" name="Rectangle 3"/>
            <p:cNvSpPr txBox="1">
              <a:spLocks noChangeArrowheads="1"/>
            </p:cNvSpPr>
            <p:nvPr/>
          </p:nvSpPr>
          <p:spPr bwMode="auto">
            <a:xfrm>
              <a:off x="2928943" y="4034012"/>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100</a:t>
              </a:r>
            </a:p>
          </p:txBody>
        </p:sp>
        <p:sp>
          <p:nvSpPr>
            <p:cNvPr id="78" name="Rectangle 3"/>
            <p:cNvSpPr txBox="1">
              <a:spLocks noChangeArrowheads="1"/>
            </p:cNvSpPr>
            <p:nvPr/>
          </p:nvSpPr>
          <p:spPr bwMode="auto">
            <a:xfrm>
              <a:off x="3286131" y="4748318"/>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101</a:t>
              </a:r>
            </a:p>
          </p:txBody>
        </p:sp>
        <p:sp>
          <p:nvSpPr>
            <p:cNvPr id="79" name="Rectangle 3"/>
            <p:cNvSpPr txBox="1">
              <a:spLocks noChangeArrowheads="1"/>
            </p:cNvSpPr>
            <p:nvPr/>
          </p:nvSpPr>
          <p:spPr bwMode="auto">
            <a:xfrm>
              <a:off x="4071946" y="5034041"/>
              <a:ext cx="571501" cy="500014"/>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110</a:t>
              </a:r>
            </a:p>
          </p:txBody>
        </p:sp>
        <p:sp>
          <p:nvSpPr>
            <p:cNvPr id="80" name="Rectangle 3"/>
            <p:cNvSpPr txBox="1">
              <a:spLocks noChangeArrowheads="1"/>
            </p:cNvSpPr>
            <p:nvPr/>
          </p:nvSpPr>
          <p:spPr bwMode="auto">
            <a:xfrm>
              <a:off x="4786322" y="4819749"/>
              <a:ext cx="571501" cy="500015"/>
            </a:xfrm>
            <a:prstGeom prst="rect">
              <a:avLst/>
            </a:prstGeom>
          </p:spPr>
          <p:txBody>
            <a:bodyPr/>
            <a:lstStyle/>
            <a:p>
              <a:pPr marL="285750" indent="-285750" algn="just" eaLnBrk="0" hangingPunct="0">
                <a:lnSpc>
                  <a:spcPct val="150000"/>
                </a:lnSpc>
                <a:spcBef>
                  <a:spcPct val="20000"/>
                </a:spcBef>
                <a:defRPr/>
              </a:pPr>
              <a:r>
                <a:rPr lang="es-MX" sz="1400" kern="0" dirty="0">
                  <a:latin typeface="ZapfHumnst BT"/>
                  <a:cs typeface="Arial" pitchFamily="34" charset="0"/>
                </a:rPr>
                <a:t>111</a:t>
              </a:r>
            </a:p>
          </p:txBody>
        </p:sp>
        <p:sp>
          <p:nvSpPr>
            <p:cNvPr id="26652" name="16 Rectángulo"/>
            <p:cNvSpPr>
              <a:spLocks noChangeArrowheads="1"/>
            </p:cNvSpPr>
            <p:nvPr/>
          </p:nvSpPr>
          <p:spPr bwMode="auto">
            <a:xfrm>
              <a:off x="5643563" y="4033798"/>
              <a:ext cx="857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0</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 0°</a:t>
              </a:r>
              <a:endParaRPr lang="es-MX" altLang="es-MX" sz="1600">
                <a:solidFill>
                  <a:schemeClr val="accent2"/>
                </a:solidFill>
                <a:latin typeface="ZapfHumnst BT"/>
              </a:endParaRPr>
            </a:p>
          </p:txBody>
        </p:sp>
        <p:sp>
          <p:nvSpPr>
            <p:cNvPr id="26653" name="16 Rectángulo"/>
            <p:cNvSpPr>
              <a:spLocks noChangeArrowheads="1"/>
            </p:cNvSpPr>
            <p:nvPr/>
          </p:nvSpPr>
          <p:spPr bwMode="auto">
            <a:xfrm>
              <a:off x="5286375" y="3357697"/>
              <a:ext cx="107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/4 = 45°</a:t>
              </a:r>
              <a:endParaRPr lang="es-MX" altLang="es-MX" sz="1600">
                <a:solidFill>
                  <a:schemeClr val="accent2"/>
                </a:solidFill>
                <a:latin typeface="ZapfHumnst BT"/>
              </a:endParaRPr>
            </a:p>
          </p:txBody>
        </p:sp>
        <p:sp>
          <p:nvSpPr>
            <p:cNvPr id="26654" name="16 Rectángulo"/>
            <p:cNvSpPr>
              <a:spLocks noChangeArrowheads="1"/>
            </p:cNvSpPr>
            <p:nvPr/>
          </p:nvSpPr>
          <p:spPr bwMode="auto">
            <a:xfrm>
              <a:off x="3786189" y="2753021"/>
              <a:ext cx="1143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/2 = 90°</a:t>
              </a:r>
              <a:endParaRPr lang="es-MX" altLang="es-MX" sz="1600">
                <a:solidFill>
                  <a:schemeClr val="accent2"/>
                </a:solidFill>
                <a:latin typeface="ZapfHumnst BT"/>
              </a:endParaRPr>
            </a:p>
          </p:txBody>
        </p:sp>
        <p:sp>
          <p:nvSpPr>
            <p:cNvPr id="26655" name="16 Rectángulo"/>
            <p:cNvSpPr>
              <a:spLocks noChangeArrowheads="1"/>
            </p:cNvSpPr>
            <p:nvPr/>
          </p:nvSpPr>
          <p:spPr bwMode="auto">
            <a:xfrm>
              <a:off x="2214546" y="3286246"/>
              <a:ext cx="1214425"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3</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135°</a:t>
              </a:r>
              <a:endParaRPr lang="es-MX" altLang="es-MX" sz="1600">
                <a:solidFill>
                  <a:schemeClr val="accent2"/>
                </a:solidFill>
                <a:latin typeface="ZapfHumnst BT"/>
              </a:endParaRPr>
            </a:p>
          </p:txBody>
        </p:sp>
        <p:sp>
          <p:nvSpPr>
            <p:cNvPr id="26656" name="16 Rectángulo"/>
            <p:cNvSpPr>
              <a:spLocks noChangeArrowheads="1"/>
            </p:cNvSpPr>
            <p:nvPr/>
          </p:nvSpPr>
          <p:spPr bwMode="auto">
            <a:xfrm>
              <a:off x="2071691" y="4033798"/>
              <a:ext cx="928673"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 = 180°</a:t>
              </a:r>
              <a:endParaRPr lang="es-MX" altLang="es-MX" sz="1600">
                <a:solidFill>
                  <a:schemeClr val="accent2"/>
                </a:solidFill>
                <a:latin typeface="ZapfHumnst BT"/>
              </a:endParaRPr>
            </a:p>
          </p:txBody>
        </p:sp>
        <p:sp>
          <p:nvSpPr>
            <p:cNvPr id="26657" name="16 Rectángulo"/>
            <p:cNvSpPr>
              <a:spLocks noChangeArrowheads="1"/>
            </p:cNvSpPr>
            <p:nvPr/>
          </p:nvSpPr>
          <p:spPr bwMode="auto">
            <a:xfrm>
              <a:off x="2214567" y="4715264"/>
              <a:ext cx="1214425"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5</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225°</a:t>
              </a:r>
              <a:endParaRPr lang="es-MX" altLang="es-MX" sz="1600">
                <a:solidFill>
                  <a:schemeClr val="accent2"/>
                </a:solidFill>
                <a:latin typeface="ZapfHumnst BT"/>
              </a:endParaRPr>
            </a:p>
          </p:txBody>
        </p:sp>
        <p:sp>
          <p:nvSpPr>
            <p:cNvPr id="26658" name="16 Rectángulo"/>
            <p:cNvSpPr>
              <a:spLocks noChangeArrowheads="1"/>
            </p:cNvSpPr>
            <p:nvPr/>
          </p:nvSpPr>
          <p:spPr bwMode="auto">
            <a:xfrm>
              <a:off x="3786189" y="5391365"/>
              <a:ext cx="1214439"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6</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270°</a:t>
              </a:r>
              <a:endParaRPr lang="es-MX" altLang="es-MX" sz="1600">
                <a:solidFill>
                  <a:schemeClr val="accent2"/>
                </a:solidFill>
                <a:latin typeface="ZapfHumnst BT"/>
              </a:endParaRPr>
            </a:p>
          </p:txBody>
        </p:sp>
        <p:sp>
          <p:nvSpPr>
            <p:cNvPr id="26659" name="16 Rectángulo"/>
            <p:cNvSpPr>
              <a:spLocks noChangeArrowheads="1"/>
            </p:cNvSpPr>
            <p:nvPr/>
          </p:nvSpPr>
          <p:spPr bwMode="auto">
            <a:xfrm>
              <a:off x="5286375" y="4819758"/>
              <a:ext cx="1214451" cy="46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a:solidFill>
                    <a:schemeClr val="accent2"/>
                  </a:solidFill>
                  <a:cs typeface="Times New Roman" pitchFamily="18" charset="0"/>
                </a:rPr>
                <a:t>7</a:t>
              </a:r>
              <a:r>
                <a:rPr lang="el-GR" altLang="es-MX" sz="1600" b="1">
                  <a:solidFill>
                    <a:schemeClr val="accent2"/>
                  </a:solidFill>
                  <a:cs typeface="Times New Roman" pitchFamily="18" charset="0"/>
                </a:rPr>
                <a:t>π</a:t>
              </a:r>
              <a:r>
                <a:rPr lang="es-MX" altLang="es-MX" sz="1600" b="1">
                  <a:solidFill>
                    <a:schemeClr val="accent2"/>
                  </a:solidFill>
                  <a:cs typeface="Times New Roman" pitchFamily="18" charset="0"/>
                </a:rPr>
                <a:t>/4 = 315°</a:t>
              </a:r>
              <a:endParaRPr lang="es-MX" altLang="es-MX" sz="1600">
                <a:solidFill>
                  <a:schemeClr val="accent2"/>
                </a:solidFill>
                <a:latin typeface="ZapfHumnst BT"/>
              </a:endParaRPr>
            </a:p>
          </p:txBody>
        </p:sp>
      </p:grpSp>
      <p:sp>
        <p:nvSpPr>
          <p:cNvPr id="41" name="Rectangle 3"/>
          <p:cNvSpPr txBox="1">
            <a:spLocks noChangeArrowheads="1"/>
          </p:cNvSpPr>
          <p:nvPr/>
        </p:nvSpPr>
        <p:spPr bwMode="auto">
          <a:xfrm>
            <a:off x="1071563" y="2286000"/>
            <a:ext cx="23574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20000"/>
              </a:spcBef>
              <a:buFont typeface="Wingdings" pitchFamily="2" charset="2"/>
              <a:buChar char="§"/>
            </a:pPr>
            <a:r>
              <a:rPr lang="es-MX" altLang="es-MX" sz="1600" dirty="0">
                <a:solidFill>
                  <a:schemeClr val="bg2">
                    <a:lumMod val="25000"/>
                  </a:schemeClr>
                </a:solidFill>
                <a:latin typeface="Arial" pitchFamily="34" charset="0"/>
                <a:cs typeface="Arial" pitchFamily="34" charset="0"/>
              </a:rPr>
              <a:t>2</a:t>
            </a:r>
            <a:r>
              <a:rPr lang="el-GR" altLang="es-MX" sz="1600" dirty="0">
                <a:solidFill>
                  <a:schemeClr val="bg2">
                    <a:lumMod val="25000"/>
                  </a:schemeClr>
                </a:solidFill>
                <a:latin typeface="Arial" pitchFamily="34" charset="0"/>
                <a:cs typeface="Arial" pitchFamily="34" charset="0"/>
              </a:rPr>
              <a:t>π</a:t>
            </a:r>
            <a:r>
              <a:rPr lang="es-MX" altLang="es-MX" sz="1600" dirty="0">
                <a:solidFill>
                  <a:schemeClr val="bg2">
                    <a:lumMod val="25000"/>
                  </a:schemeClr>
                </a:solidFill>
                <a:latin typeface="ZapfHumnst BT"/>
                <a:cs typeface="Arial" pitchFamily="34" charset="0"/>
              </a:rPr>
              <a:t>/2</a:t>
            </a:r>
            <a:r>
              <a:rPr lang="es-MX" altLang="es-MX" sz="1600" baseline="30000" dirty="0">
                <a:solidFill>
                  <a:schemeClr val="bg2">
                    <a:lumMod val="25000"/>
                  </a:schemeClr>
                </a:solidFill>
                <a:latin typeface="ZapfHumnst BT"/>
                <a:cs typeface="Arial" pitchFamily="34" charset="0"/>
              </a:rPr>
              <a:t>3 </a:t>
            </a:r>
            <a:r>
              <a:rPr lang="es-MX" altLang="es-MX" sz="1600" dirty="0">
                <a:solidFill>
                  <a:schemeClr val="bg2">
                    <a:lumMod val="25000"/>
                  </a:schemeClr>
                </a:solidFill>
                <a:latin typeface="ZapfHumnst BT"/>
                <a:cs typeface="Arial" pitchFamily="34" charset="0"/>
              </a:rPr>
              <a:t>=</a:t>
            </a:r>
            <a:r>
              <a:rPr lang="es-MX" altLang="es-MX" sz="1600" baseline="30000" dirty="0">
                <a:solidFill>
                  <a:schemeClr val="bg2">
                    <a:lumMod val="25000"/>
                  </a:schemeClr>
                </a:solidFill>
                <a:latin typeface="ZapfHumnst BT"/>
                <a:cs typeface="Arial" pitchFamily="34" charset="0"/>
              </a:rPr>
              <a:t> </a:t>
            </a:r>
            <a:r>
              <a:rPr lang="es-MX" altLang="es-MX" sz="1600" dirty="0">
                <a:solidFill>
                  <a:schemeClr val="bg2">
                    <a:lumMod val="25000"/>
                  </a:schemeClr>
                </a:solidFill>
                <a:latin typeface="Arial" pitchFamily="34" charset="0"/>
                <a:cs typeface="Arial" pitchFamily="34" charset="0"/>
              </a:rPr>
              <a:t>2</a:t>
            </a:r>
            <a:r>
              <a:rPr lang="el-GR" altLang="es-MX" sz="1600" dirty="0">
                <a:solidFill>
                  <a:schemeClr val="bg2">
                    <a:lumMod val="25000"/>
                  </a:schemeClr>
                </a:solidFill>
                <a:latin typeface="Arial" pitchFamily="34" charset="0"/>
                <a:cs typeface="Arial" pitchFamily="34" charset="0"/>
              </a:rPr>
              <a:t>π</a:t>
            </a:r>
            <a:r>
              <a:rPr lang="es-MX" altLang="es-MX" sz="1600" dirty="0">
                <a:solidFill>
                  <a:schemeClr val="bg2">
                    <a:lumMod val="25000"/>
                  </a:schemeClr>
                </a:solidFill>
                <a:latin typeface="ZapfHumnst BT"/>
                <a:cs typeface="Arial" pitchFamily="34" charset="0"/>
              </a:rPr>
              <a:t>/8 = </a:t>
            </a:r>
            <a:r>
              <a:rPr lang="el-GR" altLang="es-MX" sz="1600" b="1" dirty="0">
                <a:solidFill>
                  <a:schemeClr val="bg2">
                    <a:lumMod val="25000"/>
                  </a:schemeClr>
                </a:solidFill>
                <a:latin typeface="Arial" pitchFamily="34" charset="0"/>
                <a:cs typeface="Arial" pitchFamily="34" charset="0"/>
              </a:rPr>
              <a:t>π</a:t>
            </a:r>
            <a:r>
              <a:rPr lang="es-MX" altLang="es-MX" sz="1600" b="1" dirty="0">
                <a:solidFill>
                  <a:schemeClr val="bg2">
                    <a:lumMod val="25000"/>
                  </a:schemeClr>
                </a:solidFill>
                <a:latin typeface="ZapfHumnst BT"/>
                <a:cs typeface="Arial" pitchFamily="34" charset="0"/>
              </a:rPr>
              <a:t>/4</a:t>
            </a:r>
            <a:endParaRPr lang="es-MX" altLang="es-MX" sz="1600" b="1" baseline="30000" dirty="0">
              <a:solidFill>
                <a:schemeClr val="bg2">
                  <a:lumMod val="25000"/>
                </a:schemeClr>
              </a:solidFill>
              <a:latin typeface="ZapfHumnst BT"/>
              <a:cs typeface="Arial" pitchFamily="34" charset="0"/>
            </a:endParaRPr>
          </a:p>
        </p:txBody>
      </p:sp>
      <p:sp>
        <p:nvSpPr>
          <p:cNvPr id="42" name="58 CuadroTexto"/>
          <p:cNvSpPr txBox="1">
            <a:spLocks noChangeArrowheads="1"/>
          </p:cNvSpPr>
          <p:nvPr/>
        </p:nvSpPr>
        <p:spPr bwMode="auto">
          <a:xfrm>
            <a:off x="785813" y="1714500"/>
            <a:ext cx="6572250"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s-MX" altLang="es-MX" sz="1600" dirty="0">
                <a:solidFill>
                  <a:schemeClr val="bg2">
                    <a:lumMod val="25000"/>
                  </a:schemeClr>
                </a:solidFill>
                <a:latin typeface="ZapfHumnst BT"/>
                <a:cs typeface="Arial" pitchFamily="34" charset="0"/>
              </a:rPr>
              <a:t>El</a:t>
            </a:r>
            <a:r>
              <a:rPr lang="es-MX" altLang="es-MX" sz="1600" b="1" dirty="0">
                <a:solidFill>
                  <a:schemeClr val="bg2">
                    <a:lumMod val="25000"/>
                  </a:schemeClr>
                </a:solidFill>
                <a:latin typeface="ZapfHumnst BT"/>
                <a:cs typeface="Arial" pitchFamily="34" charset="0"/>
              </a:rPr>
              <a:t> desplazamiento angular  (∆ Ø)</a:t>
            </a:r>
            <a:r>
              <a:rPr lang="es-MX" altLang="es-MX" sz="1600" dirty="0">
                <a:solidFill>
                  <a:schemeClr val="bg2">
                    <a:lumMod val="25000"/>
                  </a:schemeClr>
                </a:solidFill>
                <a:latin typeface="ZapfHumnst BT"/>
                <a:cs typeface="Arial" pitchFamily="34" charset="0"/>
              </a:rPr>
              <a:t> para </a:t>
            </a:r>
            <a:r>
              <a:rPr lang="es-MX" altLang="es-MX" sz="1600" b="1" dirty="0">
                <a:solidFill>
                  <a:schemeClr val="accent5">
                    <a:lumMod val="75000"/>
                  </a:schemeClr>
                </a:solidFill>
                <a:latin typeface="ZapfHumnst BT"/>
                <a:cs typeface="Arial" pitchFamily="34" charset="0"/>
              </a:rPr>
              <a:t>8 fases</a:t>
            </a:r>
            <a:r>
              <a:rPr lang="es-MX" altLang="es-MX" sz="1600" dirty="0">
                <a:solidFill>
                  <a:schemeClr val="accent5">
                    <a:lumMod val="75000"/>
                  </a:schemeClr>
                </a:solidFill>
                <a:latin typeface="ZapfHumnst BT"/>
                <a:cs typeface="Arial" pitchFamily="34" charset="0"/>
              </a:rPr>
              <a:t> </a:t>
            </a:r>
            <a:r>
              <a:rPr lang="es-MX" altLang="es-MX" sz="1600" dirty="0">
                <a:solidFill>
                  <a:schemeClr val="bg2">
                    <a:lumMod val="25000"/>
                  </a:schemeClr>
                </a:solidFill>
                <a:latin typeface="ZapfHumnst BT"/>
                <a:cs typeface="Arial" pitchFamily="34" charset="0"/>
              </a:rPr>
              <a:t>estaría dado por:</a:t>
            </a:r>
            <a:endParaRPr lang="es-MX" altLang="es-MX" sz="1600" baseline="30000" dirty="0">
              <a:solidFill>
                <a:schemeClr val="bg2">
                  <a:lumMod val="25000"/>
                </a:schemeClr>
              </a:solidFill>
              <a:latin typeface="ZapfHumnst BT"/>
              <a:cs typeface="Arial" pitchFamily="34" charset="0"/>
            </a:endParaRPr>
          </a:p>
        </p:txBody>
      </p:sp>
    </p:spTree>
    <p:extLst>
      <p:ext uri="{BB962C8B-B14F-4D97-AF65-F5344CB8AC3E}">
        <p14:creationId xmlns:p14="http://schemas.microsoft.com/office/powerpoint/2010/main" val="4251758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ox(in)">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ox(in)">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22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4" name="11 CuadroTexto"/>
          <p:cNvSpPr txBox="1">
            <a:spLocks noChangeArrowheads="1"/>
          </p:cNvSpPr>
          <p:nvPr/>
        </p:nvSpPr>
        <p:spPr bwMode="auto">
          <a:xfrm>
            <a:off x="621515" y="2155939"/>
            <a:ext cx="785812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solidFill>
                  <a:schemeClr val="bg2">
                    <a:lumMod val="25000"/>
                  </a:schemeClr>
                </a:solidFill>
                <a:latin typeface="ZapfHumnst BT"/>
              </a:rPr>
              <a:t>El </a:t>
            </a:r>
            <a:r>
              <a:rPr lang="es-MX" altLang="es-MX" sz="1500" dirty="0">
                <a:solidFill>
                  <a:schemeClr val="bg2">
                    <a:lumMod val="25000"/>
                  </a:schemeClr>
                </a:solidFill>
                <a:latin typeface="ZapfHumnst BT"/>
              </a:rPr>
              <a:t>estándar de red </a:t>
            </a:r>
            <a:r>
              <a:rPr lang="es-MX" altLang="es-MX" sz="1500" b="1" dirty="0" smtClean="0">
                <a:solidFill>
                  <a:schemeClr val="bg2">
                    <a:lumMod val="25000"/>
                  </a:schemeClr>
                </a:solidFill>
                <a:latin typeface="ZapfHumnst BT"/>
              </a:rPr>
              <a:t>LAN inalámbrica</a:t>
            </a:r>
            <a:r>
              <a:rPr lang="es-MX" altLang="es-MX" sz="1500" dirty="0" smtClean="0">
                <a:solidFill>
                  <a:schemeClr val="bg2">
                    <a:lumMod val="25000"/>
                  </a:schemeClr>
                </a:solidFill>
                <a:latin typeface="ZapfHumnst BT"/>
              </a:rPr>
              <a:t>, IEEE 802.11b (</a:t>
            </a:r>
            <a:r>
              <a:rPr lang="es-MX" altLang="es-MX" sz="1500" b="1" dirty="0" err="1" smtClean="0">
                <a:solidFill>
                  <a:schemeClr val="bg2">
                    <a:lumMod val="25000"/>
                  </a:schemeClr>
                </a:solidFill>
                <a:latin typeface="ZapfHumnst BT"/>
              </a:rPr>
              <a:t>WiFI</a:t>
            </a:r>
            <a:r>
              <a:rPr lang="es-MX" altLang="es-MX" sz="1500" dirty="0" smtClean="0">
                <a:solidFill>
                  <a:schemeClr val="bg2">
                    <a:lumMod val="25000"/>
                  </a:schemeClr>
                </a:solidFill>
                <a:latin typeface="ZapfHumnst BT"/>
              </a:rPr>
              <a:t>), </a:t>
            </a:r>
            <a:r>
              <a:rPr lang="es-MX" altLang="es-MX" sz="1500" dirty="0">
                <a:solidFill>
                  <a:schemeClr val="bg2">
                    <a:lumMod val="25000"/>
                  </a:schemeClr>
                </a:solidFill>
                <a:latin typeface="ZapfHumnst BT"/>
              </a:rPr>
              <a:t>usa una variedad de diferentes modulaciones </a:t>
            </a:r>
            <a:r>
              <a:rPr lang="es-MX" altLang="es-MX" sz="1500" b="1" dirty="0">
                <a:solidFill>
                  <a:schemeClr val="bg2">
                    <a:lumMod val="25000"/>
                  </a:schemeClr>
                </a:solidFill>
                <a:latin typeface="ZapfHumnst BT"/>
              </a:rPr>
              <a:t>PSK</a:t>
            </a:r>
            <a:r>
              <a:rPr lang="es-MX" altLang="es-MX" sz="1500" dirty="0">
                <a:solidFill>
                  <a:schemeClr val="bg2">
                    <a:lumMod val="25000"/>
                  </a:schemeClr>
                </a:solidFill>
                <a:latin typeface="ZapfHumnst BT"/>
              </a:rPr>
              <a:t>, dependiendo de la velocidad de transmisión.</a:t>
            </a:r>
          </a:p>
        </p:txBody>
      </p:sp>
      <p:sp>
        <p:nvSpPr>
          <p:cNvPr id="12" name="7 CuadroTexto"/>
          <p:cNvSpPr txBox="1">
            <a:spLocks noChangeArrowheads="1"/>
          </p:cNvSpPr>
          <p:nvPr/>
        </p:nvSpPr>
        <p:spPr bwMode="auto">
          <a:xfrm>
            <a:off x="467544" y="1106484"/>
            <a:ext cx="742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a:t>
            </a:r>
            <a:r>
              <a:rPr lang="es-MX" altLang="es-MX" sz="2000" b="1" dirty="0" smtClean="0">
                <a:solidFill>
                  <a:schemeClr val="accent6">
                    <a:lumMod val="75000"/>
                  </a:schemeClr>
                </a:solidFill>
                <a:latin typeface="ZapfHumnst BT"/>
              </a:rPr>
              <a:t>PSK</a:t>
            </a:r>
            <a:r>
              <a:rPr lang="es-MX" altLang="es-MX" sz="2000" dirty="0" smtClean="0">
                <a:solidFill>
                  <a:schemeClr val="accent6">
                    <a:lumMod val="75000"/>
                  </a:schemeClr>
                </a:solidFill>
                <a:latin typeface="ZapfHumnst BT"/>
              </a:rPr>
              <a:t> </a:t>
            </a:r>
            <a:r>
              <a:rPr lang="es-MX" altLang="es-MX" sz="2000" dirty="0">
                <a:solidFill>
                  <a:schemeClr val="accent6">
                    <a:lumMod val="75000"/>
                  </a:schemeClr>
                </a:solidFill>
                <a:latin typeface="ZapfHumnst BT"/>
              </a:rPr>
              <a:t>(Modulación por desplazamiento de </a:t>
            </a:r>
            <a:r>
              <a:rPr lang="es-MX" altLang="es-MX" sz="2000" dirty="0" smtClean="0">
                <a:solidFill>
                  <a:schemeClr val="accent6">
                    <a:lumMod val="75000"/>
                  </a:schemeClr>
                </a:solidFill>
                <a:latin typeface="ZapfHumnst BT"/>
              </a:rPr>
              <a:t>fase)</a:t>
            </a:r>
            <a:endParaRPr lang="es-MX" altLang="es-MX" sz="2000" dirty="0">
              <a:solidFill>
                <a:schemeClr val="accent6">
                  <a:lumMod val="75000"/>
                </a:schemeClr>
              </a:solidFill>
              <a:latin typeface="ZapfHumnst BT"/>
            </a:endParaRPr>
          </a:p>
        </p:txBody>
      </p:sp>
      <p:sp>
        <p:nvSpPr>
          <p:cNvPr id="21" name="11 CuadroTexto"/>
          <p:cNvSpPr txBox="1">
            <a:spLocks noChangeArrowheads="1"/>
          </p:cNvSpPr>
          <p:nvPr/>
        </p:nvSpPr>
        <p:spPr bwMode="auto">
          <a:xfrm>
            <a:off x="621516" y="2876019"/>
            <a:ext cx="7858125" cy="39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solidFill>
                  <a:schemeClr val="bg2">
                    <a:lumMod val="25000"/>
                  </a:schemeClr>
                </a:solidFill>
                <a:latin typeface="ZapfHumnst BT"/>
              </a:rPr>
              <a:t>Sirve para la transmisión de </a:t>
            </a:r>
            <a:r>
              <a:rPr lang="es-MX" altLang="es-MX" sz="1500" b="1" dirty="0" smtClean="0">
                <a:solidFill>
                  <a:schemeClr val="bg2">
                    <a:lumMod val="25000"/>
                  </a:schemeClr>
                </a:solidFill>
                <a:latin typeface="ZapfHumnst BT"/>
              </a:rPr>
              <a:t>señales de televisión de alta definición </a:t>
            </a:r>
            <a:r>
              <a:rPr lang="es-MX" altLang="es-MX" sz="1500" dirty="0" smtClean="0">
                <a:solidFill>
                  <a:schemeClr val="bg2">
                    <a:lumMod val="25000"/>
                  </a:schemeClr>
                </a:solidFill>
                <a:latin typeface="ZapfHumnst BT"/>
              </a:rPr>
              <a:t>(HD-TV)</a:t>
            </a:r>
            <a:endParaRPr lang="es-MX" altLang="es-MX" sz="1500" dirty="0">
              <a:solidFill>
                <a:schemeClr val="bg2">
                  <a:lumMod val="25000"/>
                </a:schemeClr>
              </a:solidFill>
              <a:latin typeface="ZapfHumnst BT"/>
            </a:endParaRPr>
          </a:p>
        </p:txBody>
      </p:sp>
      <p:sp>
        <p:nvSpPr>
          <p:cNvPr id="24" name="11 CuadroTexto"/>
          <p:cNvSpPr txBox="1">
            <a:spLocks noChangeArrowheads="1"/>
          </p:cNvSpPr>
          <p:nvPr/>
        </p:nvSpPr>
        <p:spPr bwMode="auto">
          <a:xfrm>
            <a:off x="621516" y="1756990"/>
            <a:ext cx="2367880"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Aplicaciones:</a:t>
            </a:r>
            <a:endParaRPr lang="es-MX" altLang="es-MX" sz="1600" dirty="0">
              <a:solidFill>
                <a:schemeClr val="accent5">
                  <a:lumMod val="75000"/>
                </a:schemeClr>
              </a:solidFill>
              <a:latin typeface="ZapfHumnst BT"/>
            </a:endParaRPr>
          </a:p>
        </p:txBody>
      </p:sp>
      <p:sp>
        <p:nvSpPr>
          <p:cNvPr id="26" name="11 CuadroTexto"/>
          <p:cNvSpPr txBox="1">
            <a:spLocks noChangeArrowheads="1"/>
          </p:cNvSpPr>
          <p:nvPr/>
        </p:nvSpPr>
        <p:spPr bwMode="auto">
          <a:xfrm>
            <a:off x="647737" y="5726722"/>
            <a:ext cx="2710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Desventajas:</a:t>
            </a:r>
            <a:endParaRPr lang="es-MX" altLang="es-MX" sz="1600" dirty="0">
              <a:solidFill>
                <a:schemeClr val="accent5">
                  <a:lumMod val="75000"/>
                </a:schemeClr>
              </a:solidFill>
              <a:latin typeface="ZapfHumnst BT"/>
            </a:endParaRPr>
          </a:p>
        </p:txBody>
      </p:sp>
      <p:sp>
        <p:nvSpPr>
          <p:cNvPr id="27" name="11 CuadroTexto"/>
          <p:cNvSpPr txBox="1">
            <a:spLocks noChangeArrowheads="1"/>
          </p:cNvSpPr>
          <p:nvPr/>
        </p:nvSpPr>
        <p:spPr bwMode="auto">
          <a:xfrm>
            <a:off x="688369" y="6086762"/>
            <a:ext cx="763800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latin typeface="ZapfHumnst BT"/>
              </a:rPr>
              <a:t>Se </a:t>
            </a:r>
            <a:r>
              <a:rPr lang="es-MX" altLang="es-MX" sz="1500" dirty="0">
                <a:latin typeface="ZapfHumnst BT"/>
              </a:rPr>
              <a:t>requiere de </a:t>
            </a:r>
            <a:r>
              <a:rPr lang="es-MX" altLang="es-MX" sz="1500" b="1" dirty="0">
                <a:latin typeface="ZapfHumnst BT"/>
              </a:rPr>
              <a:t>equipos de recepción más </a:t>
            </a:r>
            <a:r>
              <a:rPr lang="es-MX" altLang="es-MX" sz="1500" b="1" dirty="0" smtClean="0">
                <a:latin typeface="ZapfHumnst BT"/>
              </a:rPr>
              <a:t>complejos </a:t>
            </a:r>
            <a:r>
              <a:rPr lang="es-MX" altLang="es-MX" sz="1500" dirty="0" smtClean="0">
                <a:latin typeface="ZapfHumnst BT"/>
              </a:rPr>
              <a:t>que en FSK y ASK. </a:t>
            </a:r>
            <a:endParaRPr lang="es-MX" altLang="es-MX" sz="1500" dirty="0">
              <a:latin typeface="ZapfHumnst BT"/>
            </a:endParaRPr>
          </a:p>
        </p:txBody>
      </p:sp>
      <p:sp>
        <p:nvSpPr>
          <p:cNvPr id="28" name="11 CuadroTexto"/>
          <p:cNvSpPr txBox="1">
            <a:spLocks noChangeArrowheads="1"/>
          </p:cNvSpPr>
          <p:nvPr/>
        </p:nvSpPr>
        <p:spPr bwMode="auto">
          <a:xfrm>
            <a:off x="621515" y="4070538"/>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b="1" dirty="0" smtClean="0">
                <a:solidFill>
                  <a:schemeClr val="accent5">
                    <a:lumMod val="75000"/>
                  </a:schemeClr>
                </a:solidFill>
                <a:latin typeface="ZapfHumnst BT"/>
              </a:rPr>
              <a:t>Ventajas:</a:t>
            </a:r>
            <a:endParaRPr lang="es-MX" altLang="es-MX" sz="1600" dirty="0">
              <a:solidFill>
                <a:schemeClr val="accent5">
                  <a:lumMod val="75000"/>
                </a:schemeClr>
              </a:solidFill>
              <a:latin typeface="ZapfHumnst BT"/>
            </a:endParaRPr>
          </a:p>
        </p:txBody>
      </p:sp>
      <p:sp>
        <p:nvSpPr>
          <p:cNvPr id="29" name="11 CuadroTexto"/>
          <p:cNvSpPr txBox="1">
            <a:spLocks noChangeArrowheads="1"/>
          </p:cNvSpPr>
          <p:nvPr/>
        </p:nvSpPr>
        <p:spPr bwMode="auto">
          <a:xfrm>
            <a:off x="621515" y="4539461"/>
            <a:ext cx="780218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latin typeface="ZapfHumnst BT"/>
              </a:rPr>
              <a:t>Es el método más eficiente para transmitir datos binarios en presencia de ruido.</a:t>
            </a:r>
            <a:endParaRPr lang="es-MX" altLang="es-MX" sz="1500" dirty="0">
              <a:latin typeface="ZapfHumnst BT"/>
            </a:endParaRPr>
          </a:p>
        </p:txBody>
      </p:sp>
      <p:sp>
        <p:nvSpPr>
          <p:cNvPr id="30" name="11 CuadroTexto"/>
          <p:cNvSpPr txBox="1">
            <a:spLocks noChangeArrowheads="1"/>
          </p:cNvSpPr>
          <p:nvPr/>
        </p:nvSpPr>
        <p:spPr bwMode="auto">
          <a:xfrm>
            <a:off x="621515" y="4899501"/>
            <a:ext cx="780218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dirty="0" smtClean="0">
                <a:latin typeface="ZapfHumnst BT"/>
              </a:rPr>
              <a:t>A mayor número de fases, </a:t>
            </a:r>
            <a:r>
              <a:rPr lang="es-MX" altLang="es-MX" sz="1500" b="1" dirty="0" smtClean="0">
                <a:latin typeface="ZapfHumnst BT"/>
              </a:rPr>
              <a:t>mayor es la cantidad de información</a:t>
            </a:r>
            <a:r>
              <a:rPr lang="es-MX" altLang="es-MX" sz="1500" dirty="0" smtClean="0">
                <a:latin typeface="ZapfHumnst BT"/>
              </a:rPr>
              <a:t> que se puede transmitir, utilizando el mismo ancho de banda.</a:t>
            </a:r>
            <a:endParaRPr lang="es-MX" altLang="es-MX" sz="1500" dirty="0">
              <a:latin typeface="ZapfHumnst BT"/>
            </a:endParaRPr>
          </a:p>
        </p:txBody>
      </p:sp>
      <p:sp>
        <p:nvSpPr>
          <p:cNvPr id="31" name="11 CuadroTexto"/>
          <p:cNvSpPr txBox="1">
            <a:spLocks noChangeArrowheads="1"/>
          </p:cNvSpPr>
          <p:nvPr/>
        </p:nvSpPr>
        <p:spPr bwMode="auto">
          <a:xfrm>
            <a:off x="621516" y="3286084"/>
            <a:ext cx="7858125" cy="7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altLang="es-MX" sz="1500" b="1" dirty="0" smtClean="0">
                <a:solidFill>
                  <a:schemeClr val="bg2">
                    <a:lumMod val="25000"/>
                  </a:schemeClr>
                </a:solidFill>
                <a:latin typeface="ZapfHumnst BT"/>
              </a:rPr>
              <a:t>QPSK</a:t>
            </a:r>
            <a:r>
              <a:rPr lang="es-MX" altLang="es-MX" sz="1500" dirty="0" smtClean="0">
                <a:solidFill>
                  <a:schemeClr val="bg2">
                    <a:lumMod val="25000"/>
                  </a:schemeClr>
                </a:solidFill>
                <a:latin typeface="ZapfHumnst BT"/>
              </a:rPr>
              <a:t> es usada por </a:t>
            </a:r>
            <a:r>
              <a:rPr lang="es-MX" altLang="es-MX" sz="1500" b="1" dirty="0" smtClean="0">
                <a:solidFill>
                  <a:schemeClr val="bg2">
                    <a:lumMod val="25000"/>
                  </a:schemeClr>
                </a:solidFill>
                <a:latin typeface="ZapfHumnst BT"/>
              </a:rPr>
              <a:t>empresas de televisión satelital </a:t>
            </a:r>
            <a:r>
              <a:rPr lang="es-MX" altLang="es-MX" sz="1500" dirty="0" smtClean="0">
                <a:solidFill>
                  <a:schemeClr val="bg2">
                    <a:lumMod val="25000"/>
                  </a:schemeClr>
                </a:solidFill>
                <a:latin typeface="ZapfHumnst BT"/>
              </a:rPr>
              <a:t>para enviar a las casas de los suscriptores señales de video HD.</a:t>
            </a:r>
            <a:endParaRPr lang="es-MX" altLang="es-MX" sz="1500" dirty="0">
              <a:solidFill>
                <a:schemeClr val="bg2">
                  <a:lumMod val="25000"/>
                </a:schemeClr>
              </a:solidFill>
              <a:latin typeface="ZapfHumnst BT"/>
            </a:endParaRPr>
          </a:p>
        </p:txBody>
      </p:sp>
    </p:spTree>
    <p:extLst>
      <p:ext uri="{BB962C8B-B14F-4D97-AF65-F5344CB8AC3E}">
        <p14:creationId xmlns:p14="http://schemas.microsoft.com/office/powerpoint/2010/main" val="236757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21" grpId="0"/>
      <p:bldP spid="24" grpId="0"/>
      <p:bldP spid="26"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digitales, señales analógicas</a:t>
            </a:r>
          </a:p>
        </p:txBody>
      </p:sp>
      <p:sp>
        <p:nvSpPr>
          <p:cNvPr id="40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5" name="4 CuadroTexto"/>
          <p:cNvSpPr txBox="1"/>
          <p:nvPr/>
        </p:nvSpPr>
        <p:spPr>
          <a:xfrm>
            <a:off x="785813" y="1143000"/>
            <a:ext cx="7643812" cy="1754188"/>
          </a:xfrm>
          <a:prstGeom prst="rect">
            <a:avLst/>
          </a:prstGeom>
          <a:noFill/>
        </p:spPr>
        <p:txBody>
          <a:bodyPr>
            <a:spAutoFit/>
          </a:bodyPr>
          <a:lstStyle/>
          <a:p>
            <a:pPr algn="just">
              <a:lnSpc>
                <a:spcPct val="150000"/>
              </a:lnSpc>
              <a:defRPr/>
            </a:pPr>
            <a:r>
              <a:rPr lang="es-MX" sz="1800" dirty="0">
                <a:solidFill>
                  <a:schemeClr val="bg2">
                    <a:lumMod val="25000"/>
                  </a:schemeClr>
                </a:solidFill>
                <a:latin typeface="ZapfHumnst BT"/>
              </a:rPr>
              <a:t>Consideremos el caso de la transmisión de </a:t>
            </a:r>
            <a:r>
              <a:rPr lang="es-MX" sz="1800" b="1" dirty="0">
                <a:solidFill>
                  <a:schemeClr val="bg2">
                    <a:lumMod val="25000"/>
                  </a:schemeClr>
                </a:solidFill>
                <a:latin typeface="ZapfHumnst BT"/>
              </a:rPr>
              <a:t>datos digitales </a:t>
            </a:r>
            <a:r>
              <a:rPr lang="es-MX" sz="1800" dirty="0">
                <a:solidFill>
                  <a:schemeClr val="bg2">
                    <a:lumMod val="25000"/>
                  </a:schemeClr>
                </a:solidFill>
                <a:latin typeface="ZapfHumnst BT"/>
              </a:rPr>
              <a:t>usando </a:t>
            </a:r>
            <a:r>
              <a:rPr lang="es-MX" sz="1800" b="1" dirty="0">
                <a:solidFill>
                  <a:schemeClr val="bg2">
                    <a:lumMod val="25000"/>
                  </a:schemeClr>
                </a:solidFill>
                <a:latin typeface="ZapfHumnst BT"/>
              </a:rPr>
              <a:t>señales analógicas</a:t>
            </a:r>
            <a:r>
              <a:rPr lang="es-MX" sz="1800" dirty="0">
                <a:solidFill>
                  <a:schemeClr val="bg2">
                    <a:lumMod val="25000"/>
                  </a:schemeClr>
                </a:solidFill>
                <a:latin typeface="ZapfHumnst BT"/>
              </a:rPr>
              <a:t>. La situación más habitual para este tipo de comunicaciones es la transmisión de </a:t>
            </a:r>
            <a:r>
              <a:rPr lang="es-MX" sz="1800" b="1" dirty="0">
                <a:solidFill>
                  <a:schemeClr val="accent6">
                    <a:lumMod val="75000"/>
                  </a:schemeClr>
                </a:solidFill>
                <a:latin typeface="ZapfHumnst BT"/>
              </a:rPr>
              <a:t>datos digitales </a:t>
            </a:r>
            <a:r>
              <a:rPr lang="es-MX" sz="1800" dirty="0">
                <a:solidFill>
                  <a:schemeClr val="bg2">
                    <a:lumMod val="25000"/>
                  </a:schemeClr>
                </a:solidFill>
                <a:latin typeface="ZapfHumnst BT"/>
              </a:rPr>
              <a:t>a través de la </a:t>
            </a:r>
            <a:r>
              <a:rPr lang="es-MX" sz="1800" b="1" dirty="0">
                <a:solidFill>
                  <a:schemeClr val="accent6">
                    <a:lumMod val="75000"/>
                  </a:schemeClr>
                </a:solidFill>
                <a:latin typeface="ZapfHumnst BT"/>
              </a:rPr>
              <a:t>red de telefonía pública.</a:t>
            </a:r>
          </a:p>
        </p:txBody>
      </p:sp>
      <p:graphicFrame>
        <p:nvGraphicFramePr>
          <p:cNvPr id="4101" name="Object 5"/>
          <p:cNvGraphicFramePr>
            <a:graphicFrameLocks/>
          </p:cNvGraphicFramePr>
          <p:nvPr/>
        </p:nvGraphicFramePr>
        <p:xfrm>
          <a:off x="823913" y="4370388"/>
          <a:ext cx="3676650" cy="1965325"/>
        </p:xfrm>
        <a:graphic>
          <a:graphicData uri="http://schemas.openxmlformats.org/presentationml/2006/ole">
            <mc:AlternateContent xmlns:mc="http://schemas.openxmlformats.org/markup-compatibility/2006">
              <mc:Choice xmlns:v="urn:schemas-microsoft-com:vml" Requires="v">
                <p:oleObj spid="_x0000_s43060" name="Imagen" r:id="rId4" imgW="3676650" imgH="1965325" progId="MS_ClipArt_Gallery.2">
                  <p:embed/>
                </p:oleObj>
              </mc:Choice>
              <mc:Fallback>
                <p:oleObj name="Imagen" r:id="rId4" imgW="3676650" imgH="1965325"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4370388"/>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6"/>
          <p:cNvGraphicFramePr>
            <a:graphicFrameLocks/>
          </p:cNvGraphicFramePr>
          <p:nvPr/>
        </p:nvGraphicFramePr>
        <p:xfrm>
          <a:off x="900113" y="3757613"/>
          <a:ext cx="2012950" cy="977900"/>
        </p:xfrm>
        <a:graphic>
          <a:graphicData uri="http://schemas.openxmlformats.org/presentationml/2006/ole">
            <mc:AlternateContent xmlns:mc="http://schemas.openxmlformats.org/markup-compatibility/2006">
              <mc:Choice xmlns:v="urn:schemas-microsoft-com:vml" Requires="v">
                <p:oleObj spid="_x0000_s43061" name="Imagen" r:id="rId6" imgW="2012950" imgH="977900" progId="MS_ClipArt_Gallery.2">
                  <p:embed/>
                </p:oleObj>
              </mc:Choice>
              <mc:Fallback>
                <p:oleObj name="Imagen" r:id="rId6" imgW="2012950" imgH="97790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3757613"/>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7"/>
          <p:cNvSpPr>
            <a:spLocks noChangeArrowheads="1"/>
          </p:cNvSpPr>
          <p:nvPr/>
        </p:nvSpPr>
        <p:spPr bwMode="auto">
          <a:xfrm>
            <a:off x="1296988" y="3201988"/>
            <a:ext cx="1417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sz="2400">
                <a:solidFill>
                  <a:schemeClr val="tx1"/>
                </a:solidFill>
                <a:latin typeface="Times New Roman" pitchFamily="18" charset="0"/>
              </a:defRPr>
            </a:lvl1pPr>
            <a:lvl2pPr marL="742950" indent="-285750" defTabSz="762000" eaLnBrk="0" hangingPunct="0">
              <a:defRPr sz="2400">
                <a:solidFill>
                  <a:schemeClr val="tx1"/>
                </a:solidFill>
                <a:latin typeface="Times New Roman" pitchFamily="18" charset="0"/>
              </a:defRPr>
            </a:lvl2pPr>
            <a:lvl3pPr marL="1143000" indent="-228600" defTabSz="762000" eaLnBrk="0" hangingPunct="0">
              <a:defRPr sz="2400">
                <a:solidFill>
                  <a:schemeClr val="tx1"/>
                </a:solidFill>
                <a:latin typeface="Times New Roman" pitchFamily="18" charset="0"/>
              </a:defRPr>
            </a:lvl3pPr>
            <a:lvl4pPr marL="1600200" indent="-228600" defTabSz="762000" eaLnBrk="0" hangingPunct="0">
              <a:defRPr sz="2400">
                <a:solidFill>
                  <a:schemeClr val="tx1"/>
                </a:solidFill>
                <a:latin typeface="Times New Roman" pitchFamily="18" charset="0"/>
              </a:defRPr>
            </a:lvl4pPr>
            <a:lvl5pPr marL="2057400" indent="-228600" defTabSz="762000" eaLnBrk="0" hangingPunct="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800" b="1">
                <a:latin typeface="ZapfHumnst BT"/>
              </a:rPr>
              <a:t>Analógicas</a:t>
            </a:r>
          </a:p>
        </p:txBody>
      </p:sp>
      <p:sp>
        <p:nvSpPr>
          <p:cNvPr id="4104" name="Rectangle 37"/>
          <p:cNvSpPr>
            <a:spLocks noChangeArrowheads="1"/>
          </p:cNvSpPr>
          <p:nvPr/>
        </p:nvSpPr>
        <p:spPr bwMode="auto">
          <a:xfrm>
            <a:off x="5391150" y="3143250"/>
            <a:ext cx="1147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sz="2400">
                <a:solidFill>
                  <a:schemeClr val="tx1"/>
                </a:solidFill>
                <a:latin typeface="Times New Roman" pitchFamily="18" charset="0"/>
              </a:defRPr>
            </a:lvl1pPr>
            <a:lvl2pPr marL="742950" indent="-285750" defTabSz="762000" eaLnBrk="0" hangingPunct="0">
              <a:defRPr sz="2400">
                <a:solidFill>
                  <a:schemeClr val="tx1"/>
                </a:solidFill>
                <a:latin typeface="Times New Roman" pitchFamily="18" charset="0"/>
              </a:defRPr>
            </a:lvl2pPr>
            <a:lvl3pPr marL="1143000" indent="-228600" defTabSz="762000" eaLnBrk="0" hangingPunct="0">
              <a:defRPr sz="2400">
                <a:solidFill>
                  <a:schemeClr val="tx1"/>
                </a:solidFill>
                <a:latin typeface="Times New Roman" pitchFamily="18" charset="0"/>
              </a:defRPr>
            </a:lvl3pPr>
            <a:lvl4pPr marL="1600200" indent="-228600" defTabSz="762000" eaLnBrk="0" hangingPunct="0">
              <a:defRPr sz="2400">
                <a:solidFill>
                  <a:schemeClr val="tx1"/>
                </a:solidFill>
                <a:latin typeface="Times New Roman" pitchFamily="18" charset="0"/>
              </a:defRPr>
            </a:lvl4pPr>
            <a:lvl5pPr marL="2057400" indent="-228600" defTabSz="762000" eaLnBrk="0" hangingPunct="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800" b="1">
                <a:latin typeface="ZapfHumnst BT"/>
              </a:rPr>
              <a:t>Digitales</a:t>
            </a:r>
          </a:p>
        </p:txBody>
      </p:sp>
      <p:pic>
        <p:nvPicPr>
          <p:cNvPr id="4105" name="40 Imagen" descr="welcome.bmp"/>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18225" y="3911600"/>
            <a:ext cx="22733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6" name="Group 11"/>
          <p:cNvGrpSpPr>
            <a:grpSpLocks/>
          </p:cNvGrpSpPr>
          <p:nvPr/>
        </p:nvGrpSpPr>
        <p:grpSpPr bwMode="auto">
          <a:xfrm>
            <a:off x="5143500" y="3657600"/>
            <a:ext cx="1828800" cy="381000"/>
            <a:chOff x="3504" y="960"/>
            <a:chExt cx="1152" cy="240"/>
          </a:xfrm>
        </p:grpSpPr>
        <p:grpSp>
          <p:nvGrpSpPr>
            <p:cNvPr id="4107" name="Group 12"/>
            <p:cNvGrpSpPr>
              <a:grpSpLocks/>
            </p:cNvGrpSpPr>
            <p:nvPr/>
          </p:nvGrpSpPr>
          <p:grpSpPr bwMode="auto">
            <a:xfrm>
              <a:off x="3504" y="960"/>
              <a:ext cx="1152" cy="240"/>
              <a:chOff x="3504" y="960"/>
              <a:chExt cx="1152" cy="240"/>
            </a:xfrm>
          </p:grpSpPr>
          <p:grpSp>
            <p:nvGrpSpPr>
              <p:cNvPr id="4110" name="Group 13"/>
              <p:cNvGrpSpPr>
                <a:grpSpLocks/>
              </p:cNvGrpSpPr>
              <p:nvPr/>
            </p:nvGrpSpPr>
            <p:grpSpPr bwMode="auto">
              <a:xfrm>
                <a:off x="3763" y="960"/>
                <a:ext cx="117" cy="240"/>
                <a:chOff x="3763" y="960"/>
                <a:chExt cx="117" cy="240"/>
              </a:xfrm>
            </p:grpSpPr>
            <p:sp>
              <p:nvSpPr>
                <p:cNvPr id="4129"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30"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31"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4111" name="Group 17"/>
              <p:cNvGrpSpPr>
                <a:grpSpLocks/>
              </p:cNvGrpSpPr>
              <p:nvPr/>
            </p:nvGrpSpPr>
            <p:grpSpPr bwMode="auto">
              <a:xfrm>
                <a:off x="4280" y="960"/>
                <a:ext cx="117" cy="240"/>
                <a:chOff x="4280" y="960"/>
                <a:chExt cx="117" cy="240"/>
              </a:xfrm>
            </p:grpSpPr>
            <p:sp>
              <p:nvSpPr>
                <p:cNvPr id="4126"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27"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28"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4112" name="Group 21"/>
              <p:cNvGrpSpPr>
                <a:grpSpLocks/>
              </p:cNvGrpSpPr>
              <p:nvPr/>
            </p:nvGrpSpPr>
            <p:grpSpPr bwMode="auto">
              <a:xfrm>
                <a:off x="4021" y="960"/>
                <a:ext cx="118" cy="240"/>
                <a:chOff x="4021" y="960"/>
                <a:chExt cx="118" cy="240"/>
              </a:xfrm>
            </p:grpSpPr>
            <p:sp>
              <p:nvSpPr>
                <p:cNvPr id="4123"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24"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25"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4113" name="Group 25"/>
              <p:cNvGrpSpPr>
                <a:grpSpLocks/>
              </p:cNvGrpSpPr>
              <p:nvPr/>
            </p:nvGrpSpPr>
            <p:grpSpPr bwMode="auto">
              <a:xfrm>
                <a:off x="3504" y="960"/>
                <a:ext cx="118" cy="240"/>
                <a:chOff x="3504" y="960"/>
                <a:chExt cx="118" cy="240"/>
              </a:xfrm>
            </p:grpSpPr>
            <p:sp>
              <p:nvSpPr>
                <p:cNvPr id="4120"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21"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22"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4114" name="Group 29"/>
              <p:cNvGrpSpPr>
                <a:grpSpLocks/>
              </p:cNvGrpSpPr>
              <p:nvPr/>
            </p:nvGrpSpPr>
            <p:grpSpPr bwMode="auto">
              <a:xfrm>
                <a:off x="4538" y="960"/>
                <a:ext cx="118" cy="240"/>
                <a:chOff x="4538" y="960"/>
                <a:chExt cx="118" cy="240"/>
              </a:xfrm>
            </p:grpSpPr>
            <p:sp>
              <p:nvSpPr>
                <p:cNvPr id="4117"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18"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19"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4115"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16"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4108"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4109"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Tree>
    <p:extLst>
      <p:ext uri="{BB962C8B-B14F-4D97-AF65-F5344CB8AC3E}">
        <p14:creationId xmlns:p14="http://schemas.microsoft.com/office/powerpoint/2010/main" val="2128639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51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6148" name="5 CuadroTexto"/>
          <p:cNvSpPr txBox="1">
            <a:spLocks noChangeArrowheads="1"/>
          </p:cNvSpPr>
          <p:nvPr/>
        </p:nvSpPr>
        <p:spPr bwMode="auto">
          <a:xfrm>
            <a:off x="642938" y="1143000"/>
            <a:ext cx="79295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La red de telefonía pública se diseñó para recibir, conmutar y transmitir señales analógicas en el rango de frecuencias de voz entre </a:t>
            </a:r>
            <a:r>
              <a:rPr lang="es-MX" altLang="es-MX" sz="1600" b="1" dirty="0">
                <a:solidFill>
                  <a:schemeClr val="bg2">
                    <a:lumMod val="25000"/>
                  </a:schemeClr>
                </a:solidFill>
                <a:latin typeface="ZapfHumnst BT"/>
              </a:rPr>
              <a:t>300</a:t>
            </a:r>
            <a:r>
              <a:rPr lang="es-MX" altLang="es-MX" sz="1600" dirty="0">
                <a:solidFill>
                  <a:schemeClr val="bg2">
                    <a:lumMod val="25000"/>
                  </a:schemeClr>
                </a:solidFill>
                <a:latin typeface="ZapfHumnst BT"/>
              </a:rPr>
              <a:t> y </a:t>
            </a:r>
            <a:r>
              <a:rPr lang="es-MX" altLang="es-MX" sz="1600" b="1" dirty="0">
                <a:solidFill>
                  <a:schemeClr val="bg2">
                    <a:lumMod val="25000"/>
                  </a:schemeClr>
                </a:solidFill>
                <a:latin typeface="ZapfHumnst BT"/>
              </a:rPr>
              <a:t>3,400 Hz.</a:t>
            </a:r>
            <a:r>
              <a:rPr lang="es-MX" altLang="es-MX" sz="1600" dirty="0">
                <a:solidFill>
                  <a:schemeClr val="bg2">
                    <a:lumMod val="25000"/>
                  </a:schemeClr>
                </a:solidFill>
                <a:latin typeface="ZapfHumnst BT"/>
              </a:rPr>
              <a:t>  No es adecuada, por lo tanto para transmitir señales digitales. No obstante, se pueden conectar dispositivos digitales a través de la red mediante el uso de dispositivos </a:t>
            </a:r>
            <a:r>
              <a:rPr lang="es-MX" altLang="es-MX" sz="1600" b="1" dirty="0">
                <a:solidFill>
                  <a:schemeClr val="bg2">
                    <a:lumMod val="25000"/>
                  </a:schemeClr>
                </a:solidFill>
                <a:latin typeface="ZapfHumnst BT"/>
              </a:rPr>
              <a:t>módem</a:t>
            </a:r>
            <a:r>
              <a:rPr lang="es-MX" altLang="es-MX" sz="1600" dirty="0">
                <a:solidFill>
                  <a:schemeClr val="bg2">
                    <a:lumMod val="25000"/>
                  </a:schemeClr>
                </a:solidFill>
                <a:latin typeface="ZapfHumnst BT"/>
              </a:rPr>
              <a:t> (modulador-demodulador), los cuales convierten los </a:t>
            </a:r>
            <a:r>
              <a:rPr lang="es-MX" altLang="es-MX" sz="1600" b="1" dirty="0">
                <a:solidFill>
                  <a:schemeClr val="bg2">
                    <a:lumMod val="25000"/>
                  </a:schemeClr>
                </a:solidFill>
                <a:latin typeface="ZapfHumnst BT"/>
              </a:rPr>
              <a:t>datos digitales </a:t>
            </a:r>
            <a:r>
              <a:rPr lang="es-MX" altLang="es-MX" sz="1600" dirty="0">
                <a:solidFill>
                  <a:schemeClr val="bg2">
                    <a:lumMod val="25000"/>
                  </a:schemeClr>
                </a:solidFill>
                <a:latin typeface="ZapfHumnst BT"/>
              </a:rPr>
              <a:t>en señales </a:t>
            </a:r>
            <a:r>
              <a:rPr lang="es-MX" altLang="es-MX" sz="1600" b="1" dirty="0">
                <a:solidFill>
                  <a:schemeClr val="bg2">
                    <a:lumMod val="25000"/>
                  </a:schemeClr>
                </a:solidFill>
                <a:latin typeface="ZapfHumnst BT"/>
              </a:rPr>
              <a:t>analógicas</a:t>
            </a:r>
            <a:r>
              <a:rPr lang="es-MX" altLang="es-MX" sz="1600" dirty="0">
                <a:solidFill>
                  <a:schemeClr val="bg2">
                    <a:lumMod val="25000"/>
                  </a:schemeClr>
                </a:solidFill>
                <a:latin typeface="ZapfHumnst BT"/>
              </a:rPr>
              <a:t> y viceversa.</a:t>
            </a:r>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3571875"/>
            <a:ext cx="68040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5 CuadroTexto"/>
          <p:cNvSpPr txBox="1">
            <a:spLocks noChangeArrowheads="1"/>
          </p:cNvSpPr>
          <p:nvPr/>
        </p:nvSpPr>
        <p:spPr bwMode="auto">
          <a:xfrm>
            <a:off x="3714750" y="4305300"/>
            <a:ext cx="2143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altLang="es-MX" sz="1600" b="1" dirty="0">
                <a:solidFill>
                  <a:schemeClr val="accent6">
                    <a:lumMod val="75000"/>
                  </a:schemeClr>
                </a:solidFill>
                <a:latin typeface="ZapfHumnst BT"/>
                <a:cs typeface="Arial" pitchFamily="34" charset="0"/>
              </a:rPr>
              <a:t>Señales analógicas</a:t>
            </a:r>
          </a:p>
        </p:txBody>
      </p:sp>
    </p:spTree>
    <p:extLst>
      <p:ext uri="{BB962C8B-B14F-4D97-AF65-F5344CB8AC3E}">
        <p14:creationId xmlns:p14="http://schemas.microsoft.com/office/powerpoint/2010/main" val="1217336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61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7172" name="5 CuadroTexto"/>
          <p:cNvSpPr txBox="1">
            <a:spLocks noChangeArrowheads="1"/>
          </p:cNvSpPr>
          <p:nvPr/>
        </p:nvSpPr>
        <p:spPr bwMode="auto">
          <a:xfrm>
            <a:off x="642938" y="1143000"/>
            <a:ext cx="8001000" cy="7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En la red telefónica los </a:t>
            </a:r>
            <a:r>
              <a:rPr lang="es-MX" altLang="es-MX" sz="1600" b="1" dirty="0">
                <a:solidFill>
                  <a:schemeClr val="bg2">
                    <a:lumMod val="25000"/>
                  </a:schemeClr>
                </a:solidFill>
                <a:latin typeface="ZapfHumnst BT"/>
              </a:rPr>
              <a:t>módem</a:t>
            </a:r>
            <a:r>
              <a:rPr lang="es-MX" altLang="es-MX" sz="1600" dirty="0">
                <a:solidFill>
                  <a:schemeClr val="bg2">
                    <a:lumMod val="25000"/>
                  </a:schemeClr>
                </a:solidFill>
                <a:latin typeface="ZapfHumnst BT"/>
              </a:rPr>
              <a:t> se usan para que las señales estén en el rango de frecuencias de voz (</a:t>
            </a:r>
            <a:r>
              <a:rPr lang="es-MX" altLang="es-MX" sz="1600" b="1" dirty="0">
                <a:solidFill>
                  <a:schemeClr val="bg2">
                    <a:lumMod val="25000"/>
                  </a:schemeClr>
                </a:solidFill>
                <a:latin typeface="ZapfHumnst BT"/>
              </a:rPr>
              <a:t>300</a:t>
            </a:r>
            <a:r>
              <a:rPr lang="es-MX" altLang="es-MX" sz="1600" dirty="0">
                <a:solidFill>
                  <a:schemeClr val="bg2">
                    <a:lumMod val="25000"/>
                  </a:schemeClr>
                </a:solidFill>
                <a:latin typeface="ZapfHumnst BT"/>
              </a:rPr>
              <a:t> y </a:t>
            </a:r>
            <a:r>
              <a:rPr lang="es-MX" altLang="es-MX" sz="1600" b="1" dirty="0">
                <a:solidFill>
                  <a:schemeClr val="bg2">
                    <a:lumMod val="25000"/>
                  </a:schemeClr>
                </a:solidFill>
                <a:latin typeface="ZapfHumnst BT"/>
              </a:rPr>
              <a:t>3,400 Hz)</a:t>
            </a:r>
            <a:r>
              <a:rPr lang="es-MX" altLang="es-MX" sz="1600" dirty="0">
                <a:solidFill>
                  <a:schemeClr val="bg2">
                    <a:lumMod val="25000"/>
                  </a:schemeClr>
                </a:solidFill>
                <a:latin typeface="ZapfHumnst BT"/>
              </a:rPr>
              <a:t>.</a:t>
            </a:r>
            <a:r>
              <a:rPr lang="es-MX" altLang="es-MX" sz="1600" b="1" dirty="0">
                <a:solidFill>
                  <a:schemeClr val="bg2">
                    <a:lumMod val="25000"/>
                  </a:schemeClr>
                </a:solidFill>
                <a:latin typeface="ZapfHumnst BT"/>
              </a:rPr>
              <a:t> </a:t>
            </a:r>
          </a:p>
        </p:txBody>
      </p:sp>
      <p:sp>
        <p:nvSpPr>
          <p:cNvPr id="7173" name="5 CuadroTexto"/>
          <p:cNvSpPr txBox="1">
            <a:spLocks noChangeArrowheads="1"/>
          </p:cNvSpPr>
          <p:nvPr/>
        </p:nvSpPr>
        <p:spPr bwMode="auto">
          <a:xfrm>
            <a:off x="642938" y="2143125"/>
            <a:ext cx="18573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altLang="es-MX" sz="1600" dirty="0">
                <a:solidFill>
                  <a:schemeClr val="bg2">
                    <a:lumMod val="25000"/>
                  </a:schemeClr>
                </a:solidFill>
                <a:latin typeface="ZapfHumnst BT"/>
              </a:rPr>
              <a:t>La</a:t>
            </a:r>
            <a:r>
              <a:rPr lang="es-MX" altLang="es-MX" sz="1600" dirty="0">
                <a:latin typeface="ZapfHumnst BT"/>
              </a:rPr>
              <a:t> </a:t>
            </a:r>
            <a:r>
              <a:rPr lang="es-MX" altLang="es-MX" sz="1600" b="1" dirty="0">
                <a:solidFill>
                  <a:schemeClr val="accent6">
                    <a:lumMod val="75000"/>
                  </a:schemeClr>
                </a:solidFill>
                <a:latin typeface="ZapfHumnst BT"/>
              </a:rPr>
              <a:t>modulación</a:t>
            </a:r>
            <a:r>
              <a:rPr lang="es-MX" altLang="es-MX" sz="1600" b="1" dirty="0">
                <a:latin typeface="ZapfHumnst BT"/>
              </a:rPr>
              <a:t> </a:t>
            </a:r>
            <a:r>
              <a:rPr lang="es-MX" altLang="es-MX" sz="1600" dirty="0">
                <a:solidFill>
                  <a:schemeClr val="bg2">
                    <a:lumMod val="25000"/>
                  </a:schemeClr>
                </a:solidFill>
                <a:latin typeface="ZapfHumnst BT"/>
              </a:rPr>
              <a:t>es una técnica para representar </a:t>
            </a:r>
            <a:r>
              <a:rPr lang="es-MX" altLang="es-MX" sz="1600" b="1" dirty="0">
                <a:solidFill>
                  <a:schemeClr val="bg2">
                    <a:lumMod val="25000"/>
                  </a:schemeClr>
                </a:solidFill>
                <a:latin typeface="ZapfHumnst BT"/>
              </a:rPr>
              <a:t>datos digitales </a:t>
            </a:r>
            <a:r>
              <a:rPr lang="es-MX" altLang="es-MX" sz="1600" dirty="0">
                <a:solidFill>
                  <a:schemeClr val="bg2">
                    <a:lumMod val="25000"/>
                  </a:schemeClr>
                </a:solidFill>
                <a:latin typeface="ZapfHumnst BT"/>
              </a:rPr>
              <a:t>en</a:t>
            </a:r>
            <a:r>
              <a:rPr lang="es-MX" altLang="es-MX" sz="1600" b="1" dirty="0">
                <a:solidFill>
                  <a:schemeClr val="bg2">
                    <a:lumMod val="25000"/>
                  </a:schemeClr>
                </a:solidFill>
                <a:latin typeface="ZapfHumnst BT"/>
              </a:rPr>
              <a:t> señales analógicas.</a:t>
            </a:r>
          </a:p>
        </p:txBody>
      </p:sp>
      <p:pic>
        <p:nvPicPr>
          <p:cNvPr id="615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6" y="2143125"/>
            <a:ext cx="6125832" cy="4382219"/>
          </a:xfrm>
          <a:prstGeom prst="rect">
            <a:avLst/>
          </a:prstGeom>
          <a:noFill/>
          <a:ln w="9525">
            <a:solidFill>
              <a:schemeClr val="tx1">
                <a:alpha val="98822"/>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3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ox(in)">
                                      <p:cBhvr>
                                        <p:cTn id="1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71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196" name="5 CuadroTexto"/>
          <p:cNvSpPr txBox="1">
            <a:spLocks noChangeArrowheads="1"/>
          </p:cNvSpPr>
          <p:nvPr/>
        </p:nvSpPr>
        <p:spPr bwMode="auto">
          <a:xfrm>
            <a:off x="607218" y="1891804"/>
            <a:ext cx="80033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b="1" dirty="0">
                <a:solidFill>
                  <a:schemeClr val="accent3">
                    <a:lumMod val="75000"/>
                  </a:schemeClr>
                </a:solidFill>
                <a:latin typeface="ZapfHumnst BT"/>
              </a:rPr>
              <a:t>Es una señal periódica que se encarga de “transportar” la información a transmitir.</a:t>
            </a:r>
          </a:p>
        </p:txBody>
      </p:sp>
      <p:sp>
        <p:nvSpPr>
          <p:cNvPr id="7173" name="6 CuadroTexto"/>
          <p:cNvSpPr txBox="1">
            <a:spLocks noChangeArrowheads="1"/>
          </p:cNvSpPr>
          <p:nvPr/>
        </p:nvSpPr>
        <p:spPr bwMode="auto">
          <a:xfrm>
            <a:off x="571500" y="1206500"/>
            <a:ext cx="25717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Señal portadora</a:t>
            </a:r>
          </a:p>
        </p:txBody>
      </p:sp>
      <p:sp>
        <p:nvSpPr>
          <p:cNvPr id="8198" name="7 CuadroTexto"/>
          <p:cNvSpPr txBox="1">
            <a:spLocks noChangeArrowheads="1"/>
          </p:cNvSpPr>
          <p:nvPr/>
        </p:nvSpPr>
        <p:spPr bwMode="auto">
          <a:xfrm>
            <a:off x="957213" y="3959225"/>
            <a:ext cx="3214687"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b="1" dirty="0">
                <a:latin typeface="ZapfHumnst BT"/>
              </a:rPr>
              <a:t>  </a:t>
            </a:r>
            <a:r>
              <a:rPr lang="es-MX" altLang="es-MX" sz="1800" dirty="0">
                <a:solidFill>
                  <a:schemeClr val="bg2">
                    <a:lumMod val="25000"/>
                  </a:schemeClr>
                </a:solidFill>
                <a:latin typeface="ZapfHumnst BT"/>
              </a:rPr>
              <a:t>La </a:t>
            </a:r>
            <a:r>
              <a:rPr lang="es-MX" altLang="es-MX" sz="1800" b="1" dirty="0">
                <a:solidFill>
                  <a:schemeClr val="accent5">
                    <a:lumMod val="75000"/>
                  </a:schemeClr>
                </a:solidFill>
                <a:latin typeface="ZapfHumnst BT"/>
              </a:rPr>
              <a:t>amplitud</a:t>
            </a:r>
            <a:r>
              <a:rPr lang="es-MX" altLang="es-MX" sz="1800" b="1" dirty="0">
                <a:latin typeface="ZapfHumnst BT"/>
              </a:rPr>
              <a:t> </a:t>
            </a:r>
            <a:r>
              <a:rPr lang="es-MX" altLang="es-MX" sz="1800" dirty="0">
                <a:solidFill>
                  <a:schemeClr val="bg2">
                    <a:lumMod val="25000"/>
                  </a:schemeClr>
                </a:solidFill>
                <a:latin typeface="ZapfHumnst BT"/>
              </a:rPr>
              <a:t>de la señal</a:t>
            </a:r>
            <a:endParaRPr lang="es-MX" altLang="es-MX" sz="1600" dirty="0">
              <a:solidFill>
                <a:schemeClr val="bg2">
                  <a:lumMod val="25000"/>
                </a:schemeClr>
              </a:solidFill>
              <a:latin typeface="ZapfHumnst BT"/>
            </a:endParaRPr>
          </a:p>
        </p:txBody>
      </p:sp>
      <p:sp>
        <p:nvSpPr>
          <p:cNvPr id="8199" name="8 CuadroTexto"/>
          <p:cNvSpPr txBox="1">
            <a:spLocks noChangeArrowheads="1"/>
          </p:cNvSpPr>
          <p:nvPr/>
        </p:nvSpPr>
        <p:spPr bwMode="auto">
          <a:xfrm>
            <a:off x="957213" y="4459288"/>
            <a:ext cx="3214687"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b="1" dirty="0">
                <a:latin typeface="ZapfHumnst BT"/>
              </a:rPr>
              <a:t>  </a:t>
            </a:r>
            <a:r>
              <a:rPr lang="es-MX" altLang="es-MX" sz="1800" dirty="0">
                <a:solidFill>
                  <a:schemeClr val="bg2">
                    <a:lumMod val="25000"/>
                  </a:schemeClr>
                </a:solidFill>
                <a:latin typeface="ZapfHumnst BT"/>
              </a:rPr>
              <a:t>La</a:t>
            </a:r>
            <a:r>
              <a:rPr lang="es-MX" altLang="es-MX" sz="1800" dirty="0">
                <a:latin typeface="ZapfHumnst BT"/>
              </a:rPr>
              <a:t> </a:t>
            </a:r>
            <a:r>
              <a:rPr lang="es-MX" altLang="es-MX" sz="1800" b="1" dirty="0">
                <a:solidFill>
                  <a:schemeClr val="accent5">
                    <a:lumMod val="75000"/>
                  </a:schemeClr>
                </a:solidFill>
                <a:latin typeface="ZapfHumnst BT"/>
              </a:rPr>
              <a:t>frecuencia</a:t>
            </a:r>
            <a:r>
              <a:rPr lang="es-MX" altLang="es-MX" sz="1800" dirty="0">
                <a:latin typeface="ZapfHumnst BT"/>
              </a:rPr>
              <a:t> </a:t>
            </a:r>
            <a:r>
              <a:rPr lang="es-MX" altLang="es-MX" sz="1800" dirty="0">
                <a:solidFill>
                  <a:schemeClr val="bg2">
                    <a:lumMod val="25000"/>
                  </a:schemeClr>
                </a:solidFill>
                <a:latin typeface="ZapfHumnst BT"/>
              </a:rPr>
              <a:t>de la señal</a:t>
            </a:r>
            <a:endParaRPr lang="es-MX" altLang="es-MX" sz="1600" dirty="0">
              <a:solidFill>
                <a:schemeClr val="bg2">
                  <a:lumMod val="25000"/>
                </a:schemeClr>
              </a:solidFill>
              <a:latin typeface="ZapfHumnst BT"/>
            </a:endParaRPr>
          </a:p>
        </p:txBody>
      </p:sp>
      <p:sp>
        <p:nvSpPr>
          <p:cNvPr id="8200" name="9 CuadroTexto"/>
          <p:cNvSpPr txBox="1">
            <a:spLocks noChangeArrowheads="1"/>
          </p:cNvSpPr>
          <p:nvPr/>
        </p:nvSpPr>
        <p:spPr bwMode="auto">
          <a:xfrm>
            <a:off x="957213" y="4992688"/>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b="1" dirty="0">
                <a:latin typeface="ZapfHumnst BT"/>
              </a:rPr>
              <a:t>  </a:t>
            </a:r>
            <a:r>
              <a:rPr lang="es-MX" altLang="es-MX" sz="1800" dirty="0">
                <a:solidFill>
                  <a:schemeClr val="bg2">
                    <a:lumMod val="25000"/>
                  </a:schemeClr>
                </a:solidFill>
                <a:latin typeface="ZapfHumnst BT"/>
              </a:rPr>
              <a:t>La </a:t>
            </a:r>
            <a:r>
              <a:rPr lang="es-MX" altLang="es-MX" sz="1800" b="1" dirty="0">
                <a:solidFill>
                  <a:schemeClr val="accent5">
                    <a:lumMod val="75000"/>
                  </a:schemeClr>
                </a:solidFill>
                <a:latin typeface="ZapfHumnst BT"/>
              </a:rPr>
              <a:t>fase</a:t>
            </a:r>
            <a:r>
              <a:rPr lang="es-MX" altLang="es-MX" sz="1800" dirty="0">
                <a:solidFill>
                  <a:schemeClr val="accent6">
                    <a:lumMod val="75000"/>
                  </a:schemeClr>
                </a:solidFill>
                <a:latin typeface="ZapfHumnst BT"/>
              </a:rPr>
              <a:t> </a:t>
            </a:r>
            <a:r>
              <a:rPr lang="es-MX" altLang="es-MX" sz="1800" dirty="0">
                <a:solidFill>
                  <a:schemeClr val="bg2">
                    <a:lumMod val="25000"/>
                  </a:schemeClr>
                </a:solidFill>
                <a:latin typeface="ZapfHumnst BT"/>
              </a:rPr>
              <a:t>de la señal</a:t>
            </a:r>
            <a:endParaRPr lang="es-MX" altLang="es-MX" sz="1600" dirty="0">
              <a:solidFill>
                <a:schemeClr val="bg2">
                  <a:lumMod val="25000"/>
                </a:schemeClr>
              </a:solidFill>
              <a:latin typeface="ZapfHumnst BT"/>
            </a:endParaRPr>
          </a:p>
        </p:txBody>
      </p:sp>
      <p:sp>
        <p:nvSpPr>
          <p:cNvPr id="8201" name="5 CuadroTexto"/>
          <p:cNvSpPr txBox="1">
            <a:spLocks noChangeArrowheads="1"/>
          </p:cNvSpPr>
          <p:nvPr/>
        </p:nvSpPr>
        <p:spPr bwMode="auto">
          <a:xfrm>
            <a:off x="600025" y="2862263"/>
            <a:ext cx="7860407"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dirty="0">
                <a:solidFill>
                  <a:schemeClr val="bg2">
                    <a:lumMod val="25000"/>
                  </a:schemeClr>
                </a:solidFill>
                <a:latin typeface="ZapfHumnst BT"/>
              </a:rPr>
              <a:t>La información se consigue modificando algún parámetro propio de la portadora como:</a:t>
            </a:r>
            <a:endParaRPr lang="es-MX" altLang="es-MX" sz="1800" b="1" dirty="0">
              <a:solidFill>
                <a:schemeClr val="bg2">
                  <a:lumMod val="25000"/>
                </a:schemeClr>
              </a:solidFill>
              <a:latin typeface="ZapfHumnst BT"/>
            </a:endParaRPr>
          </a:p>
        </p:txBody>
      </p:sp>
      <p:sp>
        <p:nvSpPr>
          <p:cNvPr id="7178" name="Line 9"/>
          <p:cNvSpPr>
            <a:spLocks noChangeShapeType="1"/>
          </p:cNvSpPr>
          <p:nvPr/>
        </p:nvSpPr>
        <p:spPr bwMode="auto">
          <a:xfrm flipV="1">
            <a:off x="4968255" y="3951883"/>
            <a:ext cx="0" cy="1666875"/>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sp>
        <p:nvSpPr>
          <p:cNvPr id="7179" name="Line 10"/>
          <p:cNvSpPr>
            <a:spLocks noChangeShapeType="1"/>
          </p:cNvSpPr>
          <p:nvPr/>
        </p:nvSpPr>
        <p:spPr bwMode="auto">
          <a:xfrm>
            <a:off x="4968255" y="4832945"/>
            <a:ext cx="3132137" cy="0"/>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grpSp>
        <p:nvGrpSpPr>
          <p:cNvPr id="7180" name="Group 11"/>
          <p:cNvGrpSpPr>
            <a:grpSpLocks/>
          </p:cNvGrpSpPr>
          <p:nvPr/>
        </p:nvGrpSpPr>
        <p:grpSpPr bwMode="auto">
          <a:xfrm>
            <a:off x="4980955" y="3928070"/>
            <a:ext cx="496887" cy="1763713"/>
            <a:chOff x="3089" y="975"/>
            <a:chExt cx="313" cy="1111"/>
          </a:xfrm>
        </p:grpSpPr>
        <p:sp>
          <p:nvSpPr>
            <p:cNvPr id="7207" name="Arc 12"/>
            <p:cNvSpPr>
              <a:spLocks/>
            </p:cNvSpPr>
            <p:nvPr/>
          </p:nvSpPr>
          <p:spPr bwMode="auto">
            <a:xfrm>
              <a:off x="3089" y="97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8" name="Arc 13"/>
            <p:cNvSpPr>
              <a:spLocks/>
            </p:cNvSpPr>
            <p:nvPr/>
          </p:nvSpPr>
          <p:spPr bwMode="auto">
            <a:xfrm>
              <a:off x="3164" y="97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9" name="Arc 14"/>
            <p:cNvSpPr>
              <a:spLocks/>
            </p:cNvSpPr>
            <p:nvPr/>
          </p:nvSpPr>
          <p:spPr bwMode="auto">
            <a:xfrm>
              <a:off x="3248" y="153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10" name="Arc 15"/>
            <p:cNvSpPr>
              <a:spLocks/>
            </p:cNvSpPr>
            <p:nvPr/>
          </p:nvSpPr>
          <p:spPr bwMode="auto">
            <a:xfrm>
              <a:off x="3323" y="153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7181" name="Group 16"/>
          <p:cNvGrpSpPr>
            <a:grpSpLocks/>
          </p:cNvGrpSpPr>
          <p:nvPr/>
        </p:nvGrpSpPr>
        <p:grpSpPr bwMode="auto">
          <a:xfrm>
            <a:off x="5466730" y="3940770"/>
            <a:ext cx="496887" cy="1763713"/>
            <a:chOff x="3395" y="983"/>
            <a:chExt cx="313" cy="1111"/>
          </a:xfrm>
        </p:grpSpPr>
        <p:sp>
          <p:nvSpPr>
            <p:cNvPr id="7203" name="Arc 17"/>
            <p:cNvSpPr>
              <a:spLocks/>
            </p:cNvSpPr>
            <p:nvPr/>
          </p:nvSpPr>
          <p:spPr bwMode="auto">
            <a:xfrm>
              <a:off x="3395" y="983"/>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4" name="Arc 18"/>
            <p:cNvSpPr>
              <a:spLocks/>
            </p:cNvSpPr>
            <p:nvPr/>
          </p:nvSpPr>
          <p:spPr bwMode="auto">
            <a:xfrm>
              <a:off x="3470" y="986"/>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5" name="Arc 19"/>
            <p:cNvSpPr>
              <a:spLocks/>
            </p:cNvSpPr>
            <p:nvPr/>
          </p:nvSpPr>
          <p:spPr bwMode="auto">
            <a:xfrm>
              <a:off x="3554" y="1543"/>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6" name="Arc 20"/>
            <p:cNvSpPr>
              <a:spLocks/>
            </p:cNvSpPr>
            <p:nvPr/>
          </p:nvSpPr>
          <p:spPr bwMode="auto">
            <a:xfrm>
              <a:off x="3629" y="1546"/>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7182" name="Group 21"/>
          <p:cNvGrpSpPr>
            <a:grpSpLocks/>
          </p:cNvGrpSpPr>
          <p:nvPr/>
        </p:nvGrpSpPr>
        <p:grpSpPr bwMode="auto">
          <a:xfrm>
            <a:off x="5966792" y="3953470"/>
            <a:ext cx="496888" cy="1763713"/>
            <a:chOff x="3710" y="991"/>
            <a:chExt cx="313" cy="1111"/>
          </a:xfrm>
        </p:grpSpPr>
        <p:sp>
          <p:nvSpPr>
            <p:cNvPr id="7199" name="Arc 22"/>
            <p:cNvSpPr>
              <a:spLocks/>
            </p:cNvSpPr>
            <p:nvPr/>
          </p:nvSpPr>
          <p:spPr bwMode="auto">
            <a:xfrm>
              <a:off x="3710" y="99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0" name="Arc 23"/>
            <p:cNvSpPr>
              <a:spLocks/>
            </p:cNvSpPr>
            <p:nvPr/>
          </p:nvSpPr>
          <p:spPr bwMode="auto">
            <a:xfrm>
              <a:off x="3785" y="99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1" name="Arc 24"/>
            <p:cNvSpPr>
              <a:spLocks/>
            </p:cNvSpPr>
            <p:nvPr/>
          </p:nvSpPr>
          <p:spPr bwMode="auto">
            <a:xfrm>
              <a:off x="3869" y="155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202" name="Arc 25"/>
            <p:cNvSpPr>
              <a:spLocks/>
            </p:cNvSpPr>
            <p:nvPr/>
          </p:nvSpPr>
          <p:spPr bwMode="auto">
            <a:xfrm>
              <a:off x="3944" y="155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7183" name="Group 26"/>
          <p:cNvGrpSpPr>
            <a:grpSpLocks/>
          </p:cNvGrpSpPr>
          <p:nvPr/>
        </p:nvGrpSpPr>
        <p:grpSpPr bwMode="auto">
          <a:xfrm>
            <a:off x="6446217" y="3953470"/>
            <a:ext cx="496888" cy="1763713"/>
            <a:chOff x="4012" y="991"/>
            <a:chExt cx="313" cy="1111"/>
          </a:xfrm>
        </p:grpSpPr>
        <p:sp>
          <p:nvSpPr>
            <p:cNvPr id="7195" name="Arc 27"/>
            <p:cNvSpPr>
              <a:spLocks/>
            </p:cNvSpPr>
            <p:nvPr/>
          </p:nvSpPr>
          <p:spPr bwMode="auto">
            <a:xfrm>
              <a:off x="4012" y="99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6" name="Arc 28"/>
            <p:cNvSpPr>
              <a:spLocks/>
            </p:cNvSpPr>
            <p:nvPr/>
          </p:nvSpPr>
          <p:spPr bwMode="auto">
            <a:xfrm>
              <a:off x="4087" y="99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7" name="Arc 29"/>
            <p:cNvSpPr>
              <a:spLocks/>
            </p:cNvSpPr>
            <p:nvPr/>
          </p:nvSpPr>
          <p:spPr bwMode="auto">
            <a:xfrm>
              <a:off x="4171" y="155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8" name="Arc 30"/>
            <p:cNvSpPr>
              <a:spLocks/>
            </p:cNvSpPr>
            <p:nvPr/>
          </p:nvSpPr>
          <p:spPr bwMode="auto">
            <a:xfrm>
              <a:off x="4246" y="155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7184" name="Group 31"/>
          <p:cNvGrpSpPr>
            <a:grpSpLocks/>
          </p:cNvGrpSpPr>
          <p:nvPr/>
        </p:nvGrpSpPr>
        <p:grpSpPr bwMode="auto">
          <a:xfrm>
            <a:off x="6939930" y="3975695"/>
            <a:ext cx="496887" cy="1763713"/>
            <a:chOff x="4323" y="1005"/>
            <a:chExt cx="313" cy="1111"/>
          </a:xfrm>
        </p:grpSpPr>
        <p:sp>
          <p:nvSpPr>
            <p:cNvPr id="7191" name="Arc 32"/>
            <p:cNvSpPr>
              <a:spLocks/>
            </p:cNvSpPr>
            <p:nvPr/>
          </p:nvSpPr>
          <p:spPr bwMode="auto">
            <a:xfrm>
              <a:off x="432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2" name="Arc 33"/>
            <p:cNvSpPr>
              <a:spLocks/>
            </p:cNvSpPr>
            <p:nvPr/>
          </p:nvSpPr>
          <p:spPr bwMode="auto">
            <a:xfrm>
              <a:off x="439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3" name="Arc 34"/>
            <p:cNvSpPr>
              <a:spLocks/>
            </p:cNvSpPr>
            <p:nvPr/>
          </p:nvSpPr>
          <p:spPr bwMode="auto">
            <a:xfrm>
              <a:off x="448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4" name="Arc 35"/>
            <p:cNvSpPr>
              <a:spLocks/>
            </p:cNvSpPr>
            <p:nvPr/>
          </p:nvSpPr>
          <p:spPr bwMode="auto">
            <a:xfrm>
              <a:off x="455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7185" name="Group 36"/>
          <p:cNvGrpSpPr>
            <a:grpSpLocks/>
          </p:cNvGrpSpPr>
          <p:nvPr/>
        </p:nvGrpSpPr>
        <p:grpSpPr bwMode="auto">
          <a:xfrm>
            <a:off x="7432055" y="3975695"/>
            <a:ext cx="496887" cy="1763713"/>
            <a:chOff x="4633" y="1005"/>
            <a:chExt cx="313" cy="1111"/>
          </a:xfrm>
        </p:grpSpPr>
        <p:sp>
          <p:nvSpPr>
            <p:cNvPr id="7187" name="Arc 37"/>
            <p:cNvSpPr>
              <a:spLocks/>
            </p:cNvSpPr>
            <p:nvPr/>
          </p:nvSpPr>
          <p:spPr bwMode="auto">
            <a:xfrm>
              <a:off x="463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88" name="Arc 38"/>
            <p:cNvSpPr>
              <a:spLocks/>
            </p:cNvSpPr>
            <p:nvPr/>
          </p:nvSpPr>
          <p:spPr bwMode="auto">
            <a:xfrm>
              <a:off x="470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89" name="Arc 39"/>
            <p:cNvSpPr>
              <a:spLocks/>
            </p:cNvSpPr>
            <p:nvPr/>
          </p:nvSpPr>
          <p:spPr bwMode="auto">
            <a:xfrm>
              <a:off x="479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7190" name="Arc 40"/>
            <p:cNvSpPr>
              <a:spLocks/>
            </p:cNvSpPr>
            <p:nvPr/>
          </p:nvSpPr>
          <p:spPr bwMode="auto">
            <a:xfrm>
              <a:off x="486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7186" name="Rectangle 75"/>
          <p:cNvSpPr>
            <a:spLocks noChangeArrowheads="1"/>
          </p:cNvSpPr>
          <p:nvPr/>
        </p:nvSpPr>
        <p:spPr bwMode="auto">
          <a:xfrm>
            <a:off x="5795342" y="5909270"/>
            <a:ext cx="1398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MX" sz="2000" b="1">
                <a:latin typeface="ZapfHumnst BT"/>
              </a:rPr>
              <a:t>Portadora</a:t>
            </a:r>
          </a:p>
        </p:txBody>
      </p:sp>
    </p:spTree>
    <p:extLst>
      <p:ext uri="{BB962C8B-B14F-4D97-AF65-F5344CB8AC3E}">
        <p14:creationId xmlns:p14="http://schemas.microsoft.com/office/powerpoint/2010/main" val="2884393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in)">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box(in)">
                                      <p:cBhvr>
                                        <p:cTn id="12" dur="500"/>
                                        <p:tgtEl>
                                          <p:spTgt spid="8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box(in)">
                                      <p:cBhvr>
                                        <p:cTn id="17" dur="500"/>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box(in)">
                                      <p:cBhvr>
                                        <p:cTn id="22" dur="500"/>
                                        <p:tgtEl>
                                          <p:spTgt spid="8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box(in)">
                                      <p:cBhvr>
                                        <p:cTn id="2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8" grpId="0"/>
      <p:bldP spid="8199" grpId="0"/>
      <p:bldP spid="8200" grpId="0"/>
      <p:bldP spid="82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81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20" name="5 CuadroTexto"/>
          <p:cNvSpPr txBox="1">
            <a:spLocks noChangeArrowheads="1"/>
          </p:cNvSpPr>
          <p:nvPr/>
        </p:nvSpPr>
        <p:spPr bwMode="auto">
          <a:xfrm>
            <a:off x="888627" y="1933575"/>
            <a:ext cx="7643813"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dirty="0">
                <a:latin typeface="ZapfHumnst BT"/>
              </a:rPr>
              <a:t>El proceso de alteración de la señal portadora se conoce como </a:t>
            </a:r>
            <a:r>
              <a:rPr lang="es-MX" altLang="es-MX" sz="1800" b="1" dirty="0">
                <a:solidFill>
                  <a:schemeClr val="accent5">
                    <a:lumMod val="75000"/>
                  </a:schemeClr>
                </a:solidFill>
                <a:latin typeface="ZapfHumnst BT"/>
              </a:rPr>
              <a:t>modulación</a:t>
            </a:r>
            <a:r>
              <a:rPr lang="es-MX" altLang="es-MX" sz="1800" dirty="0">
                <a:solidFill>
                  <a:schemeClr val="accent5">
                    <a:lumMod val="75000"/>
                  </a:schemeClr>
                </a:solidFill>
                <a:latin typeface="ZapfHumnst BT"/>
              </a:rPr>
              <a:t>.</a:t>
            </a:r>
            <a:endParaRPr lang="es-MX" altLang="es-MX" sz="1800" b="1" dirty="0">
              <a:solidFill>
                <a:schemeClr val="accent5">
                  <a:lumMod val="75000"/>
                </a:schemeClr>
              </a:solidFill>
              <a:latin typeface="ZapfHumnst BT"/>
            </a:endParaRPr>
          </a:p>
        </p:txBody>
      </p:sp>
      <p:sp>
        <p:nvSpPr>
          <p:cNvPr id="8197" name="6 CuadroTexto"/>
          <p:cNvSpPr txBox="1">
            <a:spLocks noChangeArrowheads="1"/>
          </p:cNvSpPr>
          <p:nvPr/>
        </p:nvSpPr>
        <p:spPr bwMode="auto">
          <a:xfrm>
            <a:off x="571500" y="1206500"/>
            <a:ext cx="25717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Modulación</a:t>
            </a:r>
          </a:p>
        </p:txBody>
      </p:sp>
      <p:sp>
        <p:nvSpPr>
          <p:cNvPr id="9222" name="5 CuadroTexto"/>
          <p:cNvSpPr txBox="1">
            <a:spLocks noChangeArrowheads="1"/>
          </p:cNvSpPr>
          <p:nvPr/>
        </p:nvSpPr>
        <p:spPr bwMode="auto">
          <a:xfrm>
            <a:off x="857250" y="2862263"/>
            <a:ext cx="7572375"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dirty="0">
                <a:latin typeface="ZapfHumnst BT"/>
              </a:rPr>
              <a:t>La señal que representa la información y que modifica parámetros de la portadora se denomina </a:t>
            </a:r>
            <a:r>
              <a:rPr lang="es-MX" altLang="es-MX" sz="1800" b="1" dirty="0">
                <a:solidFill>
                  <a:schemeClr val="accent5">
                    <a:lumMod val="75000"/>
                  </a:schemeClr>
                </a:solidFill>
                <a:latin typeface="ZapfHumnst BT"/>
              </a:rPr>
              <a:t>señal </a:t>
            </a:r>
            <a:r>
              <a:rPr lang="es-MX" altLang="es-MX" sz="1800" b="1" dirty="0" smtClean="0">
                <a:solidFill>
                  <a:schemeClr val="accent5">
                    <a:lumMod val="75000"/>
                  </a:schemeClr>
                </a:solidFill>
                <a:latin typeface="ZapfHumnst BT"/>
              </a:rPr>
              <a:t>modulada</a:t>
            </a:r>
            <a:r>
              <a:rPr lang="es-MX" altLang="es-MX" sz="1800" dirty="0" smtClean="0">
                <a:solidFill>
                  <a:schemeClr val="accent5">
                    <a:lumMod val="75000"/>
                  </a:schemeClr>
                </a:solidFill>
                <a:latin typeface="ZapfHumnst BT"/>
              </a:rPr>
              <a:t>.</a:t>
            </a:r>
            <a:endParaRPr lang="es-MX" altLang="es-MX" sz="1800" dirty="0">
              <a:solidFill>
                <a:schemeClr val="accent5">
                  <a:lumMod val="75000"/>
                </a:schemeClr>
              </a:solidFill>
              <a:latin typeface="ZapfHumnst BT"/>
            </a:endParaRPr>
          </a:p>
        </p:txBody>
      </p:sp>
      <p:grpSp>
        <p:nvGrpSpPr>
          <p:cNvPr id="8199" name="72 Grupo"/>
          <p:cNvGrpSpPr>
            <a:grpSpLocks/>
          </p:cNvGrpSpPr>
          <p:nvPr/>
        </p:nvGrpSpPr>
        <p:grpSpPr bwMode="auto">
          <a:xfrm>
            <a:off x="1143000" y="4143375"/>
            <a:ext cx="3132138" cy="2381250"/>
            <a:chOff x="1143000" y="4143375"/>
            <a:chExt cx="3132138" cy="2381250"/>
          </a:xfrm>
        </p:grpSpPr>
        <p:sp>
          <p:nvSpPr>
            <p:cNvPr id="8234" name="Line 9"/>
            <p:cNvSpPr>
              <a:spLocks noChangeShapeType="1"/>
            </p:cNvSpPr>
            <p:nvPr/>
          </p:nvSpPr>
          <p:spPr bwMode="auto">
            <a:xfrm flipV="1">
              <a:off x="1143000" y="4167188"/>
              <a:ext cx="0" cy="1666875"/>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sp>
          <p:nvSpPr>
            <p:cNvPr id="8235" name="Line 10"/>
            <p:cNvSpPr>
              <a:spLocks noChangeShapeType="1"/>
            </p:cNvSpPr>
            <p:nvPr/>
          </p:nvSpPr>
          <p:spPr bwMode="auto">
            <a:xfrm>
              <a:off x="1143000" y="5048250"/>
              <a:ext cx="3132138" cy="0"/>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grpSp>
          <p:nvGrpSpPr>
            <p:cNvPr id="8236" name="Group 11"/>
            <p:cNvGrpSpPr>
              <a:grpSpLocks/>
            </p:cNvGrpSpPr>
            <p:nvPr/>
          </p:nvGrpSpPr>
          <p:grpSpPr bwMode="auto">
            <a:xfrm>
              <a:off x="1155700" y="4143375"/>
              <a:ext cx="496888" cy="1763713"/>
              <a:chOff x="3089" y="975"/>
              <a:chExt cx="313" cy="1111"/>
            </a:xfrm>
          </p:grpSpPr>
          <p:sp>
            <p:nvSpPr>
              <p:cNvPr id="8263" name="Arc 12"/>
              <p:cNvSpPr>
                <a:spLocks/>
              </p:cNvSpPr>
              <p:nvPr/>
            </p:nvSpPr>
            <p:spPr bwMode="auto">
              <a:xfrm>
                <a:off x="3089" y="97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64" name="Arc 13"/>
              <p:cNvSpPr>
                <a:spLocks/>
              </p:cNvSpPr>
              <p:nvPr/>
            </p:nvSpPr>
            <p:spPr bwMode="auto">
              <a:xfrm>
                <a:off x="3164" y="97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65" name="Arc 14"/>
              <p:cNvSpPr>
                <a:spLocks/>
              </p:cNvSpPr>
              <p:nvPr/>
            </p:nvSpPr>
            <p:spPr bwMode="auto">
              <a:xfrm>
                <a:off x="3248" y="153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66" name="Arc 15"/>
              <p:cNvSpPr>
                <a:spLocks/>
              </p:cNvSpPr>
              <p:nvPr/>
            </p:nvSpPr>
            <p:spPr bwMode="auto">
              <a:xfrm>
                <a:off x="3323" y="153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37" name="Group 16"/>
            <p:cNvGrpSpPr>
              <a:grpSpLocks/>
            </p:cNvGrpSpPr>
            <p:nvPr/>
          </p:nvGrpSpPr>
          <p:grpSpPr bwMode="auto">
            <a:xfrm>
              <a:off x="1641475" y="4156075"/>
              <a:ext cx="496888" cy="1763713"/>
              <a:chOff x="3395" y="983"/>
              <a:chExt cx="313" cy="1111"/>
            </a:xfrm>
          </p:grpSpPr>
          <p:sp>
            <p:nvSpPr>
              <p:cNvPr id="8259" name="Arc 17"/>
              <p:cNvSpPr>
                <a:spLocks/>
              </p:cNvSpPr>
              <p:nvPr/>
            </p:nvSpPr>
            <p:spPr bwMode="auto">
              <a:xfrm>
                <a:off x="3395" y="983"/>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60" name="Arc 18"/>
              <p:cNvSpPr>
                <a:spLocks/>
              </p:cNvSpPr>
              <p:nvPr/>
            </p:nvSpPr>
            <p:spPr bwMode="auto">
              <a:xfrm>
                <a:off x="3470" y="986"/>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61" name="Arc 19"/>
              <p:cNvSpPr>
                <a:spLocks/>
              </p:cNvSpPr>
              <p:nvPr/>
            </p:nvSpPr>
            <p:spPr bwMode="auto">
              <a:xfrm>
                <a:off x="3554" y="1543"/>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62" name="Arc 20"/>
              <p:cNvSpPr>
                <a:spLocks/>
              </p:cNvSpPr>
              <p:nvPr/>
            </p:nvSpPr>
            <p:spPr bwMode="auto">
              <a:xfrm>
                <a:off x="3629" y="1546"/>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38" name="Group 21"/>
            <p:cNvGrpSpPr>
              <a:grpSpLocks/>
            </p:cNvGrpSpPr>
            <p:nvPr/>
          </p:nvGrpSpPr>
          <p:grpSpPr bwMode="auto">
            <a:xfrm>
              <a:off x="2141538" y="4168775"/>
              <a:ext cx="496887" cy="1763713"/>
              <a:chOff x="3710" y="991"/>
              <a:chExt cx="313" cy="1111"/>
            </a:xfrm>
          </p:grpSpPr>
          <p:sp>
            <p:nvSpPr>
              <p:cNvPr id="8255" name="Arc 22"/>
              <p:cNvSpPr>
                <a:spLocks/>
              </p:cNvSpPr>
              <p:nvPr/>
            </p:nvSpPr>
            <p:spPr bwMode="auto">
              <a:xfrm>
                <a:off x="3710" y="99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6" name="Arc 23"/>
              <p:cNvSpPr>
                <a:spLocks/>
              </p:cNvSpPr>
              <p:nvPr/>
            </p:nvSpPr>
            <p:spPr bwMode="auto">
              <a:xfrm>
                <a:off x="3785" y="99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7" name="Arc 24"/>
              <p:cNvSpPr>
                <a:spLocks/>
              </p:cNvSpPr>
              <p:nvPr/>
            </p:nvSpPr>
            <p:spPr bwMode="auto">
              <a:xfrm>
                <a:off x="3869" y="155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8" name="Arc 25"/>
              <p:cNvSpPr>
                <a:spLocks/>
              </p:cNvSpPr>
              <p:nvPr/>
            </p:nvSpPr>
            <p:spPr bwMode="auto">
              <a:xfrm>
                <a:off x="3944" y="155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39" name="Group 26"/>
            <p:cNvGrpSpPr>
              <a:grpSpLocks/>
            </p:cNvGrpSpPr>
            <p:nvPr/>
          </p:nvGrpSpPr>
          <p:grpSpPr bwMode="auto">
            <a:xfrm>
              <a:off x="2620963" y="4168775"/>
              <a:ext cx="496887" cy="1763713"/>
              <a:chOff x="4012" y="991"/>
              <a:chExt cx="313" cy="1111"/>
            </a:xfrm>
          </p:grpSpPr>
          <p:sp>
            <p:nvSpPr>
              <p:cNvPr id="8251" name="Arc 27"/>
              <p:cNvSpPr>
                <a:spLocks/>
              </p:cNvSpPr>
              <p:nvPr/>
            </p:nvSpPr>
            <p:spPr bwMode="auto">
              <a:xfrm>
                <a:off x="4012" y="99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2" name="Arc 28"/>
              <p:cNvSpPr>
                <a:spLocks/>
              </p:cNvSpPr>
              <p:nvPr/>
            </p:nvSpPr>
            <p:spPr bwMode="auto">
              <a:xfrm>
                <a:off x="4087" y="99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3" name="Arc 29"/>
              <p:cNvSpPr>
                <a:spLocks/>
              </p:cNvSpPr>
              <p:nvPr/>
            </p:nvSpPr>
            <p:spPr bwMode="auto">
              <a:xfrm>
                <a:off x="4171" y="155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4" name="Arc 30"/>
              <p:cNvSpPr>
                <a:spLocks/>
              </p:cNvSpPr>
              <p:nvPr/>
            </p:nvSpPr>
            <p:spPr bwMode="auto">
              <a:xfrm>
                <a:off x="4246" y="155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40" name="Group 31"/>
            <p:cNvGrpSpPr>
              <a:grpSpLocks/>
            </p:cNvGrpSpPr>
            <p:nvPr/>
          </p:nvGrpSpPr>
          <p:grpSpPr bwMode="auto">
            <a:xfrm>
              <a:off x="3114675" y="4191000"/>
              <a:ext cx="496888" cy="1763713"/>
              <a:chOff x="4323" y="1005"/>
              <a:chExt cx="313" cy="1111"/>
            </a:xfrm>
          </p:grpSpPr>
          <p:sp>
            <p:nvSpPr>
              <p:cNvPr id="8247" name="Arc 32"/>
              <p:cNvSpPr>
                <a:spLocks/>
              </p:cNvSpPr>
              <p:nvPr/>
            </p:nvSpPr>
            <p:spPr bwMode="auto">
              <a:xfrm>
                <a:off x="432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48" name="Arc 33"/>
              <p:cNvSpPr>
                <a:spLocks/>
              </p:cNvSpPr>
              <p:nvPr/>
            </p:nvSpPr>
            <p:spPr bwMode="auto">
              <a:xfrm>
                <a:off x="439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49" name="Arc 34"/>
              <p:cNvSpPr>
                <a:spLocks/>
              </p:cNvSpPr>
              <p:nvPr/>
            </p:nvSpPr>
            <p:spPr bwMode="auto">
              <a:xfrm>
                <a:off x="448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50" name="Arc 35"/>
              <p:cNvSpPr>
                <a:spLocks/>
              </p:cNvSpPr>
              <p:nvPr/>
            </p:nvSpPr>
            <p:spPr bwMode="auto">
              <a:xfrm>
                <a:off x="455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41" name="Group 36"/>
            <p:cNvGrpSpPr>
              <a:grpSpLocks/>
            </p:cNvGrpSpPr>
            <p:nvPr/>
          </p:nvGrpSpPr>
          <p:grpSpPr bwMode="auto">
            <a:xfrm>
              <a:off x="3606800" y="4191000"/>
              <a:ext cx="496888" cy="1763713"/>
              <a:chOff x="4633" y="1005"/>
              <a:chExt cx="313" cy="1111"/>
            </a:xfrm>
          </p:grpSpPr>
          <p:sp>
            <p:nvSpPr>
              <p:cNvPr id="8243" name="Arc 37"/>
              <p:cNvSpPr>
                <a:spLocks/>
              </p:cNvSpPr>
              <p:nvPr/>
            </p:nvSpPr>
            <p:spPr bwMode="auto">
              <a:xfrm>
                <a:off x="4633" y="100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44" name="Arc 38"/>
              <p:cNvSpPr>
                <a:spLocks/>
              </p:cNvSpPr>
              <p:nvPr/>
            </p:nvSpPr>
            <p:spPr bwMode="auto">
              <a:xfrm>
                <a:off x="4708" y="100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45" name="Arc 39"/>
              <p:cNvSpPr>
                <a:spLocks/>
              </p:cNvSpPr>
              <p:nvPr/>
            </p:nvSpPr>
            <p:spPr bwMode="auto">
              <a:xfrm>
                <a:off x="4792" y="156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46" name="Arc 40"/>
              <p:cNvSpPr>
                <a:spLocks/>
              </p:cNvSpPr>
              <p:nvPr/>
            </p:nvSpPr>
            <p:spPr bwMode="auto">
              <a:xfrm>
                <a:off x="4867" y="156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8242" name="Rectangle 75"/>
            <p:cNvSpPr>
              <a:spLocks noChangeArrowheads="1"/>
            </p:cNvSpPr>
            <p:nvPr/>
          </p:nvSpPr>
          <p:spPr bwMode="auto">
            <a:xfrm>
              <a:off x="1970088" y="6124575"/>
              <a:ext cx="1398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MX" sz="2000" b="1">
                  <a:latin typeface="ZapfHumnst BT"/>
                </a:rPr>
                <a:t>Portadora</a:t>
              </a:r>
            </a:p>
          </p:txBody>
        </p:sp>
      </p:grpSp>
      <p:grpSp>
        <p:nvGrpSpPr>
          <p:cNvPr id="9" name="73 Grupo"/>
          <p:cNvGrpSpPr>
            <a:grpSpLocks/>
          </p:cNvGrpSpPr>
          <p:nvPr/>
        </p:nvGrpSpPr>
        <p:grpSpPr bwMode="auto">
          <a:xfrm>
            <a:off x="5143500" y="4143375"/>
            <a:ext cx="3132138" cy="2400300"/>
            <a:chOff x="5143500" y="4143375"/>
            <a:chExt cx="3132138" cy="2400300"/>
          </a:xfrm>
        </p:grpSpPr>
        <p:sp>
          <p:nvSpPr>
            <p:cNvPr id="8201" name="Line 42"/>
            <p:cNvSpPr>
              <a:spLocks noChangeShapeType="1"/>
            </p:cNvSpPr>
            <p:nvPr/>
          </p:nvSpPr>
          <p:spPr bwMode="auto">
            <a:xfrm flipV="1">
              <a:off x="5143500" y="4154488"/>
              <a:ext cx="0" cy="1666875"/>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sp>
          <p:nvSpPr>
            <p:cNvPr id="8202" name="Line 43"/>
            <p:cNvSpPr>
              <a:spLocks noChangeShapeType="1"/>
            </p:cNvSpPr>
            <p:nvPr/>
          </p:nvSpPr>
          <p:spPr bwMode="auto">
            <a:xfrm>
              <a:off x="5143500" y="5035550"/>
              <a:ext cx="3132138" cy="0"/>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MX"/>
            </a:p>
          </p:txBody>
        </p:sp>
        <p:grpSp>
          <p:nvGrpSpPr>
            <p:cNvPr id="8203" name="Group 44"/>
            <p:cNvGrpSpPr>
              <a:grpSpLocks/>
            </p:cNvGrpSpPr>
            <p:nvPr/>
          </p:nvGrpSpPr>
          <p:grpSpPr bwMode="auto">
            <a:xfrm>
              <a:off x="5168900" y="4633913"/>
              <a:ext cx="474663" cy="838200"/>
              <a:chOff x="688" y="2802"/>
              <a:chExt cx="299" cy="528"/>
            </a:xfrm>
          </p:grpSpPr>
          <p:sp>
            <p:nvSpPr>
              <p:cNvPr id="8230" name="Arc 45"/>
              <p:cNvSpPr>
                <a:spLocks/>
              </p:cNvSpPr>
              <p:nvPr/>
            </p:nvSpPr>
            <p:spPr bwMode="auto">
              <a:xfrm>
                <a:off x="688" y="2802"/>
                <a:ext cx="76" cy="260"/>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16"/>
                    </a:moveTo>
                    <a:cubicBezTo>
                      <a:pt x="44" y="9730"/>
                      <a:pt x="9529" y="155"/>
                      <a:pt x="21313" y="-1"/>
                    </a:cubicBezTo>
                  </a:path>
                  <a:path w="21600" h="21598" stroke="0" extrusionOk="0">
                    <a:moveTo>
                      <a:pt x="0" y="21516"/>
                    </a:moveTo>
                    <a:cubicBezTo>
                      <a:pt x="44" y="9730"/>
                      <a:pt x="9529" y="155"/>
                      <a:pt x="21313" y="-1"/>
                    </a:cubicBezTo>
                    <a:lnTo>
                      <a:pt x="21600" y="21598"/>
                    </a:lnTo>
                    <a:lnTo>
                      <a:pt x="0" y="21516"/>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31" name="Arc 46"/>
              <p:cNvSpPr>
                <a:spLocks/>
              </p:cNvSpPr>
              <p:nvPr/>
            </p:nvSpPr>
            <p:spPr bwMode="auto">
              <a:xfrm>
                <a:off x="760" y="2802"/>
                <a:ext cx="76" cy="261"/>
              </a:xfrm>
              <a:custGeom>
                <a:avLst/>
                <a:gdLst>
                  <a:gd name="T0" fmla="*/ 0 w 21888"/>
                  <a:gd name="T1" fmla="*/ 0 h 21600"/>
                  <a:gd name="T2" fmla="*/ 0 w 21888"/>
                  <a:gd name="T3" fmla="*/ 0 h 21600"/>
                  <a:gd name="T4" fmla="*/ 0 w 21888"/>
                  <a:gd name="T5" fmla="*/ 0 h 21600"/>
                  <a:gd name="T6" fmla="*/ 0 60000 65536"/>
                  <a:gd name="T7" fmla="*/ 0 60000 65536"/>
                  <a:gd name="T8" fmla="*/ 0 60000 65536"/>
                  <a:gd name="T9" fmla="*/ 0 w 21888"/>
                  <a:gd name="T10" fmla="*/ 0 h 21600"/>
                  <a:gd name="T11" fmla="*/ 21888 w 21888"/>
                  <a:gd name="T12" fmla="*/ 21600 h 21600"/>
                </a:gdLst>
                <a:ahLst/>
                <a:cxnLst>
                  <a:cxn ang="T6">
                    <a:pos x="T0" y="T1"/>
                  </a:cxn>
                  <a:cxn ang="T7">
                    <a:pos x="T2" y="T3"/>
                  </a:cxn>
                  <a:cxn ang="T8">
                    <a:pos x="T4" y="T5"/>
                  </a:cxn>
                </a:cxnLst>
                <a:rect l="T9" t="T10" r="T11" b="T12"/>
                <a:pathLst>
                  <a:path w="21888" h="21600" fill="none" extrusionOk="0">
                    <a:moveTo>
                      <a:pt x="-1" y="1"/>
                    </a:moveTo>
                    <a:cubicBezTo>
                      <a:pt x="95" y="0"/>
                      <a:pt x="191" y="-1"/>
                      <a:pt x="288" y="0"/>
                    </a:cubicBezTo>
                    <a:cubicBezTo>
                      <a:pt x="12217" y="0"/>
                      <a:pt x="21888" y="9670"/>
                      <a:pt x="21888" y="21600"/>
                    </a:cubicBezTo>
                  </a:path>
                  <a:path w="21888" h="21600" stroke="0" extrusionOk="0">
                    <a:moveTo>
                      <a:pt x="-1" y="1"/>
                    </a:moveTo>
                    <a:cubicBezTo>
                      <a:pt x="95" y="0"/>
                      <a:pt x="191" y="-1"/>
                      <a:pt x="288" y="0"/>
                    </a:cubicBezTo>
                    <a:cubicBezTo>
                      <a:pt x="12217" y="0"/>
                      <a:pt x="21888" y="9670"/>
                      <a:pt x="21888" y="21600"/>
                    </a:cubicBezTo>
                    <a:lnTo>
                      <a:pt x="288"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32" name="Arc 47"/>
              <p:cNvSpPr>
                <a:spLocks/>
              </p:cNvSpPr>
              <p:nvPr/>
            </p:nvSpPr>
            <p:spPr bwMode="auto">
              <a:xfrm>
                <a:off x="840" y="3067"/>
                <a:ext cx="76" cy="261"/>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33" name="Arc 48"/>
              <p:cNvSpPr>
                <a:spLocks/>
              </p:cNvSpPr>
              <p:nvPr/>
            </p:nvSpPr>
            <p:spPr bwMode="auto">
              <a:xfrm>
                <a:off x="912" y="3068"/>
                <a:ext cx="75" cy="262"/>
              </a:xfrm>
              <a:custGeom>
                <a:avLst/>
                <a:gdLst>
                  <a:gd name="T0" fmla="*/ 0 w 21600"/>
                  <a:gd name="T1" fmla="*/ 0 h 21683"/>
                  <a:gd name="T2" fmla="*/ 0 w 21600"/>
                  <a:gd name="T3" fmla="*/ 0 h 21683"/>
                  <a:gd name="T4" fmla="*/ 0 w 21600"/>
                  <a:gd name="T5" fmla="*/ 0 h 21683"/>
                  <a:gd name="T6" fmla="*/ 0 60000 65536"/>
                  <a:gd name="T7" fmla="*/ 0 60000 65536"/>
                  <a:gd name="T8" fmla="*/ 0 60000 65536"/>
                  <a:gd name="T9" fmla="*/ 0 w 21600"/>
                  <a:gd name="T10" fmla="*/ 0 h 21683"/>
                  <a:gd name="T11" fmla="*/ 21600 w 21600"/>
                  <a:gd name="T12" fmla="*/ 21683 h 21683"/>
                </a:gdLst>
                <a:ahLst/>
                <a:cxnLst>
                  <a:cxn ang="T6">
                    <a:pos x="T0" y="T1"/>
                  </a:cxn>
                  <a:cxn ang="T7">
                    <a:pos x="T2" y="T3"/>
                  </a:cxn>
                  <a:cxn ang="T8">
                    <a:pos x="T4" y="T5"/>
                  </a:cxn>
                </a:cxnLst>
                <a:rect l="T9" t="T10" r="T11" b="T12"/>
                <a:pathLst>
                  <a:path w="21600" h="21683" fill="none" extrusionOk="0">
                    <a:moveTo>
                      <a:pt x="21599" y="0"/>
                    </a:moveTo>
                    <a:cubicBezTo>
                      <a:pt x="21599" y="27"/>
                      <a:pt x="21600" y="55"/>
                      <a:pt x="21600" y="83"/>
                    </a:cubicBezTo>
                    <a:cubicBezTo>
                      <a:pt x="21600" y="12012"/>
                      <a:pt x="11929" y="21682"/>
                      <a:pt x="0" y="21683"/>
                    </a:cubicBezTo>
                  </a:path>
                  <a:path w="21600" h="21683" stroke="0" extrusionOk="0">
                    <a:moveTo>
                      <a:pt x="21599" y="0"/>
                    </a:moveTo>
                    <a:cubicBezTo>
                      <a:pt x="21599" y="27"/>
                      <a:pt x="21600" y="55"/>
                      <a:pt x="21600" y="83"/>
                    </a:cubicBezTo>
                    <a:cubicBezTo>
                      <a:pt x="21600" y="12012"/>
                      <a:pt x="11929" y="21682"/>
                      <a:pt x="0" y="21683"/>
                    </a:cubicBezTo>
                    <a:lnTo>
                      <a:pt x="0" y="83"/>
                    </a:lnTo>
                    <a:lnTo>
                      <a:pt x="21599"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04" name="Group 49"/>
            <p:cNvGrpSpPr>
              <a:grpSpLocks/>
            </p:cNvGrpSpPr>
            <p:nvPr/>
          </p:nvGrpSpPr>
          <p:grpSpPr bwMode="auto">
            <a:xfrm>
              <a:off x="5641975" y="4143375"/>
              <a:ext cx="496888" cy="1763713"/>
              <a:chOff x="986" y="2493"/>
              <a:chExt cx="313" cy="1111"/>
            </a:xfrm>
          </p:grpSpPr>
          <p:sp>
            <p:nvSpPr>
              <p:cNvPr id="8226" name="Arc 50"/>
              <p:cNvSpPr>
                <a:spLocks/>
              </p:cNvSpPr>
              <p:nvPr/>
            </p:nvSpPr>
            <p:spPr bwMode="auto">
              <a:xfrm>
                <a:off x="986" y="2493"/>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7" name="Arc 51"/>
              <p:cNvSpPr>
                <a:spLocks/>
              </p:cNvSpPr>
              <p:nvPr/>
            </p:nvSpPr>
            <p:spPr bwMode="auto">
              <a:xfrm>
                <a:off x="1061" y="2496"/>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8" name="Arc 52"/>
              <p:cNvSpPr>
                <a:spLocks/>
              </p:cNvSpPr>
              <p:nvPr/>
            </p:nvSpPr>
            <p:spPr bwMode="auto">
              <a:xfrm>
                <a:off x="1145" y="3053"/>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9" name="Arc 53"/>
              <p:cNvSpPr>
                <a:spLocks/>
              </p:cNvSpPr>
              <p:nvPr/>
            </p:nvSpPr>
            <p:spPr bwMode="auto">
              <a:xfrm>
                <a:off x="1220" y="3056"/>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05" name="Group 54"/>
            <p:cNvGrpSpPr>
              <a:grpSpLocks/>
            </p:cNvGrpSpPr>
            <p:nvPr/>
          </p:nvGrpSpPr>
          <p:grpSpPr bwMode="auto">
            <a:xfrm>
              <a:off x="6142038" y="4156075"/>
              <a:ext cx="496887" cy="1763713"/>
              <a:chOff x="1301" y="2501"/>
              <a:chExt cx="313" cy="1111"/>
            </a:xfrm>
          </p:grpSpPr>
          <p:sp>
            <p:nvSpPr>
              <p:cNvPr id="8222" name="Arc 55"/>
              <p:cNvSpPr>
                <a:spLocks/>
              </p:cNvSpPr>
              <p:nvPr/>
            </p:nvSpPr>
            <p:spPr bwMode="auto">
              <a:xfrm>
                <a:off x="1301" y="250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3" name="Arc 56"/>
              <p:cNvSpPr>
                <a:spLocks/>
              </p:cNvSpPr>
              <p:nvPr/>
            </p:nvSpPr>
            <p:spPr bwMode="auto">
              <a:xfrm>
                <a:off x="1376" y="250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4" name="Arc 57"/>
              <p:cNvSpPr>
                <a:spLocks/>
              </p:cNvSpPr>
              <p:nvPr/>
            </p:nvSpPr>
            <p:spPr bwMode="auto">
              <a:xfrm>
                <a:off x="1460" y="306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5" name="Arc 58"/>
              <p:cNvSpPr>
                <a:spLocks/>
              </p:cNvSpPr>
              <p:nvPr/>
            </p:nvSpPr>
            <p:spPr bwMode="auto">
              <a:xfrm>
                <a:off x="1535" y="306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06" name="Group 59"/>
            <p:cNvGrpSpPr>
              <a:grpSpLocks/>
            </p:cNvGrpSpPr>
            <p:nvPr/>
          </p:nvGrpSpPr>
          <p:grpSpPr bwMode="auto">
            <a:xfrm>
              <a:off x="6621463" y="4156075"/>
              <a:ext cx="496887" cy="1763713"/>
              <a:chOff x="1603" y="2501"/>
              <a:chExt cx="313" cy="1111"/>
            </a:xfrm>
          </p:grpSpPr>
          <p:sp>
            <p:nvSpPr>
              <p:cNvPr id="8218" name="Arc 60"/>
              <p:cNvSpPr>
                <a:spLocks/>
              </p:cNvSpPr>
              <p:nvPr/>
            </p:nvSpPr>
            <p:spPr bwMode="auto">
              <a:xfrm>
                <a:off x="1603" y="2501"/>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9" name="Arc 61"/>
              <p:cNvSpPr>
                <a:spLocks/>
              </p:cNvSpPr>
              <p:nvPr/>
            </p:nvSpPr>
            <p:spPr bwMode="auto">
              <a:xfrm>
                <a:off x="1678" y="2504"/>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0" name="Arc 62"/>
              <p:cNvSpPr>
                <a:spLocks/>
              </p:cNvSpPr>
              <p:nvPr/>
            </p:nvSpPr>
            <p:spPr bwMode="auto">
              <a:xfrm>
                <a:off x="1762" y="3061"/>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21" name="Arc 63"/>
              <p:cNvSpPr>
                <a:spLocks/>
              </p:cNvSpPr>
              <p:nvPr/>
            </p:nvSpPr>
            <p:spPr bwMode="auto">
              <a:xfrm>
                <a:off x="1837" y="3064"/>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07" name="Group 64"/>
            <p:cNvGrpSpPr>
              <a:grpSpLocks/>
            </p:cNvGrpSpPr>
            <p:nvPr/>
          </p:nvGrpSpPr>
          <p:grpSpPr bwMode="auto">
            <a:xfrm>
              <a:off x="7124700" y="4578350"/>
              <a:ext cx="465138" cy="906463"/>
              <a:chOff x="1920" y="2767"/>
              <a:chExt cx="293" cy="571"/>
            </a:xfrm>
          </p:grpSpPr>
          <p:sp>
            <p:nvSpPr>
              <p:cNvPr id="8214" name="Arc 65"/>
              <p:cNvSpPr>
                <a:spLocks/>
              </p:cNvSpPr>
              <p:nvPr/>
            </p:nvSpPr>
            <p:spPr bwMode="auto">
              <a:xfrm>
                <a:off x="1920" y="2767"/>
                <a:ext cx="74" cy="28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83"/>
                      <a:pt x="9492" y="160"/>
                      <a:pt x="21306" y="0"/>
                    </a:cubicBezTo>
                  </a:path>
                  <a:path w="21600" h="21598" stroke="0" extrusionOk="0">
                    <a:moveTo>
                      <a:pt x="0" y="21598"/>
                    </a:moveTo>
                    <a:cubicBezTo>
                      <a:pt x="0" y="9783"/>
                      <a:pt x="9492" y="160"/>
                      <a:pt x="21306" y="0"/>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5" name="Arc 66"/>
              <p:cNvSpPr>
                <a:spLocks/>
              </p:cNvSpPr>
              <p:nvPr/>
            </p:nvSpPr>
            <p:spPr bwMode="auto">
              <a:xfrm>
                <a:off x="1990" y="2769"/>
                <a:ext cx="75" cy="282"/>
              </a:xfrm>
              <a:custGeom>
                <a:avLst/>
                <a:gdLst>
                  <a:gd name="T0" fmla="*/ 0 w 21891"/>
                  <a:gd name="T1" fmla="*/ 0 h 21600"/>
                  <a:gd name="T2" fmla="*/ 0 w 21891"/>
                  <a:gd name="T3" fmla="*/ 0 h 21600"/>
                  <a:gd name="T4" fmla="*/ 0 w 21891"/>
                  <a:gd name="T5" fmla="*/ 0 h 21600"/>
                  <a:gd name="T6" fmla="*/ 0 60000 65536"/>
                  <a:gd name="T7" fmla="*/ 0 60000 65536"/>
                  <a:gd name="T8" fmla="*/ 0 60000 65536"/>
                  <a:gd name="T9" fmla="*/ 0 w 21891"/>
                  <a:gd name="T10" fmla="*/ 0 h 21600"/>
                  <a:gd name="T11" fmla="*/ 21891 w 21891"/>
                  <a:gd name="T12" fmla="*/ 21600 h 21600"/>
                </a:gdLst>
                <a:ahLst/>
                <a:cxnLst>
                  <a:cxn ang="T6">
                    <a:pos x="T0" y="T1"/>
                  </a:cxn>
                  <a:cxn ang="T7">
                    <a:pos x="T2" y="T3"/>
                  </a:cxn>
                  <a:cxn ang="T8">
                    <a:pos x="T4" y="T5"/>
                  </a:cxn>
                </a:cxnLst>
                <a:rect l="T9" t="T10" r="T11" b="T12"/>
                <a:pathLst>
                  <a:path w="21891" h="21600" fill="none" extrusionOk="0">
                    <a:moveTo>
                      <a:pt x="-1" y="1"/>
                    </a:moveTo>
                    <a:cubicBezTo>
                      <a:pt x="96" y="0"/>
                      <a:pt x="193" y="-1"/>
                      <a:pt x="291" y="0"/>
                    </a:cubicBezTo>
                    <a:cubicBezTo>
                      <a:pt x="12190" y="0"/>
                      <a:pt x="21848" y="9623"/>
                      <a:pt x="21890" y="21523"/>
                    </a:cubicBezTo>
                  </a:path>
                  <a:path w="21891" h="21600" stroke="0" extrusionOk="0">
                    <a:moveTo>
                      <a:pt x="-1" y="1"/>
                    </a:moveTo>
                    <a:cubicBezTo>
                      <a:pt x="96" y="0"/>
                      <a:pt x="193" y="-1"/>
                      <a:pt x="291" y="0"/>
                    </a:cubicBezTo>
                    <a:cubicBezTo>
                      <a:pt x="12190" y="0"/>
                      <a:pt x="21848" y="9623"/>
                      <a:pt x="21890" y="21523"/>
                    </a:cubicBezTo>
                    <a:lnTo>
                      <a:pt x="291"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6" name="Arc 67"/>
              <p:cNvSpPr>
                <a:spLocks/>
              </p:cNvSpPr>
              <p:nvPr/>
            </p:nvSpPr>
            <p:spPr bwMode="auto">
              <a:xfrm>
                <a:off x="2068" y="3054"/>
                <a:ext cx="74" cy="283"/>
              </a:xfrm>
              <a:custGeom>
                <a:avLst/>
                <a:gdLst>
                  <a:gd name="T0" fmla="*/ 0 w 21600"/>
                  <a:gd name="T1" fmla="*/ 0 h 21677"/>
                  <a:gd name="T2" fmla="*/ 0 w 21600"/>
                  <a:gd name="T3" fmla="*/ 0 h 21677"/>
                  <a:gd name="T4" fmla="*/ 0 w 21600"/>
                  <a:gd name="T5" fmla="*/ 0 h 21677"/>
                  <a:gd name="T6" fmla="*/ 0 60000 65536"/>
                  <a:gd name="T7" fmla="*/ 0 60000 65536"/>
                  <a:gd name="T8" fmla="*/ 0 60000 65536"/>
                  <a:gd name="T9" fmla="*/ 0 w 21600"/>
                  <a:gd name="T10" fmla="*/ 0 h 21677"/>
                  <a:gd name="T11" fmla="*/ 21600 w 21600"/>
                  <a:gd name="T12" fmla="*/ 21677 h 21677"/>
                </a:gdLst>
                <a:ahLst/>
                <a:cxnLst>
                  <a:cxn ang="T6">
                    <a:pos x="T0" y="T1"/>
                  </a:cxn>
                  <a:cxn ang="T7">
                    <a:pos x="T2" y="T3"/>
                  </a:cxn>
                  <a:cxn ang="T8">
                    <a:pos x="T4" y="T5"/>
                  </a:cxn>
                </a:cxnLst>
                <a:rect l="T9" t="T10" r="T11" b="T12"/>
                <a:pathLst>
                  <a:path w="21600" h="21677" fill="none" extrusionOk="0">
                    <a:moveTo>
                      <a:pt x="21600" y="21677"/>
                    </a:moveTo>
                    <a:cubicBezTo>
                      <a:pt x="9670" y="21677"/>
                      <a:pt x="0" y="12006"/>
                      <a:pt x="0" y="77"/>
                    </a:cubicBezTo>
                    <a:cubicBezTo>
                      <a:pt x="-1" y="51"/>
                      <a:pt x="0" y="25"/>
                      <a:pt x="0" y="0"/>
                    </a:cubicBezTo>
                  </a:path>
                  <a:path w="21600" h="21677" stroke="0" extrusionOk="0">
                    <a:moveTo>
                      <a:pt x="21600" y="21677"/>
                    </a:moveTo>
                    <a:cubicBezTo>
                      <a:pt x="9670" y="21677"/>
                      <a:pt x="0" y="12006"/>
                      <a:pt x="0" y="77"/>
                    </a:cubicBezTo>
                    <a:cubicBezTo>
                      <a:pt x="-1" y="51"/>
                      <a:pt x="0" y="25"/>
                      <a:pt x="0" y="0"/>
                    </a:cubicBezTo>
                    <a:lnTo>
                      <a:pt x="21600" y="77"/>
                    </a:lnTo>
                    <a:lnTo>
                      <a:pt x="21600" y="21677"/>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7" name="Arc 68"/>
              <p:cNvSpPr>
                <a:spLocks/>
              </p:cNvSpPr>
              <p:nvPr/>
            </p:nvSpPr>
            <p:spPr bwMode="auto">
              <a:xfrm>
                <a:off x="2138" y="3056"/>
                <a:ext cx="75" cy="282"/>
              </a:xfrm>
              <a:custGeom>
                <a:avLst/>
                <a:gdLst>
                  <a:gd name="T0" fmla="*/ 0 w 21894"/>
                  <a:gd name="T1" fmla="*/ 0 h 21600"/>
                  <a:gd name="T2" fmla="*/ 0 w 21894"/>
                  <a:gd name="T3" fmla="*/ 0 h 21600"/>
                  <a:gd name="T4" fmla="*/ 0 w 21894"/>
                  <a:gd name="T5" fmla="*/ 0 h 21600"/>
                  <a:gd name="T6" fmla="*/ 0 60000 65536"/>
                  <a:gd name="T7" fmla="*/ 0 60000 65536"/>
                  <a:gd name="T8" fmla="*/ 0 60000 65536"/>
                  <a:gd name="T9" fmla="*/ 0 w 21894"/>
                  <a:gd name="T10" fmla="*/ 0 h 21600"/>
                  <a:gd name="T11" fmla="*/ 21894 w 21894"/>
                  <a:gd name="T12" fmla="*/ 21600 h 21600"/>
                </a:gdLst>
                <a:ahLst/>
                <a:cxnLst>
                  <a:cxn ang="T6">
                    <a:pos x="T0" y="T1"/>
                  </a:cxn>
                  <a:cxn ang="T7">
                    <a:pos x="T2" y="T3"/>
                  </a:cxn>
                  <a:cxn ang="T8">
                    <a:pos x="T4" y="T5"/>
                  </a:cxn>
                </a:cxnLst>
                <a:rect l="T9" t="T10" r="T11" b="T12"/>
                <a:pathLst>
                  <a:path w="21894" h="21600" fill="none" extrusionOk="0">
                    <a:moveTo>
                      <a:pt x="21894" y="0"/>
                    </a:moveTo>
                    <a:cubicBezTo>
                      <a:pt x="21894" y="11929"/>
                      <a:pt x="12223" y="21600"/>
                      <a:pt x="294" y="21600"/>
                    </a:cubicBezTo>
                    <a:cubicBezTo>
                      <a:pt x="195" y="21600"/>
                      <a:pt x="97" y="21599"/>
                      <a:pt x="0" y="21597"/>
                    </a:cubicBezTo>
                  </a:path>
                  <a:path w="21894" h="21600" stroke="0" extrusionOk="0">
                    <a:moveTo>
                      <a:pt x="21894" y="0"/>
                    </a:moveTo>
                    <a:cubicBezTo>
                      <a:pt x="21894" y="11929"/>
                      <a:pt x="12223" y="21600"/>
                      <a:pt x="294" y="21600"/>
                    </a:cubicBezTo>
                    <a:cubicBezTo>
                      <a:pt x="195" y="21600"/>
                      <a:pt x="97" y="21599"/>
                      <a:pt x="0" y="21597"/>
                    </a:cubicBezTo>
                    <a:lnTo>
                      <a:pt x="294" y="0"/>
                    </a:lnTo>
                    <a:lnTo>
                      <a:pt x="21894"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8208" name="Group 69"/>
            <p:cNvGrpSpPr>
              <a:grpSpLocks/>
            </p:cNvGrpSpPr>
            <p:nvPr/>
          </p:nvGrpSpPr>
          <p:grpSpPr bwMode="auto">
            <a:xfrm>
              <a:off x="7607300" y="4178300"/>
              <a:ext cx="496888" cy="1763713"/>
              <a:chOff x="2224" y="2515"/>
              <a:chExt cx="313" cy="1111"/>
            </a:xfrm>
          </p:grpSpPr>
          <p:sp>
            <p:nvSpPr>
              <p:cNvPr id="8210" name="Arc 70"/>
              <p:cNvSpPr>
                <a:spLocks/>
              </p:cNvSpPr>
              <p:nvPr/>
            </p:nvSpPr>
            <p:spPr bwMode="auto">
              <a:xfrm>
                <a:off x="2224" y="2515"/>
                <a:ext cx="79" cy="54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5"/>
                      <a:pt x="9505" y="149"/>
                      <a:pt x="21326" y="-1"/>
                    </a:cubicBezTo>
                  </a:path>
                  <a:path w="21600" h="21598" stroke="0" extrusionOk="0">
                    <a:moveTo>
                      <a:pt x="0" y="21598"/>
                    </a:moveTo>
                    <a:cubicBezTo>
                      <a:pt x="0" y="9775"/>
                      <a:pt x="9505" y="149"/>
                      <a:pt x="21326" y="-1"/>
                    </a:cubicBezTo>
                    <a:lnTo>
                      <a:pt x="21600" y="21598"/>
                    </a:lnTo>
                    <a:lnTo>
                      <a:pt x="0" y="21598"/>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1" name="Arc 71"/>
              <p:cNvSpPr>
                <a:spLocks/>
              </p:cNvSpPr>
              <p:nvPr/>
            </p:nvSpPr>
            <p:spPr bwMode="auto">
              <a:xfrm>
                <a:off x="2299" y="2518"/>
                <a:ext cx="80" cy="548"/>
              </a:xfrm>
              <a:custGeom>
                <a:avLst/>
                <a:gdLst>
                  <a:gd name="T0" fmla="*/ 0 w 21873"/>
                  <a:gd name="T1" fmla="*/ 0 h 21600"/>
                  <a:gd name="T2" fmla="*/ 0 w 21873"/>
                  <a:gd name="T3" fmla="*/ 0 h 21600"/>
                  <a:gd name="T4" fmla="*/ 0 w 21873"/>
                  <a:gd name="T5" fmla="*/ 0 h 21600"/>
                  <a:gd name="T6" fmla="*/ 0 60000 65536"/>
                  <a:gd name="T7" fmla="*/ 0 60000 65536"/>
                  <a:gd name="T8" fmla="*/ 0 60000 65536"/>
                  <a:gd name="T9" fmla="*/ 0 w 21873"/>
                  <a:gd name="T10" fmla="*/ 0 h 21600"/>
                  <a:gd name="T11" fmla="*/ 21873 w 21873"/>
                  <a:gd name="T12" fmla="*/ 21600 h 21600"/>
                </a:gdLst>
                <a:ahLst/>
                <a:cxnLst>
                  <a:cxn ang="T6">
                    <a:pos x="T0" y="T1"/>
                  </a:cxn>
                  <a:cxn ang="T7">
                    <a:pos x="T2" y="T3"/>
                  </a:cxn>
                  <a:cxn ang="T8">
                    <a:pos x="T4" y="T5"/>
                  </a:cxn>
                </a:cxnLst>
                <a:rect l="T9" t="T10" r="T11" b="T12"/>
                <a:pathLst>
                  <a:path w="21873" h="21600" fill="none" extrusionOk="0">
                    <a:moveTo>
                      <a:pt x="-1" y="1"/>
                    </a:moveTo>
                    <a:cubicBezTo>
                      <a:pt x="90" y="0"/>
                      <a:pt x="181" y="-1"/>
                      <a:pt x="273" y="0"/>
                    </a:cubicBezTo>
                    <a:cubicBezTo>
                      <a:pt x="12202" y="0"/>
                      <a:pt x="21873" y="9670"/>
                      <a:pt x="21873" y="21600"/>
                    </a:cubicBezTo>
                  </a:path>
                  <a:path w="21873" h="21600" stroke="0" extrusionOk="0">
                    <a:moveTo>
                      <a:pt x="-1" y="1"/>
                    </a:moveTo>
                    <a:cubicBezTo>
                      <a:pt x="90" y="0"/>
                      <a:pt x="181" y="-1"/>
                      <a:pt x="273" y="0"/>
                    </a:cubicBezTo>
                    <a:cubicBezTo>
                      <a:pt x="12202" y="0"/>
                      <a:pt x="21873" y="9670"/>
                      <a:pt x="21873" y="21600"/>
                    </a:cubicBezTo>
                    <a:lnTo>
                      <a:pt x="273" y="21600"/>
                    </a:lnTo>
                    <a:lnTo>
                      <a:pt x="-1" y="1"/>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2" name="Arc 72"/>
              <p:cNvSpPr>
                <a:spLocks/>
              </p:cNvSpPr>
              <p:nvPr/>
            </p:nvSpPr>
            <p:spPr bwMode="auto">
              <a:xfrm>
                <a:off x="2383" y="3075"/>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213" name="Arc 73"/>
              <p:cNvSpPr>
                <a:spLocks/>
              </p:cNvSpPr>
              <p:nvPr/>
            </p:nvSpPr>
            <p:spPr bwMode="auto">
              <a:xfrm>
                <a:off x="2458" y="3078"/>
                <a:ext cx="79" cy="5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8209" name="Rectangle 75"/>
            <p:cNvSpPr>
              <a:spLocks noChangeArrowheads="1"/>
            </p:cNvSpPr>
            <p:nvPr/>
          </p:nvSpPr>
          <p:spPr bwMode="auto">
            <a:xfrm>
              <a:off x="5703888" y="6143625"/>
              <a:ext cx="215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_tradnl" altLang="es-MX" sz="2000" b="1">
                  <a:latin typeface="ZapfHumnst BT"/>
                </a:rPr>
                <a:t>Señal modulada</a:t>
              </a:r>
            </a:p>
          </p:txBody>
        </p:sp>
      </p:grpSp>
    </p:spTree>
    <p:extLst>
      <p:ext uri="{BB962C8B-B14F-4D97-AF65-F5344CB8AC3E}">
        <p14:creationId xmlns:p14="http://schemas.microsoft.com/office/powerpoint/2010/main" val="2994027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ox(in)">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ox(in)">
                                      <p:cBhvr>
                                        <p:cTn id="12" dur="500"/>
                                        <p:tgtEl>
                                          <p:spTgt spid="9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92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44" name="5 CuadroTexto"/>
          <p:cNvSpPr txBox="1">
            <a:spLocks noChangeArrowheads="1"/>
          </p:cNvSpPr>
          <p:nvPr/>
        </p:nvSpPr>
        <p:spPr bwMode="auto">
          <a:xfrm>
            <a:off x="857250" y="1857375"/>
            <a:ext cx="771525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dirty="0">
                <a:solidFill>
                  <a:schemeClr val="bg2">
                    <a:lumMod val="25000"/>
                  </a:schemeClr>
                </a:solidFill>
                <a:latin typeface="ZapfHumnst BT"/>
              </a:rPr>
              <a:t>La </a:t>
            </a:r>
            <a:r>
              <a:rPr lang="es-MX" altLang="es-MX" sz="1800" b="1" dirty="0">
                <a:solidFill>
                  <a:schemeClr val="bg2">
                    <a:lumMod val="25000"/>
                  </a:schemeClr>
                </a:solidFill>
                <a:latin typeface="ZapfHumnst BT"/>
              </a:rPr>
              <a:t>modulación</a:t>
            </a:r>
            <a:r>
              <a:rPr lang="es-MX" altLang="es-MX" sz="1800" dirty="0">
                <a:solidFill>
                  <a:schemeClr val="bg2">
                    <a:lumMod val="25000"/>
                  </a:schemeClr>
                </a:solidFill>
                <a:latin typeface="ZapfHumnst BT"/>
              </a:rPr>
              <a:t> implica la modificación de uno o varios de los tres parámetros fundamentales que caracterizan a la señal portadora: la </a:t>
            </a:r>
            <a:r>
              <a:rPr lang="es-MX" altLang="es-MX" sz="1800" b="1" dirty="0">
                <a:solidFill>
                  <a:schemeClr val="bg2">
                    <a:lumMod val="25000"/>
                  </a:schemeClr>
                </a:solidFill>
                <a:latin typeface="ZapfHumnst BT"/>
              </a:rPr>
              <a:t>amplitud</a:t>
            </a:r>
            <a:r>
              <a:rPr lang="es-MX" altLang="es-MX" sz="1800" dirty="0">
                <a:solidFill>
                  <a:schemeClr val="bg2">
                    <a:lumMod val="25000"/>
                  </a:schemeClr>
                </a:solidFill>
                <a:latin typeface="ZapfHumnst BT"/>
              </a:rPr>
              <a:t>, la </a:t>
            </a:r>
            <a:r>
              <a:rPr lang="es-MX" altLang="es-MX" sz="1800" b="1" dirty="0">
                <a:solidFill>
                  <a:schemeClr val="bg2">
                    <a:lumMod val="25000"/>
                  </a:schemeClr>
                </a:solidFill>
                <a:latin typeface="ZapfHumnst BT"/>
              </a:rPr>
              <a:t>frecuencia</a:t>
            </a:r>
            <a:r>
              <a:rPr lang="es-MX" altLang="es-MX" sz="1800" dirty="0">
                <a:solidFill>
                  <a:schemeClr val="bg2">
                    <a:lumMod val="25000"/>
                  </a:schemeClr>
                </a:solidFill>
                <a:latin typeface="ZapfHumnst BT"/>
              </a:rPr>
              <a:t> o la </a:t>
            </a:r>
            <a:r>
              <a:rPr lang="es-MX" altLang="es-MX" sz="1800" b="1" dirty="0">
                <a:solidFill>
                  <a:schemeClr val="bg2">
                    <a:lumMod val="25000"/>
                  </a:schemeClr>
                </a:solidFill>
                <a:latin typeface="ZapfHumnst BT"/>
              </a:rPr>
              <a:t>fase</a:t>
            </a:r>
            <a:r>
              <a:rPr lang="es-MX" altLang="es-MX" sz="1800" dirty="0">
                <a:solidFill>
                  <a:schemeClr val="bg2">
                    <a:lumMod val="25000"/>
                  </a:schemeClr>
                </a:solidFill>
                <a:latin typeface="ZapfHumnst BT"/>
              </a:rPr>
              <a:t>. </a:t>
            </a:r>
            <a:endParaRPr lang="es-MX" altLang="es-MX" sz="1800" b="1" dirty="0">
              <a:solidFill>
                <a:schemeClr val="bg2">
                  <a:lumMod val="25000"/>
                </a:schemeClr>
              </a:solidFill>
              <a:latin typeface="ZapfHumnst BT"/>
            </a:endParaRPr>
          </a:p>
        </p:txBody>
      </p:sp>
      <p:sp>
        <p:nvSpPr>
          <p:cNvPr id="10245" name="6 CuadroTexto"/>
          <p:cNvSpPr txBox="1">
            <a:spLocks noChangeArrowheads="1"/>
          </p:cNvSpPr>
          <p:nvPr/>
        </p:nvSpPr>
        <p:spPr bwMode="auto">
          <a:xfrm>
            <a:off x="857250" y="3343275"/>
            <a:ext cx="7572375"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800" dirty="0">
                <a:solidFill>
                  <a:schemeClr val="bg2">
                    <a:lumMod val="25000"/>
                  </a:schemeClr>
                </a:solidFill>
                <a:latin typeface="ZapfHumnst BT"/>
              </a:rPr>
              <a:t>Hay tres técnicas básicas de modulación que transforman los </a:t>
            </a:r>
            <a:r>
              <a:rPr lang="es-MX" altLang="es-MX" sz="1800" b="1" dirty="0">
                <a:solidFill>
                  <a:schemeClr val="bg2">
                    <a:lumMod val="25000"/>
                  </a:schemeClr>
                </a:solidFill>
                <a:latin typeface="ZapfHumnst BT"/>
              </a:rPr>
              <a:t>datos digitales </a:t>
            </a:r>
            <a:r>
              <a:rPr lang="es-MX" altLang="es-MX" sz="1800" dirty="0">
                <a:solidFill>
                  <a:schemeClr val="bg2">
                    <a:lumMod val="25000"/>
                  </a:schemeClr>
                </a:solidFill>
                <a:latin typeface="ZapfHumnst BT"/>
              </a:rPr>
              <a:t>en </a:t>
            </a:r>
            <a:r>
              <a:rPr lang="es-MX" altLang="es-MX" sz="1800" b="1" dirty="0">
                <a:solidFill>
                  <a:schemeClr val="bg2">
                    <a:lumMod val="25000"/>
                  </a:schemeClr>
                </a:solidFill>
                <a:latin typeface="ZapfHumnst BT"/>
              </a:rPr>
              <a:t>señales analógicas</a:t>
            </a:r>
            <a:r>
              <a:rPr lang="es-MX" altLang="es-MX" sz="1800" dirty="0">
                <a:solidFill>
                  <a:schemeClr val="bg2">
                    <a:lumMod val="25000"/>
                  </a:schemeClr>
                </a:solidFill>
                <a:latin typeface="ZapfHumnst BT"/>
              </a:rPr>
              <a:t>:</a:t>
            </a:r>
          </a:p>
        </p:txBody>
      </p:sp>
      <p:sp>
        <p:nvSpPr>
          <p:cNvPr id="10246" name="7 CuadroTexto"/>
          <p:cNvSpPr txBox="1">
            <a:spLocks noChangeArrowheads="1"/>
          </p:cNvSpPr>
          <p:nvPr/>
        </p:nvSpPr>
        <p:spPr bwMode="auto">
          <a:xfrm>
            <a:off x="1000125" y="4500563"/>
            <a:ext cx="7715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b="1" dirty="0">
                <a:solidFill>
                  <a:schemeClr val="accent3">
                    <a:lumMod val="75000"/>
                  </a:schemeClr>
                </a:solidFill>
                <a:latin typeface="ZapfHumnst BT"/>
              </a:rPr>
              <a:t>  </a:t>
            </a:r>
            <a:r>
              <a:rPr lang="es-MX" altLang="es-MX" sz="1800" b="1" dirty="0">
                <a:solidFill>
                  <a:schemeClr val="accent5">
                    <a:lumMod val="75000"/>
                  </a:schemeClr>
                </a:solidFill>
                <a:latin typeface="ZapfHumnst BT"/>
              </a:rPr>
              <a:t>ASK</a:t>
            </a:r>
            <a:r>
              <a:rPr lang="es-MX" altLang="es-MX" sz="1800" dirty="0">
                <a:solidFill>
                  <a:schemeClr val="accent3">
                    <a:lumMod val="75000"/>
                  </a:schemeClr>
                </a:solidFill>
                <a:latin typeface="ZapfHumnst BT"/>
              </a:rPr>
              <a:t> </a:t>
            </a:r>
            <a:r>
              <a:rPr lang="es-MX" altLang="es-MX" sz="1600" dirty="0">
                <a:solidFill>
                  <a:schemeClr val="bg2">
                    <a:lumMod val="25000"/>
                  </a:schemeClr>
                </a:solidFill>
                <a:latin typeface="ZapfHumnst BT"/>
              </a:rPr>
              <a:t>(Amplitud </a:t>
            </a:r>
            <a:r>
              <a:rPr lang="es-MX" altLang="es-MX" sz="1600" dirty="0" err="1">
                <a:solidFill>
                  <a:schemeClr val="bg2">
                    <a:lumMod val="25000"/>
                  </a:schemeClr>
                </a:solidFill>
                <a:latin typeface="ZapfHumnst BT"/>
              </a:rPr>
              <a:t>Shift</a:t>
            </a:r>
            <a:r>
              <a:rPr lang="es-MX" altLang="es-MX" sz="1600" dirty="0">
                <a:solidFill>
                  <a:schemeClr val="bg2">
                    <a:lumMod val="25000"/>
                  </a:schemeClr>
                </a:solidFill>
                <a:latin typeface="ZapfHumnst BT"/>
              </a:rPr>
              <a:t> </a:t>
            </a:r>
            <a:r>
              <a:rPr lang="es-MX" altLang="es-MX" sz="1600" dirty="0" err="1">
                <a:solidFill>
                  <a:schemeClr val="bg2">
                    <a:lumMod val="25000"/>
                  </a:schemeClr>
                </a:solidFill>
                <a:latin typeface="ZapfHumnst BT"/>
              </a:rPr>
              <a:t>Keying</a:t>
            </a:r>
            <a:r>
              <a:rPr lang="es-MX" altLang="es-MX" sz="1600" dirty="0">
                <a:solidFill>
                  <a:schemeClr val="bg2">
                    <a:lumMod val="25000"/>
                  </a:schemeClr>
                </a:solidFill>
                <a:latin typeface="ZapfHumnst BT"/>
              </a:rPr>
              <a:t> – Modulación por desplazamiento de amplitud)</a:t>
            </a:r>
          </a:p>
        </p:txBody>
      </p:sp>
      <p:sp>
        <p:nvSpPr>
          <p:cNvPr id="10247" name="8 CuadroTexto"/>
          <p:cNvSpPr txBox="1">
            <a:spLocks noChangeArrowheads="1"/>
          </p:cNvSpPr>
          <p:nvPr/>
        </p:nvSpPr>
        <p:spPr bwMode="auto">
          <a:xfrm>
            <a:off x="1000125" y="5000625"/>
            <a:ext cx="7786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b="1" dirty="0">
                <a:solidFill>
                  <a:schemeClr val="accent5">
                    <a:lumMod val="75000"/>
                  </a:schemeClr>
                </a:solidFill>
                <a:latin typeface="ZapfHumnst BT"/>
              </a:rPr>
              <a:t>  FSK</a:t>
            </a:r>
            <a:r>
              <a:rPr lang="es-MX" altLang="es-MX" sz="1800" dirty="0">
                <a:solidFill>
                  <a:schemeClr val="accent3">
                    <a:lumMod val="75000"/>
                  </a:schemeClr>
                </a:solidFill>
                <a:latin typeface="ZapfHumnst BT"/>
              </a:rPr>
              <a:t> </a:t>
            </a:r>
            <a:r>
              <a:rPr lang="es-MX" altLang="es-MX" sz="1600" dirty="0">
                <a:solidFill>
                  <a:schemeClr val="bg2">
                    <a:lumMod val="25000"/>
                  </a:schemeClr>
                </a:solidFill>
                <a:latin typeface="ZapfHumnst BT"/>
              </a:rPr>
              <a:t>(</a:t>
            </a:r>
            <a:r>
              <a:rPr lang="es-MX" altLang="es-MX" sz="1600" dirty="0" err="1">
                <a:solidFill>
                  <a:schemeClr val="bg2">
                    <a:lumMod val="25000"/>
                  </a:schemeClr>
                </a:solidFill>
                <a:latin typeface="ZapfHumnst BT"/>
              </a:rPr>
              <a:t>Frecuency</a:t>
            </a:r>
            <a:r>
              <a:rPr lang="es-MX" altLang="es-MX" sz="1600" dirty="0">
                <a:solidFill>
                  <a:schemeClr val="bg2">
                    <a:lumMod val="25000"/>
                  </a:schemeClr>
                </a:solidFill>
                <a:latin typeface="ZapfHumnst BT"/>
              </a:rPr>
              <a:t> </a:t>
            </a:r>
            <a:r>
              <a:rPr lang="es-MX" altLang="es-MX" sz="1600" dirty="0" err="1">
                <a:solidFill>
                  <a:schemeClr val="bg2">
                    <a:lumMod val="25000"/>
                  </a:schemeClr>
                </a:solidFill>
                <a:latin typeface="ZapfHumnst BT"/>
              </a:rPr>
              <a:t>Shift</a:t>
            </a:r>
            <a:r>
              <a:rPr lang="es-MX" altLang="es-MX" sz="1600" dirty="0">
                <a:solidFill>
                  <a:schemeClr val="bg2">
                    <a:lumMod val="25000"/>
                  </a:schemeClr>
                </a:solidFill>
                <a:latin typeface="ZapfHumnst BT"/>
              </a:rPr>
              <a:t> </a:t>
            </a:r>
            <a:r>
              <a:rPr lang="es-MX" altLang="es-MX" sz="1600" dirty="0" err="1">
                <a:solidFill>
                  <a:schemeClr val="bg2">
                    <a:lumMod val="25000"/>
                  </a:schemeClr>
                </a:solidFill>
                <a:latin typeface="ZapfHumnst BT"/>
              </a:rPr>
              <a:t>Keying</a:t>
            </a:r>
            <a:r>
              <a:rPr lang="es-MX" altLang="es-MX" sz="1600" dirty="0">
                <a:solidFill>
                  <a:schemeClr val="bg2">
                    <a:lumMod val="25000"/>
                  </a:schemeClr>
                </a:solidFill>
                <a:latin typeface="ZapfHumnst BT"/>
              </a:rPr>
              <a:t> – Modulación por desplazamiento de frecuencia)</a:t>
            </a:r>
          </a:p>
        </p:txBody>
      </p:sp>
      <p:sp>
        <p:nvSpPr>
          <p:cNvPr id="10248" name="9 CuadroTexto"/>
          <p:cNvSpPr txBox="1">
            <a:spLocks noChangeArrowheads="1"/>
          </p:cNvSpPr>
          <p:nvPr/>
        </p:nvSpPr>
        <p:spPr bwMode="auto">
          <a:xfrm>
            <a:off x="1000125" y="5534025"/>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altLang="es-MX" sz="1800" b="1" dirty="0">
                <a:solidFill>
                  <a:schemeClr val="accent3">
                    <a:lumMod val="75000"/>
                  </a:schemeClr>
                </a:solidFill>
                <a:latin typeface="ZapfHumnst BT"/>
              </a:rPr>
              <a:t>  </a:t>
            </a:r>
            <a:r>
              <a:rPr lang="es-MX" altLang="es-MX" sz="1800" b="1" dirty="0">
                <a:solidFill>
                  <a:schemeClr val="accent5">
                    <a:lumMod val="75000"/>
                  </a:schemeClr>
                </a:solidFill>
                <a:latin typeface="ZapfHumnst BT"/>
              </a:rPr>
              <a:t>PSK</a:t>
            </a:r>
            <a:r>
              <a:rPr lang="es-MX" altLang="es-MX" sz="1800" dirty="0">
                <a:solidFill>
                  <a:schemeClr val="accent5">
                    <a:lumMod val="75000"/>
                  </a:schemeClr>
                </a:solidFill>
                <a:latin typeface="ZapfHumnst BT"/>
              </a:rPr>
              <a:t> </a:t>
            </a:r>
            <a:r>
              <a:rPr lang="es-MX" altLang="es-MX" sz="1600" dirty="0">
                <a:solidFill>
                  <a:schemeClr val="bg2">
                    <a:lumMod val="25000"/>
                  </a:schemeClr>
                </a:solidFill>
                <a:latin typeface="ZapfHumnst BT"/>
              </a:rPr>
              <a:t>(</a:t>
            </a:r>
            <a:r>
              <a:rPr lang="es-MX" altLang="es-MX" sz="1600" dirty="0" err="1">
                <a:solidFill>
                  <a:schemeClr val="bg2">
                    <a:lumMod val="25000"/>
                  </a:schemeClr>
                </a:solidFill>
                <a:latin typeface="ZapfHumnst BT"/>
              </a:rPr>
              <a:t>Phase</a:t>
            </a:r>
            <a:r>
              <a:rPr lang="es-MX" altLang="es-MX" sz="1600" dirty="0">
                <a:solidFill>
                  <a:schemeClr val="bg2">
                    <a:lumMod val="25000"/>
                  </a:schemeClr>
                </a:solidFill>
                <a:latin typeface="ZapfHumnst BT"/>
              </a:rPr>
              <a:t> </a:t>
            </a:r>
            <a:r>
              <a:rPr lang="es-MX" altLang="es-MX" sz="1600" dirty="0" err="1">
                <a:solidFill>
                  <a:schemeClr val="bg2">
                    <a:lumMod val="25000"/>
                  </a:schemeClr>
                </a:solidFill>
                <a:latin typeface="ZapfHumnst BT"/>
              </a:rPr>
              <a:t>Shift</a:t>
            </a:r>
            <a:r>
              <a:rPr lang="es-MX" altLang="es-MX" sz="1600" dirty="0">
                <a:solidFill>
                  <a:schemeClr val="bg2">
                    <a:lumMod val="25000"/>
                  </a:schemeClr>
                </a:solidFill>
                <a:latin typeface="ZapfHumnst BT"/>
              </a:rPr>
              <a:t> </a:t>
            </a:r>
            <a:r>
              <a:rPr lang="es-MX" altLang="es-MX" sz="1600" dirty="0" err="1">
                <a:solidFill>
                  <a:schemeClr val="bg2">
                    <a:lumMod val="25000"/>
                  </a:schemeClr>
                </a:solidFill>
                <a:latin typeface="ZapfHumnst BT"/>
              </a:rPr>
              <a:t>Keying</a:t>
            </a:r>
            <a:r>
              <a:rPr lang="es-MX" altLang="es-MX" sz="1600" dirty="0">
                <a:solidFill>
                  <a:schemeClr val="bg2">
                    <a:lumMod val="25000"/>
                  </a:schemeClr>
                </a:solidFill>
                <a:latin typeface="ZapfHumnst BT"/>
              </a:rPr>
              <a:t> – Modulación por desplazamiento de fase)</a:t>
            </a:r>
          </a:p>
        </p:txBody>
      </p:sp>
      <p:sp>
        <p:nvSpPr>
          <p:cNvPr id="9225" name="6 CuadroTexto"/>
          <p:cNvSpPr txBox="1">
            <a:spLocks noChangeArrowheads="1"/>
          </p:cNvSpPr>
          <p:nvPr/>
        </p:nvSpPr>
        <p:spPr bwMode="auto">
          <a:xfrm>
            <a:off x="571500" y="1143000"/>
            <a:ext cx="2571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Modulación</a:t>
            </a:r>
          </a:p>
        </p:txBody>
      </p:sp>
    </p:spTree>
    <p:extLst>
      <p:ext uri="{BB962C8B-B14F-4D97-AF65-F5344CB8AC3E}">
        <p14:creationId xmlns:p14="http://schemas.microsoft.com/office/powerpoint/2010/main" val="1082389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ox(in)">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checkerboard(across)">
                                      <p:cBhvr>
                                        <p:cTn id="12" dur="500"/>
                                        <p:tgtEl>
                                          <p:spTgt spid="10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box(in)">
                                      <p:cBhvr>
                                        <p:cTn id="17" dur="500"/>
                                        <p:tgtEl>
                                          <p:spTgt spid="10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box(in)">
                                      <p:cBhvr>
                                        <p:cTn id="22" dur="500"/>
                                        <p:tgtEl>
                                          <p:spTgt spid="10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box(in)">
                                      <p:cBhvr>
                                        <p:cTn id="27"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10246" grpId="0"/>
      <p:bldP spid="10247" grpId="0"/>
      <p:bldP spid="102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Datos digitales, señales analógicas</a:t>
            </a:r>
          </a:p>
        </p:txBody>
      </p:sp>
      <p:sp>
        <p:nvSpPr>
          <p:cNvPr id="1024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44" name="7 CuadroTexto"/>
          <p:cNvSpPr txBox="1">
            <a:spLocks noChangeArrowheads="1"/>
          </p:cNvSpPr>
          <p:nvPr/>
        </p:nvSpPr>
        <p:spPr bwMode="auto">
          <a:xfrm>
            <a:off x="500063" y="1196752"/>
            <a:ext cx="7429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2000" b="1" dirty="0">
                <a:solidFill>
                  <a:schemeClr val="accent6">
                    <a:lumMod val="75000"/>
                  </a:schemeClr>
                </a:solidFill>
                <a:latin typeface="ZapfHumnst BT"/>
              </a:rPr>
              <a:t> ASK</a:t>
            </a:r>
            <a:r>
              <a:rPr lang="es-MX" altLang="es-MX" sz="2000" dirty="0">
                <a:solidFill>
                  <a:schemeClr val="accent6">
                    <a:lumMod val="75000"/>
                  </a:schemeClr>
                </a:solidFill>
                <a:latin typeface="ZapfHumnst BT"/>
              </a:rPr>
              <a:t> (Modulación por desplazamiento de amplitud)</a:t>
            </a:r>
          </a:p>
        </p:txBody>
      </p:sp>
      <p:sp>
        <p:nvSpPr>
          <p:cNvPr id="11269" name="16 Rectángulo"/>
          <p:cNvSpPr>
            <a:spLocks noChangeArrowheads="1"/>
          </p:cNvSpPr>
          <p:nvPr/>
        </p:nvSpPr>
        <p:spPr bwMode="auto">
          <a:xfrm>
            <a:off x="785813" y="1946409"/>
            <a:ext cx="7715250" cy="78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Es una forma de modulación en la cual se representan los </a:t>
            </a:r>
            <a:r>
              <a:rPr lang="es-MX" altLang="es-MX" sz="1600" b="1" dirty="0">
                <a:solidFill>
                  <a:schemeClr val="bg2">
                    <a:lumMod val="25000"/>
                  </a:schemeClr>
                </a:solidFill>
                <a:latin typeface="ZapfHumnst BT"/>
              </a:rPr>
              <a:t>datos digitales </a:t>
            </a:r>
            <a:r>
              <a:rPr lang="es-MX" altLang="es-MX" sz="1600" dirty="0">
                <a:solidFill>
                  <a:schemeClr val="bg2">
                    <a:lumMod val="25000"/>
                  </a:schemeClr>
                </a:solidFill>
                <a:latin typeface="ZapfHumnst BT"/>
              </a:rPr>
              <a:t>como variaciones de </a:t>
            </a:r>
            <a:r>
              <a:rPr lang="es-MX" altLang="es-MX" sz="1600" b="1" dirty="0">
                <a:solidFill>
                  <a:schemeClr val="bg2">
                    <a:lumMod val="25000"/>
                  </a:schemeClr>
                </a:solidFill>
                <a:latin typeface="ZapfHumnst BT"/>
              </a:rPr>
              <a:t>amplitud </a:t>
            </a:r>
            <a:r>
              <a:rPr lang="es-MX" altLang="es-MX" sz="1600" dirty="0">
                <a:solidFill>
                  <a:schemeClr val="bg2">
                    <a:lumMod val="25000"/>
                  </a:schemeClr>
                </a:solidFill>
                <a:latin typeface="ZapfHumnst BT"/>
              </a:rPr>
              <a:t>de la </a:t>
            </a:r>
            <a:r>
              <a:rPr lang="es-MX" altLang="es-MX" sz="1600" b="1" dirty="0">
                <a:solidFill>
                  <a:schemeClr val="bg2">
                    <a:lumMod val="25000"/>
                  </a:schemeClr>
                </a:solidFill>
                <a:latin typeface="ZapfHumnst BT"/>
              </a:rPr>
              <a:t>señal portadora</a:t>
            </a:r>
            <a:r>
              <a:rPr lang="es-MX" altLang="es-MX" sz="1600" dirty="0">
                <a:solidFill>
                  <a:schemeClr val="bg2">
                    <a:lumMod val="25000"/>
                  </a:schemeClr>
                </a:solidFill>
                <a:latin typeface="ZapfHumnst BT"/>
              </a:rPr>
              <a:t>.</a:t>
            </a:r>
            <a:endParaRPr lang="es-MX" altLang="es-MX" dirty="0">
              <a:solidFill>
                <a:schemeClr val="bg2">
                  <a:lumMod val="25000"/>
                </a:schemeClr>
              </a:solidFill>
            </a:endParaRPr>
          </a:p>
        </p:txBody>
      </p:sp>
      <p:sp>
        <p:nvSpPr>
          <p:cNvPr id="11270" name="16 Rectángulo"/>
          <p:cNvSpPr>
            <a:spLocks noChangeArrowheads="1"/>
          </p:cNvSpPr>
          <p:nvPr/>
        </p:nvSpPr>
        <p:spPr bwMode="auto">
          <a:xfrm>
            <a:off x="785813" y="2876922"/>
            <a:ext cx="7643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altLang="es-MX" sz="1600" dirty="0">
                <a:solidFill>
                  <a:schemeClr val="bg2">
                    <a:lumMod val="25000"/>
                  </a:schemeClr>
                </a:solidFill>
                <a:latin typeface="ZapfHumnst BT"/>
              </a:rPr>
              <a:t>La </a:t>
            </a:r>
            <a:r>
              <a:rPr lang="es-MX" altLang="es-MX" sz="1600" b="1" dirty="0">
                <a:solidFill>
                  <a:schemeClr val="bg2">
                    <a:lumMod val="25000"/>
                  </a:schemeClr>
                </a:solidFill>
                <a:latin typeface="ZapfHumnst BT"/>
              </a:rPr>
              <a:t>amplitud </a:t>
            </a:r>
            <a:r>
              <a:rPr lang="es-MX" altLang="es-MX" sz="1600" dirty="0">
                <a:solidFill>
                  <a:schemeClr val="bg2">
                    <a:lumMod val="25000"/>
                  </a:schemeClr>
                </a:solidFill>
                <a:latin typeface="ZapfHumnst BT"/>
              </a:rPr>
              <a:t>de una </a:t>
            </a:r>
            <a:r>
              <a:rPr lang="es-MX" altLang="es-MX" sz="1600" b="1" dirty="0">
                <a:solidFill>
                  <a:schemeClr val="bg2">
                    <a:lumMod val="25000"/>
                  </a:schemeClr>
                </a:solidFill>
                <a:latin typeface="ZapfHumnst BT"/>
              </a:rPr>
              <a:t>señal portadora análoga </a:t>
            </a:r>
            <a:r>
              <a:rPr lang="es-MX" altLang="es-MX" sz="1600" dirty="0">
                <a:solidFill>
                  <a:schemeClr val="bg2">
                    <a:lumMod val="25000"/>
                  </a:schemeClr>
                </a:solidFill>
                <a:latin typeface="ZapfHumnst BT"/>
              </a:rPr>
              <a:t>varía conforme a la corriente de bit (modulando la señal), manteniendo la </a:t>
            </a:r>
            <a:r>
              <a:rPr lang="es-MX" altLang="es-MX" sz="1600" b="1" dirty="0">
                <a:solidFill>
                  <a:schemeClr val="bg2">
                    <a:lumMod val="25000"/>
                  </a:schemeClr>
                </a:solidFill>
                <a:latin typeface="ZapfHumnst BT"/>
              </a:rPr>
              <a:t>frecuencia</a:t>
            </a:r>
            <a:r>
              <a:rPr lang="es-MX" altLang="es-MX" sz="1600" dirty="0">
                <a:solidFill>
                  <a:schemeClr val="bg2">
                    <a:lumMod val="25000"/>
                  </a:schemeClr>
                </a:solidFill>
                <a:latin typeface="ZapfHumnst BT"/>
              </a:rPr>
              <a:t> y la </a:t>
            </a:r>
            <a:r>
              <a:rPr lang="es-MX" altLang="es-MX" sz="1600" b="1" dirty="0">
                <a:solidFill>
                  <a:schemeClr val="bg2">
                    <a:lumMod val="25000"/>
                  </a:schemeClr>
                </a:solidFill>
                <a:latin typeface="ZapfHumnst BT"/>
              </a:rPr>
              <a:t>fase constante</a:t>
            </a:r>
            <a:r>
              <a:rPr lang="es-MX" altLang="es-MX" sz="1600" dirty="0">
                <a:solidFill>
                  <a:schemeClr val="bg2">
                    <a:lumMod val="25000"/>
                  </a:schemeClr>
                </a:solidFill>
                <a:latin typeface="ZapfHumnst BT"/>
              </a:rPr>
              <a:t>. El nivel de amplitud puede ser usado para representar los valores binarios </a:t>
            </a:r>
            <a:r>
              <a:rPr lang="es-MX" altLang="es-MX" sz="1600" b="1" dirty="0">
                <a:solidFill>
                  <a:schemeClr val="bg2">
                    <a:lumMod val="25000"/>
                  </a:schemeClr>
                </a:solidFill>
                <a:latin typeface="ZapfHumnst BT"/>
              </a:rPr>
              <a:t>0</a:t>
            </a:r>
            <a:r>
              <a:rPr lang="es-MX" altLang="es-MX" sz="1600" dirty="0">
                <a:solidFill>
                  <a:schemeClr val="bg2">
                    <a:lumMod val="25000"/>
                  </a:schemeClr>
                </a:solidFill>
                <a:latin typeface="ZapfHumnst BT"/>
              </a:rPr>
              <a:t>s y </a:t>
            </a:r>
            <a:r>
              <a:rPr lang="es-MX" altLang="es-MX" sz="1600" b="1" dirty="0">
                <a:solidFill>
                  <a:schemeClr val="bg2">
                    <a:lumMod val="25000"/>
                  </a:schemeClr>
                </a:solidFill>
                <a:latin typeface="ZapfHumnst BT"/>
              </a:rPr>
              <a:t>1</a:t>
            </a:r>
            <a:r>
              <a:rPr lang="es-MX" altLang="es-MX" sz="1600" dirty="0">
                <a:solidFill>
                  <a:schemeClr val="bg2">
                    <a:lumMod val="25000"/>
                  </a:schemeClr>
                </a:solidFill>
                <a:latin typeface="ZapfHumnst BT"/>
              </a:rPr>
              <a:t>s. </a:t>
            </a:r>
            <a:endParaRPr lang="es-MX" altLang="es-MX" dirty="0">
              <a:solidFill>
                <a:schemeClr val="bg2">
                  <a:lumMod val="25000"/>
                </a:schemeClr>
              </a:solidFill>
            </a:endParaRPr>
          </a:p>
        </p:txBody>
      </p:sp>
      <p:pic>
        <p:nvPicPr>
          <p:cNvPr id="1024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600" y="4360863"/>
            <a:ext cx="3001963"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4357688"/>
            <a:ext cx="5737225"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749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ox(in)">
                                      <p:cBhvr>
                                        <p:cTn id="7" dur="500"/>
                                        <p:tgtEl>
                                          <p:spTgt spid="11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ox(in)">
                                      <p:cBhvr>
                                        <p:cTn id="12"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2327</Words>
  <Application>Microsoft Office PowerPoint</Application>
  <PresentationFormat>Presentación en pantalla (4:3)</PresentationFormat>
  <Paragraphs>316</Paragraphs>
  <Slides>29</Slides>
  <Notes>19</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3</vt:i4>
      </vt:variant>
      <vt:variant>
        <vt:lpstr>Títulos de diapositiva</vt:lpstr>
      </vt:variant>
      <vt:variant>
        <vt:i4>29</vt:i4>
      </vt:variant>
    </vt:vector>
  </HeadingPairs>
  <TitlesOfParts>
    <vt:vector size="39" baseType="lpstr">
      <vt:lpstr>Arial</vt:lpstr>
      <vt:lpstr>Calibri</vt:lpstr>
      <vt:lpstr>Symbol</vt:lpstr>
      <vt:lpstr>Times New Roman</vt:lpstr>
      <vt:lpstr>Wingdings</vt:lpstr>
      <vt:lpstr>ZapfHumnst BT</vt:lpstr>
      <vt:lpstr>Tema de Office</vt:lpstr>
      <vt:lpstr>Bitmap Image</vt:lpstr>
      <vt:lpstr>Imagen</vt:lpstr>
      <vt:lpstr>Ecuación</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alumno</cp:lastModifiedBy>
  <cp:revision>75</cp:revision>
  <dcterms:created xsi:type="dcterms:W3CDTF">2013-06-11T22:32:36Z</dcterms:created>
  <dcterms:modified xsi:type="dcterms:W3CDTF">2017-02-24T17:01:50Z</dcterms:modified>
</cp:coreProperties>
</file>