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2"/>
  </p:notesMasterIdLst>
  <p:sldIdLst>
    <p:sldId id="759" r:id="rId2"/>
    <p:sldId id="628" r:id="rId3"/>
    <p:sldId id="630" r:id="rId4"/>
    <p:sldId id="641" r:id="rId5"/>
    <p:sldId id="847" r:id="rId6"/>
    <p:sldId id="649" r:id="rId7"/>
    <p:sldId id="653" r:id="rId8"/>
    <p:sldId id="655" r:id="rId9"/>
    <p:sldId id="779" r:id="rId10"/>
    <p:sldId id="658" r:id="rId11"/>
    <p:sldId id="780" r:id="rId12"/>
    <p:sldId id="831" r:id="rId13"/>
    <p:sldId id="824" r:id="rId14"/>
    <p:sldId id="848" r:id="rId15"/>
    <p:sldId id="762" r:id="rId16"/>
    <p:sldId id="834" r:id="rId17"/>
    <p:sldId id="835" r:id="rId18"/>
    <p:sldId id="837" r:id="rId19"/>
    <p:sldId id="689" r:id="rId20"/>
    <p:sldId id="844" r:id="rId2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5" autoAdjust="0"/>
    <p:restoredTop sz="81000" autoAdjust="0"/>
  </p:normalViewPr>
  <p:slideViewPr>
    <p:cSldViewPr snapToGrid="0" showGuides="1">
      <p:cViewPr varScale="1">
        <p:scale>
          <a:sx n="81" d="100"/>
          <a:sy n="81" d="100"/>
        </p:scale>
        <p:origin x="868" y="56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38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– Transport</a:t>
            </a:r>
            <a:r>
              <a:rPr lang="en-US" sz="1200" b="0" baseline="0" dirty="0"/>
              <a:t> Layer</a:t>
            </a:r>
            <a:endParaRPr lang="en-US" sz="1200" b="0" dirty="0"/>
          </a:p>
          <a:p>
            <a:pPr>
              <a:buFontTx/>
              <a:buNone/>
            </a:pPr>
            <a:r>
              <a:rPr lang="en-US" sz="1200" b="0" dirty="0"/>
              <a:t>9.1 – Transport</a:t>
            </a:r>
            <a:r>
              <a:rPr lang="en-US" sz="1200" b="0" baseline="0" dirty="0"/>
              <a:t> Layer Protocols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9.1 – Transport</a:t>
            </a:r>
            <a:r>
              <a:rPr lang="en-US" sz="1200" b="0" baseline="0" dirty="0"/>
              <a:t> Layer Protocols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9.1.2 – TCP and</a:t>
            </a:r>
            <a:r>
              <a:rPr lang="en-US" baseline="0" dirty="0">
                <a:latin typeface="Arial" charset="0"/>
              </a:rPr>
              <a:t> UDP Overview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9.1.2.4 – UDP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00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9.1 – Transport</a:t>
            </a:r>
            <a:r>
              <a:rPr lang="en-US" sz="1200" b="0" baseline="0" dirty="0"/>
              <a:t> Layer Protocols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9.1.2 – TCP and</a:t>
            </a:r>
            <a:r>
              <a:rPr lang="en-US" baseline="0" dirty="0">
                <a:latin typeface="Arial" charset="0"/>
              </a:rPr>
              <a:t> UDP Overview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9.1.2.5 – Multiple</a:t>
            </a:r>
            <a:r>
              <a:rPr lang="en-US" baseline="0" dirty="0">
                <a:latin typeface="Arial" charset="0"/>
              </a:rPr>
              <a:t> Separate Communications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06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9.1 – Transport</a:t>
            </a:r>
            <a:r>
              <a:rPr lang="en-US" sz="1200" b="0" baseline="0" dirty="0"/>
              <a:t> Layer Protocols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9.1.2 – TCP and</a:t>
            </a:r>
            <a:r>
              <a:rPr lang="en-US" baseline="0" dirty="0">
                <a:latin typeface="Arial" charset="0"/>
              </a:rPr>
              <a:t> UDP Overview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9.1.2.6 – Port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25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9.1 – Transport</a:t>
            </a:r>
            <a:r>
              <a:rPr lang="en-US" sz="1200" b="0" baseline="0" dirty="0"/>
              <a:t> Layer Protocols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9.1.2 – TCP and</a:t>
            </a:r>
            <a:r>
              <a:rPr lang="en-US" baseline="0" dirty="0">
                <a:latin typeface="Arial" charset="0"/>
              </a:rPr>
              <a:t> UDP Overview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9.1.2.8 – Port Number</a:t>
            </a:r>
            <a:r>
              <a:rPr lang="en-US" baseline="0" dirty="0">
                <a:latin typeface="Arial" charset="0"/>
              </a:rPr>
              <a:t> Groups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89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9.1 – Transport</a:t>
            </a:r>
            <a:r>
              <a:rPr lang="en-US" sz="1200" b="0" baseline="0" dirty="0"/>
              <a:t> Layer Protocols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9.1.2 – TCP and</a:t>
            </a:r>
            <a:r>
              <a:rPr lang="en-US" baseline="0" dirty="0">
                <a:latin typeface="Arial" charset="0"/>
              </a:rPr>
              <a:t> UDP Overview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9.1.2.8 – Port Number</a:t>
            </a:r>
            <a:r>
              <a:rPr lang="en-US" baseline="0" dirty="0">
                <a:latin typeface="Arial" charset="0"/>
              </a:rPr>
              <a:t> Groups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78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Configure a Network Operating System</a:t>
            </a:r>
          </a:p>
          <a:p>
            <a:pPr>
              <a:buFontTx/>
              <a:buNone/>
            </a:pPr>
            <a:r>
              <a:rPr lang="en-US" sz="1200" b="0" dirty="0"/>
              <a:t>9.2 – Basic Device Configuration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32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16</a:t>
            </a:fld>
            <a:endParaRPr lang="en-U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9.2 – TCP and UDP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9.2.1 – TCP Communication Process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9.2.1.2 – TCP Connection Establishment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56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17</a:t>
            </a:fld>
            <a:endParaRPr lang="en-U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9.2 – TCP and UDP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9.2.1 – TCP Communication Process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9.2.1.3 – TCP Session</a:t>
            </a:r>
            <a:r>
              <a:rPr lang="en-US" baseline="0" dirty="0">
                <a:latin typeface="Arial" charset="0"/>
              </a:rPr>
              <a:t> Termination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97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18</a:t>
            </a:fld>
            <a:endParaRPr lang="en-U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9.2 – TCP and UDP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9.2.1 – TCP Communication Process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9.2.1.5 – Video Demonstration</a:t>
            </a:r>
            <a:r>
              <a:rPr lang="en-US" baseline="0" dirty="0">
                <a:latin typeface="Arial" charset="0"/>
              </a:rPr>
              <a:t> - </a:t>
            </a:r>
            <a:r>
              <a:rPr lang="en-US" dirty="0">
                <a:latin typeface="Arial" charset="0"/>
              </a:rPr>
              <a:t>TCP 3-Way Handshake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24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9.2 – TCP and UDP</a:t>
            </a:r>
            <a:endParaRPr lang="en-GB" b="0" dirty="0"/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9.2.4 – TCP or UDP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9.2.4.1– Applications that use TCP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0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9.1 – Transport</a:t>
            </a:r>
            <a:r>
              <a:rPr lang="en-US" sz="1200" b="0" baseline="0" dirty="0"/>
              <a:t> Layer Protocols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9.1.1 – Transportation</a:t>
            </a:r>
            <a:r>
              <a:rPr lang="en-US" baseline="0" dirty="0">
                <a:latin typeface="Arial" charset="0"/>
              </a:rPr>
              <a:t> of Data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9.1.1.1</a:t>
            </a:r>
            <a:r>
              <a:rPr lang="en-US" baseline="0" dirty="0">
                <a:latin typeface="Arial" charset="0"/>
              </a:rPr>
              <a:t> – Role of the Transport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9.2 – TCP and UDP</a:t>
            </a:r>
            <a:endParaRPr lang="en-GB" b="0" dirty="0"/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9.2.4 – TCP or UDP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9.2.4.2</a:t>
            </a:r>
            <a:r>
              <a:rPr lang="en-US" baseline="0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– Applications that use UDP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67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9.1 – Transport</a:t>
            </a:r>
            <a:r>
              <a:rPr lang="en-US" sz="1200" b="0" baseline="0" dirty="0"/>
              <a:t> Layer Protocols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9.1.1 – Transportation</a:t>
            </a:r>
            <a:r>
              <a:rPr lang="en-US" baseline="0" dirty="0">
                <a:latin typeface="Arial" charset="0"/>
              </a:rPr>
              <a:t> of Data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9.1.1.2 – Transport</a:t>
            </a:r>
            <a:r>
              <a:rPr lang="en-US" baseline="0" dirty="0">
                <a:latin typeface="Arial" charset="0"/>
              </a:rPr>
              <a:t> Layer Responsibilities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2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9.1 – Transport</a:t>
            </a:r>
            <a:r>
              <a:rPr lang="en-US" sz="1200" b="0" baseline="0" dirty="0"/>
              <a:t> Layer Protocols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9.1.1 – Transportation</a:t>
            </a:r>
            <a:r>
              <a:rPr lang="en-US" baseline="0" dirty="0">
                <a:latin typeface="Arial" charset="0"/>
              </a:rPr>
              <a:t> of Data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9.1.1.4 – Transport</a:t>
            </a:r>
            <a:r>
              <a:rPr lang="en-US" baseline="0" dirty="0">
                <a:latin typeface="Arial" charset="0"/>
              </a:rPr>
              <a:t> Layer Reliability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47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9.1 – Transport</a:t>
            </a:r>
            <a:r>
              <a:rPr lang="en-US" sz="1200" b="0" baseline="0" dirty="0"/>
              <a:t> Layer Protocols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9.1.1 – Transportation</a:t>
            </a:r>
            <a:r>
              <a:rPr lang="en-US" baseline="0" dirty="0">
                <a:latin typeface="Arial" charset="0"/>
              </a:rPr>
              <a:t> of Data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9.1.1.5 – TCP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6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AD6FEA2-E0A2-4FAE-96AF-664964510D72}" type="slidenum">
              <a:rPr lang="en-US" altLang="en-US" sz="800" smtClean="0"/>
              <a:pPr/>
              <a:t>6</a:t>
            </a:fld>
            <a:endParaRPr lang="en-US" altLang="en-US" sz="800" dirty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9.1 – Transport</a:t>
            </a:r>
            <a:r>
              <a:rPr lang="en-US" sz="1200" b="0" baseline="0" dirty="0"/>
              <a:t> Layer Protocols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9.1.1 – Transportation</a:t>
            </a:r>
            <a:r>
              <a:rPr lang="en-US" baseline="0" dirty="0">
                <a:latin typeface="Arial" charset="0"/>
              </a:rPr>
              <a:t> of Data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9.1.1.6 – UDP</a:t>
            </a:r>
            <a:endParaRPr 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8389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9.1 – Transport</a:t>
            </a:r>
            <a:r>
              <a:rPr lang="en-US" sz="1200" b="0" baseline="0" dirty="0"/>
              <a:t> Layer Protocols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9.1.2 – TCP and</a:t>
            </a:r>
            <a:r>
              <a:rPr lang="en-US" baseline="0" dirty="0">
                <a:latin typeface="Arial" charset="0"/>
              </a:rPr>
              <a:t> UDP Overview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9.1.2.1 – TCP Features</a:t>
            </a:r>
            <a:endParaRPr 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6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9.1 – Transport</a:t>
            </a:r>
            <a:r>
              <a:rPr lang="en-US" sz="1200" b="0" baseline="0" dirty="0"/>
              <a:t> Layer Protocols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9.1.2 – TCP and</a:t>
            </a:r>
            <a:r>
              <a:rPr lang="en-US" baseline="0" dirty="0">
                <a:latin typeface="Arial" charset="0"/>
              </a:rPr>
              <a:t> UDP Overview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9.1.2.2 – TCP Header</a:t>
            </a:r>
            <a:endParaRPr lang="en-US" dirty="0"/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82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9.1 – Transport</a:t>
            </a:r>
            <a:r>
              <a:rPr lang="en-US" sz="1200" b="0" baseline="0" dirty="0"/>
              <a:t> Layer Protocols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9.1.2 – TCP and</a:t>
            </a:r>
            <a:r>
              <a:rPr lang="en-US" baseline="0" dirty="0">
                <a:latin typeface="Arial" charset="0"/>
              </a:rPr>
              <a:t> UDP Overview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9.1.2.3 – UDP Features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9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8041776" cy="1949711"/>
          </a:xfrm>
        </p:spPr>
        <p:txBody>
          <a:bodyPr/>
          <a:lstStyle/>
          <a:p>
            <a:r>
              <a:rPr lang="en-US" dirty="0"/>
              <a:t>9.1 Transport </a:t>
            </a:r>
            <a:r>
              <a:rPr lang="en-US"/>
              <a:t>Layer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2552700" y="1119411"/>
            <a:ext cx="4038601" cy="801255"/>
          </a:xfrm>
        </p:spPr>
        <p:txBody>
          <a:bodyPr/>
          <a:lstStyle/>
          <a:p>
            <a:r>
              <a:rPr lang="en-CA" altLang="en-US"/>
              <a:t>UDP is a stateless </a:t>
            </a:r>
            <a:r>
              <a:rPr lang="en-CA" altLang="en-US" dirty="0"/>
              <a:t>protocol – no tracking</a:t>
            </a:r>
          </a:p>
          <a:p>
            <a:r>
              <a:rPr lang="en-CA" altLang="en-US" dirty="0"/>
              <a:t>Reliability handled by application</a:t>
            </a:r>
          </a:p>
        </p:txBody>
      </p:sp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TCP and UDP Overview </a:t>
            </a:r>
            <a:br>
              <a:rPr lang="en-CA" altLang="en-US" sz="1600" dirty="0"/>
            </a:br>
            <a:r>
              <a:rPr lang="en-CA" altLang="en-US" dirty="0"/>
              <a:t>UDP Header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1920666"/>
            <a:ext cx="7090857" cy="24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3903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1441336"/>
          </a:xfrm>
        </p:spPr>
        <p:txBody>
          <a:bodyPr/>
          <a:lstStyle/>
          <a:p>
            <a:pPr>
              <a:defRPr/>
            </a:pPr>
            <a:r>
              <a:rPr lang="en-US" altLang="en-US" sz="1800" dirty="0"/>
              <a:t>Users expect to simultaneously receive and send email, view websites and make a VoIP phone call</a:t>
            </a:r>
          </a:p>
          <a:p>
            <a:pPr>
              <a:defRPr/>
            </a:pPr>
            <a:r>
              <a:rPr lang="en-US" altLang="en-US" sz="1800" dirty="0"/>
              <a:t>TCP and UDP manage multiple conversations by using unique identifiers called port numbers</a:t>
            </a:r>
          </a:p>
        </p:txBody>
      </p:sp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TCP and UDP Overview </a:t>
            </a:r>
            <a:br>
              <a:rPr lang="en-CA" altLang="en-US" sz="1600" dirty="0"/>
            </a:br>
            <a:r>
              <a:rPr lang="en-CA" altLang="en-US" dirty="0"/>
              <a:t>Multiple Separate Communications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624" y="2011681"/>
            <a:ext cx="4974936" cy="27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4507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128825" y="988181"/>
            <a:ext cx="3452575" cy="4155319"/>
          </a:xfrm>
        </p:spPr>
        <p:txBody>
          <a:bodyPr/>
          <a:lstStyle/>
          <a:p>
            <a:r>
              <a:rPr lang="en-US" altLang="en-US" dirty="0"/>
              <a:t>Source Port</a:t>
            </a:r>
          </a:p>
          <a:p>
            <a:pPr lvl="1"/>
            <a:r>
              <a:rPr lang="en-US" altLang="en-US" dirty="0"/>
              <a:t>Originating application port that is dynamically generated by sending device</a:t>
            </a:r>
          </a:p>
          <a:p>
            <a:pPr lvl="1"/>
            <a:r>
              <a:rPr lang="en-US" altLang="en-US" dirty="0"/>
              <a:t>Example: Each separate HTTP conversation is tracked based on the source ports.</a:t>
            </a:r>
          </a:p>
          <a:p>
            <a:r>
              <a:rPr lang="en-US" altLang="en-US" dirty="0"/>
              <a:t>Destination Port</a:t>
            </a:r>
          </a:p>
          <a:p>
            <a:pPr lvl="1"/>
            <a:r>
              <a:rPr lang="en-US" altLang="en-US" dirty="0"/>
              <a:t>Tell the destination what service is being requested</a:t>
            </a:r>
          </a:p>
          <a:p>
            <a:pPr lvl="1"/>
            <a:r>
              <a:rPr lang="en-US" altLang="en-US" dirty="0"/>
              <a:t>Example: Port 80 web services are being requested</a:t>
            </a:r>
          </a:p>
          <a:p>
            <a:pPr marL="239713" indent="-285750"/>
            <a:endParaRPr lang="en-US" altLang="en-US" dirty="0"/>
          </a:p>
          <a:p>
            <a:endParaRPr lang="en-US" altLang="en-US" dirty="0"/>
          </a:p>
        </p:txBody>
      </p:sp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TCP and UDP Overview </a:t>
            </a:r>
            <a:br>
              <a:rPr lang="en-CA" altLang="en-US" sz="1600" dirty="0"/>
            </a:br>
            <a:r>
              <a:rPr lang="en-CA" altLang="en-US" dirty="0"/>
              <a:t>Port Numbers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051559"/>
            <a:ext cx="5100889" cy="33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641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TCP and UDP Overview </a:t>
            </a:r>
            <a:br>
              <a:rPr lang="en-CA" altLang="en-US" sz="1600" dirty="0"/>
            </a:br>
            <a:r>
              <a:rPr lang="en-CA" altLang="en-US" dirty="0"/>
              <a:t>Port Number Groups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" y="798944"/>
            <a:ext cx="8671561" cy="13638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5320" y="2162755"/>
            <a:ext cx="778764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Well-known Ports (Numbers 0 to 1023) - These numbers are reserved for services and applications. </a:t>
            </a:r>
          </a:p>
          <a:p>
            <a:pPr marL="169863" indent="-169863"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Registered Ports (Numbers 1024 to 49151) - These port numbers are assigned by IANA to a requesting entity to use with specific processes or applications.</a:t>
            </a:r>
          </a:p>
          <a:p>
            <a:pPr marL="169863" indent="-169863"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Dynamic or Private Ports (Numbers 49152 to 65535) - Usually assigned dynamically by the client’s OS and used to identify the client application during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55210055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TCP and UDP Overview </a:t>
            </a:r>
            <a:br>
              <a:rPr lang="en-CA" altLang="en-US" sz="1600" dirty="0"/>
            </a:br>
            <a:r>
              <a:rPr lang="en-CA" altLang="en-US" dirty="0"/>
              <a:t>Port Number Groups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60" y="798944"/>
            <a:ext cx="6733887" cy="40316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7366" y="1950720"/>
            <a:ext cx="1356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Well Known Port Numbers</a:t>
            </a:r>
          </a:p>
        </p:txBody>
      </p:sp>
    </p:spTree>
    <p:extLst>
      <p:ext uri="{BB962C8B-B14F-4D97-AF65-F5344CB8AC3E}">
        <p14:creationId xmlns:p14="http://schemas.microsoft.com/office/powerpoint/2010/main" val="165986854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sz="4000" dirty="0"/>
              <a:t>9.2 TCP and UDP</a:t>
            </a:r>
          </a:p>
        </p:txBody>
      </p:sp>
    </p:spTree>
    <p:extLst>
      <p:ext uri="{BB962C8B-B14F-4D97-AF65-F5344CB8AC3E}">
        <p14:creationId xmlns:p14="http://schemas.microsoft.com/office/powerpoint/2010/main" val="355190541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6"/>
          <p:cNvSpPr>
            <a:spLocks noGrp="1" noChangeArrowheads="1"/>
          </p:cNvSpPr>
          <p:nvPr>
            <p:ph idx="1"/>
          </p:nvPr>
        </p:nvSpPr>
        <p:spPr>
          <a:xfrm>
            <a:off x="1" y="3032761"/>
            <a:ext cx="2155893" cy="741379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Step 1 – Initiating </a:t>
            </a:r>
            <a:r>
              <a:rPr lang="en-US" altLang="en-US">
                <a:solidFill>
                  <a:srgbClr val="000000"/>
                </a:solidFill>
              </a:rPr>
              <a:t>client requests a session with server.</a:t>
            </a:r>
            <a:endParaRPr lang="en-US" altLang="en-US" dirty="0">
              <a:solidFill>
                <a:srgbClr val="000000"/>
              </a:solidFill>
            </a:endParaRPr>
          </a:p>
          <a:p>
            <a:pPr lvl="1"/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TCP Communication Process</a:t>
            </a:r>
            <a:br>
              <a:rPr lang="en-US" altLang="en-US" dirty="0"/>
            </a:br>
            <a:r>
              <a:rPr lang="en-US" altLang="en-US" dirty="0"/>
              <a:t>TCP Connection Establishment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5" y="798944"/>
            <a:ext cx="3070163" cy="2114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510" y="1888705"/>
            <a:ext cx="3110149" cy="204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027" y="3032761"/>
            <a:ext cx="3159528" cy="1879424"/>
          </a:xfrm>
          <a:prstGeom prst="rect">
            <a:avLst/>
          </a:prstGeom>
        </p:spPr>
      </p:pic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2658186" y="4003255"/>
            <a:ext cx="2752014" cy="90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Step 2 – Server acknowledges and requests a session with client.</a:t>
            </a:r>
          </a:p>
          <a:p>
            <a:pPr lvl="1"/>
            <a:endParaRPr lang="en-US" altLang="en-US" dirty="0"/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5958840" y="2209312"/>
            <a:ext cx="3063239" cy="8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Step 3 – Client </a:t>
            </a:r>
            <a:r>
              <a:rPr lang="en-US" altLang="en-US"/>
              <a:t>acknowledges communication session with server.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223904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6"/>
          <p:cNvSpPr>
            <a:spLocks noGrp="1" noChangeArrowheads="1"/>
          </p:cNvSpPr>
          <p:nvPr>
            <p:ph idx="1"/>
          </p:nvPr>
        </p:nvSpPr>
        <p:spPr>
          <a:xfrm>
            <a:off x="3301793" y="2962092"/>
            <a:ext cx="5338738" cy="1909175"/>
          </a:xfrm>
        </p:spPr>
        <p:txBody>
          <a:bodyPr/>
          <a:lstStyle/>
          <a:p>
            <a:r>
              <a:rPr lang="en-US" dirty="0"/>
              <a:t>To close a connection, the Finish (FIN) control flag must be set in the segment header. </a:t>
            </a:r>
          </a:p>
          <a:p>
            <a:r>
              <a:rPr lang="en-US" dirty="0"/>
              <a:t>To end each one-way TCP session, a two-way handshake, consisting of a FIN segment and an Acknowledgment (ACK) segment, is used. </a:t>
            </a:r>
          </a:p>
          <a:p>
            <a:r>
              <a:rPr lang="en-US" dirty="0"/>
              <a:t>To terminate a single conversation supported by TCP, four exchanges are needed to end both sessions.</a:t>
            </a: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TCP Communication Process</a:t>
            </a:r>
            <a:br>
              <a:rPr lang="en-US" altLang="en-US" dirty="0"/>
            </a:br>
            <a:r>
              <a:rPr lang="en-US" altLang="en-US" dirty="0"/>
              <a:t>TCP Session Termination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2" y="881776"/>
            <a:ext cx="2266576" cy="2005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551" y="904735"/>
            <a:ext cx="2182937" cy="1989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482" y="864452"/>
            <a:ext cx="2114913" cy="2030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6880" y="39166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851" y="2944299"/>
            <a:ext cx="2298700" cy="196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852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TCP Communication Process</a:t>
            </a:r>
            <a:br>
              <a:rPr lang="en-US" altLang="en-US" dirty="0"/>
            </a:br>
            <a:r>
              <a:rPr lang="en-US" altLang="en-US" dirty="0"/>
              <a:t>Video Demonstration - TCP 3-Way Handshake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773" y="2919730"/>
            <a:ext cx="2626027" cy="12984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045210"/>
            <a:ext cx="5911826" cy="3514090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6094653" y="1132780"/>
            <a:ext cx="2151529" cy="738664"/>
          </a:xfrm>
          <a:prstGeom prst="lef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91789" y="1120673"/>
            <a:ext cx="17543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SYN</a:t>
            </a:r>
          </a:p>
          <a:p>
            <a:r>
              <a:rPr lang="en-US" sz="1400" b="1" dirty="0"/>
              <a:t>SYN, ACK</a:t>
            </a:r>
          </a:p>
          <a:p>
            <a:r>
              <a:rPr lang="en-US" sz="1400" b="1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22037326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TCP or UDP</a:t>
            </a:r>
            <a:br>
              <a:rPr lang="en-US" sz="1600" dirty="0">
                <a:latin typeface="Arial" charset="0"/>
              </a:rPr>
            </a:br>
            <a:r>
              <a:rPr lang="en-CA" altLang="en-US" dirty="0"/>
              <a:t>Applications that use TCP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673" y="798944"/>
            <a:ext cx="5006469" cy="40299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7146" y="1488660"/>
            <a:ext cx="1639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TCP frees applications from having to manage reliability</a:t>
            </a:r>
          </a:p>
        </p:txBody>
      </p:sp>
    </p:spTree>
    <p:extLst>
      <p:ext uri="{BB962C8B-B14F-4D97-AF65-F5344CB8AC3E}">
        <p14:creationId xmlns:p14="http://schemas.microsoft.com/office/powerpoint/2010/main" val="239620289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144000" cy="757551"/>
          </a:xfrm>
        </p:spPr>
        <p:txBody>
          <a:bodyPr/>
          <a:lstStyle/>
          <a:p>
            <a:r>
              <a:rPr lang="en-US" altLang="en-US" sz="1600" dirty="0"/>
              <a:t>Transportation of Data</a:t>
            </a:r>
            <a:br>
              <a:rPr lang="en-US" altLang="en-US" sz="1600" dirty="0"/>
            </a:br>
            <a:r>
              <a:rPr lang="en-US" altLang="en-US" dirty="0"/>
              <a:t>Role of the Transport Layer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851" r="2678"/>
          <a:stretch/>
        </p:blipFill>
        <p:spPr>
          <a:xfrm>
            <a:off x="3916680" y="734166"/>
            <a:ext cx="4983480" cy="43914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960120"/>
            <a:ext cx="374904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Responsible for establishing a temporary communication session between two applications and delivering data between them.</a:t>
            </a:r>
          </a:p>
          <a:p>
            <a:pPr marL="169863" indent="-169863"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Link between the application layer and the lower layers that are responsible for network transmission.</a:t>
            </a:r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TCP or UDP</a:t>
            </a:r>
            <a:br>
              <a:rPr lang="en-US" sz="1600" dirty="0">
                <a:latin typeface="Arial" charset="0"/>
              </a:rPr>
            </a:br>
            <a:r>
              <a:rPr lang="en-CA" altLang="en-US" dirty="0"/>
              <a:t>Applications that use UDP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248" y="777039"/>
            <a:ext cx="5330880" cy="43664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541" y="1052423"/>
            <a:ext cx="20358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Three types of applications best suited for UDP:</a:t>
            </a:r>
          </a:p>
          <a:p>
            <a:pPr marL="169863" indent="-169863"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Live video and multimedia</a:t>
            </a:r>
          </a:p>
          <a:p>
            <a:pPr marL="169863" indent="-169863"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Simple request and reply</a:t>
            </a:r>
          </a:p>
          <a:p>
            <a:pPr marL="169863" indent="-169863"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Handle reliability themselves</a:t>
            </a:r>
          </a:p>
        </p:txBody>
      </p:sp>
    </p:spTree>
    <p:extLst>
      <p:ext uri="{BB962C8B-B14F-4D97-AF65-F5344CB8AC3E}">
        <p14:creationId xmlns:p14="http://schemas.microsoft.com/office/powerpoint/2010/main" val="169557634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600" dirty="0"/>
              <a:t>Transportation of Data </a:t>
            </a:r>
            <a:br>
              <a:rPr lang="en-US" altLang="en-US" sz="1600" dirty="0"/>
            </a:br>
            <a:r>
              <a:rPr lang="en-US" altLang="en-US" dirty="0"/>
              <a:t>Transport Layer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98945"/>
            <a:ext cx="3276599" cy="4155318"/>
          </a:xfrm>
        </p:spPr>
        <p:txBody>
          <a:bodyPr/>
          <a:lstStyle/>
          <a:p>
            <a:r>
              <a:rPr lang="en-US" altLang="en-US" b="1" dirty="0"/>
              <a:t>Tracking the Conversation </a:t>
            </a:r>
            <a:r>
              <a:rPr lang="en-US" altLang="en-US" dirty="0"/>
              <a:t>- Tracks each individual conversation flowing between a source and a destination application.</a:t>
            </a:r>
          </a:p>
          <a:p>
            <a:r>
              <a:rPr lang="en-CA" altLang="en-US" b="1" dirty="0"/>
              <a:t>Segmentation</a:t>
            </a:r>
            <a:r>
              <a:rPr lang="en-CA" altLang="en-US" dirty="0"/>
              <a:t> - Divides the data into segments that are easier to manage and transport. Header used for reassembly is used for tracking.</a:t>
            </a:r>
          </a:p>
          <a:p>
            <a:r>
              <a:rPr lang="en-CA" altLang="en-US" b="1" dirty="0"/>
              <a:t>Identifying the Application</a:t>
            </a:r>
            <a:r>
              <a:rPr lang="en-CA" altLang="en-US" dirty="0"/>
              <a:t> - Ensures that even with multiple applications running on a device, all applications receive the correct data via port numbers.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872" y="999483"/>
            <a:ext cx="5302536" cy="39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2290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Transportation of Data</a:t>
            </a:r>
            <a:br>
              <a:rPr lang="en-US" sz="1600" dirty="0"/>
            </a:br>
            <a:r>
              <a:rPr lang="en-US" dirty="0">
                <a:latin typeface="Arial" charset="0"/>
              </a:rPr>
              <a:t>Transport Layer Reliability</a:t>
            </a:r>
            <a:endParaRPr lang="en-US" alt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65" y="798945"/>
            <a:ext cx="3726895" cy="4154056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TCP/IP provides two transport layer protocols:</a:t>
            </a:r>
          </a:p>
          <a:p>
            <a:pPr lvl="1"/>
            <a:r>
              <a:rPr lang="en-US" altLang="en-US" sz="1700" dirty="0"/>
              <a:t>Transmission Control Protocol (TCP)</a:t>
            </a:r>
          </a:p>
          <a:p>
            <a:pPr lvl="2"/>
            <a:r>
              <a:rPr lang="en-US" altLang="en-US" sz="1600" dirty="0"/>
              <a:t>Considered reliable which ensures that all of the data arrives at the destination.</a:t>
            </a:r>
          </a:p>
          <a:p>
            <a:pPr lvl="2"/>
            <a:r>
              <a:rPr lang="en-US" altLang="en-US" sz="1600" dirty="0"/>
              <a:t>Additional fields needed in header which increases size and delay.</a:t>
            </a:r>
            <a:endParaRPr lang="en-US" altLang="en-US" sz="1500" dirty="0"/>
          </a:p>
          <a:p>
            <a:pPr lvl="1"/>
            <a:r>
              <a:rPr lang="en-US" altLang="en-US" sz="1700" dirty="0"/>
              <a:t>User Datagram Protocol (UDP)</a:t>
            </a:r>
          </a:p>
          <a:p>
            <a:pPr lvl="2"/>
            <a:r>
              <a:rPr lang="en-US" altLang="en-US" sz="1500" dirty="0"/>
              <a:t>Does not provide for reliability.</a:t>
            </a:r>
          </a:p>
          <a:p>
            <a:pPr lvl="2"/>
            <a:r>
              <a:rPr lang="en-US" altLang="en-US" sz="1500" dirty="0"/>
              <a:t>Fewer fields and is faster than TCP.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358" y="609600"/>
            <a:ext cx="4752244" cy="41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4688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Transportation of Data</a:t>
            </a:r>
            <a:br>
              <a:rPr lang="en-US" sz="1600" dirty="0">
                <a:latin typeface="Arial" charset="0"/>
              </a:rPr>
            </a:br>
            <a:r>
              <a:rPr lang="en-CA" altLang="en-US" dirty="0"/>
              <a:t>TCP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23" y="1047666"/>
            <a:ext cx="4325248" cy="2750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264" y="2545133"/>
            <a:ext cx="3921992" cy="25070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58264" y="306286"/>
            <a:ext cx="45133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TCP Three Responsibilities:</a:t>
            </a:r>
          </a:p>
          <a:p>
            <a:pPr marL="169863" indent="-169863"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Numbering and tracking data segments </a:t>
            </a:r>
          </a:p>
          <a:p>
            <a:pPr marL="169863" indent="-169863"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Acknowledging received data</a:t>
            </a:r>
          </a:p>
          <a:p>
            <a:pPr marL="169863" indent="-169863"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Retransmitting any unacknowledged data after a certain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120993661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377" y="371068"/>
            <a:ext cx="3582263" cy="221973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Use UDP for less overhead and to reduce possible delays.</a:t>
            </a:r>
          </a:p>
          <a:p>
            <a:r>
              <a:rPr lang="en-US" sz="1800" dirty="0"/>
              <a:t>Best-effort delivery (unreliable)</a:t>
            </a:r>
          </a:p>
          <a:p>
            <a:r>
              <a:rPr lang="en-US" sz="1800" dirty="0"/>
              <a:t>No acknowledgment</a:t>
            </a:r>
          </a:p>
          <a:p>
            <a:r>
              <a:rPr lang="en-US" sz="1800" dirty="0"/>
              <a:t>Similar to a non-registered letter</a:t>
            </a:r>
          </a:p>
          <a:p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Transportation of Data</a:t>
            </a:r>
            <a:br>
              <a:rPr lang="en-US" altLang="en-US" dirty="0"/>
            </a:br>
            <a:r>
              <a:rPr lang="en-US" altLang="en-US" dirty="0"/>
              <a:t>UDP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50" y="1208259"/>
            <a:ext cx="4884697" cy="3098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164" y="2590800"/>
            <a:ext cx="2678306" cy="21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7556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33" y="820648"/>
            <a:ext cx="8999935" cy="3849255"/>
          </a:xfrm>
        </p:spPr>
        <p:txBody>
          <a:bodyPr/>
          <a:lstStyle/>
          <a:p>
            <a:pPr>
              <a:defRPr/>
            </a:pPr>
            <a:r>
              <a:rPr lang="en-CA" sz="1800" dirty="0"/>
              <a:t>Establishing a Session</a:t>
            </a:r>
          </a:p>
          <a:p>
            <a:pPr lvl="1">
              <a:defRPr/>
            </a:pPr>
            <a:r>
              <a:rPr lang="en-CA" sz="1700" dirty="0"/>
              <a:t>Connection-oriented protocol</a:t>
            </a:r>
          </a:p>
          <a:p>
            <a:pPr lvl="1">
              <a:defRPr/>
            </a:pPr>
            <a:r>
              <a:rPr lang="en-CA" sz="1700" dirty="0"/>
              <a:t>Ensures the application is ready to receive the data</a:t>
            </a:r>
          </a:p>
          <a:p>
            <a:pPr lvl="1">
              <a:defRPr/>
            </a:pPr>
            <a:r>
              <a:rPr lang="en-CA" sz="1700" dirty="0"/>
              <a:t>Negotiate the amount of traffic that can be forwarded at a given time</a:t>
            </a:r>
          </a:p>
          <a:p>
            <a:pPr>
              <a:defRPr/>
            </a:pPr>
            <a:r>
              <a:rPr lang="en-CA" sz="1800" dirty="0"/>
              <a:t>Reliable Delivery</a:t>
            </a:r>
          </a:p>
          <a:p>
            <a:pPr lvl="1">
              <a:defRPr/>
            </a:pPr>
            <a:r>
              <a:rPr lang="en-CA" sz="1700" dirty="0"/>
              <a:t>Ensuring that each segment that the source sends arrives at the destination</a:t>
            </a:r>
            <a:endParaRPr lang="en-CA" sz="1800" dirty="0"/>
          </a:p>
          <a:p>
            <a:pPr>
              <a:defRPr/>
            </a:pPr>
            <a:r>
              <a:rPr lang="en-US" sz="1800" dirty="0"/>
              <a:t>Same-Order Delivery</a:t>
            </a:r>
          </a:p>
          <a:p>
            <a:pPr lvl="1">
              <a:defRPr/>
            </a:pPr>
            <a:r>
              <a:rPr lang="en-US" sz="1700" dirty="0"/>
              <a:t>Numbering &amp; Sequencing the segments guarantees reassembly into the proper order</a:t>
            </a:r>
          </a:p>
          <a:p>
            <a:pPr>
              <a:defRPr/>
            </a:pPr>
            <a:r>
              <a:rPr lang="en-US" sz="1800" dirty="0"/>
              <a:t>Flow Control</a:t>
            </a:r>
          </a:p>
          <a:p>
            <a:pPr lvl="1">
              <a:defRPr/>
            </a:pPr>
            <a:r>
              <a:rPr lang="en-US" sz="1700" dirty="0"/>
              <a:t>Regulate the amount of data the source transmits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CA" dirty="0"/>
          </a:p>
          <a:p>
            <a:pPr>
              <a:defRPr/>
            </a:pPr>
            <a:endParaRPr lang="en-CA" dirty="0"/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dirty="0"/>
              <a:t>TCP and UDP Overview</a:t>
            </a:r>
            <a:br>
              <a:rPr lang="en-CA" sz="1600" dirty="0"/>
            </a:br>
            <a:r>
              <a:rPr lang="en-CA" altLang="en-US" dirty="0">
                <a:latin typeface="Arial" charset="0"/>
              </a:rPr>
              <a:t>TCP Features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95297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TCP and UDP Overview</a:t>
            </a:r>
            <a:br>
              <a:rPr lang="en-CA" sz="1600" dirty="0"/>
            </a:br>
            <a:r>
              <a:rPr lang="en-US" dirty="0">
                <a:latin typeface="Arial" charset="0"/>
              </a:rPr>
              <a:t>TCP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1" y="722744"/>
            <a:ext cx="3940256" cy="4344555"/>
          </a:xfrm>
        </p:spPr>
        <p:txBody>
          <a:bodyPr/>
          <a:lstStyle/>
          <a:p>
            <a:r>
              <a:rPr lang="en-CA" altLang="en-US" sz="1400" dirty="0"/>
              <a:t>Source and Destination Port used to identify application</a:t>
            </a:r>
          </a:p>
          <a:p>
            <a:r>
              <a:rPr lang="en-CA" altLang="en-US" sz="1400" dirty="0">
                <a:solidFill>
                  <a:srgbClr val="000000"/>
                </a:solidFill>
              </a:rPr>
              <a:t>Sequence number used for data reassembly</a:t>
            </a:r>
          </a:p>
          <a:p>
            <a:r>
              <a:rPr lang="en-CA" altLang="en-US" sz="1400" dirty="0"/>
              <a:t>Acknowledgement number indicates data has been received and ready for next byte from source</a:t>
            </a:r>
          </a:p>
          <a:p>
            <a:r>
              <a:rPr lang="en-CA" altLang="en-US" sz="1400" dirty="0"/>
              <a:t>Header length – length of TCP segment header</a:t>
            </a:r>
          </a:p>
          <a:p>
            <a:r>
              <a:rPr lang="en-CA" altLang="en-US" sz="1400" dirty="0"/>
              <a:t>Control bits – purpose and function of TCP segment</a:t>
            </a:r>
          </a:p>
          <a:p>
            <a:r>
              <a:rPr lang="en-CA" altLang="en-US" sz="1400" dirty="0"/>
              <a:t>Window size – number of bytes that can be accepted at one time</a:t>
            </a:r>
          </a:p>
          <a:p>
            <a:r>
              <a:rPr lang="en-CA" altLang="en-US" sz="1400" dirty="0"/>
              <a:t>Checksum – Used for error checking of segment header and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0572"/>
          <a:stretch/>
        </p:blipFill>
        <p:spPr>
          <a:xfrm>
            <a:off x="3987178" y="798944"/>
            <a:ext cx="5156822" cy="377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4509" y="302489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 Bytes Total</a:t>
            </a:r>
          </a:p>
        </p:txBody>
      </p:sp>
    </p:spTree>
    <p:extLst>
      <p:ext uri="{BB962C8B-B14F-4D97-AF65-F5344CB8AC3E}">
        <p14:creationId xmlns:p14="http://schemas.microsoft.com/office/powerpoint/2010/main" val="237659108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TCP and UDP Overview </a:t>
            </a:r>
            <a:br>
              <a:rPr lang="en-CA" altLang="en-US" sz="1600" dirty="0"/>
            </a:br>
            <a:r>
              <a:rPr lang="en-CA" altLang="en-US" dirty="0"/>
              <a:t>UDP Features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401"/>
          <a:stretch/>
        </p:blipFill>
        <p:spPr>
          <a:xfrm>
            <a:off x="1859279" y="798944"/>
            <a:ext cx="5562249" cy="412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6252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9123</TotalTime>
  <Words>1095</Words>
  <Application>Microsoft Office PowerPoint</Application>
  <PresentationFormat>Presentación en pantalla (16:9)</PresentationFormat>
  <Paragraphs>166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CiscoSans ExtraLight</vt:lpstr>
      <vt:lpstr>Wingdings</vt:lpstr>
      <vt:lpstr>Default Theme</vt:lpstr>
      <vt:lpstr>9.1 Transport Layer Protocols</vt:lpstr>
      <vt:lpstr>Transportation of Data Role of the Transport Layer</vt:lpstr>
      <vt:lpstr>Transportation of Data  Transport Layer Responsibilities</vt:lpstr>
      <vt:lpstr>Transportation of Data Transport Layer Reliability</vt:lpstr>
      <vt:lpstr>Transportation of Data TCP</vt:lpstr>
      <vt:lpstr>Transportation of Data UDP</vt:lpstr>
      <vt:lpstr>TCP and UDP Overview TCP Features</vt:lpstr>
      <vt:lpstr>TCP and UDP Overview TCP Header</vt:lpstr>
      <vt:lpstr>TCP and UDP Overview  UDP Features</vt:lpstr>
      <vt:lpstr>TCP and UDP Overview  UDP Header</vt:lpstr>
      <vt:lpstr>TCP and UDP Overview  Multiple Separate Communications</vt:lpstr>
      <vt:lpstr>TCP and UDP Overview  Port Numbers</vt:lpstr>
      <vt:lpstr>TCP and UDP Overview  Port Number Groups</vt:lpstr>
      <vt:lpstr>TCP and UDP Overview  Port Number Groups (Cont.)</vt:lpstr>
      <vt:lpstr>9.2 TCP and UDP</vt:lpstr>
      <vt:lpstr>TCP Communication Process TCP Connection Establishment </vt:lpstr>
      <vt:lpstr>TCP Communication Process TCP Session Termination</vt:lpstr>
      <vt:lpstr>TCP Communication Process Video Demonstration - TCP 3-Way Handshake</vt:lpstr>
      <vt:lpstr>TCP or UDP Applications that use TCP</vt:lpstr>
      <vt:lpstr>TCP or UDP Applications that use UDP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Lizethe Pérez Fuertes</cp:lastModifiedBy>
  <cp:revision>316</cp:revision>
  <dcterms:created xsi:type="dcterms:W3CDTF">2016-08-22T22:27:36Z</dcterms:created>
  <dcterms:modified xsi:type="dcterms:W3CDTF">2021-04-20T21:44:28Z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