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41" r:id="rId2"/>
    <p:sldId id="457" r:id="rId3"/>
    <p:sldId id="459" r:id="rId4"/>
    <p:sldId id="460" r:id="rId5"/>
    <p:sldId id="461" r:id="rId6"/>
    <p:sldId id="462" r:id="rId7"/>
    <p:sldId id="463" r:id="rId8"/>
    <p:sldId id="464" r:id="rId9"/>
    <p:sldId id="465" r:id="rId10"/>
    <p:sldId id="467" r:id="rId11"/>
    <p:sldId id="490" r:id="rId12"/>
    <p:sldId id="468" r:id="rId13"/>
    <p:sldId id="471" r:id="rId14"/>
    <p:sldId id="472" r:id="rId15"/>
    <p:sldId id="473" r:id="rId16"/>
    <p:sldId id="474" r:id="rId17"/>
    <p:sldId id="491" r:id="rId18"/>
    <p:sldId id="475" r:id="rId19"/>
    <p:sldId id="476" r:id="rId20"/>
    <p:sldId id="479" r:id="rId21"/>
    <p:sldId id="482" r:id="rId22"/>
    <p:sldId id="484" r:id="rId23"/>
    <p:sldId id="486" r:id="rId24"/>
    <p:sldId id="487" r:id="rId25"/>
    <p:sldId id="488" r:id="rId26"/>
    <p:sldId id="489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5" autoAdjust="0"/>
    <p:restoredTop sz="92639" autoAdjust="0"/>
  </p:normalViewPr>
  <p:slideViewPr>
    <p:cSldViewPr>
      <p:cViewPr varScale="1">
        <p:scale>
          <a:sx n="63" d="100"/>
          <a:sy n="63" d="100"/>
        </p:scale>
        <p:origin x="17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01/04/2019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01/04/2019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Wired Equivalent Privacy (WEP) is a security algorithm for IEEE 802.11 wireless networks. </a:t>
            </a:r>
          </a:p>
          <a:p>
            <a:r>
              <a:rPr lang="en-US" dirty="0"/>
              <a:t>Wi-Fi Protected Access (WPA) and Wi-Fi Protected Access II (WPA2) are two security protocols and security certification programs developed by the Wi-Fi Alliance to secure wireless computer networks.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1486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265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59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01/04/2019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-advento.com/tecnologia/estandares.php#d" TargetMode="External"/><Relationship Id="rId3" Type="http://schemas.openxmlformats.org/officeDocument/2006/relationships/hyperlink" Target="http://www.e-advento.com/tecnologia/estandares.php#b" TargetMode="External"/><Relationship Id="rId7" Type="http://schemas.openxmlformats.org/officeDocument/2006/relationships/hyperlink" Target="http://www.e-advento.com/tecnologia/estandares.php#i" TargetMode="External"/><Relationship Id="rId2" Type="http://schemas.openxmlformats.org/officeDocument/2006/relationships/hyperlink" Target="http://www.e-advento.com/tecnologia/estandares.php#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-advento.com/tecnologia/estandares.php#e" TargetMode="External"/><Relationship Id="rId5" Type="http://schemas.openxmlformats.org/officeDocument/2006/relationships/hyperlink" Target="http://www.e-advento.com/tecnologia/estandares.php#a" TargetMode="External"/><Relationship Id="rId4" Type="http://schemas.openxmlformats.org/officeDocument/2006/relationships/hyperlink" Target="http://www.e-advento.com/tecnologia/estandares.php#g" TargetMode="External"/><Relationship Id="rId9" Type="http://schemas.openxmlformats.org/officeDocument/2006/relationships/hyperlink" Target="http://www.e-advento.com/tecnologia/estandares.php#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46807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560840" cy="144016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Redes inalámbricas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782893"/>
            <a:ext cx="2984527" cy="22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body" idx="1"/>
          </p:nvPr>
        </p:nvSpPr>
        <p:spPr>
          <a:xfrm>
            <a:off x="533400" y="1196752"/>
            <a:ext cx="8143056" cy="52752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Existen varias alternativas para garantizar la seguridad de estas redes. Las más comunes son: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Utilización de protocolos de cifrado de datos 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para los estándares Wi-Fi como el WEP y el WPA, encargados de la codificación de la  información transmitida para proteger su confidencialidad.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IPSEC (</a:t>
            </a: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túneles IP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VPN 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y el conjunto de estándares IEEE 802.1X, permitiendo la autenticación y autorización de usuarios.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Filtrado de MAC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, sólo se permite acceso a los dispositivos autorizados.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Seguridad Wi-Fi</a:t>
            </a:r>
          </a:p>
        </p:txBody>
      </p:sp>
    </p:spTree>
    <p:extLst>
      <p:ext uri="{BB962C8B-B14F-4D97-AF65-F5344CB8AC3E}">
        <p14:creationId xmlns:p14="http://schemas.microsoft.com/office/powerpoint/2010/main" val="400507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body" idx="1"/>
          </p:nvPr>
        </p:nvSpPr>
        <p:spPr>
          <a:xfrm>
            <a:off x="611560" y="1322089"/>
            <a:ext cx="7776864" cy="52752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Ocultación del punto de acceso 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(SSID): punto de acceso (Router) invisible a otros usuarios.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protocolo de seguridad WPA2 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(estándar 802.11i). En principio es el protocolo de seguridad más seguro para Wi-Fi en este momento. Sin embargo requieren hardware y software compatibles.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No existe ninguna alternativa fiable 100%, todas se pueden burlar.</a:t>
            </a:r>
            <a:endParaRPr lang="es-ES_tradnl" altLang="es-MX" sz="2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Seguridad Wi-Fi</a:t>
            </a:r>
          </a:p>
        </p:txBody>
      </p:sp>
    </p:spTree>
    <p:extLst>
      <p:ext uri="{BB962C8B-B14F-4D97-AF65-F5344CB8AC3E}">
        <p14:creationId xmlns:p14="http://schemas.microsoft.com/office/powerpoint/2010/main" val="363158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6"/>
          <p:cNvSpPr>
            <a:spLocks noGrp="1"/>
          </p:cNvSpPr>
          <p:nvPr>
            <p:ph type="body" idx="1"/>
          </p:nvPr>
        </p:nvSpPr>
        <p:spPr>
          <a:xfrm>
            <a:off x="251520" y="1486527"/>
            <a:ext cx="8359080" cy="4462753"/>
          </a:xfrm>
        </p:spPr>
        <p:txBody>
          <a:bodyPr/>
          <a:lstStyle/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s-MX" dirty="0">
                <a:solidFill>
                  <a:schemeClr val="bg2">
                    <a:lumMod val="25000"/>
                  </a:schemeClr>
                </a:solidFill>
              </a:rPr>
              <a:t>El tipo de la antena determina su patrón de radiación. Existen tres tipos:</a:t>
            </a:r>
          </a:p>
          <a:p>
            <a:pPr lvl="4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es-MX" sz="2400" b="1" dirty="0">
                <a:solidFill>
                  <a:schemeClr val="bg2">
                    <a:lumMod val="25000"/>
                  </a:schemeClr>
                </a:solidFill>
              </a:rPr>
              <a:t>Unidireccional</a:t>
            </a:r>
            <a:r>
              <a:rPr lang="es-ES_tradnl" altLang="es-MX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lvl="4">
              <a:lnSpc>
                <a:spcPct val="150000"/>
              </a:lnSpc>
              <a:spcBef>
                <a:spcPts val="600"/>
              </a:spcBef>
            </a:pPr>
            <a:r>
              <a:rPr lang="en-US" altLang="es-MX" sz="2400" b="1" dirty="0">
                <a:solidFill>
                  <a:schemeClr val="bg2">
                    <a:lumMod val="25000"/>
                  </a:schemeClr>
                </a:solidFill>
              </a:rPr>
              <a:t>Omnidireccional </a:t>
            </a:r>
          </a:p>
          <a:p>
            <a:pPr lvl="4">
              <a:lnSpc>
                <a:spcPct val="150000"/>
              </a:lnSpc>
              <a:spcBef>
                <a:spcPts val="600"/>
              </a:spcBef>
            </a:pPr>
            <a:r>
              <a:rPr lang="en-US" altLang="es-MX" sz="2400" b="1" dirty="0">
                <a:solidFill>
                  <a:schemeClr val="bg2">
                    <a:lumMod val="25000"/>
                  </a:schemeClr>
                </a:solidFill>
              </a:rPr>
              <a:t>Bidireccional</a:t>
            </a:r>
          </a:p>
          <a:p>
            <a:pPr lvl="4" eaLnBrk="1" hangingPunct="1">
              <a:lnSpc>
                <a:spcPct val="150000"/>
              </a:lnSpc>
              <a:spcBef>
                <a:spcPts val="600"/>
              </a:spcBef>
            </a:pPr>
            <a:endParaRPr lang="es-ES_tradnl" altLang="es-MX" sz="2400" b="1" dirty="0">
              <a:solidFill>
                <a:schemeClr val="bg2">
                  <a:lumMod val="25000"/>
                </a:schemeClr>
              </a:solidFill>
            </a:endParaRPr>
          </a:p>
          <a:p>
            <a:pPr lvl="4" eaLnBrk="1" hangingPunct="1">
              <a:buFont typeface="Wingdings 2" pitchFamily="18" charset="2"/>
              <a:buNone/>
            </a:pPr>
            <a:endParaRPr lang="en-US" altLang="es-MX" sz="2400" dirty="0"/>
          </a:p>
          <a:p>
            <a:pPr lvl="4" eaLnBrk="1" hangingPunct="1">
              <a:buFont typeface="Wingdings 2" pitchFamily="18" charset="2"/>
              <a:buNone/>
            </a:pPr>
            <a:endParaRPr lang="en-US" altLang="es-MX" sz="2400" dirty="0"/>
          </a:p>
          <a:p>
            <a:pPr lvl="4" eaLnBrk="1" hangingPunct="1">
              <a:buFont typeface="Wingdings 2" pitchFamily="18" charset="2"/>
              <a:buNone/>
            </a:pPr>
            <a:endParaRPr lang="en-US" altLang="es-MX" sz="2400" dirty="0"/>
          </a:p>
          <a:p>
            <a:pPr lvl="4" eaLnBrk="1" hangingPunct="1">
              <a:buFont typeface="Wingdings 2" pitchFamily="18" charset="2"/>
              <a:buNone/>
            </a:pPr>
            <a:endParaRPr lang="en-US" altLang="es-MX" sz="24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Tipos de antenas Wi-Fi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933056"/>
            <a:ext cx="28464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0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533400" y="1196753"/>
            <a:ext cx="6198840" cy="14401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1">
                  <a:lumMod val="95000"/>
                  <a:lumOff val="5000"/>
                </a:schemeClr>
              </a:buClr>
              <a:buFont typeface="Calibri" panose="020F050202020403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Orientan la señal en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una dirección muy determinada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con un haz estrecho pero de largo alcance. </a:t>
            </a: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24744"/>
            <a:ext cx="1950368" cy="163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Unidireccional (Direccional)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33400" y="2492896"/>
            <a:ext cx="7855024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1">
                  <a:lumMod val="95000"/>
                  <a:lumOff val="5000"/>
                </a:schemeClr>
              </a:buClr>
              <a:buFont typeface="Calibri" panose="020F050202020403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Una antena direccional actúa de forma parecida a un foco que emite un haz concreto y estrecho pero de forma intensa (más alcance).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1">
                  <a:lumMod val="95000"/>
                  <a:lumOff val="5000"/>
                </a:schemeClr>
              </a:buClr>
              <a:buFont typeface="Calibri" panose="020F050202020403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Las antenas Direccionales envían la información a una cierta zona de cobertura. A un ángulo determinado.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1">
                  <a:lumMod val="95000"/>
                  <a:lumOff val="5000"/>
                </a:schemeClr>
              </a:buClr>
              <a:buFont typeface="Calibri" panose="020F0502020204030204" pitchFamily="34" charset="0"/>
              <a:buChar char="•"/>
              <a:defRPr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Alcance mayor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1">
                  <a:lumMod val="95000"/>
                  <a:lumOff val="5000"/>
                </a:schemeClr>
              </a:buClr>
              <a:buFont typeface="Calibri" panose="020F050202020403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Fuera de la zona de cobertura no se "escucha" nada, no se puede establecer comunicación entre los interlocutores.</a:t>
            </a:r>
          </a:p>
        </p:txBody>
      </p:sp>
    </p:spTree>
    <p:extLst>
      <p:ext uri="{BB962C8B-B14F-4D97-AF65-F5344CB8AC3E}">
        <p14:creationId xmlns:p14="http://schemas.microsoft.com/office/powerpoint/2010/main" val="394252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body" idx="1"/>
          </p:nvPr>
        </p:nvSpPr>
        <p:spPr>
          <a:xfrm>
            <a:off x="699425" y="2852936"/>
            <a:ext cx="5528759" cy="187220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200" dirty="0">
                <a:solidFill>
                  <a:schemeClr val="bg2">
                    <a:lumMod val="25000"/>
                  </a:schemeClr>
                </a:solidFill>
              </a:rPr>
              <a:t>Envían la información en un radio de </a:t>
            </a:r>
            <a:r>
              <a:rPr lang="en-US" altLang="es-MX" sz="2200" b="1" dirty="0">
                <a:solidFill>
                  <a:schemeClr val="bg2">
                    <a:lumMod val="25000"/>
                  </a:schemeClr>
                </a:solidFill>
              </a:rPr>
              <a:t>360 grados</a:t>
            </a:r>
            <a:r>
              <a:rPr lang="en-US" altLang="es-MX" sz="2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200" b="1" dirty="0">
                <a:solidFill>
                  <a:schemeClr val="bg2">
                    <a:lumMod val="25000"/>
                  </a:schemeClr>
                </a:solidFill>
              </a:rPr>
              <a:t>Alcance menor </a:t>
            </a:r>
            <a:r>
              <a:rPr lang="en-US" altLang="es-MX" sz="2200" dirty="0">
                <a:solidFill>
                  <a:schemeClr val="bg2">
                    <a:lumMod val="25000"/>
                  </a:schemeClr>
                </a:solidFill>
              </a:rPr>
              <a:t>que el de las antenas direccionales.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286124"/>
            <a:ext cx="2232025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Omnidireccional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637283" y="1556793"/>
            <a:ext cx="5446885" cy="115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200" dirty="0">
                <a:solidFill>
                  <a:schemeClr val="bg2">
                    <a:lumMod val="25000"/>
                  </a:schemeClr>
                </a:solidFill>
              </a:rPr>
              <a:t>Orientan la señal en todas direcciones con un haz amplio pero de corto alcance. </a:t>
            </a:r>
            <a:endParaRPr lang="es-ES_tradnl" altLang="es-MX" sz="2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8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44" y="1188577"/>
            <a:ext cx="193357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Rectangle 3"/>
          <p:cNvSpPr>
            <a:spLocks noGrp="1"/>
          </p:cNvSpPr>
          <p:nvPr>
            <p:ph type="body" idx="1"/>
          </p:nvPr>
        </p:nvSpPr>
        <p:spPr>
          <a:xfrm>
            <a:off x="683568" y="1213310"/>
            <a:ext cx="7927032" cy="551723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Mezcla de antenas direccionales y omnidireccionales.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Emiten un haz más amplio que una direccional pero no tan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	amplio como una omnidireccional.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La intensidad (alcance) de la antena sectorial es mayor que la omnidireccional pero algo menor que la direccional.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Para tener una cobertura de 360º (como una antena omnidireccional) y un largo alcance (como una antena </a:t>
            </a:r>
            <a:r>
              <a:rPr lang="en-US" altLang="es-MX" sz="1900" dirty="0" err="1">
                <a:solidFill>
                  <a:schemeClr val="bg2">
                    <a:lumMod val="25000"/>
                  </a:schemeClr>
                </a:solidFill>
              </a:rPr>
              <a:t>direccional</a:t>
            </a: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altLang="es-MX" sz="1900" dirty="0" err="1">
                <a:solidFill>
                  <a:schemeClr val="bg2">
                    <a:lumMod val="25000"/>
                  </a:schemeClr>
                </a:solidFill>
              </a:rPr>
              <a:t>deberemos</a:t>
            </a: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es-MX" sz="1900" dirty="0" err="1">
                <a:solidFill>
                  <a:schemeClr val="bg2">
                    <a:lumMod val="25000"/>
                  </a:schemeClr>
                </a:solidFill>
              </a:rPr>
              <a:t>instalar</a:t>
            </a: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es-MX" sz="1900" dirty="0" err="1">
                <a:solidFill>
                  <a:schemeClr val="bg2">
                    <a:lumMod val="25000"/>
                  </a:schemeClr>
                </a:solidFill>
              </a:rPr>
              <a:t>tres</a:t>
            </a: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 antenas sectoriales de 120º ó 4 antenas sectoriales de 80º.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Las antenas sectoriales suelen ser más costosas que las antenas direccionales u omnidireccionales.</a:t>
            </a:r>
            <a:endParaRPr lang="es-ES_tradnl" altLang="es-MX" sz="1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Bidireccional (sectorial)</a:t>
            </a:r>
          </a:p>
        </p:txBody>
      </p:sp>
    </p:spTree>
    <p:extLst>
      <p:ext uri="{BB962C8B-B14F-4D97-AF65-F5344CB8AC3E}">
        <p14:creationId xmlns:p14="http://schemas.microsoft.com/office/powerpoint/2010/main" val="293728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type="body" idx="1"/>
          </p:nvPr>
        </p:nvSpPr>
        <p:spPr>
          <a:xfrm>
            <a:off x="871526" y="1484784"/>
            <a:ext cx="7400948" cy="4176464"/>
          </a:xfrm>
        </p:spPr>
        <p:txBody>
          <a:bodyPr>
            <a:noAutofit/>
          </a:bodyPr>
          <a:lstStyle/>
          <a:p>
            <a:pPr marL="258763" indent="-258763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antenas direccionales: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 Union de dos puntos a largas distancias </a:t>
            </a:r>
          </a:p>
          <a:p>
            <a:pPr marL="258763" indent="-258763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antenas omnidireccionales: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 Se suelen  utilizar para dar señal extensa en los alrededores. </a:t>
            </a:r>
          </a:p>
          <a:p>
            <a:pPr marL="258763" indent="-258763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antenas sectoriales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: Se utilizan cuando se necesita un balance de las dos cosas, llegar a largas distancias y a un área extensa.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¿Qué antena debemos instalar?</a:t>
            </a:r>
          </a:p>
        </p:txBody>
      </p:sp>
    </p:spTree>
    <p:extLst>
      <p:ext uri="{BB962C8B-B14F-4D97-AF65-F5344CB8AC3E}">
        <p14:creationId xmlns:p14="http://schemas.microsoft.com/office/powerpoint/2010/main" val="3227417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type="body" idx="1"/>
          </p:nvPr>
        </p:nvSpPr>
        <p:spPr>
          <a:xfrm>
            <a:off x="477268" y="1340768"/>
            <a:ext cx="8199188" cy="4824536"/>
          </a:xfrm>
        </p:spPr>
        <p:txBody>
          <a:bodyPr>
            <a:noAutofit/>
          </a:bodyPr>
          <a:lstStyle/>
          <a:p>
            <a:pPr marL="317500" indent="-317500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Cobertura de red inalámbrica en toda un área próxima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(una planta de un edificio o un parque por ejemplo) una antena omnidireccional. </a:t>
            </a:r>
          </a:p>
          <a:p>
            <a:pPr marL="317500" indent="-317500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Cobertura de red inalámbrica en un punto muy concreto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(por ejemplo un PC que está bastante lejos) utilizará una antena direccional.</a:t>
            </a:r>
          </a:p>
          <a:p>
            <a:pPr marL="317500" indent="-317500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Si necesita dar cobertura amplia y a la vez a larga distancia, utilizará antenas sectoriales.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¿Qué antena debemos instalar?</a:t>
            </a:r>
          </a:p>
        </p:txBody>
      </p:sp>
    </p:spTree>
    <p:extLst>
      <p:ext uri="{BB962C8B-B14F-4D97-AF65-F5344CB8AC3E}">
        <p14:creationId xmlns:p14="http://schemas.microsoft.com/office/powerpoint/2010/main" val="48440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contenido"/>
          <p:cNvSpPr>
            <a:spLocks noGrp="1"/>
          </p:cNvSpPr>
          <p:nvPr>
            <p:ph idx="1"/>
          </p:nvPr>
        </p:nvSpPr>
        <p:spPr>
          <a:xfrm>
            <a:off x="480219" y="1268760"/>
            <a:ext cx="8183562" cy="5327650"/>
          </a:xfrm>
        </p:spPr>
        <p:txBody>
          <a:bodyPr/>
          <a:lstStyle/>
          <a:p>
            <a:pPr marL="900113" lvl="1" indent="-442913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Bluetooth</a:t>
            </a:r>
          </a:p>
          <a:p>
            <a:pPr marL="900113" lvl="1" indent="-442913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Wi-Fi</a:t>
            </a:r>
          </a:p>
          <a:p>
            <a:pPr marL="900113" lvl="1" indent="-442913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Wi-Max</a:t>
            </a:r>
          </a:p>
          <a:p>
            <a:pPr lvl="1" eaLnBrk="1" hangingPunct="1">
              <a:buFont typeface="Verdana" pitchFamily="34" charset="0"/>
              <a:buNone/>
            </a:pPr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Comparativa de alcances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140968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82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2 Marcador de contenido"/>
          <p:cNvSpPr>
            <a:spLocks noGrp="1"/>
          </p:cNvSpPr>
          <p:nvPr>
            <p:ph idx="1"/>
          </p:nvPr>
        </p:nvSpPr>
        <p:spPr>
          <a:xfrm>
            <a:off x="563794" y="1196752"/>
            <a:ext cx="8046806" cy="36004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La tecnología inalámbrica Bluetooth te permite conectar tu teléfono móvil a distintos dispositivos como auriculares, ordenadores portátiles…  sin preocuparse de cables o de la posición de los dispositivos.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Teniendo en cuenta su alcance podemos distinguir tres clases de bluetooth:</a:t>
            </a:r>
          </a:p>
          <a:p>
            <a:pPr lvl="1" eaLnBrk="1" hangingPunct="1"/>
            <a:endParaRPr lang="es-ES" alt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459908"/>
              </p:ext>
            </p:extLst>
          </p:nvPr>
        </p:nvGraphicFramePr>
        <p:xfrm>
          <a:off x="1691680" y="5013176"/>
          <a:ext cx="60960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s-ES" sz="1800" dirty="0"/>
                        <a:t>Clase 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100 metros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s-ES" sz="1800" dirty="0"/>
                        <a:t>Clase 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20 metros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s-ES" sz="1800" dirty="0"/>
                        <a:t>Clase 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1 metro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Bluetooth</a:t>
            </a:r>
          </a:p>
        </p:txBody>
      </p:sp>
    </p:spTree>
    <p:extLst>
      <p:ext uri="{BB962C8B-B14F-4D97-AF65-F5344CB8AC3E}">
        <p14:creationId xmlns:p14="http://schemas.microsoft.com/office/powerpoint/2010/main" val="97604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827584" y="4763729"/>
            <a:ext cx="2592288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/>
                <a:cs typeface="Times New Roman"/>
              </a:rPr>
              <a:t>Fundamentos de redes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215468" y="2204864"/>
            <a:ext cx="388843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alt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Conocer</a:t>
            </a:r>
            <a:r>
              <a:rPr lang="es-MX" altLang="es-MX" sz="2000" dirty="0">
                <a:latin typeface="Arial" pitchFamily="34" charset="0"/>
                <a:cs typeface="Arial" pitchFamily="34" charset="0"/>
              </a:rPr>
              <a:t> las características más importantes de las redes inalámbricas.</a:t>
            </a:r>
          </a:p>
        </p:txBody>
      </p:sp>
      <p:graphicFrame>
        <p:nvGraphicFramePr>
          <p:cNvPr id="51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333735"/>
              </p:ext>
            </p:extLst>
          </p:nvPr>
        </p:nvGraphicFramePr>
        <p:xfrm>
          <a:off x="755576" y="1700808"/>
          <a:ext cx="2787724" cy="2509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8" name="Bitmap Image" r:id="rId4" imgW="3162162" imgH="1847928" progId="Paint.Picture">
                  <p:embed/>
                </p:oleObj>
              </mc:Choice>
              <mc:Fallback>
                <p:oleObj name="Bitmap Image" r:id="rId4" imgW="3162162" imgH="184792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00808"/>
                        <a:ext cx="2787724" cy="2509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35190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2 Marcador de contenido"/>
          <p:cNvSpPr>
            <a:spLocks noGrp="1"/>
          </p:cNvSpPr>
          <p:nvPr>
            <p:ph idx="1"/>
          </p:nvPr>
        </p:nvSpPr>
        <p:spPr>
          <a:xfrm>
            <a:off x="539552" y="1340768"/>
            <a:ext cx="8208912" cy="468052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El alcance del Wi-Fi es muy variado y depende de muchos factores desde la </a:t>
            </a:r>
            <a:r>
              <a:rPr lang="es-ES" altLang="es-MX" sz="2400" b="1" dirty="0">
                <a:solidFill>
                  <a:schemeClr val="bg2">
                    <a:lumMod val="25000"/>
                  </a:schemeClr>
                </a:solidFill>
              </a:rPr>
              <a:t>marca del router </a:t>
            </a: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hasta el </a:t>
            </a:r>
            <a:r>
              <a:rPr lang="es-ES" altLang="es-MX" sz="2400" b="1" dirty="0">
                <a:solidFill>
                  <a:schemeClr val="bg2">
                    <a:lumMod val="25000"/>
                  </a:schemeClr>
                </a:solidFill>
              </a:rPr>
              <a:t>estándar utilizado</a:t>
            </a: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Una conexión wifi puede llegar hasta unos 300m con el estándar 802.11g al aire libre y algo mas utilizando antenas direccionales.</a:t>
            </a:r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2797995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/>
          </p:cNvSpPr>
          <p:nvPr>
            <p:ph type="body" idx="1"/>
          </p:nvPr>
        </p:nvSpPr>
        <p:spPr>
          <a:xfrm>
            <a:off x="427038" y="1196752"/>
            <a:ext cx="8183562" cy="53467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s-ES" sz="7600" dirty="0">
                <a:solidFill>
                  <a:schemeClr val="bg2">
                    <a:lumMod val="25000"/>
                  </a:schemeClr>
                </a:solidFill>
              </a:rPr>
              <a:t>Es una norma de transmisión de datos que utiliza las ondas de radio en las frecuencias de </a:t>
            </a:r>
            <a:r>
              <a:rPr lang="es-ES" sz="7600" b="1" dirty="0">
                <a:solidFill>
                  <a:schemeClr val="bg2">
                    <a:lumMod val="25000"/>
                  </a:schemeClr>
                </a:solidFill>
              </a:rPr>
              <a:t>2.3 a 3.5 GHz</a:t>
            </a:r>
            <a:r>
              <a:rPr lang="es-ES" sz="7600" dirty="0">
                <a:solidFill>
                  <a:schemeClr val="bg2">
                    <a:lumMod val="25000"/>
                  </a:schemeClr>
                </a:solidFill>
              </a:rPr>
              <a:t> y puede tener una cobertura de hasta </a:t>
            </a:r>
            <a:r>
              <a:rPr lang="es-ES" sz="7600" b="1" dirty="0">
                <a:solidFill>
                  <a:schemeClr val="bg2">
                    <a:lumMod val="25000"/>
                  </a:schemeClr>
                </a:solidFill>
              </a:rPr>
              <a:t>60 km</a:t>
            </a:r>
            <a:r>
              <a:rPr lang="es-ES" sz="76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7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7600" dirty="0">
                <a:solidFill>
                  <a:schemeClr val="bg2">
                    <a:lumMod val="25000"/>
                  </a:schemeClr>
                </a:solidFill>
              </a:rPr>
              <a:t>“Worldwide Interoperability for Microwave Access” o Interoperabilidad mundial de acceso por microondas. P</a:t>
            </a:r>
            <a:r>
              <a:rPr lang="es-ES" sz="7600" dirty="0">
                <a:solidFill>
                  <a:schemeClr val="bg2">
                    <a:lumMod val="25000"/>
                  </a:schemeClr>
                </a:solidFill>
              </a:rPr>
              <a:t>ermite la recepción de datos por </a:t>
            </a:r>
            <a:r>
              <a:rPr lang="es-ES" sz="7600" b="1" dirty="0">
                <a:solidFill>
                  <a:schemeClr val="bg2">
                    <a:lumMod val="25000"/>
                  </a:schemeClr>
                </a:solidFill>
              </a:rPr>
              <a:t>microondas</a:t>
            </a:r>
            <a:r>
              <a:rPr lang="es-ES" sz="7600" dirty="0">
                <a:solidFill>
                  <a:schemeClr val="bg2">
                    <a:lumMod val="25000"/>
                  </a:schemeClr>
                </a:solidFill>
              </a:rPr>
              <a:t> y retransmisión por </a:t>
            </a:r>
            <a:r>
              <a:rPr lang="es-ES" sz="7600" b="1" dirty="0">
                <a:solidFill>
                  <a:schemeClr val="bg2">
                    <a:lumMod val="25000"/>
                  </a:schemeClr>
                </a:solidFill>
              </a:rPr>
              <a:t>ondas de radio</a:t>
            </a:r>
            <a:r>
              <a:rPr lang="es-ES_tradnl" sz="76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7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7600" dirty="0">
                <a:solidFill>
                  <a:schemeClr val="bg2">
                    <a:lumMod val="25000"/>
                  </a:schemeClr>
                </a:solidFill>
              </a:rPr>
              <a:t>Estandar IEEE </a:t>
            </a:r>
            <a:r>
              <a:rPr lang="es-ES_tradnl" altLang="es-MX" sz="7600" b="1" dirty="0">
                <a:solidFill>
                  <a:schemeClr val="bg2">
                    <a:lumMod val="25000"/>
                  </a:schemeClr>
                </a:solidFill>
              </a:rPr>
              <a:t>802.16 </a:t>
            </a: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7600" dirty="0">
                <a:solidFill>
                  <a:schemeClr val="bg2">
                    <a:lumMod val="25000"/>
                  </a:schemeClr>
                </a:solidFill>
              </a:rPr>
              <a:t>Creado por un consorcio de empresas</a:t>
            </a:r>
          </a:p>
          <a:p>
            <a:pPr>
              <a:lnSpc>
                <a:spcPct val="170000"/>
              </a:lnSpc>
              <a:spcBef>
                <a:spcPts val="1200"/>
              </a:spcBef>
              <a:buFont typeface="Verdana" pitchFamily="34" charset="0"/>
              <a:buNone/>
            </a:pPr>
            <a:r>
              <a:rPr lang="es-ES_tradnl" altLang="es-MX" sz="7600" dirty="0">
                <a:solidFill>
                  <a:schemeClr val="bg2">
                    <a:lumMod val="25000"/>
                  </a:schemeClr>
                </a:solidFill>
              </a:rPr>
              <a:t>	(actualmente mas de </a:t>
            </a:r>
            <a:r>
              <a:rPr lang="es-ES_tradnl" altLang="es-MX" sz="7200" dirty="0">
                <a:solidFill>
                  <a:schemeClr val="bg2">
                    <a:lumMod val="25000"/>
                  </a:schemeClr>
                </a:solidFill>
              </a:rPr>
              <a:t>100)</a:t>
            </a:r>
          </a:p>
          <a:p>
            <a:pPr lvl="1" eaLnBrk="1" hangingPunct="1">
              <a:lnSpc>
                <a:spcPct val="90000"/>
              </a:lnSpc>
            </a:pPr>
            <a:endParaRPr lang="es-ES_tradnl" altLang="es-MX" sz="1800" dirty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endParaRPr lang="es-ES_tradnl" altLang="es-MX" sz="1800" dirty="0"/>
          </a:p>
        </p:txBody>
      </p:sp>
      <p:pic>
        <p:nvPicPr>
          <p:cNvPr id="30723" name="Picture 4" descr="Image39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20" y="3735165"/>
            <a:ext cx="432048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Wi-Max</a:t>
            </a:r>
          </a:p>
        </p:txBody>
      </p:sp>
    </p:spTree>
    <p:extLst>
      <p:ext uri="{BB962C8B-B14F-4D97-AF65-F5344CB8AC3E}">
        <p14:creationId xmlns:p14="http://schemas.microsoft.com/office/powerpoint/2010/main" val="813502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body" idx="1"/>
          </p:nvPr>
        </p:nvSpPr>
        <p:spPr>
          <a:xfrm>
            <a:off x="533400" y="1196752"/>
            <a:ext cx="8077200" cy="541972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</a:rPr>
              <a:t>Ventajas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Cobertura a un área muy extensa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Adecuado para ciudades enteras, pudiendo formar una MAN, en lugar de una red de área local como puede proporcionar Wifi.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Puede producir transmisiones de hasta </a:t>
            </a:r>
            <a:r>
              <a:rPr lang="es-ES_tradnl" altLang="es-MX" sz="2000" b="1" dirty="0">
                <a:solidFill>
                  <a:schemeClr val="bg2">
                    <a:lumMod val="25000"/>
                  </a:schemeClr>
                </a:solidFill>
              </a:rPr>
              <a:t>70 Mbps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comparado con los      </a:t>
            </a:r>
            <a:r>
              <a:rPr lang="es-ES_tradnl" altLang="es-MX" sz="2000" b="1" dirty="0">
                <a:solidFill>
                  <a:schemeClr val="bg2">
                    <a:lumMod val="25000"/>
                  </a:schemeClr>
                </a:solidFill>
              </a:rPr>
              <a:t>54 Mbps 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que puede proporcionar Wifi.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Puede ser simétrico lo cual significa que puede proporcionar un flujo de datos similar tanto de subida como de bajada.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Las antenas de WiMAX operan a una frecuencia de hasta </a:t>
            </a:r>
            <a:r>
              <a:rPr lang="es-ES_tradnl" altLang="es-MX" sz="2000" b="1" dirty="0">
                <a:solidFill>
                  <a:schemeClr val="bg2">
                    <a:lumMod val="25000"/>
                  </a:schemeClr>
                </a:solidFill>
              </a:rPr>
              <a:t>60 </a:t>
            </a:r>
            <a:r>
              <a:rPr lang="es-ES_tradnl" altLang="es-MX" sz="2000" b="1" dirty="0" err="1">
                <a:solidFill>
                  <a:schemeClr val="bg2">
                    <a:lumMod val="25000"/>
                  </a:schemeClr>
                </a:solidFill>
              </a:rPr>
              <a:t>Mhz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. Las antenas no tienen que estar directamente alineadas con sus clientes.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Wi-Max</a:t>
            </a:r>
          </a:p>
        </p:txBody>
      </p:sp>
    </p:spTree>
    <p:extLst>
      <p:ext uri="{BB962C8B-B14F-4D97-AF65-F5344CB8AC3E}">
        <p14:creationId xmlns:p14="http://schemas.microsoft.com/office/powerpoint/2010/main" val="1783699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/>
          </p:cNvSpPr>
          <p:nvPr>
            <p:ph type="body" idx="1"/>
          </p:nvPr>
        </p:nvSpPr>
        <p:spPr>
          <a:xfrm>
            <a:off x="539552" y="1052736"/>
            <a:ext cx="8183562" cy="5346700"/>
          </a:xfrm>
        </p:spPr>
        <p:txBody>
          <a:bodyPr/>
          <a:lstStyle/>
          <a:p>
            <a:pPr lvl="1" eaLnBrk="1" hangingPunct="1"/>
            <a:endParaRPr lang="es-ES_tradnl" altLang="es-MX" dirty="0"/>
          </a:p>
          <a:p>
            <a:pPr lvl="1" eaLnBrk="1" hangingPunct="1"/>
            <a:endParaRPr lang="es-ES_tradnl" altLang="es-MX" dirty="0"/>
          </a:p>
          <a:p>
            <a:pPr marL="992188" lvl="1" indent="-461963">
              <a:buFont typeface="Wingdings" panose="05000000000000000000" pitchFamily="2" charset="2"/>
              <a:buChar char="v"/>
            </a:pPr>
            <a:r>
              <a:rPr lang="es-ES_tradnl" altLang="es-MX" dirty="0">
                <a:solidFill>
                  <a:schemeClr val="bg2">
                    <a:lumMod val="25000"/>
                  </a:schemeClr>
                </a:solidFill>
              </a:rPr>
              <a:t>Interferencias</a:t>
            </a:r>
          </a:p>
          <a:p>
            <a:pPr marL="992188" lvl="2" indent="-461963">
              <a:buFont typeface="Wingdings" panose="05000000000000000000" pitchFamily="2" charset="2"/>
              <a:buChar char="v"/>
            </a:pPr>
            <a:endParaRPr lang="es-ES_tradnl" alt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992188" lvl="1" indent="-461963">
              <a:buFont typeface="Wingdings" panose="05000000000000000000" pitchFamily="2" charset="2"/>
              <a:buChar char="v"/>
            </a:pPr>
            <a:r>
              <a:rPr lang="es-ES_tradnl" altLang="es-MX" dirty="0">
                <a:solidFill>
                  <a:schemeClr val="bg2">
                    <a:lumMod val="25000"/>
                  </a:schemeClr>
                </a:solidFill>
              </a:rPr>
              <a:t>Atenuación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Problemas de la Wi-Fi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852936"/>
            <a:ext cx="416799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30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/>
          </p:cNvSpPr>
          <p:nvPr>
            <p:ph type="body" idx="1"/>
          </p:nvPr>
        </p:nvSpPr>
        <p:spPr>
          <a:xfrm>
            <a:off x="480219" y="1263851"/>
            <a:ext cx="7980213" cy="45414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Debido a que las redes inalámbricas operan en un espectro de frecuencias utilizado por otras tecnologías, pueden existir interferencias que pueden afectar negativamente al rendimiento.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Tecnologías que pueden producir interferencias: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Bluetooth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Hornos Microondas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Algunos teléfonos inalámbricos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Otras redes WLAN</a:t>
            </a:r>
          </a:p>
          <a:p>
            <a:pPr eaLnBrk="1" hangingPunct="1"/>
            <a:endParaRPr lang="es-ES_tradnl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Interferencias</a:t>
            </a:r>
          </a:p>
        </p:txBody>
      </p:sp>
    </p:spTree>
    <p:extLst>
      <p:ext uri="{BB962C8B-B14F-4D97-AF65-F5344CB8AC3E}">
        <p14:creationId xmlns:p14="http://schemas.microsoft.com/office/powerpoint/2010/main" val="3030285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type="body" idx="1"/>
          </p:nvPr>
        </p:nvSpPr>
        <p:spPr>
          <a:xfrm>
            <a:off x="611560" y="1340768"/>
            <a:ext cx="7999040" cy="53467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Las señales de radio frecuencia pueden desvanecerse o bloquearse por materiales medioambientales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es-ES" altLang="es-MX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La siguiente tabla muestra como afectan estos materiales a las señales inalámbricas:</a:t>
            </a:r>
          </a:p>
          <a:p>
            <a:pPr lvl="1" eaLnBrk="1" hangingPunct="1">
              <a:buFont typeface="Verdana" pitchFamily="34" charset="0"/>
              <a:buNone/>
            </a:pPr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Atenuación</a:t>
            </a:r>
          </a:p>
        </p:txBody>
      </p:sp>
    </p:spTree>
    <p:extLst>
      <p:ext uri="{BB962C8B-B14F-4D97-AF65-F5344CB8AC3E}">
        <p14:creationId xmlns:p14="http://schemas.microsoft.com/office/powerpoint/2010/main" val="1316768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248705"/>
              </p:ext>
            </p:extLst>
          </p:nvPr>
        </p:nvGraphicFramePr>
        <p:xfrm>
          <a:off x="507504" y="1340768"/>
          <a:ext cx="8077200" cy="504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Material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Ejemplo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Interferencia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Madera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Tabiques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Vidrio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Amianto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Techo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Yeso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Paredes interiores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Ladrillo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Paredes interiores/exteriores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Árboles y plantas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Agua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Lluvia / Niebla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Cerámica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Tejas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Rollo de 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Vidrio con alto contenido de plomo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FF0000"/>
                          </a:solidFill>
                        </a:rPr>
                        <a:t>Metales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FF0000"/>
                          </a:solidFill>
                        </a:rPr>
                        <a:t>Vigas / Armarios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FF0000"/>
                          </a:solidFill>
                        </a:rPr>
                        <a:t>Muy 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Atenuación</a:t>
            </a:r>
          </a:p>
        </p:txBody>
      </p:sp>
    </p:spTree>
    <p:extLst>
      <p:ext uri="{BB962C8B-B14F-4D97-AF65-F5344CB8AC3E}">
        <p14:creationId xmlns:p14="http://schemas.microsoft.com/office/powerpoint/2010/main" val="112842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2 Marcador de contenido"/>
          <p:cNvSpPr>
            <a:spLocks noGrp="1"/>
          </p:cNvSpPr>
          <p:nvPr>
            <p:ph idx="1"/>
          </p:nvPr>
        </p:nvSpPr>
        <p:spPr>
          <a:xfrm>
            <a:off x="503238" y="1466329"/>
            <a:ext cx="7597154" cy="3906887"/>
          </a:xfrm>
        </p:spPr>
        <p:txBody>
          <a:bodyPr>
            <a:normAutofit fontScale="92500" lnSpcReduction="10000"/>
          </a:bodyPr>
          <a:lstStyle/>
          <a:p>
            <a:pPr marL="987425" lvl="1" indent="-5302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ESTANDARES WIFI</a:t>
            </a:r>
          </a:p>
          <a:p>
            <a:pPr marL="987425" lvl="1" indent="-5302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SEGURIDAD EN LAS CONEXIONES WIFI</a:t>
            </a:r>
          </a:p>
          <a:p>
            <a:pPr marL="987425" lvl="1" indent="-5302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TIPOS DE ANTENAS</a:t>
            </a:r>
          </a:p>
          <a:p>
            <a:pPr marL="987425" lvl="1" indent="-5302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COMPARATIVA DE ALCANCES</a:t>
            </a:r>
          </a:p>
          <a:p>
            <a:pPr marL="987425" lvl="1" indent="-5302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WIMAX</a:t>
            </a:r>
          </a:p>
          <a:p>
            <a:pPr marL="987425" lvl="1" indent="-5302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LOS PROBLEMAS DE LA WIFI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Redes inalámbricas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293096"/>
            <a:ext cx="2520280" cy="178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5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2 Marcador de contenido"/>
          <p:cNvSpPr>
            <a:spLocks noGrp="1"/>
          </p:cNvSpPr>
          <p:nvPr>
            <p:ph idx="1"/>
          </p:nvPr>
        </p:nvSpPr>
        <p:spPr>
          <a:xfrm>
            <a:off x="454077" y="1124744"/>
            <a:ext cx="8183562" cy="5327650"/>
          </a:xfrm>
        </p:spPr>
        <p:txBody>
          <a:bodyPr>
            <a:normAutofit/>
          </a:bodyPr>
          <a:lstStyle/>
          <a:p>
            <a:pPr lvl="1" eaLnBrk="1" hangingPunct="1"/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¿Qué es un estándar Wi-Fi?</a:t>
            </a:r>
          </a:p>
          <a:p>
            <a:pPr lvl="1" eaLnBrk="1" hangingPunct="1"/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Los estándares mas comunes:</a:t>
            </a:r>
          </a:p>
          <a:p>
            <a:pPr lvl="2" eaLnBrk="1" hangingPunct="1"/>
            <a:r>
              <a:rPr lang="es-ES" altLang="es-MX" sz="2400" dirty="0">
                <a:hlinkClick r:id="rId2"/>
              </a:rPr>
              <a:t>802.11</a:t>
            </a:r>
            <a:endParaRPr lang="es-ES" altLang="es-MX" sz="2400" dirty="0"/>
          </a:p>
          <a:p>
            <a:pPr lvl="2" eaLnBrk="1" hangingPunct="1"/>
            <a:r>
              <a:rPr lang="es-ES" altLang="es-MX" sz="2400" dirty="0">
                <a:hlinkClick r:id="rId3"/>
              </a:rPr>
              <a:t>802.11b</a:t>
            </a:r>
          </a:p>
          <a:p>
            <a:pPr lvl="2" eaLnBrk="1" hangingPunct="1"/>
            <a:r>
              <a:rPr lang="es-ES" altLang="es-MX" sz="2400" dirty="0">
                <a:hlinkClick r:id="rId4"/>
              </a:rPr>
              <a:t>802.11g</a:t>
            </a:r>
            <a:endParaRPr lang="es-ES" altLang="es-MX" sz="2400" dirty="0"/>
          </a:p>
          <a:p>
            <a:pPr lvl="2" eaLnBrk="1" hangingPunct="1"/>
            <a:r>
              <a:rPr lang="es-ES" altLang="es-MX" sz="2400" dirty="0">
                <a:hlinkClick r:id="rId5"/>
              </a:rPr>
              <a:t>802.11a</a:t>
            </a:r>
          </a:p>
          <a:p>
            <a:pPr lvl="1" eaLnBrk="1" hangingPunct="1"/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Extensiones y otros estándares:</a:t>
            </a:r>
          </a:p>
          <a:p>
            <a:pPr lvl="2" eaLnBrk="1" hangingPunct="1"/>
            <a:r>
              <a:rPr lang="pt-BR" altLang="es-MX" dirty="0">
                <a:hlinkClick r:id="rId6"/>
              </a:rPr>
              <a:t>802.11e</a:t>
            </a:r>
            <a:endParaRPr lang="pt-BR" altLang="es-MX" dirty="0"/>
          </a:p>
          <a:p>
            <a:pPr lvl="2" eaLnBrk="1" hangingPunct="1"/>
            <a:r>
              <a:rPr lang="pt-BR" altLang="es-MX" dirty="0">
                <a:hlinkClick r:id="rId7"/>
              </a:rPr>
              <a:t>802.11i</a:t>
            </a:r>
            <a:endParaRPr lang="pt-BR" altLang="es-MX" dirty="0"/>
          </a:p>
          <a:p>
            <a:pPr lvl="2" eaLnBrk="1" hangingPunct="1"/>
            <a:r>
              <a:rPr lang="pt-BR" altLang="es-MX" dirty="0">
                <a:hlinkClick r:id="rId8"/>
              </a:rPr>
              <a:t>802.11d</a:t>
            </a:r>
            <a:endParaRPr lang="pt-BR" altLang="es-MX" dirty="0"/>
          </a:p>
          <a:p>
            <a:pPr lvl="2" eaLnBrk="1" hangingPunct="1"/>
            <a:r>
              <a:rPr lang="pt-BR" altLang="es-MX" dirty="0">
                <a:hlinkClick r:id="rId9"/>
              </a:rPr>
              <a:t>802.11f</a:t>
            </a:r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Estándares Wi-Fi</a:t>
            </a:r>
          </a:p>
        </p:txBody>
      </p:sp>
    </p:spTree>
    <p:extLst>
      <p:ext uri="{BB962C8B-B14F-4D97-AF65-F5344CB8AC3E}">
        <p14:creationId xmlns:p14="http://schemas.microsoft.com/office/powerpoint/2010/main" val="105002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70445" y="1196752"/>
            <a:ext cx="8278019" cy="4536504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 estándar </a:t>
            </a:r>
            <a:r>
              <a:rPr lang="es-ES" altLang="es-MX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-Fi es una serie de normas que definen las características de una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red de área local inalámbrica (WLAN)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altLang="es-MX" b="1" dirty="0">
                <a:solidFill>
                  <a:schemeClr val="bg2">
                    <a:lumMod val="25000"/>
                  </a:schemeClr>
                </a:solidFill>
              </a:rPr>
              <a:t>IEEE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ha sido el encargado de definir un conjunto de estándares para el entorno de la gestión de las redes inalámbricas, bajo la denominación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802.11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Una red Wi-Fi es una red que cumple con el </a:t>
            </a:r>
            <a:r>
              <a:rPr lang="es-ES" altLang="es-MX" b="1" dirty="0">
                <a:solidFill>
                  <a:schemeClr val="bg2">
                    <a:lumMod val="25000"/>
                  </a:schemeClr>
                </a:solidFill>
              </a:rPr>
              <a:t>estándar 802.11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A los dispositivos certificados por la Wi-Fi Alliance se les permite usar este logotipo:</a:t>
            </a:r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17" y="5157192"/>
            <a:ext cx="2135365" cy="8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¿Qué es un estándar Wi-Fi?</a:t>
            </a:r>
          </a:p>
        </p:txBody>
      </p:sp>
    </p:spTree>
    <p:extLst>
      <p:ext uri="{BB962C8B-B14F-4D97-AF65-F5344CB8AC3E}">
        <p14:creationId xmlns:p14="http://schemas.microsoft.com/office/powerpoint/2010/main" val="391531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2 Marcador de contenido"/>
          <p:cNvSpPr>
            <a:spLocks noGrp="1"/>
          </p:cNvSpPr>
          <p:nvPr>
            <p:ph idx="1"/>
          </p:nvPr>
        </p:nvSpPr>
        <p:spPr>
          <a:xfrm>
            <a:off x="536848" y="1628800"/>
            <a:ext cx="7851576" cy="432048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s-ES" altLang="es-MX" sz="2400" b="1" dirty="0">
                <a:solidFill>
                  <a:schemeClr val="accent6">
                    <a:lumMod val="75000"/>
                  </a:schemeClr>
                </a:solidFill>
              </a:rPr>
              <a:t>ESTANDAR 802.11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El estándar 802.11 es el primer estándar y ofrece una velocidad de entre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1 a 2 Mbps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El estándar original se ha modificado para optimizar el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ancho de banda 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y para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garantizar mayor seguridad o compatibilidad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2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Los estándares más comunes</a:t>
            </a:r>
          </a:p>
        </p:txBody>
      </p:sp>
    </p:spTree>
    <p:extLst>
      <p:ext uri="{BB962C8B-B14F-4D97-AF65-F5344CB8AC3E}">
        <p14:creationId xmlns:p14="http://schemas.microsoft.com/office/powerpoint/2010/main" val="339223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2 Marcador de contenido"/>
          <p:cNvSpPr>
            <a:spLocks noGrp="1"/>
          </p:cNvSpPr>
          <p:nvPr>
            <p:ph idx="1"/>
          </p:nvPr>
        </p:nvSpPr>
        <p:spPr>
          <a:xfrm>
            <a:off x="927047" y="1700808"/>
            <a:ext cx="7605393" cy="4170420"/>
          </a:xfrm>
        </p:spPr>
        <p:txBody>
          <a:bodyPr>
            <a:normAutofit/>
          </a:bodyPr>
          <a:lstStyle/>
          <a:p>
            <a:pPr marL="57150" indent="0">
              <a:spcBef>
                <a:spcPts val="1200"/>
              </a:spcBef>
              <a:buNone/>
            </a:pP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</a:rPr>
              <a:t>ESTANDAR 802.11a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Ofrece una velocidad máxima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54 Mbps 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aunque en la práctica es de 30 Mbps.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Utiliza el rango de frecuencia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5 GHz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Tiene un alcance de unos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10 metros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1"/>
            <a:endParaRPr lang="es-ES" altLang="es-MX" dirty="0"/>
          </a:p>
          <a:p>
            <a:pPr lvl="2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Los estándares más comunes</a:t>
            </a:r>
          </a:p>
        </p:txBody>
      </p:sp>
    </p:spTree>
    <p:extLst>
      <p:ext uri="{BB962C8B-B14F-4D97-AF65-F5344CB8AC3E}">
        <p14:creationId xmlns:p14="http://schemas.microsoft.com/office/powerpoint/2010/main" val="235926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2 Marcador de contenido"/>
          <p:cNvSpPr>
            <a:spLocks noGrp="1"/>
          </p:cNvSpPr>
          <p:nvPr>
            <p:ph idx="1"/>
          </p:nvPr>
        </p:nvSpPr>
        <p:spPr>
          <a:xfrm>
            <a:off x="776310" y="1268760"/>
            <a:ext cx="7468098" cy="410445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</a:rPr>
              <a:t>ESTANDAR 802.11b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Ofrece una velocidad máxima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11 Mbps 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(6 Mbps en la práctica).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Utiliza el rango de frecuencia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2.4 GHz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Tiene un alcance de hasta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300 metros 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en un espacio abierto.</a:t>
            </a:r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Los estándares más comunes</a:t>
            </a:r>
          </a:p>
        </p:txBody>
      </p:sp>
    </p:spTree>
    <p:extLst>
      <p:ext uri="{BB962C8B-B14F-4D97-AF65-F5344CB8AC3E}">
        <p14:creationId xmlns:p14="http://schemas.microsoft.com/office/powerpoint/2010/main" val="243261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2 Marcador de contenido"/>
          <p:cNvSpPr>
            <a:spLocks noGrp="1"/>
          </p:cNvSpPr>
          <p:nvPr>
            <p:ph idx="1"/>
          </p:nvPr>
        </p:nvSpPr>
        <p:spPr>
          <a:xfrm>
            <a:off x="427038" y="1196752"/>
            <a:ext cx="8183562" cy="5327650"/>
          </a:xfrm>
        </p:spPr>
        <p:txBody>
          <a:bodyPr>
            <a:normAutofit/>
          </a:bodyPr>
          <a:lstStyle/>
          <a:p>
            <a:pPr marL="45720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s-ES" altLang="es-MX" sz="2400" b="1" dirty="0">
                <a:solidFill>
                  <a:schemeClr val="accent6">
                    <a:lumMod val="75000"/>
                  </a:schemeClr>
                </a:solidFill>
              </a:rPr>
              <a:t>EL ESTANDAR 802.11g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Ofrece una velocidad máxima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54 Mbps 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pero en la práctica solo consigue los 30 Mbps.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Esta en el rango de frecuencia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2.4 GHz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Tiene un alcance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300 metros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Es compatible con el estándar 802.11b, lo que significa que los dispositivos que admiten el estándar 802.11g también pueden funcionar con el 802.11b.</a:t>
            </a:r>
          </a:p>
          <a:p>
            <a:pPr lvl="2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Los estándares más comunes</a:t>
            </a:r>
          </a:p>
        </p:txBody>
      </p:sp>
    </p:spTree>
    <p:extLst>
      <p:ext uri="{BB962C8B-B14F-4D97-AF65-F5344CB8AC3E}">
        <p14:creationId xmlns:p14="http://schemas.microsoft.com/office/powerpoint/2010/main" val="3819688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1191</Words>
  <Application>Microsoft Office PowerPoint</Application>
  <PresentationFormat>Presentación en pantalla (4:3)</PresentationFormat>
  <Paragraphs>189</Paragraphs>
  <Slides>26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Calibri</vt:lpstr>
      <vt:lpstr>Times New Roman</vt:lpstr>
      <vt:lpstr>Verdana</vt:lpstr>
      <vt:lpstr>Wingdings</vt:lpstr>
      <vt:lpstr>Wingdings 2</vt:lpstr>
      <vt:lpstr>Tema de Office</vt:lpstr>
      <vt:lpstr>Bitmap Image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96</cp:revision>
  <cp:lastPrinted>2013-10-21T22:10:45Z</cp:lastPrinted>
  <dcterms:created xsi:type="dcterms:W3CDTF">2013-06-11T22:32:36Z</dcterms:created>
  <dcterms:modified xsi:type="dcterms:W3CDTF">2019-04-01T20:28:16Z</dcterms:modified>
</cp:coreProperties>
</file>