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41" r:id="rId2"/>
    <p:sldId id="344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66" d="100"/>
          <a:sy n="66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06/04/2017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35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36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37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782C08-3EEA-4460-96F9-145203ED239D}" type="slidenum">
              <a:rPr lang="es-MX" sz="1200" smtClean="0"/>
              <a:pPr/>
              <a:t>39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167634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40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42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43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44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45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46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16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47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smtClean="0"/>
              <a:t>PBX es cualquier central telefónica conectada directamente a la red pública de teléfono por </a:t>
            </a:r>
          </a:p>
          <a:p>
            <a:r>
              <a:rPr lang="es-MX" sz="1100" smtClean="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20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21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23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24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29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30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34</a:t>
            </a:fld>
            <a:endParaRPr lang="es-MX" sz="1200" smtClean="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779588"/>
            <a:ext cx="528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b="1">
                <a:latin typeface="ZapfHumnst BT"/>
              </a:rPr>
              <a:t>Clases:</a:t>
            </a:r>
            <a:endParaRPr lang="es-MX" sz="1800" b="1"/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214438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latin typeface="ZapfHumnst BT"/>
              </a:rPr>
              <a:t>Cobre o fibra óptica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2428875"/>
            <a:ext cx="528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UTP categoría 3 (10 Mbps, 16 Mhz)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43000" y="2992438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UTP categoría 4 (16 Mbps,  20 Mhz)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3500438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UTP categoría 5, 5e (100  Mbps,  100 Mhz)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399256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UTP categoría 6 (1000 Mbps, 250 Mhz)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00" y="4492625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STP/SSTP CAT 7 (600 Mhz)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3000" y="4992688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928813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100BaseT: 100BaseTX y 100BaseT4 (Fast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100BaseFX y 100BaseSX (Fast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Fibra óptica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71500" y="121443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785813" y="1990725"/>
            <a:ext cx="542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Puede propagar más de un modo de luz. 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785813" y="2628900"/>
            <a:ext cx="49291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785813" y="3565525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Se usan comúnmente en aplicaciones de corta distancia.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785813" y="4557713"/>
            <a:ext cx="50720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Su distancia máxima es de </a:t>
            </a:r>
            <a:r>
              <a:rPr lang="es-MX" sz="1800" b="1" dirty="0">
                <a:latin typeface="ZapfHumnst BT"/>
              </a:rPr>
              <a:t>2 km </a:t>
            </a:r>
            <a:r>
              <a:rPr lang="es-MX" sz="1800" dirty="0"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57375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Fibra óptica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642938" y="121443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857250" y="1857375"/>
            <a:ext cx="463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857250" y="2522538"/>
            <a:ext cx="4714875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Permiten alcanzar grandes distancias (hasta </a:t>
            </a:r>
            <a:r>
              <a:rPr lang="es-MX" sz="1800" b="1" dirty="0">
                <a:latin typeface="ZapfHumnst BT"/>
              </a:rPr>
              <a:t>100 km máximo</a:t>
            </a:r>
            <a:r>
              <a:rPr lang="es-MX" sz="1800" dirty="0"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1500188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857250" y="4129088"/>
            <a:ext cx="421481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"/>
          <p:cNvSpPr txBox="1">
            <a:spLocks noChangeArrowheads="1"/>
          </p:cNvSpPr>
          <p:nvPr/>
        </p:nvSpPr>
        <p:spPr bwMode="auto">
          <a:xfrm>
            <a:off x="533400" y="304800"/>
            <a:ext cx="8077200" cy="45720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/>
              <a:t>Tecnología Ethernet</a:t>
            </a:r>
            <a:endParaRPr lang="es-MX" sz="3600" b="1"/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>
                <a:latin typeface="ZapfHumnst BT"/>
              </a:rPr>
              <a:t>  Velocidad de transmisión </a:t>
            </a:r>
            <a:r>
              <a:rPr lang="es-MX" sz="1400"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>
                <a:latin typeface="ZapfHumnst BT"/>
              </a:rPr>
              <a:t>  Tipo de cable</a:t>
            </a:r>
            <a:r>
              <a:rPr lang="es-MX" sz="1400"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>
                <a:latin typeface="ZapfHumnst BT"/>
              </a:rPr>
              <a:t>  Longitud máxima  </a:t>
            </a:r>
            <a:r>
              <a:rPr lang="es-MX" sz="1400"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>
                <a:latin typeface="ZapfHumnst BT"/>
              </a:rPr>
              <a:t>  Topología</a:t>
            </a:r>
            <a:r>
              <a:rPr lang="es-MX" sz="1400"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>
                <a:latin typeface="ZapfHumnst BT"/>
              </a:rPr>
              <a:t>      Conectores T (hoy sólo usados con las tecnologías más antiguas), hubs o switches.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214438"/>
            <a:ext cx="578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800" b="1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1857375"/>
            <a:ext cx="37766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>
                <a:latin typeface="ZapfHumnst BT"/>
              </a:rPr>
              <a:t>Instalaciones de entrada (POP)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328863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328988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800"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2828925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800"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3894138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800"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471988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1800"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“entran” los servicios de telecomunicaciones</a:t>
            </a:r>
            <a:r>
              <a:rPr lang="es-MX" sz="1800" b="1" dirty="0"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>
                <a:latin typeface="Arial" pitchFamily="34" charset="0"/>
              </a:rPr>
              <a:t>El punto de entrada a través de la pared</a:t>
            </a:r>
            <a:endParaRPr lang="es-MX" sz="1800"/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14688"/>
            <a:ext cx="492918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Puede contener interfases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>
                <a:latin typeface="Arial" pitchFamily="34" charset="0"/>
              </a:rPr>
              <a:t>Continuando hasta la sala o espacio de instalaciones de entrada</a:t>
            </a:r>
            <a:endParaRPr lang="es-MX" sz="180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4929188"/>
            <a:ext cx="50720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Arial" pitchFamily="34" charset="0"/>
              </a:rPr>
              <a:t>Puede incorporar el </a:t>
            </a:r>
            <a:r>
              <a:rPr lang="es-MX" sz="1800" b="1">
                <a:latin typeface="Arial" pitchFamily="34" charset="0"/>
              </a:rPr>
              <a:t>"backbone" </a:t>
            </a:r>
            <a:r>
              <a:rPr lang="es-MX" sz="1800"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057650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  <a:endParaRPr lang="es-MX" sz="36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 smtClean="0"/>
              <a:t>Objetivos de esta sesión</a:t>
            </a:r>
            <a:endParaRPr lang="es-MX" alt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</a:t>
            </a:r>
            <a:r>
              <a:rPr lang="es-MX" sz="3600" b="1" dirty="0" smtClean="0"/>
              <a:t>equipos</a:t>
            </a:r>
            <a:endParaRPr lang="es-MX" sz="3600" b="1" dirty="0"/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Se define como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1800" b="1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1800" dirty="0">
                <a:latin typeface="ZapfHumnst BT"/>
              </a:rPr>
              <a:t> 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Ruteadores y gateways</a:t>
            </a: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</a:t>
            </a:r>
            <a:r>
              <a:rPr lang="es-MX" sz="3600" b="1" dirty="0" smtClean="0"/>
              <a:t>equipos</a:t>
            </a:r>
            <a:endParaRPr lang="es-MX" sz="3600" b="1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214438"/>
            <a:ext cx="79168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En su diseño se debe prever </a:t>
            </a:r>
            <a:r>
              <a:rPr lang="es-MX" sz="1800" b="1" dirty="0">
                <a:latin typeface="ZapfHumnst BT"/>
              </a:rPr>
              <a:t>lugar suficiente para los equipos actuales </a:t>
            </a:r>
            <a:r>
              <a:rPr lang="es-MX" sz="1800" dirty="0">
                <a:latin typeface="ZapfHumnst BT"/>
              </a:rPr>
              <a:t>y para los </a:t>
            </a:r>
            <a:r>
              <a:rPr lang="es-MX" sz="1800" b="1" dirty="0">
                <a:latin typeface="ZapfHumnst BT"/>
              </a:rPr>
              <a:t>futuros </a:t>
            </a:r>
            <a:r>
              <a:rPr lang="es-MX" sz="1800" b="1" dirty="0" smtClean="0">
                <a:latin typeface="ZapfHumnst BT"/>
              </a:rPr>
              <a:t>crecimientos.</a:t>
            </a:r>
            <a:r>
              <a:rPr lang="es-MX" dirty="0">
                <a:latin typeface="ZapfHumnst BT"/>
              </a:rPr>
              <a:t> </a:t>
            </a:r>
            <a:endParaRPr lang="es-MX" sz="18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2921000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611560" y="2276872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ZapfHumnst BT"/>
              </a:rPr>
              <a:t>El tamaño mínimo recomendado es de </a:t>
            </a:r>
            <a:r>
              <a:rPr lang="es-MX" sz="1800" b="1" dirty="0">
                <a:latin typeface="ZapfHumnst BT"/>
              </a:rPr>
              <a:t>13.5 m</a:t>
            </a:r>
            <a:r>
              <a:rPr lang="es-MX" sz="1800" b="1" baseline="30000" dirty="0">
                <a:latin typeface="ZapfHumnst BT"/>
              </a:rPr>
              <a:t>2</a:t>
            </a:r>
            <a:endParaRPr lang="es-MX" sz="18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71500" y="3571875"/>
            <a:ext cx="35004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Si un edificio es compartido por varias empresas, la sala de equipos puede ser compartida. 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572000" y="3951288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4579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1500" y="1643063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El estándar TIA/EIA especifica que tanto el </a:t>
            </a:r>
            <a:r>
              <a:rPr lang="es-MX" sz="1800" b="1">
                <a:latin typeface="ZapfHumnst BT"/>
              </a:rPr>
              <a:t>cableado vertical</a:t>
            </a:r>
            <a:r>
              <a:rPr lang="es-MX" sz="1800">
                <a:latin typeface="ZapfHumnst BT"/>
              </a:rPr>
              <a:t>, como el </a:t>
            </a:r>
            <a:r>
              <a:rPr lang="es-MX" sz="1800" b="1">
                <a:latin typeface="ZapfHumnst BT"/>
              </a:rPr>
              <a:t>cableado horizontal</a:t>
            </a:r>
            <a:r>
              <a:rPr lang="es-MX" sz="1800">
                <a:latin typeface="ZapfHumnst BT"/>
              </a:rPr>
              <a:t>, debe estar “terminado” en un punto central, de acuerdo a la </a:t>
            </a:r>
            <a:r>
              <a:rPr lang="es-MX" sz="1800" b="1">
                <a:latin typeface="ZapfHumnst BT"/>
              </a:rPr>
              <a:t>topología estrella</a:t>
            </a:r>
            <a:r>
              <a:rPr lang="es-MX" sz="1800">
                <a:latin typeface="ZapfHumnst BT"/>
              </a:rPr>
              <a:t>.</a:t>
            </a:r>
            <a:endParaRPr lang="es-ES" sz="1800"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1500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Este punto central es conocido como </a:t>
            </a:r>
            <a:r>
              <a:rPr lang="es-MX" sz="1800" b="1">
                <a:latin typeface="ZapfHumnst BT"/>
              </a:rPr>
              <a:t>closet de cableado </a:t>
            </a:r>
            <a:r>
              <a:rPr lang="es-MX" sz="1800">
                <a:latin typeface="ZapfHumnst BT"/>
              </a:rPr>
              <a:t>o </a:t>
            </a:r>
            <a:r>
              <a:rPr lang="es-MX" sz="1800" b="1">
                <a:latin typeface="ZapfHumnst BT"/>
              </a:rPr>
              <a:t>sala de telecomunicaciones.</a:t>
            </a:r>
            <a:endParaRPr lang="es-ES" sz="1800" b="1">
              <a:latin typeface="ZapfHumnst BT"/>
            </a:endParaRP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000375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5603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278" y="1600200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</a:rPr>
              <a:t>Pueden llegar a existir tres tipos de closets de cableado:</a:t>
            </a:r>
            <a:endParaRPr lang="es-ES" sz="18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2100263"/>
            <a:ext cx="8624887" cy="542925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b="1" kern="0" dirty="0">
                <a:latin typeface="ZapfHumnst BT"/>
              </a:rPr>
              <a:t>MC o MDF </a:t>
            </a:r>
            <a:r>
              <a:rPr lang="es-MX" sz="1800" b="1" kern="0" dirty="0">
                <a:latin typeface="Arial" pitchFamily="34" charset="0"/>
                <a:cs typeface="Arial" pitchFamily="34" charset="0"/>
              </a:rPr>
              <a:t>(</a:t>
            </a:r>
            <a:r>
              <a:rPr lang="es-MX" sz="18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b="1" dirty="0" err="1">
                <a:latin typeface="Arial" pitchFamily="34" charset="0"/>
                <a:cs typeface="Arial" pitchFamily="34" charset="0"/>
              </a:rPr>
              <a:t>Distribution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b="1" dirty="0" err="1">
                <a:latin typeface="Arial" pitchFamily="34" charset="0"/>
                <a:cs typeface="Arial" pitchFamily="34" charset="0"/>
              </a:rPr>
              <a:t>Facilities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)</a:t>
            </a:r>
            <a:r>
              <a:rPr lang="es-MX" sz="1800" b="1" dirty="0"/>
              <a:t> </a:t>
            </a:r>
            <a:r>
              <a:rPr lang="es-MX" sz="1800" kern="0" dirty="0">
                <a:latin typeface="ZapfHumnst BT"/>
              </a:rPr>
              <a:t>: Closet de cableado principal</a:t>
            </a:r>
            <a:endParaRPr lang="es-ES" sz="18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528" y="2600325"/>
            <a:ext cx="8624887" cy="90011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b="1" kern="0" dirty="0">
                <a:latin typeface="ZapfHumnst BT"/>
              </a:rPr>
              <a:t>IC o IDF (</a:t>
            </a:r>
            <a:r>
              <a:rPr lang="es-MX" sz="1800" b="1" kern="0" dirty="0" err="1">
                <a:latin typeface="ZapfHumnst BT"/>
              </a:rPr>
              <a:t>Intermediate</a:t>
            </a:r>
            <a:r>
              <a:rPr lang="es-MX" sz="1800" b="1" kern="0" dirty="0">
                <a:latin typeface="ZapfHumnst BT"/>
              </a:rPr>
              <a:t> </a:t>
            </a:r>
            <a:r>
              <a:rPr lang="es-MX" sz="1800" b="1" kern="0" dirty="0" err="1">
                <a:latin typeface="ZapfHumnst BT"/>
              </a:rPr>
              <a:t>Distribution</a:t>
            </a:r>
            <a:r>
              <a:rPr lang="es-MX" sz="1800" b="1" kern="0" dirty="0">
                <a:latin typeface="ZapfHumnst BT"/>
              </a:rPr>
              <a:t> </a:t>
            </a:r>
            <a:r>
              <a:rPr lang="es-MX" sz="1800" b="1" kern="0" dirty="0" err="1">
                <a:latin typeface="ZapfHumnst BT"/>
              </a:rPr>
              <a:t>Facilities</a:t>
            </a:r>
            <a:r>
              <a:rPr lang="es-MX" sz="1800" b="1" kern="0" dirty="0">
                <a:latin typeface="ZapfHumnst BT"/>
              </a:rPr>
              <a:t>) </a:t>
            </a:r>
            <a:r>
              <a:rPr lang="es-MX" sz="1800" kern="0" dirty="0">
                <a:latin typeface="ZapfHumnst BT"/>
              </a:rPr>
              <a:t>: Closet de cableado intermedio</a:t>
            </a:r>
            <a:endParaRPr lang="es-ES" sz="18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3528" y="3429000"/>
            <a:ext cx="819626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800" b="1" kern="0" dirty="0">
                <a:latin typeface="ZapfHumnst BT"/>
              </a:rPr>
              <a:t>HC o HCC (Horizontal </a:t>
            </a:r>
            <a:r>
              <a:rPr lang="es-MX" sz="1800" b="1" kern="0" dirty="0" err="1">
                <a:latin typeface="ZapfHumnst BT"/>
              </a:rPr>
              <a:t>cross-connect</a:t>
            </a:r>
            <a:r>
              <a:rPr lang="es-MX" sz="1800" b="1" kern="0" dirty="0">
                <a:latin typeface="ZapfHumnst BT"/>
              </a:rPr>
              <a:t> )</a:t>
            </a:r>
            <a:r>
              <a:rPr lang="es-MX" sz="1800" kern="0" dirty="0">
                <a:latin typeface="ZapfHumnst BT"/>
              </a:rPr>
              <a:t>: Closet de cableado para conectar áreas de trabajo.</a:t>
            </a:r>
            <a:endParaRPr lang="es-ES" sz="1800" kern="0" dirty="0">
              <a:latin typeface="ZapfHumnst BT"/>
            </a:endParaRPr>
          </a:p>
        </p:txBody>
      </p:sp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000500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s-MX" sz="1800" b="1"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928688" y="5743575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928688" y="6072188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28688" y="6357938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7651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785938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85938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85938"/>
            <a:ext cx="80010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Es el área en un edificio utilizada </a:t>
            </a:r>
            <a:r>
              <a:rPr lang="es-MX" sz="1800" b="1">
                <a:latin typeface="ZapfHumnst BT"/>
              </a:rPr>
              <a:t>para el uso exclusivo de equipo </a:t>
            </a:r>
            <a:r>
              <a:rPr lang="es-MX" sz="1800">
                <a:latin typeface="ZapfHumnst BT"/>
              </a:rPr>
              <a:t>asociado con el </a:t>
            </a:r>
            <a:r>
              <a:rPr lang="es-MX" sz="1800" b="1">
                <a:latin typeface="ZapfHumnst BT"/>
              </a:rPr>
              <a:t>sistema de cableado de telecomunicaciones </a:t>
            </a:r>
            <a:r>
              <a:rPr lang="es-MX" sz="1800">
                <a:latin typeface="ZapfHumnst BT"/>
              </a:rPr>
              <a:t>como </a:t>
            </a:r>
            <a:r>
              <a:rPr lang="es-MX" sz="1800" b="1">
                <a:solidFill>
                  <a:srgbClr val="0000FF"/>
                </a:solidFill>
                <a:latin typeface="ZapfHumnst BT"/>
              </a:rPr>
              <a:t>switches</a:t>
            </a:r>
            <a:r>
              <a:rPr lang="es-MX" sz="1800" b="1">
                <a:latin typeface="ZapfHumnst BT"/>
              </a:rPr>
              <a:t> </a:t>
            </a:r>
            <a:r>
              <a:rPr lang="es-MX" sz="1800">
                <a:latin typeface="ZapfHumnst BT"/>
              </a:rPr>
              <a:t>y</a:t>
            </a:r>
            <a:r>
              <a:rPr lang="es-MX" sz="1800" b="1">
                <a:latin typeface="ZapfHumnst BT"/>
              </a:rPr>
              <a:t> </a:t>
            </a:r>
            <a:r>
              <a:rPr lang="es-MX" sz="1800" b="1">
                <a:solidFill>
                  <a:srgbClr val="0000FF"/>
                </a:solidFill>
                <a:latin typeface="ZapfHumnst BT"/>
              </a:rPr>
              <a:t>hubs</a:t>
            </a:r>
            <a:r>
              <a:rPr lang="es-MX" sz="1800" b="1">
                <a:latin typeface="ZapfHumnst BT"/>
              </a:rPr>
              <a:t>.</a:t>
            </a:r>
          </a:p>
        </p:txBody>
      </p:sp>
      <p:sp>
        <p:nvSpPr>
          <p:cNvPr id="28676" name="16 CuadroTexto"/>
          <p:cNvSpPr txBox="1">
            <a:spLocks noChangeArrowheads="1"/>
          </p:cNvSpPr>
          <p:nvPr/>
        </p:nvSpPr>
        <p:spPr bwMode="auto">
          <a:xfrm>
            <a:off x="571500" y="1285875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714375" y="1714500"/>
            <a:ext cx="78581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La ubicación debe ser lo más cercana posible al centro del área a ser </a:t>
            </a:r>
            <a:r>
              <a:rPr lang="es-MX" sz="1800" dirty="0" smtClean="0">
                <a:latin typeface="ZapfHumnst BT"/>
              </a:rPr>
              <a:t>atendida.</a:t>
            </a:r>
            <a:endParaRPr lang="es-MX" sz="1800" dirty="0">
              <a:latin typeface="ZapfHumnst BT"/>
            </a:endParaRP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714375" y="2714625"/>
            <a:ext cx="30003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Se recomienda por lo menos </a:t>
            </a:r>
            <a:r>
              <a:rPr lang="es-MX" sz="1800" b="1" dirty="0">
                <a:latin typeface="ZapfHumnst BT"/>
              </a:rPr>
              <a:t>una sala de telecomunicaciones por piso</a:t>
            </a:r>
          </a:p>
        </p:txBody>
      </p:sp>
      <p:sp>
        <p:nvSpPr>
          <p:cNvPr id="29701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642938" y="5005388"/>
            <a:ext cx="7858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El espacio de la sala de telecomunicaciones </a:t>
            </a:r>
            <a:r>
              <a:rPr lang="es-MX" sz="1800" b="1">
                <a:latin typeface="ZapfHumnst BT"/>
              </a:rPr>
              <a:t>no debe ser compartido con instalaciones eléctricas</a:t>
            </a:r>
            <a:r>
              <a:rPr lang="es-MX" sz="1800">
                <a:latin typeface="ZapfHumnst BT"/>
              </a:rPr>
              <a:t> que no sean de telecomunicaciones.</a:t>
            </a:r>
          </a:p>
        </p:txBody>
      </p:sp>
      <p:grpSp>
        <p:nvGrpSpPr>
          <p:cNvPr id="29703" name="44 Grupo"/>
          <p:cNvGrpSpPr>
            <a:grpSpLocks/>
          </p:cNvGrpSpPr>
          <p:nvPr/>
        </p:nvGrpSpPr>
        <p:grpSpPr bwMode="auto">
          <a:xfrm>
            <a:off x="4000500" y="2786063"/>
            <a:ext cx="4572000" cy="1900237"/>
            <a:chOff x="2143108" y="3899358"/>
            <a:chExt cx="4572032" cy="1899351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3486165" y="3899362"/>
              <a:ext cx="3228975" cy="1355726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9" cy="2538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30" cy="2538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4146547" y="3919985"/>
              <a:ext cx="2438417" cy="2538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2972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2972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2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2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30723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8" y="1643063"/>
            <a:ext cx="8358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Pueden existir </a:t>
            </a:r>
            <a:r>
              <a:rPr lang="es-MX" sz="1800" b="1">
                <a:latin typeface="ZapfHumnst BT"/>
              </a:rPr>
              <a:t>más de una sala de comunicaciones por piso</a:t>
            </a:r>
            <a:r>
              <a:rPr lang="es-MX" sz="180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Debe haber una sala por cada </a:t>
            </a:r>
            <a:r>
              <a:rPr lang="es-MX" sz="1800" b="1" dirty="0">
                <a:latin typeface="ZapfHumnst BT"/>
              </a:rPr>
              <a:t>1000 m</a:t>
            </a:r>
            <a:r>
              <a:rPr lang="es-MX" sz="1800" b="1" baseline="30000" dirty="0">
                <a:latin typeface="ZapfHumnst BT"/>
              </a:rPr>
              <a:t>2</a:t>
            </a:r>
            <a:r>
              <a:rPr lang="es-MX" sz="1800" b="1" dirty="0"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4714875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En caso de existir más de una sala por piso se recomienda que existan canalizaciones de </a:t>
            </a:r>
            <a:r>
              <a:rPr lang="es-MX" sz="1800" b="1">
                <a:latin typeface="ZapfHumnst BT"/>
              </a:rPr>
              <a:t>backbone</a:t>
            </a:r>
            <a:r>
              <a:rPr lang="es-MX" sz="1800">
                <a:latin typeface="ZapfHumnst BT"/>
              </a:rPr>
              <a:t> entre ellas</a:t>
            </a:r>
          </a:p>
        </p:txBody>
      </p:sp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143250"/>
            <a:ext cx="25003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31747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071813"/>
            <a:ext cx="2214562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1800" b="1">
                <a:latin typeface="ZapfHumnst BT"/>
              </a:rPr>
              <a:t>comunicar las distintas redes sin limitaciones de marca</a:t>
            </a:r>
            <a:r>
              <a:rPr lang="es-MX" sz="1800">
                <a:latin typeface="ZapfHumnst BT"/>
              </a:rPr>
              <a:t>.</a:t>
            </a:r>
            <a:endParaRPr lang="es-MX" sz="1800"/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286125"/>
            <a:ext cx="50006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>
                <a:latin typeface="ZapfHumnst BT"/>
              </a:rPr>
              <a:t>Antes cada compañía establecía sus propias normas para cablear sus instalaciones.</a:t>
            </a:r>
            <a:endParaRPr lang="es-MX" sz="180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>
                <a:latin typeface="ZapfHumnst BT"/>
              </a:rPr>
              <a:t>Luego la </a:t>
            </a:r>
            <a:r>
              <a:rPr lang="es-MX" sz="1800" b="1">
                <a:latin typeface="ZapfHumnst BT"/>
              </a:rPr>
              <a:t>Asociación de Industrias de Telecomunicaciones (TIA)</a:t>
            </a:r>
            <a:r>
              <a:rPr lang="es-MX" sz="1800">
                <a:latin typeface="ZapfHumnst BT"/>
              </a:rPr>
              <a:t> estableció la </a:t>
            </a:r>
            <a:r>
              <a:rPr lang="es-MX" sz="1800" u="sng">
                <a:latin typeface="ZapfHumnst BT"/>
              </a:rPr>
              <a:t>norma 568</a:t>
            </a:r>
            <a:r>
              <a:rPr lang="es-MX" sz="1800">
                <a:latin typeface="ZapfHumnst BT"/>
              </a:rPr>
              <a:t> para el cableado de edificios comerciales.</a:t>
            </a:r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32771" name="16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“Closets de cableado”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671763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Proporciona interconexiones 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143000" y="1892300"/>
            <a:ext cx="29289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143000" y="2892425"/>
            <a:ext cx="39290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latin typeface="ZapfHumnst BT"/>
              </a:rPr>
              <a:t>La sala de </a:t>
            </a:r>
            <a:r>
              <a:rPr lang="es-MX" sz="1800" dirty="0" smtClean="0">
                <a:latin typeface="ZapfHumnst BT"/>
              </a:rPr>
              <a:t>equipos</a:t>
            </a:r>
            <a:endParaRPr lang="es-MX" sz="1800" dirty="0">
              <a:latin typeface="ZapfHumnst BT"/>
            </a:endParaRP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143000" y="3446463"/>
            <a:ext cx="3929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17613"/>
            <a:ext cx="8001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Canalizaciones </a:t>
            </a:r>
            <a:r>
              <a:rPr lang="es-MX" sz="1800" b="1">
                <a:latin typeface="ZapfHumnst BT"/>
              </a:rPr>
              <a:t>Verticales</a:t>
            </a:r>
            <a:r>
              <a:rPr lang="es-MX" sz="1800">
                <a:latin typeface="ZapfHumnst BT"/>
              </a:rPr>
              <a:t> y </a:t>
            </a:r>
            <a:r>
              <a:rPr lang="es-MX" sz="1800" b="1">
                <a:latin typeface="ZapfHumnst BT"/>
              </a:rPr>
              <a:t>Horizontales</a:t>
            </a:r>
            <a:r>
              <a:rPr lang="es-MX" sz="1800">
                <a:latin typeface="ZapfHumnst BT"/>
              </a:rPr>
              <a:t>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214438" y="2320925"/>
            <a:ext cx="7072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214438" y="1803400"/>
            <a:ext cx="6429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Conexión entre edificios (interbuilding)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214438" y="2874963"/>
            <a:ext cx="7286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898900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Se considera la utilización de </a:t>
            </a:r>
            <a:r>
              <a:rPr lang="es-MX" sz="1800" b="1">
                <a:latin typeface="ZapfHumnst BT"/>
              </a:rPr>
              <a:t>fibra óptica</a:t>
            </a:r>
            <a:r>
              <a:rPr lang="es-MX" sz="18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071563"/>
            <a:ext cx="80010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Son las canalizaciones que vinculan las </a:t>
            </a:r>
            <a:r>
              <a:rPr lang="es-MX" sz="1800" b="1">
                <a:latin typeface="ZapfHumnst BT"/>
              </a:rPr>
              <a:t>áreas de trabajo </a:t>
            </a:r>
            <a:r>
              <a:rPr lang="es-MX" sz="1800">
                <a:latin typeface="ZapfHumnst BT"/>
              </a:rPr>
              <a:t>con las </a:t>
            </a:r>
            <a:r>
              <a:rPr lang="es-MX" sz="1800" b="1">
                <a:latin typeface="ZapfHumnst BT"/>
              </a:rPr>
              <a:t>salas de telecomunicaciones </a:t>
            </a:r>
            <a:r>
              <a:rPr lang="es-MX" sz="1800"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1071563" y="1928813"/>
            <a:ext cx="32146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Cableado horizontal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1071563" y="235743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Toma de telecomunicaciones placa de pared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1071563" y="2852936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latin typeface="ZapfHumnst BT"/>
              </a:rPr>
              <a:t>Conexiones cruzadas horizontales</a:t>
            </a:r>
          </a:p>
        </p:txBody>
      </p:sp>
      <p:pic>
        <p:nvPicPr>
          <p:cNvPr id="399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771900"/>
            <a:ext cx="5000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285875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285875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285875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8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grpSp>
        <p:nvGrpSpPr>
          <p:cNvPr id="41987" name="24 Grupo"/>
          <p:cNvGrpSpPr>
            <a:grpSpLocks/>
          </p:cNvGrpSpPr>
          <p:nvPr/>
        </p:nvGrpSpPr>
        <p:grpSpPr bwMode="auto">
          <a:xfrm>
            <a:off x="357188" y="1357313"/>
            <a:ext cx="8416925" cy="4887912"/>
            <a:chOff x="357188" y="1357313"/>
            <a:chExt cx="8416925" cy="4887912"/>
          </a:xfrm>
        </p:grpSpPr>
        <p:grpSp>
          <p:nvGrpSpPr>
            <p:cNvPr id="41988" name="14 Grupo"/>
            <p:cNvGrpSpPr>
              <a:grpSpLocks/>
            </p:cNvGrpSpPr>
            <p:nvPr/>
          </p:nvGrpSpPr>
          <p:grpSpPr bwMode="auto">
            <a:xfrm>
              <a:off x="357188" y="1357313"/>
              <a:ext cx="8416925" cy="4845052"/>
              <a:chOff x="357158" y="1344027"/>
              <a:chExt cx="8417743" cy="4844796"/>
            </a:xfrm>
          </p:grpSpPr>
          <p:pic>
            <p:nvPicPr>
              <p:cNvPr id="4199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96" y="1643050"/>
                <a:ext cx="8346305" cy="4286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996" name="6 CuadroTexto"/>
              <p:cNvSpPr txBox="1">
                <a:spLocks noChangeArrowheads="1"/>
              </p:cNvSpPr>
              <p:nvPr/>
            </p:nvSpPr>
            <p:spPr bwMode="auto">
              <a:xfrm>
                <a:off x="357158" y="2000240"/>
                <a:ext cx="2143140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Sala de telecomunicaciones</a:t>
                </a:r>
              </a:p>
            </p:txBody>
          </p:sp>
          <p:sp>
            <p:nvSpPr>
              <p:cNvPr id="41997" name="7 CuadroTexto"/>
              <p:cNvSpPr txBox="1">
                <a:spLocks noChangeArrowheads="1"/>
              </p:cNvSpPr>
              <p:nvPr/>
            </p:nvSpPr>
            <p:spPr bwMode="auto">
              <a:xfrm>
                <a:off x="1928794" y="5357826"/>
                <a:ext cx="1643074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Conexiones cruzadas horizontales</a:t>
                </a:r>
              </a:p>
            </p:txBody>
          </p:sp>
          <p:sp>
            <p:nvSpPr>
              <p:cNvPr id="41998" name="8 CuadroTexto"/>
              <p:cNvSpPr txBox="1">
                <a:spLocks noChangeArrowheads="1"/>
              </p:cNvSpPr>
              <p:nvPr/>
            </p:nvSpPr>
            <p:spPr bwMode="auto">
              <a:xfrm>
                <a:off x="3643306" y="1344027"/>
                <a:ext cx="1643074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Cable horizontal</a:t>
                </a:r>
              </a:p>
            </p:txBody>
          </p:sp>
          <p:sp>
            <p:nvSpPr>
              <p:cNvPr id="41999" name="9 CuadroTexto"/>
              <p:cNvSpPr txBox="1">
                <a:spLocks noChangeArrowheads="1"/>
              </p:cNvSpPr>
              <p:nvPr/>
            </p:nvSpPr>
            <p:spPr bwMode="auto">
              <a:xfrm>
                <a:off x="7143768" y="4643446"/>
                <a:ext cx="1357322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Área de trabajo</a:t>
                </a:r>
              </a:p>
            </p:txBody>
          </p:sp>
          <p:sp>
            <p:nvSpPr>
              <p:cNvPr id="42000" name="10 CuadroTexto"/>
              <p:cNvSpPr txBox="1">
                <a:spLocks noChangeArrowheads="1"/>
              </p:cNvSpPr>
              <p:nvPr/>
            </p:nvSpPr>
            <p:spPr bwMode="auto">
              <a:xfrm>
                <a:off x="6215074" y="2058407"/>
                <a:ext cx="1643074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Cableado de área de trabajo</a:t>
                </a:r>
              </a:p>
            </p:txBody>
          </p:sp>
          <p:sp>
            <p:nvSpPr>
              <p:cNvPr id="42001" name="11 CuadroTexto"/>
              <p:cNvSpPr txBox="1">
                <a:spLocks noChangeArrowheads="1"/>
              </p:cNvSpPr>
              <p:nvPr/>
            </p:nvSpPr>
            <p:spPr bwMode="auto">
              <a:xfrm>
                <a:off x="3857620" y="4130109"/>
                <a:ext cx="1357322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s-MX" sz="1600" b="1">
                    <a:latin typeface="ZapfHumnst BT"/>
                  </a:rPr>
                  <a:t>A otros equipos</a:t>
                </a:r>
              </a:p>
            </p:txBody>
          </p:sp>
        </p:grp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6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solidFill>
                    <a:schemeClr val="accent2"/>
                  </a:solidFill>
                  <a:latin typeface="ZapfHumnst BT"/>
                </a:rPr>
                <a:t>3 m + 90 m + 6 m = 99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642938" y="1304925"/>
            <a:ext cx="785812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La distancia horizontal de cableado desde la </a:t>
            </a:r>
            <a:r>
              <a:rPr lang="es-MX" sz="1800" b="1" dirty="0">
                <a:latin typeface="ZapfHumnst BT"/>
              </a:rPr>
              <a:t>sala de telecomunicaciones </a:t>
            </a:r>
            <a:r>
              <a:rPr lang="es-MX" sz="1800" dirty="0">
                <a:latin typeface="ZapfHumnst BT"/>
              </a:rPr>
              <a:t>al </a:t>
            </a:r>
            <a:r>
              <a:rPr lang="es-MX" sz="1800" b="1" dirty="0">
                <a:latin typeface="ZapfHumnst BT"/>
              </a:rPr>
              <a:t>área de trabajo </a:t>
            </a:r>
            <a:r>
              <a:rPr lang="es-MX" sz="1800" u="sng" dirty="0">
                <a:latin typeface="ZapfHumnst BT"/>
              </a:rPr>
              <a:t>no puede exceder en ningún caso los 90 m.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71750"/>
            <a:ext cx="70008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0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4035" name="16 Rectángulo"/>
          <p:cNvSpPr>
            <a:spLocks noChangeArrowheads="1"/>
          </p:cNvSpPr>
          <p:nvPr/>
        </p:nvSpPr>
        <p:spPr bwMode="auto">
          <a:xfrm>
            <a:off x="428625" y="1000125"/>
            <a:ext cx="8072438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En adición a los </a:t>
            </a:r>
            <a:r>
              <a:rPr lang="es-MX" sz="1600" b="1" dirty="0" smtClean="0">
                <a:solidFill>
                  <a:srgbClr val="FF0000"/>
                </a:solidFill>
                <a:latin typeface="ZapfHumnst BT"/>
              </a:rPr>
              <a:t>90 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metros </a:t>
            </a:r>
            <a:r>
              <a:rPr lang="es-MX" sz="1600" dirty="0">
                <a:latin typeface="ZapfHumnst BT"/>
              </a:rPr>
              <a:t>de </a:t>
            </a:r>
            <a:r>
              <a:rPr lang="es-MX" sz="1600" dirty="0" smtClean="0">
                <a:latin typeface="ZapfHumnst BT"/>
              </a:rPr>
              <a:t>cableado </a:t>
            </a:r>
            <a:r>
              <a:rPr lang="es-MX" sz="1600" dirty="0">
                <a:latin typeface="ZapfHumnst BT"/>
              </a:rPr>
              <a:t>desde la sala de telecomunicaciones al área de </a:t>
            </a:r>
            <a:r>
              <a:rPr lang="es-MX" sz="1600" dirty="0" smtClean="0">
                <a:latin typeface="ZapfHumnst BT"/>
              </a:rPr>
              <a:t>trabajo, </a:t>
            </a:r>
            <a:r>
              <a:rPr lang="es-MX" sz="1600" dirty="0">
                <a:latin typeface="ZapfHumnst BT"/>
              </a:rPr>
              <a:t>un total de 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10 metros </a:t>
            </a:r>
            <a:r>
              <a:rPr lang="es-MX" sz="1600" dirty="0">
                <a:latin typeface="ZapfHumnst BT"/>
              </a:rPr>
              <a:t>están permitidos para el </a:t>
            </a:r>
            <a:r>
              <a:rPr lang="es-MX" sz="1600" b="1" dirty="0">
                <a:latin typeface="ZapfHumnst BT"/>
              </a:rPr>
              <a:t>área de trabajo</a:t>
            </a:r>
            <a:r>
              <a:rPr lang="es-MX" sz="1600" dirty="0">
                <a:latin typeface="ZapfHumnst BT"/>
              </a:rPr>
              <a:t>, la </a:t>
            </a:r>
            <a:r>
              <a:rPr lang="es-MX" sz="1600" b="1" dirty="0">
                <a:latin typeface="ZapfHumnst BT"/>
              </a:rPr>
              <a:t>sala de telecomunicaciones </a:t>
            </a:r>
            <a:r>
              <a:rPr lang="es-MX" sz="1600" dirty="0">
                <a:latin typeface="ZapfHumnst BT"/>
              </a:rPr>
              <a:t>y  </a:t>
            </a:r>
            <a:r>
              <a:rPr lang="es-MX" sz="1600" b="1" dirty="0">
                <a:latin typeface="ZapfHumnst BT"/>
              </a:rPr>
              <a:t>los cables de conmutación </a:t>
            </a:r>
            <a:r>
              <a:rPr lang="es-MX" sz="1600" b="1" dirty="0" err="1">
                <a:latin typeface="ZapfHumnst BT"/>
              </a:rPr>
              <a:t>jumpers</a:t>
            </a:r>
            <a:endParaRPr lang="es-MX" sz="1600" b="1" dirty="0">
              <a:latin typeface="ZapfHumnst BT"/>
            </a:endParaRPr>
          </a:p>
        </p:txBody>
      </p:sp>
      <p:pic>
        <p:nvPicPr>
          <p:cNvPr id="44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43125"/>
            <a:ext cx="5786438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6143625"/>
            <a:ext cx="33813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4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781175"/>
            <a:ext cx="471487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Es una arquitectura para el cableado  especificado por la </a:t>
            </a:r>
            <a:r>
              <a:rPr lang="es-MX" sz="1800" b="1">
                <a:latin typeface="ZapfHumnst BT"/>
              </a:rPr>
              <a:t>TIA/EIA.</a:t>
            </a:r>
            <a:endParaRPr lang="es-MX" sz="1800" b="1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995613"/>
            <a:ext cx="4714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Incluye el tendido de cableado desde la </a:t>
            </a:r>
            <a:r>
              <a:rPr lang="es-MX" sz="1800" b="1">
                <a:latin typeface="ZapfHumnst BT"/>
              </a:rPr>
              <a:t>entrada al edificio</a:t>
            </a:r>
            <a:r>
              <a:rPr lang="es-MX" sz="1800">
                <a:latin typeface="ZapfHumnst BT"/>
              </a:rPr>
              <a:t>, a través de equipo y sala de telecomunicaciones, hasta el punto donde se conecta con equipo en el </a:t>
            </a:r>
            <a:r>
              <a:rPr lang="es-MX" sz="1800" b="1">
                <a:latin typeface="ZapfHumnst BT"/>
              </a:rPr>
              <a:t>área de trabajo</a:t>
            </a:r>
            <a:r>
              <a:rPr lang="es-MX" sz="1800">
                <a:latin typeface="ZapfHumnst BT"/>
              </a:rPr>
              <a:t>.</a:t>
            </a:r>
            <a:endParaRPr lang="es-MX" sz="1800"/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357313"/>
            <a:ext cx="5214938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642938" y="1571625"/>
            <a:ext cx="26431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>
                <a:latin typeface="Arial" pitchFamily="34" charset="0"/>
                <a:cs typeface="Arial" pitchFamily="34" charset="0"/>
              </a:rPr>
              <a:t>El </a:t>
            </a:r>
            <a:r>
              <a:rPr lang="es-ES" sz="1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cableado horizontal </a:t>
            </a:r>
            <a:r>
              <a:rPr lang="es-ES" sz="1600">
                <a:latin typeface="Arial" pitchFamily="34" charset="0"/>
                <a:cs typeface="Arial" pitchFamily="34" charset="0"/>
              </a:rPr>
              <a:t>incluye los </a:t>
            </a:r>
            <a:r>
              <a:rPr lang="es-ES" sz="1600" b="1">
                <a:latin typeface="Arial" pitchFamily="34" charset="0"/>
                <a:cs typeface="Arial" pitchFamily="34" charset="0"/>
              </a:rPr>
              <a:t>cables horizontales</a:t>
            </a:r>
            <a:r>
              <a:rPr lang="es-ES" sz="1600">
                <a:latin typeface="Arial" pitchFamily="34" charset="0"/>
                <a:cs typeface="Arial" pitchFamily="34" charset="0"/>
              </a:rPr>
              <a:t>, los cables que van de la salida de telecomunicaciones (Information outlet) al </a:t>
            </a:r>
            <a:r>
              <a:rPr lang="es-ES" sz="1600" b="1">
                <a:latin typeface="Arial" pitchFamily="34" charset="0"/>
                <a:cs typeface="Arial" pitchFamily="34" charset="0"/>
              </a:rPr>
              <a:t>área de trabajo </a:t>
            </a:r>
            <a:r>
              <a:rPr lang="es-ES" sz="1600">
                <a:latin typeface="Arial" pitchFamily="34" charset="0"/>
                <a:cs typeface="Arial" pitchFamily="34" charset="0"/>
              </a:rPr>
              <a:t>(computadoras, impresoras, etc.) y los cables del </a:t>
            </a:r>
            <a:r>
              <a:rPr lang="es-ES" sz="1600" b="1">
                <a:latin typeface="Arial" pitchFamily="34" charset="0"/>
                <a:cs typeface="Arial" pitchFamily="34" charset="0"/>
              </a:rPr>
              <a:t>closet o sala de telecomunicaciones </a:t>
            </a:r>
            <a:r>
              <a:rPr lang="es-ES" sz="1600">
                <a:latin typeface="Arial" pitchFamily="34" charset="0"/>
                <a:cs typeface="Arial" pitchFamily="34" charset="0"/>
              </a:rPr>
              <a:t>. </a:t>
            </a:r>
            <a:endParaRPr lang="es-MX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6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7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>
                <a:latin typeface="ZapfHumnst BT"/>
              </a:rPr>
              <a:t>  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571500" y="1308100"/>
            <a:ext cx="792956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71500" y="1071563"/>
            <a:ext cx="79295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Los componentes del área de trabajo se extienden desde la </a:t>
            </a:r>
            <a:r>
              <a:rPr lang="es-MX" sz="1800" b="1">
                <a:latin typeface="ZapfHumnst BT"/>
              </a:rPr>
              <a:t>toma de telecomunicaciones en la placa de la pared</a:t>
            </a:r>
            <a:r>
              <a:rPr lang="es-MX" sz="1800">
                <a:latin typeface="ZapfHumnst BT"/>
              </a:rPr>
              <a:t> hacia el </a:t>
            </a:r>
            <a:r>
              <a:rPr lang="es-MX" sz="1800" b="1">
                <a:latin typeface="ZapfHumnst BT"/>
              </a:rPr>
              <a:t>equipo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643438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pic>
        <p:nvPicPr>
          <p:cNvPr id="522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5938"/>
            <a:ext cx="61690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786313" y="1857375"/>
          <a:ext cx="2071685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55"/>
                <a:gridCol w="295955"/>
                <a:gridCol w="295955"/>
                <a:gridCol w="295955"/>
                <a:gridCol w="295955"/>
                <a:gridCol w="295955"/>
                <a:gridCol w="295955"/>
              </a:tblGrid>
              <a:tr h="365919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857750" y="4214813"/>
          <a:ext cx="2071685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55"/>
                <a:gridCol w="295955"/>
                <a:gridCol w="295955"/>
                <a:gridCol w="295955"/>
                <a:gridCol w="295955"/>
                <a:gridCol w="295955"/>
                <a:gridCol w="295955"/>
              </a:tblGrid>
              <a:tr h="365919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2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219825"/>
            <a:ext cx="33813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0063" y="1143000"/>
            <a:ext cx="7858125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latin typeface="ZapfHumnst BT"/>
              </a:rPr>
              <a:t>Los cables del área de trabajo no deben exceder </a:t>
            </a:r>
            <a:r>
              <a:rPr lang="es-MX" sz="1800" b="1" kern="0" dirty="0">
                <a:latin typeface="ZapfHumnst BT"/>
              </a:rPr>
              <a:t>3 metros </a:t>
            </a:r>
            <a:r>
              <a:rPr lang="es-MX" sz="1800" kern="0" dirty="0">
                <a:latin typeface="ZapfHumnst BT"/>
              </a:rPr>
              <a:t>de longitud.</a:t>
            </a:r>
            <a:endParaRPr lang="es-ES" sz="1800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428750"/>
            <a:ext cx="7620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Una LAN puede ser tan simple como dos computadoras, cada una teniendo una tarjeta de red (Network interface card </a:t>
            </a:r>
            <a:r>
              <a:rPr lang="es-MX" sz="1800" b="1">
                <a:solidFill>
                  <a:schemeClr val="accent2"/>
                </a:solidFill>
                <a:latin typeface="ZapfHumnst BT"/>
              </a:rPr>
              <a:t>NIC</a:t>
            </a:r>
            <a:r>
              <a:rPr lang="es-MX" sz="1800">
                <a:latin typeface="ZapfHumnst BT"/>
              </a:rPr>
              <a:t> o Network Adapter) y un software de red, conectadas juntas a través de un cable </a:t>
            </a:r>
            <a:r>
              <a:rPr lang="es-MX" sz="1800" b="1">
                <a:solidFill>
                  <a:schemeClr val="accent2"/>
                </a:solidFill>
                <a:latin typeface="ZapfHumnst BT"/>
              </a:rPr>
              <a:t>crossover</a:t>
            </a:r>
            <a:r>
              <a:rPr lang="es-MX" sz="1800">
                <a:latin typeface="ZapfHumnst BT"/>
              </a:rPr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8077200" cy="5794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3200" b="1" dirty="0"/>
              <a:t>Redes de Área Local (LAN)</a:t>
            </a:r>
            <a:endParaRPr lang="es-MX" dirty="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500188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8077200" cy="5794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3200" b="1" dirty="0"/>
              <a:t>Redes de Área Local (LAN)</a:t>
            </a:r>
            <a:endParaRPr lang="es-MX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5" y="1071563"/>
            <a:ext cx="7643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1800">
                <a:latin typeface="ZapfHumnst BT"/>
              </a:rPr>
              <a:t>El siguiente paso será la construcción de una red que consiste de tres o más computadoras y un </a:t>
            </a:r>
            <a:r>
              <a:rPr lang="es-MX" sz="1800" b="1">
                <a:solidFill>
                  <a:schemeClr val="accent2"/>
                </a:solidFill>
                <a:latin typeface="ZapfHumnst BT"/>
              </a:rPr>
              <a:t>hub</a:t>
            </a:r>
            <a:r>
              <a:rPr lang="es-MX" sz="1800">
                <a:latin typeface="ZapfHumnst BT"/>
              </a:rPr>
              <a:t>.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643188" y="3357563"/>
          <a:ext cx="4000500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Bitmap Image" r:id="rId3" imgW="2476346" imgH="1895256" progId="Paint.Picture">
                  <p:embed/>
                </p:oleObj>
              </mc:Choice>
              <mc:Fallback>
                <p:oleObj name="Bitmap Image" r:id="rId3" imgW="2476346" imgH="18952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357563"/>
                        <a:ext cx="4000500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5" y="2214563"/>
            <a:ext cx="7715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1800">
                <a:latin typeface="ZapfHumnst BT"/>
              </a:rPr>
              <a:t>Cada una de las computadoras se conectará al </a:t>
            </a:r>
            <a:r>
              <a:rPr lang="es-MX" sz="1800" b="1">
                <a:solidFill>
                  <a:schemeClr val="accent2"/>
                </a:solidFill>
                <a:latin typeface="ZapfHumnst BT"/>
              </a:rPr>
              <a:t>hub</a:t>
            </a:r>
            <a:r>
              <a:rPr lang="es-MX" sz="1800">
                <a:latin typeface="ZapfHumnst BT"/>
              </a:rPr>
              <a:t> a través de un cable </a:t>
            </a:r>
            <a:r>
              <a:rPr lang="es-MX" sz="1800" b="1">
                <a:solidFill>
                  <a:schemeClr val="accent2"/>
                </a:solidFill>
                <a:latin typeface="ZapfHumnst BT"/>
              </a:rPr>
              <a:t>straight-thru</a:t>
            </a:r>
            <a:endParaRPr lang="es-MX" sz="18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" y="1143000"/>
            <a:ext cx="4286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un sistema de cableado estructurado, cada estación de trabajo se conecta a un nodo central utilizando una </a:t>
            </a:r>
            <a:r>
              <a:rPr lang="es-MX" sz="1800" b="1" dirty="0">
                <a:latin typeface="ZapfHumnst BT"/>
              </a:rPr>
              <a:t>topología tipo estrella:</a:t>
            </a:r>
            <a:endParaRPr lang="es-MX" sz="1800" dirty="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043488" y="2071688"/>
          <a:ext cx="3886200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o" r:id="rId3" imgW="3020568" imgH="2157984" progId="Word.Document.8">
                  <p:embed/>
                </p:oleObj>
              </mc:Choice>
              <mc:Fallback>
                <p:oleObj name="Documento" r:id="rId3" imgW="3020568" imgH="2157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2071688"/>
                        <a:ext cx="3886200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2463" y="3071813"/>
            <a:ext cx="39195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latin typeface="ZapfHumnst BT"/>
              </a:rPr>
              <a:t>Facilitando la interconexión y la administración del sistema. </a:t>
            </a:r>
            <a:endParaRPr lang="es-MX" sz="180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2938" y="4071938"/>
            <a:ext cx="40719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077200" cy="584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3200" b="1" dirty="0"/>
              <a:t>Cable de red y conectores</a:t>
            </a:r>
            <a:endParaRPr lang="es-MX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071938" y="2500313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Bitmap Image" r:id="rId3" imgW="1104730" imgH="1247624" progId="Paint.Picture">
                  <p:embed/>
                </p:oleObj>
              </mc:Choice>
              <mc:Fallback>
                <p:oleObj name="Bitmap Image" r:id="rId3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500313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00200" y="1295400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Bitmap Image" r:id="rId5" imgW="990638" imgH="2562347" progId="Paint.Picture">
                  <p:embed/>
                </p:oleObj>
              </mc:Choice>
              <mc:Fallback>
                <p:oleObj name="Bitmap Image" r:id="rId5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76600" y="1676400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>
                <a:solidFill>
                  <a:schemeClr val="accent2"/>
                </a:solidFill>
                <a:latin typeface="ZapfHumnst BT"/>
              </a:rPr>
              <a:t>UTP</a:t>
            </a:r>
            <a:r>
              <a:rPr lang="es-MX" sz="2000" b="1">
                <a:latin typeface="ZapfHumnst BT"/>
              </a:rPr>
              <a:t> Categoría 5</a:t>
            </a:r>
            <a:endParaRPr lang="es-MX" sz="200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33500" y="5143500"/>
            <a:ext cx="51673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>
                <a:latin typeface="ZapfHumnst BT"/>
              </a:rPr>
              <a:t>Los cables </a:t>
            </a:r>
            <a:r>
              <a:rPr lang="es-MX" sz="2000">
                <a:solidFill>
                  <a:schemeClr val="accent2"/>
                </a:solidFill>
                <a:latin typeface="ZapfHumnst BT"/>
              </a:rPr>
              <a:t>straight through</a:t>
            </a:r>
            <a:r>
              <a:rPr lang="es-MX" sz="2000">
                <a:latin typeface="ZapfHumnst BT"/>
              </a:rPr>
              <a:t>  and </a:t>
            </a:r>
            <a:r>
              <a:rPr lang="es-MX" sz="2000">
                <a:solidFill>
                  <a:schemeClr val="accent2"/>
                </a:solidFill>
                <a:latin typeface="ZapfHumnst BT"/>
              </a:rPr>
              <a:t>cross-over</a:t>
            </a:r>
            <a:r>
              <a:rPr lang="es-MX" sz="2000">
                <a:latin typeface="ZapfHumnst BT"/>
              </a:rPr>
              <a:t> terminan con un conector </a:t>
            </a:r>
            <a:r>
              <a:rPr lang="es-MX" sz="2000" b="1">
                <a:solidFill>
                  <a:schemeClr val="accent2"/>
                </a:solidFill>
                <a:latin typeface="ZapfHumnst BT"/>
              </a:rPr>
              <a:t>RJ-45</a:t>
            </a:r>
            <a:endParaRPr lang="es-MX" sz="2000"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Bitmap Image" r:id="rId7" imgW="1467147" imgH="1286073" progId="Paint.Picture">
                  <p:embed/>
                </p:oleObj>
              </mc:Choice>
              <mc:Fallback>
                <p:oleObj name="Bitmap Image" r:id="rId7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077200" cy="5794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3200" b="1" dirty="0"/>
              <a:t>Código de colores</a:t>
            </a:r>
            <a:endParaRPr lang="es-MX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57250" y="1071563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929188" y="2357438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357438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077200" cy="5794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3200" b="1" dirty="0"/>
              <a:t>Código de colores</a:t>
            </a:r>
            <a:endParaRPr lang="es-MX" dirty="0"/>
          </a:p>
        </p:txBody>
      </p:sp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143375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5815013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Ventajas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500188"/>
            <a:ext cx="492918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800">
                <a:latin typeface="ZapfHumnst BT"/>
              </a:rPr>
              <a:t>Solución abierta, </a:t>
            </a:r>
            <a:r>
              <a:rPr lang="es-ES" sz="1800" b="1">
                <a:latin typeface="ZapfHumnst BT"/>
              </a:rPr>
              <a:t>compatibilidad de distintos fabricantes</a:t>
            </a:r>
            <a:r>
              <a:rPr lang="es-ES" sz="1800"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25750"/>
            <a:ext cx="48577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800">
                <a:latin typeface="ZapfHumnst BT"/>
              </a:rPr>
              <a:t>Gran </a:t>
            </a:r>
            <a:r>
              <a:rPr lang="es-ES" sz="1800" b="1">
                <a:latin typeface="ZapfHumnst BT"/>
              </a:rPr>
              <a:t>flexibilidad ante cambios </a:t>
            </a:r>
            <a:r>
              <a:rPr lang="es-ES" sz="1800"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848100"/>
            <a:ext cx="500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800" b="1">
                <a:latin typeface="ZapfHumnst BT"/>
              </a:rPr>
              <a:t>Compatibilidad de diversos servicios</a:t>
            </a:r>
            <a:r>
              <a:rPr lang="es-ES" sz="1800">
                <a:latin typeface="ZapfHumnst BT"/>
              </a:rPr>
              <a:t> 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862513"/>
            <a:ext cx="50006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Satisface requerimientos de </a:t>
            </a:r>
            <a:r>
              <a:rPr lang="es-MX" sz="1800" b="1" dirty="0">
                <a:latin typeface="ZapfHumnst BT"/>
              </a:rPr>
              <a:t>amplios anchos de banda.</a:t>
            </a:r>
            <a:endParaRPr lang="es-ES" sz="18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Organismos normativos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71500" y="1231900"/>
            <a:ext cx="6643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 American </a:t>
            </a:r>
            <a:r>
              <a:rPr lang="es-MX" sz="2000" dirty="0" err="1">
                <a:latin typeface="ZapfHumnst BT"/>
              </a:rPr>
              <a:t>National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 err="1">
                <a:latin typeface="ZapfHumnst BT"/>
              </a:rPr>
              <a:t>Standards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 err="1">
                <a:latin typeface="ZapfHumnst BT"/>
              </a:rPr>
              <a:t>Institute</a:t>
            </a:r>
            <a:endParaRPr lang="es-MX" sz="2000" dirty="0">
              <a:latin typeface="ZapfHumnst BT"/>
            </a:endParaRPr>
          </a:p>
        </p:txBody>
      </p:sp>
      <p:pic>
        <p:nvPicPr>
          <p:cNvPr id="9220" name="5 Imagen" descr="cablead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29063"/>
            <a:ext cx="36195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1803400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latin typeface="ZapfHumnst BT"/>
              </a:rPr>
              <a:t>Telecommunications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 err="1">
                <a:latin typeface="ZapfHumnst BT"/>
              </a:rPr>
              <a:t>Industry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 err="1">
                <a:latin typeface="ZapfHumnst BT"/>
              </a:rPr>
              <a:t>Association</a:t>
            </a:r>
            <a:endParaRPr lang="es-MX" sz="2000" dirty="0">
              <a:latin typeface="ZapfHumnst BT"/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571500" y="2428875"/>
            <a:ext cx="65722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latin typeface="ZapfHumnst BT"/>
              </a:rPr>
              <a:t>Electronic</a:t>
            </a:r>
            <a:r>
              <a:rPr lang="es-MX" sz="2000" dirty="0">
                <a:latin typeface="ZapfHumnst BT"/>
              </a:rPr>
              <a:t> Industries Alliance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3033713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IEEE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n-US" sz="2000" dirty="0">
                <a:latin typeface="ZapfHumnst BT"/>
              </a:rPr>
              <a:t>Institute of Electrical and Electronic Engineers</a:t>
            </a:r>
            <a:endParaRPr lang="es-MX" sz="20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621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28587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5113" indent="-265113" algn="just">
              <a:lnSpc>
                <a:spcPct val="150000"/>
              </a:lnSpc>
              <a:buFont typeface="Times New Roman" pitchFamily="18" charset="0"/>
              <a:buAutoNum type="arabicPeriod"/>
              <a:tabLst>
                <a:tab pos="0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ANSI/TIA/EIA-568-B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n-GB" sz="1600" dirty="0">
                <a:latin typeface="ZapfHumnst BT"/>
              </a:rPr>
              <a:t> </a:t>
            </a:r>
            <a:r>
              <a:rPr lang="en-GB" sz="1600" b="1" i="1" dirty="0">
                <a:cs typeface="Times New Roman" pitchFamily="18" charset="0"/>
              </a:rPr>
              <a:t>Commercial Building Telecommunications Cabling Standard  </a:t>
            </a:r>
            <a:endParaRPr lang="es-ES" sz="1600" dirty="0">
              <a:latin typeface="ZapfHumnst B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31212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ANSI/EIA/TIA-569-A</a:t>
            </a:r>
            <a:r>
              <a:rPr lang="en-GB" sz="1800" b="1" dirty="0">
                <a:solidFill>
                  <a:schemeClr val="accent2"/>
                </a:solidFill>
                <a:latin typeface="ZapfHumnst BT"/>
              </a:rPr>
              <a:t>  </a:t>
            </a:r>
            <a:r>
              <a:rPr lang="en-GB" sz="1800" b="1" i="1" dirty="0">
                <a:cs typeface="Times New Roman" pitchFamily="18" charset="0"/>
              </a:rPr>
              <a:t>Pathways and Spaces</a:t>
            </a:r>
            <a:r>
              <a:rPr lang="en-GB" sz="1800" dirty="0">
                <a:latin typeface="ZapfHumnst BT"/>
              </a:rPr>
              <a:t>     </a:t>
            </a:r>
            <a:endParaRPr lang="es-ES" sz="1800" dirty="0">
              <a:latin typeface="ZapfHumnst B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57250" y="1857375"/>
            <a:ext cx="7643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  <a:defRPr/>
            </a:pPr>
            <a:r>
              <a:rPr lang="es-ES" sz="1800" dirty="0">
                <a:latin typeface="ZapfHumnst BT"/>
              </a:rPr>
              <a:t>Documento principal que regula todo lo concerniente a 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sistemas de cableado estructurado</a:t>
            </a:r>
            <a:r>
              <a:rPr lang="es-ES" sz="1800" dirty="0">
                <a:latin typeface="ZapfHumnst BT"/>
              </a:rPr>
              <a:t> para edificios comerciales.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63" y="3786188"/>
            <a:ext cx="79295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0363" algn="just">
              <a:lnSpc>
                <a:spcPct val="150000"/>
              </a:lnSpc>
            </a:pPr>
            <a:r>
              <a:rPr lang="en-GB" sz="1800" dirty="0" err="1">
                <a:latin typeface="ZapfHumnst BT"/>
              </a:rPr>
              <a:t>Documento</a:t>
            </a:r>
            <a:r>
              <a:rPr lang="en-GB" sz="1800" dirty="0">
                <a:latin typeface="ZapfHumnst BT"/>
              </a:rPr>
              <a:t> </a:t>
            </a:r>
            <a:r>
              <a:rPr lang="es-ES" sz="1800" dirty="0">
                <a:latin typeface="ZapfHumnst BT"/>
              </a:rPr>
              <a:t>que especifica los </a:t>
            </a:r>
            <a:r>
              <a:rPr lang="es-ES" sz="1800" b="1" dirty="0">
                <a:latin typeface="ZapfHumnst BT"/>
              </a:rPr>
              <a:t>estándares para los conductos, pasos y espacios</a:t>
            </a:r>
            <a:r>
              <a:rPr lang="es-ES" sz="1800" dirty="0">
                <a:latin typeface="ZapfHumnst BT"/>
              </a:rPr>
              <a:t> necesarios para la instalación de cableado estructurado en: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latin typeface="ZapfHumnst BT"/>
              </a:rPr>
              <a:t>Instalaciones de entrada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latin typeface="ZapfHumnst BT"/>
              </a:rPr>
              <a:t>Sala de equipos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latin typeface="ZapfHumnst BT"/>
              </a:rPr>
              <a:t>Sala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393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1511300"/>
            <a:ext cx="8102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54013" indent="-354013"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ANSI/TIA/EIA-606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cs typeface="Times New Roman" pitchFamily="18" charset="0"/>
              </a:rPr>
              <a:t>The Administration Standard</a:t>
            </a:r>
            <a:endParaRPr lang="es-ES" sz="1800" dirty="0">
              <a:latin typeface="ZapfHumnst BT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98463" y="3726101"/>
            <a:ext cx="8245475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00050" indent="-400050" algn="just">
              <a:lnSpc>
                <a:spcPct val="150000"/>
              </a:lnSpc>
              <a:buFont typeface="Times New Roman" pitchFamily="18" charset="0"/>
              <a:buAutoNum type="arabicPeriod" startAt="5"/>
              <a:tabLst>
                <a:tab pos="1165225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ANSI/TIA/EIA-607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cs typeface="Times New Roman" pitchFamily="18" charset="0"/>
              </a:rPr>
              <a:t>Grounding and Bonding Requirements</a:t>
            </a:r>
            <a:endParaRPr lang="es-ES" sz="1800" dirty="0">
              <a:latin typeface="ZapfHumnst B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2071688"/>
            <a:ext cx="79295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</a:pPr>
            <a:r>
              <a:rPr lang="es-ES" sz="1800">
                <a:latin typeface="ZapfHumnst BT"/>
              </a:rPr>
              <a:t>Regula y sugiere los métodos para la administración de los sistemas de telecomunicaciones. La administración se refiere a </a:t>
            </a:r>
            <a:r>
              <a:rPr lang="es-ES" sz="1800" b="1">
                <a:latin typeface="ZapfHumnst BT"/>
              </a:rPr>
              <a:t>documentación, etiquetado, planos, reportes y hojas de Trabajo.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900" y="4362450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>
                <a:latin typeface="ZapfHumnst BT"/>
              </a:rPr>
              <a:t>Regula</a:t>
            </a:r>
            <a:r>
              <a:rPr lang="es-ES" sz="1800">
                <a:latin typeface="ZapfHumnst BT"/>
              </a:rPr>
              <a:t> las especificaciones sobre los </a:t>
            </a:r>
            <a:r>
              <a:rPr lang="es-ES" sz="1800" b="1">
                <a:latin typeface="ZapfHumnst BT"/>
              </a:rPr>
              <a:t>sistemas de tierra </a:t>
            </a:r>
            <a:r>
              <a:rPr lang="es-ES" sz="1800"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60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2151</Words>
  <Application>Microsoft Office PowerPoint</Application>
  <PresentationFormat>Presentación en pantalla (4:3)</PresentationFormat>
  <Paragraphs>312</Paragraphs>
  <Slides>52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52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Documento</vt:lpstr>
      <vt:lpstr>Imagen</vt:lpstr>
      <vt:lpstr>Imagen de mapa de bits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alumno</cp:lastModifiedBy>
  <cp:revision>64</cp:revision>
  <cp:lastPrinted>2013-10-21T22:10:45Z</cp:lastPrinted>
  <dcterms:created xsi:type="dcterms:W3CDTF">2013-06-11T22:32:36Z</dcterms:created>
  <dcterms:modified xsi:type="dcterms:W3CDTF">2017-04-06T19:26:55Z</dcterms:modified>
</cp:coreProperties>
</file>