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75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73" r:id="rId15"/>
    <p:sldId id="274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2819" autoAdjust="0"/>
  </p:normalViewPr>
  <p:slideViewPr>
    <p:cSldViewPr>
      <p:cViewPr varScale="1">
        <p:scale>
          <a:sx n="71" d="100"/>
          <a:sy n="71" d="100"/>
        </p:scale>
        <p:origin x="106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24/02/2020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867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146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ES"/>
              <a:t>.</a:t>
            </a:r>
          </a:p>
          <a:p>
            <a:endParaRPr lang="es-MX" b="1"/>
          </a:p>
          <a:p>
            <a:endParaRPr lang="es-MX"/>
          </a:p>
        </p:txBody>
      </p:sp>
      <p:sp>
        <p:nvSpPr>
          <p:cNvPr id="1843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28D6C0-C272-4137-8520-B80F1EF096CF}" type="slidenum">
              <a:rPr lang="es-MX" sz="1200" smtClean="0"/>
              <a:pPr/>
              <a:t>11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801214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95930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24/02/2020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2ZUxoi7YNg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2018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Fundamentos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Esquemas de direccionamiento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461" y="3717032"/>
            <a:ext cx="23526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509385"/>
            <a:ext cx="5935863" cy="2799935"/>
          </a:xfrm>
          <a:prstGeom prst="rect">
            <a:avLst/>
          </a:prstGeom>
        </p:spPr>
      </p:pic>
      <p:sp>
        <p:nvSpPr>
          <p:cNvPr id="35846" name="8 CuadroTexto"/>
          <p:cNvSpPr txBox="1">
            <a:spLocks noChangeArrowheads="1"/>
          </p:cNvSpPr>
          <p:nvPr/>
        </p:nvSpPr>
        <p:spPr bwMode="auto">
          <a:xfrm>
            <a:off x="571500" y="1196752"/>
            <a:ext cx="3286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 </a:t>
            </a:r>
            <a:r>
              <a:rPr lang="es-MX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omain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ystem)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7" name="9 CuadroTexto"/>
          <p:cNvSpPr txBox="1">
            <a:spLocks noChangeArrowheads="1"/>
          </p:cNvSpPr>
          <p:nvPr/>
        </p:nvSpPr>
        <p:spPr bwMode="auto">
          <a:xfrm>
            <a:off x="571500" y="1839388"/>
            <a:ext cx="76438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Protocolo de Internet que traduce nombres de dominio a sus direcciones IP.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sp>
        <p:nvSpPr>
          <p:cNvPr id="9" name="9 CuadroTexto"/>
          <p:cNvSpPr txBox="1">
            <a:spLocks noChangeArrowheads="1"/>
          </p:cNvSpPr>
          <p:nvPr/>
        </p:nvSpPr>
        <p:spPr bwMode="auto">
          <a:xfrm>
            <a:off x="571499" y="2461377"/>
            <a:ext cx="7643814" cy="10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 que usas un nombre de dominio, el servicio DNS traduce el nombre a su correspondiente dirección IP. Por ejemplo el nombre de dominio 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www.example.com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podría traducir a 198.105.232.4</a:t>
            </a:r>
          </a:p>
        </p:txBody>
      </p:sp>
      <p:sp>
        <p:nvSpPr>
          <p:cNvPr id="10" name="9 CuadroTexto"/>
          <p:cNvSpPr txBox="1">
            <a:spLocks noChangeArrowheads="1"/>
          </p:cNvSpPr>
          <p:nvPr/>
        </p:nvSpPr>
        <p:spPr bwMode="auto">
          <a:xfrm>
            <a:off x="804353" y="6146932"/>
            <a:ext cx="7643814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http://www.youtube.com/watch?v=2ZUxoi7YNgs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1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/>
      <p:bldP spid="35847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15 CuadroTexto"/>
          <p:cNvSpPr txBox="1">
            <a:spLocks noChangeArrowheads="1"/>
          </p:cNvSpPr>
          <p:nvPr/>
        </p:nvSpPr>
        <p:spPr bwMode="auto">
          <a:xfrm>
            <a:off x="571500" y="1114425"/>
            <a:ext cx="1785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2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v6</a:t>
            </a:r>
          </a:p>
        </p:txBody>
      </p:sp>
      <p:sp>
        <p:nvSpPr>
          <p:cNvPr id="35844" name="4 CuadroTexto"/>
          <p:cNvSpPr txBox="1">
            <a:spLocks noChangeArrowheads="1"/>
          </p:cNvSpPr>
          <p:nvPr/>
        </p:nvSpPr>
        <p:spPr bwMode="auto">
          <a:xfrm>
            <a:off x="587375" y="1700213"/>
            <a:ext cx="5929313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latin typeface="ZapfHumnst BT"/>
              </a:rPr>
              <a:t>El Internet ha crecido de una manera vertiginosa en los últimos tiempos y la única cosa segura es que va a seguir creciendo a proporciones mucho más grandes, esta es la principal razón por la cual las </a:t>
            </a:r>
            <a:r>
              <a:rPr lang="es-MX" sz="1600" dirty="0" err="1">
                <a:latin typeface="ZapfHumnst BT"/>
              </a:rPr>
              <a:t>IPs</a:t>
            </a:r>
            <a:r>
              <a:rPr lang="es-MX" sz="1600" dirty="0">
                <a:latin typeface="ZapfHumnst BT"/>
              </a:rPr>
              <a:t> v4 ya se acabaron. </a:t>
            </a:r>
          </a:p>
        </p:txBody>
      </p:sp>
      <p:pic>
        <p:nvPicPr>
          <p:cNvPr id="10245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45" y="1761895"/>
            <a:ext cx="2162175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4 CuadroTexto"/>
          <p:cNvSpPr txBox="1">
            <a:spLocks noChangeArrowheads="1"/>
          </p:cNvSpPr>
          <p:nvPr/>
        </p:nvSpPr>
        <p:spPr bwMode="auto">
          <a:xfrm>
            <a:off x="608013" y="3789363"/>
            <a:ext cx="80391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¿Es el fin de Internet?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 Obviamente, no. Gracias a la tecnología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NAT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que permite tener múltiples máquinas a través de las mismas direcciones IP vamos a poder subsistir durante bastante tiempo, pero lo cierto es que viendo como está creciendo el número de dispositivos conectados a Internet, esta solución no durará mucho, por lo que  tendremos que cambiarnos a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IPv6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 para poder seguir todos conectados.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79422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  <p:bldP spid="3584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77851" y="1169388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2500"/>
              </a:lnSpc>
              <a:defRPr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direcciones de cada clase que no están asignadas.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655696"/>
              </p:ext>
            </p:extLst>
          </p:nvPr>
        </p:nvGraphicFramePr>
        <p:xfrm>
          <a:off x="738188" y="4794150"/>
          <a:ext cx="7839075" cy="122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</a:t>
                      </a:r>
                      <a:r>
                        <a:rPr lang="es-MX" sz="16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A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10.X.X.X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10.0.0.0 a 10.255.255.255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B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172.16.X.X – 172.31.X.X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172.16.0.0 a 172.31.255.255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C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192.168.X.X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192.168.0.0 a 192.168.255.255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604838" y="1700112"/>
            <a:ext cx="7999412" cy="137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pueden ser utilizadas por: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usan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traducción de dirección de red (NAT)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para conectarse a una red pública.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no se conectan a Internet.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11188" y="3166962"/>
            <a:ext cx="7999412" cy="1054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una misma red no pueden existir dos direcciones iguales, pero sí se pueden repetir en dos redes privadas que no tengan conexión entre sí o que se conecten mediante el protocolo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NAT </a:t>
            </a:r>
            <a:r>
              <a:rPr lang="es-ES" sz="1600" i="1" dirty="0">
                <a:latin typeface="Arial" pitchFamily="34" charset="0"/>
                <a:cs typeface="Arial" pitchFamily="34" charset="0"/>
              </a:rPr>
              <a:t>(Network </a:t>
            </a:r>
            <a:r>
              <a:rPr lang="es-ES" sz="1600" i="1" dirty="0" err="1">
                <a:latin typeface="Arial" pitchFamily="34" charset="0"/>
                <a:cs typeface="Arial" pitchFamily="34" charset="0"/>
              </a:rPr>
              <a:t>Address</a:t>
            </a:r>
            <a:r>
              <a:rPr lang="es-ES" sz="1600" i="1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i="1" dirty="0" err="1">
                <a:latin typeface="Arial" pitchFamily="34" charset="0"/>
                <a:cs typeface="Arial" pitchFamily="34" charset="0"/>
              </a:rPr>
              <a:t>Translation</a:t>
            </a:r>
            <a:r>
              <a:rPr lang="es-ES" sz="1600" i="1" dirty="0">
                <a:latin typeface="Arial" pitchFamily="34" charset="0"/>
                <a:cs typeface="Arial" pitchFamily="34" charset="0"/>
              </a:rPr>
              <a:t> - Traducción de Dirección de Red)</a:t>
            </a:r>
            <a:r>
              <a:rPr lang="es-E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11188" y="4292500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son: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 privadas</a:t>
            </a:r>
          </a:p>
        </p:txBody>
      </p:sp>
    </p:spTree>
    <p:extLst>
      <p:ext uri="{BB962C8B-B14F-4D97-AF65-F5344CB8AC3E}">
        <p14:creationId xmlns:p14="http://schemas.microsoft.com/office/powerpoint/2010/main" val="214067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632820"/>
            <a:ext cx="5989955" cy="2748508"/>
          </a:xfrm>
          <a:prstGeom prst="rect">
            <a:avLst/>
          </a:prstGeom>
        </p:spPr>
      </p:pic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899592" y="2318765"/>
            <a:ext cx="7758113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Las direcciones privadas se pueden utilizar junto con un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servidor de traducción de direcciones de red (NAT)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para suministrar conectividad a todos los hosts de una red que tiene relativamente pocas direcciones públicas disponibles. </a:t>
            </a:r>
            <a:endParaRPr lang="es-MX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739266" y="1374042"/>
            <a:ext cx="7773987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 uso más común es permitir utilizar direcciones privadas para acceder a Internet.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</a:t>
            </a:r>
            <a:r>
              <a:rPr lang="es-ES_tradnl" sz="2400" b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Address</a:t>
            </a: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2400" b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Translation</a:t>
            </a: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460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12976"/>
            <a:ext cx="4975025" cy="3168352"/>
          </a:xfrm>
          <a:prstGeom prst="rect">
            <a:avLst/>
          </a:prstGeom>
        </p:spPr>
      </p:pic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611560" y="1556792"/>
            <a:ext cx="77755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número de direcciones privadas es muy grande puede usarse solo una parte de direcciones públicas para salir a Internet desde la red privada. 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De esta manera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simultáneamente sólo pueden salir a Internet con una dirección IP tantos equipos como direcciones públicas se hayan contratado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611561" y="3377710"/>
            <a:ext cx="208823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1600" dirty="0">
                <a:latin typeface="Arial" pitchFamily="34" charset="0"/>
                <a:cs typeface="Arial" pitchFamily="34" charset="0"/>
              </a:rPr>
              <a:t>Se espera que con el advenimiento de </a:t>
            </a:r>
            <a:r>
              <a:rPr lang="es-MX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IPv6</a:t>
            </a:r>
            <a:r>
              <a:rPr lang="es-MX" sz="16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no sea necesario continuar con esta práctica.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</a:t>
            </a:r>
            <a:r>
              <a:rPr lang="es-ES_tradnl" sz="2400" b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Address</a:t>
            </a: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2400" b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Translation</a:t>
            </a: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53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070522"/>
            <a:ext cx="5734358" cy="3822905"/>
          </a:xfrm>
          <a:prstGeom prst="rect">
            <a:avLst/>
          </a:prstGeom>
        </p:spPr>
      </p:pic>
      <p:sp>
        <p:nvSpPr>
          <p:cNvPr id="6" name="4 CuadroTexto"/>
          <p:cNvSpPr txBox="1">
            <a:spLocks noChangeArrowheads="1"/>
          </p:cNvSpPr>
          <p:nvPr/>
        </p:nvSpPr>
        <p:spPr bwMode="auto">
          <a:xfrm>
            <a:off x="683568" y="1312803"/>
            <a:ext cx="7894598" cy="1711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En Febrero de 2011 se dio el anuncio que el direccionamiento de IPv4 estaba llegando a su fin y en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Junio de 2012 se dio el lanzamiento mundial de IPv6</a:t>
            </a:r>
            <a:r>
              <a:rPr lang="es-MX" sz="1800" dirty="0">
                <a:latin typeface="ZapfHumnst BT"/>
              </a:rPr>
              <a:t>, esto significó la inminente integración de IPv6 en Internet, ya que de lo contrario Internet podría detener su crecimiento.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-1825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 v6</a:t>
            </a:r>
          </a:p>
        </p:txBody>
      </p:sp>
    </p:spTree>
    <p:extLst>
      <p:ext uri="{BB962C8B-B14F-4D97-AF65-F5344CB8AC3E}">
        <p14:creationId xmlns:p14="http://schemas.microsoft.com/office/powerpoint/2010/main" val="71387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40768"/>
            <a:ext cx="3744416" cy="2801705"/>
          </a:xfrm>
          <a:prstGeom prst="rect">
            <a:avLst/>
          </a:prstGeom>
        </p:spPr>
      </p:pic>
      <p:sp>
        <p:nvSpPr>
          <p:cNvPr id="10" name="4 CuadroTexto"/>
          <p:cNvSpPr txBox="1">
            <a:spLocks noChangeArrowheads="1"/>
          </p:cNvSpPr>
          <p:nvPr/>
        </p:nvSpPr>
        <p:spPr bwMode="auto">
          <a:xfrm>
            <a:off x="4355976" y="1327408"/>
            <a:ext cx="453650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IPv4 soporta 4.294.967.296 (2</a:t>
            </a:r>
            <a:r>
              <a:rPr lang="es-MX" sz="1600" b="1" baseline="30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32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direcciones de red diferentes, un número inadecuado para dar una dirección a cada persona del planeta, y mucho menos para cada coche, teléfono, PDA o tostadora.; mientras que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IPv6 soporta 340.282.366.920.938.463.463.374.607.431.768.211.456 (2</a:t>
            </a:r>
            <a:r>
              <a:rPr lang="es-MX" sz="1600" b="1" baseline="30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128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ó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340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sextillones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direcciones.</a:t>
            </a:r>
          </a:p>
        </p:txBody>
      </p:sp>
      <p:pic>
        <p:nvPicPr>
          <p:cNvPr id="3687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" y="4626016"/>
            <a:ext cx="75025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 v6</a:t>
            </a:r>
          </a:p>
        </p:txBody>
      </p:sp>
    </p:spTree>
    <p:extLst>
      <p:ext uri="{BB962C8B-B14F-4D97-AF65-F5344CB8AC3E}">
        <p14:creationId xmlns:p14="http://schemas.microsoft.com/office/powerpoint/2010/main" val="90839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7 CuadroTexto"/>
          <p:cNvSpPr txBox="1">
            <a:spLocks noChangeArrowheads="1"/>
          </p:cNvSpPr>
          <p:nvPr/>
        </p:nvSpPr>
        <p:spPr bwMode="auto">
          <a:xfrm>
            <a:off x="747464" y="1700808"/>
            <a:ext cx="8001000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latin typeface="ZapfHumnst BT"/>
              </a:rPr>
              <a:t>  La dirección MAC es la dirección de la tarjeta de red.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latin typeface="ZapfHumnst BT"/>
              </a:rPr>
              <a:t>  La dirección MAC es única e irrepetible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s-MX" sz="900" dirty="0">
              <a:latin typeface="ZapfHumnst BT"/>
            </a:endParaRPr>
          </a:p>
          <a:p>
            <a:pPr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Una dirección MAC puede escribirse de dos formas:</a:t>
            </a:r>
          </a:p>
        </p:txBody>
      </p:sp>
      <p:sp>
        <p:nvSpPr>
          <p:cNvPr id="36868" name="10 CuadroTexto"/>
          <p:cNvSpPr txBox="1">
            <a:spLocks noChangeArrowheads="1"/>
          </p:cNvSpPr>
          <p:nvPr/>
        </p:nvSpPr>
        <p:spPr bwMode="auto">
          <a:xfrm>
            <a:off x="642938" y="1143000"/>
            <a:ext cx="7215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MAC (Direccionamiento físico o de hardware)</a:t>
            </a:r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41" y="3429000"/>
            <a:ext cx="852963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16" y="4509120"/>
            <a:ext cx="7556500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-1825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MAC</a:t>
            </a:r>
          </a:p>
        </p:txBody>
      </p:sp>
    </p:spTree>
    <p:extLst>
      <p:ext uri="{BB962C8B-B14F-4D97-AF65-F5344CB8AC3E}">
        <p14:creationId xmlns:p14="http://schemas.microsoft.com/office/powerpoint/2010/main" val="6126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  <p:bldP spid="3686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1285875"/>
            <a:ext cx="3086100" cy="198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7 CuadroTexto"/>
          <p:cNvSpPr txBox="1">
            <a:spLocks noChangeArrowheads="1"/>
          </p:cNvSpPr>
          <p:nvPr/>
        </p:nvSpPr>
        <p:spPr bwMode="auto">
          <a:xfrm>
            <a:off x="714375" y="1714500"/>
            <a:ext cx="51435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Es normalmente un equipo informático configurado para dotar a las máquinas de una red local (LAN) conectadas a él de un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acceso hacia una red exterior.</a:t>
            </a:r>
            <a:endParaRPr lang="es-MX" sz="1800" b="1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36868" name="10 CuadroTexto"/>
          <p:cNvSpPr txBox="1">
            <a:spLocks noChangeArrowheads="1"/>
          </p:cNvSpPr>
          <p:nvPr/>
        </p:nvSpPr>
        <p:spPr bwMode="auto">
          <a:xfrm>
            <a:off x="642938" y="1143000"/>
            <a:ext cx="7215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Puerta de enlace o Gateway</a:t>
            </a:r>
          </a:p>
        </p:txBody>
      </p:sp>
      <p:sp>
        <p:nvSpPr>
          <p:cNvPr id="7" name="7 CuadroTexto"/>
          <p:cNvSpPr txBox="1">
            <a:spLocks noChangeArrowheads="1"/>
          </p:cNvSpPr>
          <p:nvPr/>
        </p:nvSpPr>
        <p:spPr bwMode="auto">
          <a:xfrm>
            <a:off x="642938" y="4094163"/>
            <a:ext cx="8001000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un código numérico que forma parte de la dirección IP de las computadoras, tiene el mismo formato que la dirección IP, pero afecta sólo a un segmento particular de la red.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" name="10 CuadroTexto"/>
          <p:cNvSpPr txBox="1">
            <a:spLocks noChangeArrowheads="1"/>
          </p:cNvSpPr>
          <p:nvPr/>
        </p:nvSpPr>
        <p:spPr bwMode="auto">
          <a:xfrm>
            <a:off x="571500" y="3616325"/>
            <a:ext cx="7215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Máscara de subred (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Subnetting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Mask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9" name="7 CuadroTexto"/>
          <p:cNvSpPr txBox="1">
            <a:spLocks noChangeArrowheads="1"/>
          </p:cNvSpPr>
          <p:nvPr/>
        </p:nvSpPr>
        <p:spPr bwMode="auto">
          <a:xfrm>
            <a:off x="642938" y="5353050"/>
            <a:ext cx="80010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 utiliza para dividir grandes redes en redes menores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de tal manera que será la misma para las computadoras de una misma subred.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44016" y="-1825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</a:t>
            </a:r>
          </a:p>
        </p:txBody>
      </p:sp>
    </p:spTree>
    <p:extLst>
      <p:ext uri="{BB962C8B-B14F-4D97-AF65-F5344CB8AC3E}">
        <p14:creationId xmlns:p14="http://schemas.microsoft.com/office/powerpoint/2010/main" val="38130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  <p:bldP spid="36868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09600" y="1752600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name="Bitmap Image" r:id="rId4" imgW="1819280" imgH="2552567" progId="PBrush">
                  <p:embed/>
                </p:oleObj>
              </mc:Choice>
              <mc:Fallback>
                <p:oleObj name="Bitmap Image" r:id="rId4" imgW="1819280" imgH="255256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857500" y="2357438"/>
            <a:ext cx="5791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Conocer</a:t>
            </a:r>
            <a:r>
              <a:rPr lang="es-MX" sz="1800" dirty="0">
                <a:solidFill>
                  <a:schemeClr val="accent2"/>
                </a:solidFill>
                <a:latin typeface="ZapfHumnst BT"/>
              </a:rPr>
              <a:t> </a:t>
            </a:r>
            <a:r>
              <a:rPr lang="es-MX" sz="1800" dirty="0">
                <a:latin typeface="ZapfHumnst BT"/>
              </a:rPr>
              <a:t>el direccionamiento lógico y físico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17 Rectángulo redondeado"/>
          <p:cNvSpPr>
            <a:spLocks noChangeArrowheads="1"/>
          </p:cNvSpPr>
          <p:nvPr/>
        </p:nvSpPr>
        <p:spPr bwMode="auto">
          <a:xfrm>
            <a:off x="1143000" y="1636713"/>
            <a:ext cx="1928813" cy="465137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s-MX" sz="1600" b="1">
                <a:latin typeface="Arial" pitchFamily="34" charset="0"/>
                <a:cs typeface="Arial" pitchFamily="34" charset="0"/>
              </a:rPr>
              <a:t>Red</a:t>
            </a:r>
          </a:p>
        </p:txBody>
      </p:sp>
      <p:sp>
        <p:nvSpPr>
          <p:cNvPr id="4100" name="18 Rectángulo redondeado"/>
          <p:cNvSpPr>
            <a:spLocks noChangeArrowheads="1"/>
          </p:cNvSpPr>
          <p:nvPr/>
        </p:nvSpPr>
        <p:spPr bwMode="auto">
          <a:xfrm>
            <a:off x="1143000" y="2776889"/>
            <a:ext cx="1928813" cy="465138"/>
          </a:xfrm>
          <a:prstGeom prst="roundRect">
            <a:avLst>
              <a:gd name="adj" fmla="val 16667"/>
            </a:avLst>
          </a:prstGeom>
          <a:solidFill>
            <a:srgbClr val="FF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s-MX" sz="1600" b="1" dirty="0">
                <a:latin typeface="Arial" pitchFamily="34" charset="0"/>
                <a:cs typeface="Arial" pitchFamily="34" charset="0"/>
              </a:rPr>
              <a:t>Enlace de datos</a:t>
            </a:r>
          </a:p>
        </p:txBody>
      </p:sp>
      <p:sp>
        <p:nvSpPr>
          <p:cNvPr id="4101" name="11 CuadroTexto"/>
          <p:cNvSpPr txBox="1">
            <a:spLocks noChangeArrowheads="1"/>
          </p:cNvSpPr>
          <p:nvPr/>
        </p:nvSpPr>
        <p:spPr bwMode="auto">
          <a:xfrm>
            <a:off x="3429000" y="1684338"/>
            <a:ext cx="5607496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800" b="1" dirty="0">
                <a:latin typeface="ZapfHumnst BT"/>
              </a:rPr>
              <a:t>IP</a:t>
            </a:r>
            <a:r>
              <a:rPr lang="es-MX" sz="1800" dirty="0">
                <a:latin typeface="ZapfHumnst BT"/>
              </a:rPr>
              <a:t> (Internet </a:t>
            </a:r>
            <a:r>
              <a:rPr lang="es-MX" sz="1800" dirty="0" err="1">
                <a:latin typeface="ZapfHumnst BT"/>
              </a:rPr>
              <a:t>Protocol</a:t>
            </a:r>
            <a:r>
              <a:rPr lang="es-MX" sz="1800" dirty="0">
                <a:latin typeface="ZapfHumnst B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Direccionamiento lógico</a:t>
            </a:r>
          </a:p>
        </p:txBody>
      </p:sp>
      <p:sp>
        <p:nvSpPr>
          <p:cNvPr id="4102" name="12 CuadroTexto"/>
          <p:cNvSpPr txBox="1">
            <a:spLocks noChangeArrowheads="1"/>
          </p:cNvSpPr>
          <p:nvPr/>
        </p:nvSpPr>
        <p:spPr bwMode="auto">
          <a:xfrm>
            <a:off x="3429000" y="2854677"/>
            <a:ext cx="4383360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800" b="1" dirty="0">
                <a:latin typeface="ZapfHumnst BT"/>
              </a:rPr>
              <a:t>MAC </a:t>
            </a:r>
            <a:r>
              <a:rPr lang="es-MX" sz="1800" dirty="0">
                <a:latin typeface="ZapfHumnst BT"/>
              </a:rPr>
              <a:t>(Media Access Control)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Direccionamiento físico</a:t>
            </a:r>
          </a:p>
        </p:txBody>
      </p:sp>
      <p:pic>
        <p:nvPicPr>
          <p:cNvPr id="4103" name="10 Imagen" descr="addres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933056"/>
            <a:ext cx="3328911" cy="2700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</a:t>
            </a:r>
          </a:p>
        </p:txBody>
      </p:sp>
    </p:spTree>
    <p:extLst>
      <p:ext uri="{BB962C8B-B14F-4D97-AF65-F5344CB8AC3E}">
        <p14:creationId xmlns:p14="http://schemas.microsoft.com/office/powerpoint/2010/main" val="13552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888057" y="1335484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v4 (Direccionamiento lógico)</a:t>
            </a:r>
          </a:p>
        </p:txBody>
      </p:sp>
      <p:sp>
        <p:nvSpPr>
          <p:cNvPr id="31748" name="26 CuadroTexto"/>
          <p:cNvSpPr txBox="1">
            <a:spLocks noChangeArrowheads="1"/>
          </p:cNvSpPr>
          <p:nvPr/>
        </p:nvSpPr>
        <p:spPr bwMode="auto">
          <a:xfrm>
            <a:off x="888057" y="1906984"/>
            <a:ext cx="757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dirección IP puede escribirse de tres formas distintas: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175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87" y="3879875"/>
            <a:ext cx="7421562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49" y="2594000"/>
            <a:ext cx="75723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40212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17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15 CuadroTexto"/>
          <p:cNvSpPr txBox="1">
            <a:spLocks noChangeArrowheads="1"/>
          </p:cNvSpPr>
          <p:nvPr/>
        </p:nvSpPr>
        <p:spPr bwMode="auto">
          <a:xfrm>
            <a:off x="817761" y="1340768"/>
            <a:ext cx="38982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v4  (Direccionamiento lógico)</a:t>
            </a:r>
          </a:p>
        </p:txBody>
      </p:sp>
      <p:pic>
        <p:nvPicPr>
          <p:cNvPr id="327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23" y="2060848"/>
            <a:ext cx="7858125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250374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 v4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6623" y="1002958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D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2" name="Picture 2" descr="Las direcciones de clase 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9" y="2871217"/>
            <a:ext cx="2381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7544" y="1565639"/>
            <a:ext cx="8208912" cy="7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reservadas para </a:t>
            </a:r>
            <a:r>
              <a:rPr lang="es-MX" altLang="es-MX" sz="16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(multidifusión). Los datos de la multidifusión no están destinados para un host en particular.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61895" y="2367161"/>
            <a:ext cx="846608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1110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dando una serie de: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42802" y="3374305"/>
            <a:ext cx="8111692" cy="1020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resto de los bits se utilizan para identificar el grupo de computadoras al que el mensaje del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dirigido.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rango de direcciones IP va de 224.0.0.0 a 239.255.255.255 y no tienen máscara de subred. 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5536" y="4996314"/>
            <a:ext cx="8280921" cy="137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 para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fines experimentales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1111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por lo que las direcciones IP van de 240.0.0.0 a 255.255.255.254 y tampoco tienen máscara de subred. 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95537" y="4509120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E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0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15 CuadroTexto"/>
          <p:cNvSpPr txBox="1">
            <a:spLocks noChangeArrowheads="1"/>
          </p:cNvSpPr>
          <p:nvPr/>
        </p:nvSpPr>
        <p:spPr bwMode="auto">
          <a:xfrm>
            <a:off x="493787" y="1402928"/>
            <a:ext cx="328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(Direccionamiento lógico)</a:t>
            </a:r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088802"/>
            <a:ext cx="8193087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178025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428604"/>
            <a:ext cx="2847975" cy="1600200"/>
          </a:xfrm>
          <a:prstGeom prst="rect">
            <a:avLst/>
          </a:prstGeom>
        </p:spPr>
      </p:pic>
      <p:sp>
        <p:nvSpPr>
          <p:cNvPr id="34820" name="4 CuadroTexto"/>
          <p:cNvSpPr txBox="1">
            <a:spLocks noChangeArrowheads="1"/>
          </p:cNvSpPr>
          <p:nvPr/>
        </p:nvSpPr>
        <p:spPr bwMode="auto">
          <a:xfrm>
            <a:off x="539552" y="1387193"/>
            <a:ext cx="590465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reservada para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loopback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7" name="4 CuadroTexto"/>
          <p:cNvSpPr txBox="1">
            <a:spLocks noChangeArrowheads="1"/>
          </p:cNvSpPr>
          <p:nvPr/>
        </p:nvSpPr>
        <p:spPr bwMode="auto">
          <a:xfrm>
            <a:off x="539552" y="4702785"/>
            <a:ext cx="8001000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 utiliza en tareas de diagnóstico de conectividad y validez del protocolo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comunicación. Se utiliza para checar que la tarjeta de red esté funcionando. Ping 127.0.0.1. Todas las tarjetas se conectan a esta dirección.</a:t>
            </a:r>
          </a:p>
        </p:txBody>
      </p:sp>
      <p:sp>
        <p:nvSpPr>
          <p:cNvPr id="9" name="4 CuadroTexto"/>
          <p:cNvSpPr txBox="1">
            <a:spLocks noChangeArrowheads="1"/>
          </p:cNvSpPr>
          <p:nvPr/>
        </p:nvSpPr>
        <p:spPr bwMode="auto">
          <a:xfrm>
            <a:off x="539552" y="1958693"/>
            <a:ext cx="513311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dispositivo de red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loopback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interfaz de red virtual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siempre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representa al propio dispositivo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independientemente de la dirección IP que se le haya asignado. </a:t>
            </a:r>
          </a:p>
        </p:txBody>
      </p:sp>
      <p:sp>
        <p:nvSpPr>
          <p:cNvPr id="10" name="4 CuadroTexto"/>
          <p:cNvSpPr txBox="1">
            <a:spLocks noChangeArrowheads="1"/>
          </p:cNvSpPr>
          <p:nvPr/>
        </p:nvSpPr>
        <p:spPr bwMode="auto">
          <a:xfrm>
            <a:off x="539552" y="3717032"/>
            <a:ext cx="8001000" cy="81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interface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loopback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no está asociada con ningún tipo de hardware y no está físicamente conectada a la red.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127.0.0.1</a:t>
            </a:r>
          </a:p>
        </p:txBody>
      </p:sp>
    </p:spTree>
    <p:extLst>
      <p:ext uri="{BB962C8B-B14F-4D97-AF65-F5344CB8AC3E}">
        <p14:creationId xmlns:p14="http://schemas.microsoft.com/office/powerpoint/2010/main" val="42360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7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15 CuadroTexto"/>
          <p:cNvSpPr txBox="1">
            <a:spLocks noChangeArrowheads="1"/>
          </p:cNvSpPr>
          <p:nvPr/>
        </p:nvSpPr>
        <p:spPr bwMode="auto">
          <a:xfrm>
            <a:off x="571500" y="2492896"/>
            <a:ext cx="72151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ynamic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ost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onfiguration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rotocol)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4" name="4 CuadroTexto"/>
          <p:cNvSpPr txBox="1">
            <a:spLocks noChangeArrowheads="1"/>
          </p:cNvSpPr>
          <p:nvPr/>
        </p:nvSpPr>
        <p:spPr bwMode="auto">
          <a:xfrm>
            <a:off x="600595" y="3049962"/>
            <a:ext cx="7787829" cy="7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Protocolo que sirve para asignar una dirección IP dinámica a dispositivos en una red. </a:t>
            </a:r>
          </a:p>
        </p:txBody>
      </p:sp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571500" y="1071563"/>
            <a:ext cx="8001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Existen direcciones: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IP dinámicas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IP fijas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sp>
        <p:nvSpPr>
          <p:cNvPr id="9" name="4 CuadroTexto"/>
          <p:cNvSpPr txBox="1">
            <a:spLocks noChangeArrowheads="1"/>
          </p:cNvSpPr>
          <p:nvPr/>
        </p:nvSpPr>
        <p:spPr bwMode="auto">
          <a:xfrm>
            <a:off x="611560" y="3965912"/>
            <a:ext cx="2520280" cy="1695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un direccionamiento dinámico, un dispositivo puede obtener diferentes direcciones IP cada vez que se conecta a la red.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574504"/>
            <a:ext cx="5029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9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  <p:bldP spid="35844" grpId="0"/>
      <p:bldP spid="35845" grpId="0"/>
      <p:bldP spid="9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1055</Words>
  <Application>Microsoft Office PowerPoint</Application>
  <PresentationFormat>Presentación en pantalla (4:3)</PresentationFormat>
  <Paragraphs>94</Paragraphs>
  <Slides>18</Slides>
  <Notes>6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Arial</vt:lpstr>
      <vt:lpstr>Calibri</vt:lpstr>
      <vt:lpstr>Dom Casual</vt:lpstr>
      <vt:lpstr>Times New Roman</vt:lpstr>
      <vt:lpstr>ZapfHumnst BT</vt:lpstr>
      <vt:lpstr>Tema de Office</vt:lpstr>
      <vt:lpstr>Bitmap Image</vt:lpstr>
      <vt:lpstr>TC 2018  Fundamentos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61</cp:revision>
  <dcterms:created xsi:type="dcterms:W3CDTF">2013-06-11T22:32:36Z</dcterms:created>
  <dcterms:modified xsi:type="dcterms:W3CDTF">2020-02-24T15:36:00Z</dcterms:modified>
</cp:coreProperties>
</file>