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13" r:id="rId13"/>
    <p:sldId id="295" r:id="rId14"/>
    <p:sldId id="296" r:id="rId15"/>
    <p:sldId id="309" r:id="rId16"/>
    <p:sldId id="312" r:id="rId17"/>
    <p:sldId id="297" r:id="rId18"/>
    <p:sldId id="298" r:id="rId19"/>
    <p:sldId id="299" r:id="rId20"/>
    <p:sldId id="314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2998" autoAdjust="0"/>
  </p:normalViewPr>
  <p:slideViewPr>
    <p:cSldViewPr>
      <p:cViewPr varScale="1">
        <p:scale>
          <a:sx n="59" d="100"/>
          <a:sy n="59" d="100"/>
        </p:scale>
        <p:origin x="16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6D19A3-30B4-4D03-9512-B801C45E2276}" type="slidenum">
              <a:rPr lang="es-MX" altLang="es-MX" sz="1200" smtClean="0"/>
              <a:pPr/>
              <a:t>21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20201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16D40-0D67-4EC3-8E60-D17527C8232C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95527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67731-4868-4256-8581-4C046793C9A6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5622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DD0ED-03AC-4348-8003-A725B839526C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0183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C5BA8-75B8-423F-BC0D-7B0E884EAFF6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9298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557FC7-757D-41BB-8F31-5F1C067E16D9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95404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641E17-5FC0-4054-9913-03A659003F3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316842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8D1725-8391-4A1C-8315-81E864F79295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59960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B54E1F-7445-4B2D-9201-7F8C6F145607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369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E85E45-6F50-4F99-9BCB-E2A0EDA84CC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3310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24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A96650-9490-4BE0-8944-1B0693827EFB}" type="slidenum">
              <a:rPr lang="es-MX" altLang="es-MX" sz="1200" smtClean="0"/>
              <a:pPr/>
              <a:t>18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30/03/2020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Técnicas de modulación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</a:rPr>
              <a:t>Datos digitales – señales analógicas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15069"/>
            <a:ext cx="3303866" cy="22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8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1 CuadroTexto"/>
          <p:cNvSpPr txBox="1">
            <a:spLocks noChangeArrowheads="1"/>
          </p:cNvSpPr>
          <p:nvPr/>
        </p:nvSpPr>
        <p:spPr bwMode="auto">
          <a:xfrm>
            <a:off x="714375" y="1796802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amplitudes diferentes de la portadora. La señal transmitida para cada intervalo correspondiente a la duración de un bit es:</a:t>
            </a:r>
          </a:p>
        </p:txBody>
      </p:sp>
      <p:sp>
        <p:nvSpPr>
          <p:cNvPr id="11270" name="13 CuadroTexto"/>
          <p:cNvSpPr txBox="1">
            <a:spLocks noChangeArrowheads="1"/>
          </p:cNvSpPr>
          <p:nvPr/>
        </p:nvSpPr>
        <p:spPr bwMode="auto">
          <a:xfrm>
            <a:off x="2928938" y="3127375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1271" name="7 CuadroTexto"/>
          <p:cNvSpPr txBox="1">
            <a:spLocks noChangeArrowheads="1"/>
          </p:cNvSpPr>
          <p:nvPr/>
        </p:nvSpPr>
        <p:spPr bwMode="auto">
          <a:xfrm>
            <a:off x="1785938" y="3341688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1272" name="15 Abrir llave"/>
          <p:cNvSpPr>
            <a:spLocks/>
          </p:cNvSpPr>
          <p:nvPr/>
        </p:nvSpPr>
        <p:spPr bwMode="auto">
          <a:xfrm>
            <a:off x="2714625" y="3270250"/>
            <a:ext cx="214313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73" name="13 CuadroTexto"/>
          <p:cNvSpPr txBox="1">
            <a:spLocks noChangeArrowheads="1"/>
          </p:cNvSpPr>
          <p:nvPr/>
        </p:nvSpPr>
        <p:spPr bwMode="auto">
          <a:xfrm>
            <a:off x="1000125" y="4338638"/>
            <a:ext cx="23574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1274" name="13 CuadroTexto"/>
          <p:cNvSpPr txBox="1">
            <a:spLocks noChangeArrowheads="1"/>
          </p:cNvSpPr>
          <p:nvPr/>
        </p:nvSpPr>
        <p:spPr bwMode="auto">
          <a:xfrm>
            <a:off x="1000125" y="4983163"/>
            <a:ext cx="25717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1275" name="13 CuadroTexto"/>
          <p:cNvSpPr txBox="1">
            <a:spLocks noChangeArrowheads="1"/>
          </p:cNvSpPr>
          <p:nvPr/>
        </p:nvSpPr>
        <p:spPr bwMode="auto">
          <a:xfrm>
            <a:off x="4357688" y="5643563"/>
            <a:ext cx="4143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000" b="1">
                <a:cs typeface="Times New Roman" pitchFamily="18" charset="0"/>
              </a:rPr>
              <a:t>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Ángulo positivo (+)  o negativo ( - )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6" name="13 CuadroTexto"/>
          <p:cNvSpPr txBox="1">
            <a:spLocks noChangeArrowheads="1"/>
          </p:cNvSpPr>
          <p:nvPr/>
        </p:nvSpPr>
        <p:spPr bwMode="auto">
          <a:xfrm>
            <a:off x="4357688" y="4408488"/>
            <a:ext cx="2357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7" name="13 CuadroTexto"/>
          <p:cNvSpPr txBox="1">
            <a:spLocks noChangeArrowheads="1"/>
          </p:cNvSpPr>
          <p:nvPr/>
        </p:nvSpPr>
        <p:spPr bwMode="auto">
          <a:xfrm>
            <a:off x="4357688" y="5000625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t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Tiempo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3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2293" name="13 CuadroTexto"/>
          <p:cNvSpPr txBox="1">
            <a:spLocks noChangeArrowheads="1"/>
          </p:cNvSpPr>
          <p:nvPr/>
        </p:nvSpPr>
        <p:spPr bwMode="auto">
          <a:xfrm>
            <a:off x="2714625" y="1857375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1571625" y="2071688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2295" name="15 Abrir llave"/>
          <p:cNvSpPr>
            <a:spLocks/>
          </p:cNvSpPr>
          <p:nvPr/>
        </p:nvSpPr>
        <p:spPr bwMode="auto">
          <a:xfrm>
            <a:off x="2500313" y="2000250"/>
            <a:ext cx="214312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643438"/>
            <a:ext cx="30019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429125"/>
            <a:ext cx="5737225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7 CuadroTexto"/>
          <p:cNvSpPr txBox="1">
            <a:spLocks noChangeArrowheads="1"/>
          </p:cNvSpPr>
          <p:nvPr/>
        </p:nvSpPr>
        <p:spPr bwMode="auto">
          <a:xfrm>
            <a:off x="1643063" y="3071813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299" name="7 CuadroTexto"/>
          <p:cNvSpPr txBox="1">
            <a:spLocks noChangeArrowheads="1"/>
          </p:cNvSpPr>
          <p:nvPr/>
        </p:nvSpPr>
        <p:spPr bwMode="auto">
          <a:xfrm>
            <a:off x="1643063" y="3643313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1/3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2/3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300" name="13 CuadroTexto"/>
          <p:cNvSpPr txBox="1">
            <a:spLocks noChangeArrowheads="1"/>
          </p:cNvSpPr>
          <p:nvPr/>
        </p:nvSpPr>
        <p:spPr bwMode="auto">
          <a:xfrm>
            <a:off x="4643438" y="3071813"/>
            <a:ext cx="23574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2301" name="13 CuadroTexto"/>
          <p:cNvSpPr txBox="1">
            <a:spLocks noChangeArrowheads="1"/>
          </p:cNvSpPr>
          <p:nvPr/>
        </p:nvSpPr>
        <p:spPr bwMode="auto">
          <a:xfrm>
            <a:off x="4643438" y="3643313"/>
            <a:ext cx="2571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1</a:t>
            </a:r>
            <a:endParaRPr lang="es-MX" altLang="es-MX" sz="1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4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0" y="510422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2" y="2182405"/>
            <a:ext cx="3839814" cy="2105899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20381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38941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11560" y="548761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9013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35450" y="596531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21097" y="284169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02332" y="428830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3" y="1071563"/>
            <a:ext cx="6286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57250" y="1670050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357689" y="4929188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0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4341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frecuencias diferentes de la portadora. La señal transmitida para cada intervalo correspondiente a la duración de un bit es, por tanto:</a:t>
            </a:r>
          </a:p>
        </p:txBody>
      </p:sp>
      <p:sp>
        <p:nvSpPr>
          <p:cNvPr id="14342" name="13 CuadroTexto"/>
          <p:cNvSpPr txBox="1">
            <a:spLocks noChangeArrowheads="1"/>
          </p:cNvSpPr>
          <p:nvPr/>
        </p:nvSpPr>
        <p:spPr bwMode="auto">
          <a:xfrm>
            <a:off x="3000375" y="3484563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t + Ø )       1 binario</a:t>
            </a:r>
          </a:p>
        </p:txBody>
      </p:sp>
      <p:sp>
        <p:nvSpPr>
          <p:cNvPr id="14343" name="7 CuadroTexto"/>
          <p:cNvSpPr txBox="1">
            <a:spLocks noChangeArrowheads="1"/>
          </p:cNvSpPr>
          <p:nvPr/>
        </p:nvSpPr>
        <p:spPr bwMode="auto">
          <a:xfrm>
            <a:off x="1857375" y="3698875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4344" name="15 Abrir llave"/>
          <p:cNvSpPr>
            <a:spLocks/>
          </p:cNvSpPr>
          <p:nvPr/>
        </p:nvSpPr>
        <p:spPr bwMode="auto">
          <a:xfrm>
            <a:off x="2786063" y="3627438"/>
            <a:ext cx="214312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5" name="13 CuadroTexto"/>
          <p:cNvSpPr txBox="1">
            <a:spLocks noChangeArrowheads="1"/>
          </p:cNvSpPr>
          <p:nvPr/>
        </p:nvSpPr>
        <p:spPr bwMode="auto">
          <a:xfrm>
            <a:off x="1928813" y="4714875"/>
            <a:ext cx="30003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0</a:t>
            </a:r>
          </a:p>
        </p:txBody>
      </p:sp>
      <p:sp>
        <p:nvSpPr>
          <p:cNvPr id="14346" name="13 CuadroTexto"/>
          <p:cNvSpPr txBox="1">
            <a:spLocks noChangeArrowheads="1"/>
          </p:cNvSpPr>
          <p:nvPr/>
        </p:nvSpPr>
        <p:spPr bwMode="auto">
          <a:xfrm>
            <a:off x="1928813" y="5357813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1</a:t>
            </a:r>
            <a:endParaRPr lang="es-MX" altLang="es-MX" sz="18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611560" y="2117451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897310" y="2700982"/>
            <a:ext cx="7500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instante de asignar la frecuencia se mantiene la fase de la señal portadora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 permite cambios de fase)</a:t>
            </a:r>
          </a:p>
        </p:txBody>
      </p:sp>
      <p:sp>
        <p:nvSpPr>
          <p:cNvPr id="13" name="7 CuadroTexto"/>
          <p:cNvSpPr txBox="1">
            <a:spLocks noChangeArrowheads="1"/>
          </p:cNvSpPr>
          <p:nvPr/>
        </p:nvSpPr>
        <p:spPr bwMode="auto">
          <a:xfrm>
            <a:off x="611560" y="3868108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796777" y="4501182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fase no se mantienen al momento de asignar la frecuencia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(Permite cambios de fase)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500063" y="1347828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</p:spTree>
    <p:extLst>
      <p:ext uri="{BB962C8B-B14F-4D97-AF65-F5344CB8AC3E}">
        <p14:creationId xmlns:p14="http://schemas.microsoft.com/office/powerpoint/2010/main" val="11187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10" y="3000707"/>
            <a:ext cx="3710590" cy="3710590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172700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66039" y="5847655"/>
            <a:ext cx="38391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sincronización precisa.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37781" y="495394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684681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78413" y="5457998"/>
            <a:ext cx="3826733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más ancho de banda.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29596" y="105030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11559" y="3441774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11559" y="3949713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11559" y="4432553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57250" y="1643063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99732" y="5218906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88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389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utiliza dos fases para representar los dos dígitos binarios. La señal transmitida resultante durante el intervalo correspondiente a un bit es:</a:t>
            </a:r>
          </a:p>
        </p:txBody>
      </p:sp>
      <p:sp>
        <p:nvSpPr>
          <p:cNvPr id="16390" name="13 CuadroTexto"/>
          <p:cNvSpPr txBox="1">
            <a:spLocks noChangeArrowheads="1"/>
          </p:cNvSpPr>
          <p:nvPr/>
        </p:nvSpPr>
        <p:spPr bwMode="auto">
          <a:xfrm>
            <a:off x="3071813" y="3119438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2000" b="1" dirty="0">
                <a:cs typeface="Times New Roman" pitchFamily="18" charset="0"/>
              </a:rPr>
              <a:t>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baseline="-25000" dirty="0">
                <a:cs typeface="Times New Roman" pitchFamily="18" charset="0"/>
              </a:rPr>
              <a:t> </a:t>
            </a:r>
            <a:r>
              <a:rPr lang="es-MX" altLang="es-MX" sz="2000" b="1" dirty="0">
                <a:cs typeface="Times New Roman" pitchFamily="18" charset="0"/>
              </a:rPr>
              <a:t>)       1 binario</a:t>
            </a:r>
          </a:p>
        </p:txBody>
      </p:sp>
      <p:sp>
        <p:nvSpPr>
          <p:cNvPr id="16391" name="7 CuadroTexto"/>
          <p:cNvSpPr txBox="1">
            <a:spLocks noChangeArrowheads="1"/>
          </p:cNvSpPr>
          <p:nvPr/>
        </p:nvSpPr>
        <p:spPr bwMode="auto">
          <a:xfrm>
            <a:off x="1928813" y="3333750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6392" name="15 Abrir llave"/>
          <p:cNvSpPr>
            <a:spLocks/>
          </p:cNvSpPr>
          <p:nvPr/>
        </p:nvSpPr>
        <p:spPr bwMode="auto">
          <a:xfrm>
            <a:off x="2857500" y="3262313"/>
            <a:ext cx="214313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93" name="13 CuadroTexto"/>
          <p:cNvSpPr txBox="1">
            <a:spLocks noChangeArrowheads="1"/>
          </p:cNvSpPr>
          <p:nvPr/>
        </p:nvSpPr>
        <p:spPr bwMode="auto">
          <a:xfrm>
            <a:off x="1714500" y="4349750"/>
            <a:ext cx="300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0</a:t>
            </a:r>
          </a:p>
        </p:txBody>
      </p:sp>
      <p:sp>
        <p:nvSpPr>
          <p:cNvPr id="16394" name="13 CuadroTexto"/>
          <p:cNvSpPr txBox="1">
            <a:spLocks noChangeArrowheads="1"/>
          </p:cNvSpPr>
          <p:nvPr/>
        </p:nvSpPr>
        <p:spPr bwMode="auto">
          <a:xfrm>
            <a:off x="1714500" y="4992688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6395" name="7 CuadroTexto"/>
          <p:cNvSpPr txBox="1">
            <a:spLocks noChangeArrowheads="1"/>
          </p:cNvSpPr>
          <p:nvPr/>
        </p:nvSpPr>
        <p:spPr bwMode="auto">
          <a:xfrm>
            <a:off x="5072063" y="4429125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6" name="7 CuadroTexto"/>
          <p:cNvSpPr txBox="1">
            <a:spLocks noChangeArrowheads="1"/>
          </p:cNvSpPr>
          <p:nvPr/>
        </p:nvSpPr>
        <p:spPr bwMode="auto">
          <a:xfrm>
            <a:off x="5072063" y="5000625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7" name="7 CuadroTexto"/>
          <p:cNvSpPr txBox="1">
            <a:spLocks noChangeArrowheads="1"/>
          </p:cNvSpPr>
          <p:nvPr/>
        </p:nvSpPr>
        <p:spPr bwMode="auto">
          <a:xfrm>
            <a:off x="5072063" y="5602288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7412" name="7 CuadroTexto"/>
          <p:cNvSpPr txBox="1">
            <a:spLocks noChangeArrowheads="1"/>
          </p:cNvSpPr>
          <p:nvPr/>
        </p:nvSpPr>
        <p:spPr bwMode="auto">
          <a:xfrm>
            <a:off x="1068710" y="1938858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7413" name="11 CuadroTexto"/>
          <p:cNvSpPr txBox="1">
            <a:spLocks noChangeArrowheads="1"/>
          </p:cNvSpPr>
          <p:nvPr/>
        </p:nvSpPr>
        <p:spPr bwMode="auto">
          <a:xfrm>
            <a:off x="1143000" y="2467744"/>
            <a:ext cx="750093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4" name="7 CuadroTexto"/>
          <p:cNvSpPr txBox="1">
            <a:spLocks noChangeArrowheads="1"/>
          </p:cNvSpPr>
          <p:nvPr/>
        </p:nvSpPr>
        <p:spPr bwMode="auto">
          <a:xfrm>
            <a:off x="1068710" y="3220036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415" name="11 CuadroTexto"/>
          <p:cNvSpPr txBox="1">
            <a:spLocks noChangeArrowheads="1"/>
          </p:cNvSpPr>
          <p:nvPr/>
        </p:nvSpPr>
        <p:spPr bwMode="auto">
          <a:xfrm>
            <a:off x="1143000" y="3717032"/>
            <a:ext cx="72151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última señal insertada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6" name="11 CuadroTexto"/>
          <p:cNvSpPr txBox="1">
            <a:spLocks noChangeArrowheads="1"/>
          </p:cNvSpPr>
          <p:nvPr/>
        </p:nvSpPr>
        <p:spPr bwMode="auto">
          <a:xfrm>
            <a:off x="395536" y="5241974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1200" indent="-711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     ASK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solo puede ser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coherente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ya que la amplitud únicamente aumenta o disminuye con respecto a la señal portadora.</a:t>
            </a:r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36848" y="4531186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</p:spTree>
    <p:extLst>
      <p:ext uri="{BB962C8B-B14F-4D97-AF65-F5344CB8AC3E}">
        <p14:creationId xmlns:p14="http://schemas.microsoft.com/office/powerpoint/2010/main" val="13900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5" grpId="0"/>
      <p:bldP spid="17416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17961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técnicas básicas de modulación que transforman los datos digitales en señales analógicas.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4997"/>
              </p:ext>
            </p:extLst>
          </p:nvPr>
        </p:nvGraphicFramePr>
        <p:xfrm>
          <a:off x="819150" y="1828800"/>
          <a:ext cx="1904482" cy="26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904482" cy="2608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521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21515" y="2155939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467544" y="1106484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621516" y="2876019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21516" y="1756990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647737" y="572672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88369" y="6086762"/>
            <a:ext cx="763800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Se requiere de </a:t>
            </a:r>
            <a:r>
              <a:rPr lang="es-MX" altLang="es-MX" sz="1500" b="1" dirty="0">
                <a:latin typeface="ZapfHumnst BT"/>
              </a:rPr>
              <a:t>equipos de recepción más complejos </a:t>
            </a:r>
            <a:r>
              <a:rPr lang="es-MX" altLang="es-MX" sz="1500" dirty="0">
                <a:latin typeface="ZapfHumnst BT"/>
              </a:rPr>
              <a:t>que en FSK y ASK. </a:t>
            </a:r>
          </a:p>
        </p:txBody>
      </p: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621515" y="4070538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21515" y="4539461"/>
            <a:ext cx="78021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Es el método más eficiente para transmitir datos binarios en presencia de ruido.</a:t>
            </a: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621515" y="4899501"/>
            <a:ext cx="78021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A mayor número de fases, </a:t>
            </a:r>
            <a:r>
              <a:rPr lang="es-MX" altLang="es-MX" sz="1500" b="1" dirty="0">
                <a:latin typeface="ZapfHumnst BT"/>
              </a:rPr>
              <a:t>mayor es la cantidad de información</a:t>
            </a:r>
            <a:r>
              <a:rPr lang="es-MX" altLang="es-MX" sz="1500" dirty="0">
                <a:latin typeface="ZapfHumnst BT"/>
              </a:rPr>
              <a:t> que se puede transmitir, utilizando el mismo ancho de banda.</a:t>
            </a: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21516" y="3286084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21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" name="16 Rectángulo"/>
          <p:cNvSpPr>
            <a:spLocks noChangeArrowheads="1"/>
          </p:cNvSpPr>
          <p:nvPr/>
        </p:nvSpPr>
        <p:spPr bwMode="auto">
          <a:xfrm>
            <a:off x="1086706" y="291647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301019" y="3416535"/>
            <a:ext cx="2571750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Fase de 0°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Fase de 180°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96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84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Arc 47"/>
          <p:cNvSpPr>
            <a:spLocks/>
          </p:cNvSpPr>
          <p:nvPr/>
        </p:nvSpPr>
        <p:spPr bwMode="auto">
          <a:xfrm>
            <a:off x="4989959" y="3999383"/>
            <a:ext cx="125412" cy="869950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  <a:lnTo>
                  <a:pt x="21600" y="21598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3" name="Arc 48"/>
          <p:cNvSpPr>
            <a:spLocks/>
          </p:cNvSpPr>
          <p:nvPr/>
        </p:nvSpPr>
        <p:spPr bwMode="auto">
          <a:xfrm>
            <a:off x="5109021" y="4004145"/>
            <a:ext cx="127000" cy="869950"/>
          </a:xfrm>
          <a:custGeom>
            <a:avLst/>
            <a:gdLst>
              <a:gd name="T0" fmla="*/ 0 w 21873"/>
              <a:gd name="T1" fmla="*/ 2147483647 h 21600"/>
              <a:gd name="T2" fmla="*/ 2147483647 w 21873"/>
              <a:gd name="T3" fmla="*/ 2147483647 h 21600"/>
              <a:gd name="T4" fmla="*/ 2147483647 w 21873"/>
              <a:gd name="T5" fmla="*/ 2147483647 h 21600"/>
              <a:gd name="T6" fmla="*/ 0 60000 65536"/>
              <a:gd name="T7" fmla="*/ 0 60000 65536"/>
              <a:gd name="T8" fmla="*/ 0 60000 65536"/>
              <a:gd name="T9" fmla="*/ 0 w 21873"/>
              <a:gd name="T10" fmla="*/ 0 h 21600"/>
              <a:gd name="T11" fmla="*/ 21873 w 218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73" h="21600" fill="none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4" name="Arc 49"/>
          <p:cNvSpPr>
            <a:spLocks/>
          </p:cNvSpPr>
          <p:nvPr/>
        </p:nvSpPr>
        <p:spPr bwMode="auto">
          <a:xfrm>
            <a:off x="5242371" y="4888383"/>
            <a:ext cx="125413" cy="8699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5" name="Arc 50"/>
          <p:cNvSpPr>
            <a:spLocks/>
          </p:cNvSpPr>
          <p:nvPr/>
        </p:nvSpPr>
        <p:spPr bwMode="auto">
          <a:xfrm>
            <a:off x="5361434" y="4893145"/>
            <a:ext cx="125412" cy="8699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46" name="Group 26"/>
          <p:cNvGrpSpPr>
            <a:grpSpLocks/>
          </p:cNvGrpSpPr>
          <p:nvPr/>
        </p:nvGrpSpPr>
        <p:grpSpPr bwMode="auto">
          <a:xfrm>
            <a:off x="5771009" y="4005733"/>
            <a:ext cx="496887" cy="1763712"/>
            <a:chOff x="4012" y="991"/>
            <a:chExt cx="313" cy="1111"/>
          </a:xfrm>
        </p:grpSpPr>
        <p:sp>
          <p:nvSpPr>
            <p:cNvPr id="18471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2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3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4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7" name="Group 31"/>
          <p:cNvGrpSpPr>
            <a:grpSpLocks/>
          </p:cNvGrpSpPr>
          <p:nvPr/>
        </p:nvGrpSpPr>
        <p:grpSpPr bwMode="auto">
          <a:xfrm>
            <a:off x="6267896" y="4054945"/>
            <a:ext cx="496888" cy="1763713"/>
            <a:chOff x="4323" y="1005"/>
            <a:chExt cx="313" cy="1111"/>
          </a:xfrm>
        </p:grpSpPr>
        <p:sp>
          <p:nvSpPr>
            <p:cNvPr id="18467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8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9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0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8" name="Group 31"/>
          <p:cNvGrpSpPr>
            <a:grpSpLocks/>
          </p:cNvGrpSpPr>
          <p:nvPr/>
        </p:nvGrpSpPr>
        <p:grpSpPr bwMode="auto">
          <a:xfrm>
            <a:off x="7053709" y="4005733"/>
            <a:ext cx="496887" cy="1763712"/>
            <a:chOff x="4323" y="1005"/>
            <a:chExt cx="313" cy="1111"/>
          </a:xfrm>
        </p:grpSpPr>
        <p:sp>
          <p:nvSpPr>
            <p:cNvPr id="18463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4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5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6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49" name="39 CuadroTexto"/>
          <p:cNvSpPr txBox="1">
            <a:spLocks noChangeArrowheads="1"/>
          </p:cNvSpPr>
          <p:nvPr/>
        </p:nvSpPr>
        <p:spPr bwMode="auto">
          <a:xfrm>
            <a:off x="4894709" y="3377083"/>
            <a:ext cx="3286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2000" b="1">
                <a:latin typeface="ZapfHumnst BT"/>
              </a:rPr>
              <a:t>  0      1     1     1      0     1</a:t>
            </a:r>
          </a:p>
        </p:txBody>
      </p:sp>
      <p:cxnSp>
        <p:nvCxnSpPr>
          <p:cNvPr id="18450" name="41 Conector recto"/>
          <p:cNvCxnSpPr>
            <a:cxnSpLocks noChangeShapeType="1"/>
          </p:cNvCxnSpPr>
          <p:nvPr/>
        </p:nvCxnSpPr>
        <p:spPr bwMode="auto">
          <a:xfrm rot="5400000" flipH="1" flipV="1">
            <a:off x="43589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43 Conector recto"/>
          <p:cNvCxnSpPr>
            <a:cxnSpLocks noChangeShapeType="1"/>
          </p:cNvCxnSpPr>
          <p:nvPr/>
        </p:nvCxnSpPr>
        <p:spPr bwMode="auto">
          <a:xfrm rot="5400000" flipH="1" flipV="1">
            <a:off x="49304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47 Conector recto"/>
          <p:cNvCxnSpPr>
            <a:cxnSpLocks noChangeShapeType="1"/>
          </p:cNvCxnSpPr>
          <p:nvPr/>
        </p:nvCxnSpPr>
        <p:spPr bwMode="auto">
          <a:xfrm rot="16200000" flipV="1">
            <a:off x="5966271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48 Conector recto"/>
          <p:cNvCxnSpPr>
            <a:cxnSpLocks noChangeShapeType="1"/>
          </p:cNvCxnSpPr>
          <p:nvPr/>
        </p:nvCxnSpPr>
        <p:spPr bwMode="auto">
          <a:xfrm rot="16200000" flipV="1">
            <a:off x="6466333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49 Conector recto"/>
          <p:cNvCxnSpPr>
            <a:cxnSpLocks noChangeShapeType="1"/>
          </p:cNvCxnSpPr>
          <p:nvPr/>
        </p:nvCxnSpPr>
        <p:spPr bwMode="auto">
          <a:xfrm rot="5400000" flipH="1" flipV="1">
            <a:off x="6967190" y="5020939"/>
            <a:ext cx="214312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51 Conector recto de flecha"/>
          <p:cNvCxnSpPr>
            <a:cxnSpLocks noChangeShapeType="1"/>
          </p:cNvCxnSpPr>
          <p:nvPr/>
        </p:nvCxnSpPr>
        <p:spPr bwMode="auto">
          <a:xfrm>
            <a:off x="4964559" y="4878858"/>
            <a:ext cx="3502025" cy="1587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52 Conector recto de flecha"/>
          <p:cNvCxnSpPr>
            <a:cxnSpLocks noChangeShapeType="1"/>
          </p:cNvCxnSpPr>
          <p:nvPr/>
        </p:nvCxnSpPr>
        <p:spPr bwMode="auto">
          <a:xfrm rot="5400000" flipH="1" flipV="1">
            <a:off x="3714402" y="4843139"/>
            <a:ext cx="2498725" cy="1588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62 Conector recto"/>
          <p:cNvCxnSpPr>
            <a:cxnSpLocks noChangeShapeType="1"/>
          </p:cNvCxnSpPr>
          <p:nvPr/>
        </p:nvCxnSpPr>
        <p:spPr bwMode="auto">
          <a:xfrm rot="16200000" flipV="1">
            <a:off x="5466208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63 CuadroTexto"/>
          <p:cNvSpPr txBox="1"/>
          <p:nvPr/>
        </p:nvSpPr>
        <p:spPr>
          <a:xfrm>
            <a:off x="8036371" y="5021733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Tiempo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3821559" y="4174008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Amplitud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1785938"/>
            <a:ext cx="778668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En la modulación por desplazamiento de fase,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fase cambia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para representar el 1 o el 0 binario, mientras que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amplitud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pico como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frecuencia permanecen constantes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85814" y="4786313"/>
            <a:ext cx="3761306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se le denomina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 binario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debido a que usan dos fases distintas (0 y 180 grados).</a:t>
            </a:r>
          </a:p>
        </p:txBody>
      </p:sp>
      <p:sp>
        <p:nvSpPr>
          <p:cNvPr id="1846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</p:spTree>
    <p:extLst>
      <p:ext uri="{BB962C8B-B14F-4D97-AF65-F5344CB8AC3E}">
        <p14:creationId xmlns:p14="http://schemas.microsoft.com/office/powerpoint/2010/main" val="31376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9460" name="7 CuadroTexto"/>
          <p:cNvSpPr txBox="1">
            <a:spLocks noChangeArrowheads="1"/>
          </p:cNvSpPr>
          <p:nvPr/>
        </p:nvSpPr>
        <p:spPr bwMode="auto">
          <a:xfrm>
            <a:off x="571500" y="1160463"/>
            <a:ext cx="3500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(PSK binario)</a:t>
            </a:r>
          </a:p>
        </p:txBody>
      </p:sp>
      <p:grpSp>
        <p:nvGrpSpPr>
          <p:cNvPr id="19461" name="65 Grupo"/>
          <p:cNvGrpSpPr>
            <a:grpSpLocks/>
          </p:cNvGrpSpPr>
          <p:nvPr/>
        </p:nvGrpSpPr>
        <p:grpSpPr bwMode="auto">
          <a:xfrm>
            <a:off x="3786188" y="1927225"/>
            <a:ext cx="5072062" cy="2716213"/>
            <a:chOff x="4071934" y="2571744"/>
            <a:chExt cx="5072098" cy="2715438"/>
          </a:xfrm>
        </p:grpSpPr>
        <p:pic>
          <p:nvPicPr>
            <p:cNvPr id="194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8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932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820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7" name="Arc 47"/>
            <p:cNvSpPr>
              <a:spLocks/>
            </p:cNvSpPr>
            <p:nvPr/>
          </p:nvSpPr>
          <p:spPr bwMode="auto">
            <a:xfrm>
              <a:off x="5096695" y="3192460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8" name="Arc 48"/>
            <p:cNvSpPr>
              <a:spLocks/>
            </p:cNvSpPr>
            <p:nvPr/>
          </p:nvSpPr>
          <p:spPr bwMode="auto">
            <a:xfrm>
              <a:off x="5215757" y="3197223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9" name="Arc 49"/>
            <p:cNvSpPr>
              <a:spLocks/>
            </p:cNvSpPr>
            <p:nvPr/>
          </p:nvSpPr>
          <p:spPr bwMode="auto">
            <a:xfrm>
              <a:off x="5349107" y="4081460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90" name="Arc 50"/>
            <p:cNvSpPr>
              <a:spLocks/>
            </p:cNvSpPr>
            <p:nvPr/>
          </p:nvSpPr>
          <p:spPr bwMode="auto">
            <a:xfrm>
              <a:off x="5468170" y="4086223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491" name="Group 26"/>
            <p:cNvGrpSpPr>
              <a:grpSpLocks/>
            </p:cNvGrpSpPr>
            <p:nvPr/>
          </p:nvGrpSpPr>
          <p:grpSpPr bwMode="auto">
            <a:xfrm>
              <a:off x="5877745" y="3198810"/>
              <a:ext cx="496887" cy="1763713"/>
              <a:chOff x="4012" y="991"/>
              <a:chExt cx="313" cy="1111"/>
            </a:xfrm>
          </p:grpSpPr>
          <p:sp>
            <p:nvSpPr>
              <p:cNvPr id="19513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4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5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6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2" name="Group 31"/>
            <p:cNvGrpSpPr>
              <a:grpSpLocks/>
            </p:cNvGrpSpPr>
            <p:nvPr/>
          </p:nvGrpSpPr>
          <p:grpSpPr bwMode="auto">
            <a:xfrm>
              <a:off x="6374632" y="3248023"/>
              <a:ext cx="496888" cy="1763712"/>
              <a:chOff x="4323" y="1005"/>
              <a:chExt cx="313" cy="1111"/>
            </a:xfrm>
          </p:grpSpPr>
          <p:sp>
            <p:nvSpPr>
              <p:cNvPr id="19509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0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1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2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3" name="Group 31"/>
            <p:cNvGrpSpPr>
              <a:grpSpLocks/>
            </p:cNvGrpSpPr>
            <p:nvPr/>
          </p:nvGrpSpPr>
          <p:grpSpPr bwMode="auto">
            <a:xfrm>
              <a:off x="7160445" y="3198810"/>
              <a:ext cx="496887" cy="1763713"/>
              <a:chOff x="4323" y="1005"/>
              <a:chExt cx="313" cy="1111"/>
            </a:xfrm>
          </p:grpSpPr>
          <p:sp>
            <p:nvSpPr>
              <p:cNvPr id="19505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6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7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8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9494" name="39 CuadroTexto"/>
            <p:cNvSpPr txBox="1">
              <a:spLocks noChangeArrowheads="1"/>
            </p:cNvSpPr>
            <p:nvPr/>
          </p:nvSpPr>
          <p:spPr bwMode="auto">
            <a:xfrm>
              <a:off x="5001422" y="2571744"/>
              <a:ext cx="3286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2000" b="1">
                  <a:latin typeface="ZapfHumnst BT"/>
                </a:rPr>
                <a:t>  0      1     1     1      0     1</a:t>
              </a:r>
            </a:p>
          </p:txBody>
        </p:sp>
        <p:cxnSp>
          <p:nvCxnSpPr>
            <p:cNvPr id="1949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66431" y="4179099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37538" y="4178702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6072992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6573058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4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7073918" y="421402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51 Conector recto de flecha"/>
            <p:cNvCxnSpPr>
              <a:cxnSpLocks noChangeShapeType="1"/>
            </p:cNvCxnSpPr>
            <p:nvPr/>
          </p:nvCxnSpPr>
          <p:spPr bwMode="auto">
            <a:xfrm>
              <a:off x="5072066" y="4071942"/>
              <a:ext cx="350125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21504" y="4036620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5572927" y="4214818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8143900" y="4215925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071934" y="3214499"/>
              <a:ext cx="1000132" cy="3380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</p:grp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1214438" y="2714625"/>
          <a:ext cx="1785937" cy="94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0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Bit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0°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180°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3" name="53 Grupo"/>
          <p:cNvGrpSpPr>
            <a:grpSpLocks/>
          </p:cNvGrpSpPr>
          <p:nvPr/>
        </p:nvGrpSpPr>
        <p:grpSpPr bwMode="auto">
          <a:xfrm>
            <a:off x="1071563" y="5000625"/>
            <a:ext cx="4214812" cy="857250"/>
            <a:chOff x="1214425" y="5000642"/>
            <a:chExt cx="4214831" cy="857250"/>
          </a:xfrm>
        </p:grpSpPr>
        <p:grpSp>
          <p:nvGrpSpPr>
            <p:cNvPr id="19474" name="60 Grupo"/>
            <p:cNvGrpSpPr>
              <a:grpSpLocks/>
            </p:cNvGrpSpPr>
            <p:nvPr/>
          </p:nvGrpSpPr>
          <p:grpSpPr bwMode="auto">
            <a:xfrm>
              <a:off x="2143125" y="5000642"/>
              <a:ext cx="2357437" cy="857250"/>
              <a:chOff x="1214414" y="4929198"/>
              <a:chExt cx="2357454" cy="857256"/>
            </a:xfrm>
          </p:grpSpPr>
          <p:cxnSp>
            <p:nvCxnSpPr>
              <p:cNvPr id="19477" name="45 Conector recto"/>
              <p:cNvCxnSpPr>
                <a:cxnSpLocks noChangeShapeType="1"/>
              </p:cNvCxnSpPr>
              <p:nvPr/>
            </p:nvCxnSpPr>
            <p:spPr bwMode="auto">
              <a:xfrm>
                <a:off x="1214414" y="5429264"/>
                <a:ext cx="235745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8" name="50 Conector recto"/>
              <p:cNvCxnSpPr>
                <a:cxnSpLocks noChangeShapeType="1"/>
              </p:cNvCxnSpPr>
              <p:nvPr/>
            </p:nvCxnSpPr>
            <p:spPr bwMode="auto">
              <a:xfrm rot="16200000" flipV="1">
                <a:off x="2000233" y="5419740"/>
                <a:ext cx="723904" cy="952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54 Elipse"/>
              <p:cNvSpPr/>
              <p:nvPr/>
            </p:nvSpPr>
            <p:spPr bwMode="auto">
              <a:xfrm>
                <a:off x="1428721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6" name="55 Elipse"/>
              <p:cNvSpPr/>
              <p:nvPr/>
            </p:nvSpPr>
            <p:spPr bwMode="auto">
              <a:xfrm>
                <a:off x="3214679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357282" y="4929198"/>
                <a:ext cx="357192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>
              <a:xfrm>
                <a:off x="3143241" y="4929198"/>
                <a:ext cx="357191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0</a:t>
                </a:r>
              </a:p>
            </p:txBody>
          </p:sp>
        </p:grpSp>
        <p:sp>
          <p:nvSpPr>
            <p:cNvPr id="19475" name="16 Rectángulo"/>
            <p:cNvSpPr>
              <a:spLocks noChangeArrowheads="1"/>
            </p:cNvSpPr>
            <p:nvPr/>
          </p:nvSpPr>
          <p:spPr bwMode="auto">
            <a:xfrm>
              <a:off x="4500573" y="5253367"/>
              <a:ext cx="9286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19476" name="16 Rectángulo"/>
            <p:cNvSpPr>
              <a:spLocks noChangeArrowheads="1"/>
            </p:cNvSpPr>
            <p:nvPr/>
          </p:nvSpPr>
          <p:spPr bwMode="auto">
            <a:xfrm>
              <a:off x="1214425" y="5214966"/>
              <a:ext cx="1000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4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2132856"/>
            <a:ext cx="8143875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Ahora, en lugar de utilizar solamente dos variaciones de una señal, cada una representando un bit, se pueden utilizar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cuatro variaciones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dejar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desplazamiento de fase represente dos bits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0485" name="7 CuadroTexto"/>
          <p:cNvSpPr txBox="1">
            <a:spLocks noChangeArrowheads="1"/>
          </p:cNvSpPr>
          <p:nvPr/>
        </p:nvSpPr>
        <p:spPr bwMode="auto">
          <a:xfrm>
            <a:off x="642938" y="1071563"/>
            <a:ext cx="8143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(QPSK)</a:t>
            </a:r>
            <a:endParaRPr lang="es-MX" altLang="es-MX" sz="1500" i="1" dirty="0">
              <a:solidFill>
                <a:schemeClr val="accent3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0486" name="10 Grupo"/>
          <p:cNvGrpSpPr>
            <a:grpSpLocks/>
          </p:cNvGrpSpPr>
          <p:nvPr/>
        </p:nvGrpSpPr>
        <p:grpSpPr bwMode="auto">
          <a:xfrm>
            <a:off x="1214438" y="4429125"/>
            <a:ext cx="2571750" cy="2214563"/>
            <a:chOff x="857224" y="4572008"/>
            <a:chExt cx="2571768" cy="2214578"/>
          </a:xfrm>
        </p:grpSpPr>
        <p:cxnSp>
          <p:nvCxnSpPr>
            <p:cNvPr id="20490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4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5" name="44 Elipse"/>
            <p:cNvSpPr/>
            <p:nvPr/>
          </p:nvSpPr>
          <p:spPr bwMode="auto">
            <a:xfrm>
              <a:off x="2786049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>
            <a:xfrm>
              <a:off x="2928925" y="5429264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48" name="47 Elipse"/>
            <p:cNvSpPr/>
            <p:nvPr/>
          </p:nvSpPr>
          <p:spPr bwMode="auto">
            <a:xfrm>
              <a:off x="2071669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9" name="48 Elipse"/>
            <p:cNvSpPr/>
            <p:nvPr/>
          </p:nvSpPr>
          <p:spPr bwMode="auto">
            <a:xfrm>
              <a:off x="2071669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0" name="Rectangle 3"/>
            <p:cNvSpPr txBox="1">
              <a:spLocks noChangeArrowheads="1"/>
            </p:cNvSpPr>
            <p:nvPr/>
          </p:nvSpPr>
          <p:spPr>
            <a:xfrm>
              <a:off x="1928793" y="4572008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51" name="Rectangle 3"/>
            <p:cNvSpPr txBox="1">
              <a:spLocks noChangeArrowheads="1"/>
            </p:cNvSpPr>
            <p:nvPr/>
          </p:nvSpPr>
          <p:spPr>
            <a:xfrm>
              <a:off x="1928793" y="6286520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pic>
        <p:nvPicPr>
          <p:cNvPr id="2048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429125"/>
            <a:ext cx="4200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14375" y="3291260"/>
            <a:ext cx="8143875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par de bits representados por cada fase se denomina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14375" y="3720455"/>
            <a:ext cx="7858125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transmiten datos dos veces más rápido que 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964629" y="1628800"/>
            <a:ext cx="814387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- Modulación por desplazamiento de fase en cuadratura)</a:t>
            </a:r>
          </a:p>
        </p:txBody>
      </p:sp>
    </p:spTree>
    <p:extLst>
      <p:ext uri="{BB962C8B-B14F-4D97-AF65-F5344CB8AC3E}">
        <p14:creationId xmlns:p14="http://schemas.microsoft.com/office/powerpoint/2010/main" val="10832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1508" name="7 CuadroTexto"/>
          <p:cNvSpPr txBox="1">
            <a:spLocks noChangeArrowheads="1"/>
          </p:cNvSpPr>
          <p:nvPr/>
        </p:nvSpPr>
        <p:spPr bwMode="auto">
          <a:xfrm>
            <a:off x="642939" y="1214438"/>
            <a:ext cx="27860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 QPSK )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1509" name="76 Grupo"/>
          <p:cNvGrpSpPr>
            <a:grpSpLocks/>
          </p:cNvGrpSpPr>
          <p:nvPr/>
        </p:nvGrpSpPr>
        <p:grpSpPr bwMode="auto">
          <a:xfrm>
            <a:off x="3927879" y="1073150"/>
            <a:ext cx="4786312" cy="2716213"/>
            <a:chOff x="1928794" y="3429000"/>
            <a:chExt cx="4786346" cy="2715438"/>
          </a:xfrm>
        </p:grpSpPr>
        <p:sp>
          <p:nvSpPr>
            <p:cNvPr id="21538" name="Arc 47"/>
            <p:cNvSpPr>
              <a:spLocks/>
            </p:cNvSpPr>
            <p:nvPr/>
          </p:nvSpPr>
          <p:spPr bwMode="auto">
            <a:xfrm>
              <a:off x="3286116" y="4071942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39" name="Arc 48"/>
            <p:cNvSpPr>
              <a:spLocks/>
            </p:cNvSpPr>
            <p:nvPr/>
          </p:nvSpPr>
          <p:spPr bwMode="auto">
            <a:xfrm>
              <a:off x="2928926" y="4054479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0" name="Arc 49"/>
            <p:cNvSpPr>
              <a:spLocks/>
            </p:cNvSpPr>
            <p:nvPr/>
          </p:nvSpPr>
          <p:spPr bwMode="auto">
            <a:xfrm>
              <a:off x="3041641" y="4938716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1" name="Arc 50"/>
            <p:cNvSpPr>
              <a:spLocks/>
            </p:cNvSpPr>
            <p:nvPr/>
          </p:nvSpPr>
          <p:spPr bwMode="auto">
            <a:xfrm>
              <a:off x="3160704" y="4943479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2" name="Arc 27"/>
            <p:cNvSpPr>
              <a:spLocks/>
            </p:cNvSpPr>
            <p:nvPr/>
          </p:nvSpPr>
          <p:spPr bwMode="auto">
            <a:xfrm>
              <a:off x="37346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3" name="Arc 28"/>
            <p:cNvSpPr>
              <a:spLocks/>
            </p:cNvSpPr>
            <p:nvPr/>
          </p:nvSpPr>
          <p:spPr bwMode="auto">
            <a:xfrm>
              <a:off x="38536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4" name="Arc 29"/>
            <p:cNvSpPr>
              <a:spLocks/>
            </p:cNvSpPr>
            <p:nvPr/>
          </p:nvSpPr>
          <p:spPr bwMode="auto">
            <a:xfrm>
              <a:off x="39870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5" name="Arc 30"/>
            <p:cNvSpPr>
              <a:spLocks/>
            </p:cNvSpPr>
            <p:nvPr/>
          </p:nvSpPr>
          <p:spPr bwMode="auto">
            <a:xfrm>
              <a:off x="41060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6" name="Arc 32"/>
            <p:cNvSpPr>
              <a:spLocks/>
            </p:cNvSpPr>
            <p:nvPr/>
          </p:nvSpPr>
          <p:spPr bwMode="auto">
            <a:xfrm>
              <a:off x="4231492" y="4105279"/>
              <a:ext cx="125413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7" name="Arc 33"/>
            <p:cNvSpPr>
              <a:spLocks/>
            </p:cNvSpPr>
            <p:nvPr/>
          </p:nvSpPr>
          <p:spPr bwMode="auto">
            <a:xfrm>
              <a:off x="4350555" y="4110041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8" name="Arc 34"/>
            <p:cNvSpPr>
              <a:spLocks/>
            </p:cNvSpPr>
            <p:nvPr/>
          </p:nvSpPr>
          <p:spPr bwMode="auto">
            <a:xfrm>
              <a:off x="4875215" y="4929198"/>
              <a:ext cx="125413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9" name="Arc 35"/>
            <p:cNvSpPr>
              <a:spLocks/>
            </p:cNvSpPr>
            <p:nvPr/>
          </p:nvSpPr>
          <p:spPr bwMode="auto">
            <a:xfrm>
              <a:off x="4500562" y="4929198"/>
              <a:ext cx="125413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0" name="Arc 32"/>
            <p:cNvSpPr>
              <a:spLocks/>
            </p:cNvSpPr>
            <p:nvPr/>
          </p:nvSpPr>
          <p:spPr bwMode="auto">
            <a:xfrm>
              <a:off x="50173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1" name="Arc 33"/>
            <p:cNvSpPr>
              <a:spLocks/>
            </p:cNvSpPr>
            <p:nvPr/>
          </p:nvSpPr>
          <p:spPr bwMode="auto">
            <a:xfrm>
              <a:off x="51363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2" name="Arc 34"/>
            <p:cNvSpPr>
              <a:spLocks/>
            </p:cNvSpPr>
            <p:nvPr/>
          </p:nvSpPr>
          <p:spPr bwMode="auto">
            <a:xfrm>
              <a:off x="52697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3" name="Arc 35"/>
            <p:cNvSpPr>
              <a:spLocks/>
            </p:cNvSpPr>
            <p:nvPr/>
          </p:nvSpPr>
          <p:spPr bwMode="auto">
            <a:xfrm>
              <a:off x="53887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4" name="39 CuadroTexto"/>
            <p:cNvSpPr txBox="1">
              <a:spLocks noChangeArrowheads="1"/>
            </p:cNvSpPr>
            <p:nvPr/>
          </p:nvSpPr>
          <p:spPr bwMode="auto">
            <a:xfrm>
              <a:off x="2857488" y="3429000"/>
              <a:ext cx="3286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 dirty="0">
                  <a:latin typeface="ZapfHumnst BT"/>
                </a:rPr>
                <a:t>  01   10     10     11    00</a:t>
              </a:r>
            </a:p>
          </p:txBody>
        </p:sp>
        <p:cxnSp>
          <p:nvCxnSpPr>
            <p:cNvPr id="2155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323291" y="5036355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94398" y="5035958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3929852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4429918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678364" y="4893876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0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3429787" y="5072074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5715008" y="5071594"/>
              <a:ext cx="1000132" cy="339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928794" y="4225698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  <p:sp>
          <p:nvSpPr>
            <p:cNvPr id="21563" name="Arc 32"/>
            <p:cNvSpPr>
              <a:spLocks/>
            </p:cNvSpPr>
            <p:nvPr/>
          </p:nvSpPr>
          <p:spPr bwMode="auto">
            <a:xfrm>
              <a:off x="4643438" y="4054485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4" name="Arc 33"/>
            <p:cNvSpPr>
              <a:spLocks/>
            </p:cNvSpPr>
            <p:nvPr/>
          </p:nvSpPr>
          <p:spPr bwMode="auto">
            <a:xfrm>
              <a:off x="4762500" y="4059248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5" name="Arc 49"/>
            <p:cNvSpPr>
              <a:spLocks/>
            </p:cNvSpPr>
            <p:nvPr/>
          </p:nvSpPr>
          <p:spPr bwMode="auto">
            <a:xfrm>
              <a:off x="3470269" y="4929198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6" name="Arc 50"/>
            <p:cNvSpPr>
              <a:spLocks/>
            </p:cNvSpPr>
            <p:nvPr/>
          </p:nvSpPr>
          <p:spPr bwMode="auto">
            <a:xfrm>
              <a:off x="3589332" y="4933961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21567" name="51 Conector recto de flecha"/>
            <p:cNvCxnSpPr>
              <a:cxnSpLocks noChangeShapeType="1"/>
            </p:cNvCxnSpPr>
            <p:nvPr/>
          </p:nvCxnSpPr>
          <p:spPr bwMode="auto">
            <a:xfrm>
              <a:off x="2928926" y="4929198"/>
              <a:ext cx="3214710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03780"/>
              </p:ext>
            </p:extLst>
          </p:nvPr>
        </p:nvGraphicFramePr>
        <p:xfrm>
          <a:off x="736596" y="1928812"/>
          <a:ext cx="1785938" cy="143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Dibit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27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521" name="74 Grupo"/>
          <p:cNvGrpSpPr>
            <a:grpSpLocks/>
          </p:cNvGrpSpPr>
          <p:nvPr/>
        </p:nvGrpSpPr>
        <p:grpSpPr bwMode="auto">
          <a:xfrm>
            <a:off x="36905" y="3498431"/>
            <a:ext cx="4357687" cy="2928938"/>
            <a:chOff x="4071934" y="1336681"/>
            <a:chExt cx="4357718" cy="2928332"/>
          </a:xfrm>
        </p:grpSpPr>
        <p:cxnSp>
          <p:nvCxnSpPr>
            <p:cNvPr id="21524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53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8" name="57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60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61" name="60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2" name="61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1534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5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 dirty="0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 dirty="0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 dirty="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6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7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76" name="16 Rectángulo"/>
          <p:cNvSpPr>
            <a:spLocks noChangeArrowheads="1"/>
          </p:cNvSpPr>
          <p:nvPr/>
        </p:nvSpPr>
        <p:spPr bwMode="auto">
          <a:xfrm>
            <a:off x="4785128" y="5862175"/>
            <a:ext cx="3929063" cy="4160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pt-BR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elemento representa dos bits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7" name="16 Rectángulo"/>
          <p:cNvSpPr>
            <a:spLocks noChangeArrowheads="1"/>
          </p:cNvSpPr>
          <p:nvPr/>
        </p:nvSpPr>
        <p:spPr bwMode="auto">
          <a:xfrm>
            <a:off x="4785128" y="6324138"/>
            <a:ext cx="4071938" cy="4218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Saltos de fase múltiplos de 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π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/2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(90</a:t>
            </a:r>
            <a:r>
              <a:rPr lang="es-ES_tradnl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310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2532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857250" y="1844675"/>
            <a:ext cx="3649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La formula de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QPSK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queda así: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857375" y="2647950"/>
            <a:ext cx="4552950" cy="2638425"/>
            <a:chOff x="1857375" y="2647950"/>
            <a:chExt cx="4552950" cy="2638425"/>
          </a:xfrm>
        </p:grpSpPr>
        <p:grpSp>
          <p:nvGrpSpPr>
            <p:cNvPr id="22536" name="Group 1"/>
            <p:cNvGrpSpPr>
              <a:grpSpLocks/>
            </p:cNvGrpSpPr>
            <p:nvPr/>
          </p:nvGrpSpPr>
          <p:grpSpPr bwMode="auto">
            <a:xfrm>
              <a:off x="2976563" y="2647950"/>
              <a:ext cx="3433762" cy="2638425"/>
              <a:chOff x="2155" y="8638"/>
              <a:chExt cx="3108" cy="2440"/>
            </a:xfrm>
          </p:grpSpPr>
          <p:sp>
            <p:nvSpPr>
              <p:cNvPr id="22538" name="AutoShape 3"/>
              <p:cNvSpPr>
                <a:spLocks/>
              </p:cNvSpPr>
              <p:nvPr/>
            </p:nvSpPr>
            <p:spPr bwMode="auto">
              <a:xfrm>
                <a:off x="2155" y="8638"/>
                <a:ext cx="409" cy="2313"/>
              </a:xfrm>
              <a:prstGeom prst="leftBrace">
                <a:avLst>
                  <a:gd name="adj1" fmla="val 833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s-MX" altLang="es-MX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aphicFrame>
            <p:nvGraphicFramePr>
              <p:cNvPr id="22539" name="Object 2"/>
              <p:cNvGraphicFramePr>
                <a:graphicFrameLocks noChangeAspect="1"/>
              </p:cNvGraphicFramePr>
              <p:nvPr/>
            </p:nvGraphicFramePr>
            <p:xfrm>
              <a:off x="2689" y="8664"/>
              <a:ext cx="2574" cy="2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68" name="Ecuación" r:id="rId4" imgW="1587500" imgH="1536700" progId="Equation.3">
                      <p:embed/>
                    </p:oleObj>
                  </mc:Choice>
                  <mc:Fallback>
                    <p:oleObj name="Ecuación" r:id="rId4" imgW="1587500" imgH="1536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8664"/>
                            <a:ext cx="2574" cy="2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1857375" y="3719513"/>
              <a:ext cx="10239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MX" sz="1800">
                  <a:solidFill>
                    <a:schemeClr val="bg2">
                      <a:lumMod val="25000"/>
                    </a:schemeClr>
                  </a:solidFill>
                  <a:latin typeface="ZapfHumnst BT"/>
                  <a:cs typeface="Times New Roman" pitchFamily="18" charset="0"/>
                </a:rPr>
                <a:t>QPSK =</a:t>
              </a:r>
              <a:endParaRPr lang="es-MX" alt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857250" y="5643840"/>
            <a:ext cx="6817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Este tipo de señales es utilizada en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transmisiones satelitales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1714500"/>
            <a:ext cx="800100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puede extender 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8-PSK.</a:t>
            </a:r>
          </a:p>
        </p:txBody>
      </p:sp>
      <p:sp>
        <p:nvSpPr>
          <p:cNvPr id="23557" name="7 CuadroTexto"/>
          <p:cNvSpPr txBox="1">
            <a:spLocks noChangeArrowheads="1"/>
          </p:cNvSpPr>
          <p:nvPr/>
        </p:nvSpPr>
        <p:spPr bwMode="auto">
          <a:xfrm>
            <a:off x="642938" y="1143000"/>
            <a:ext cx="2643187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1571625" y="4000500"/>
          <a:ext cx="178593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Tribit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45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135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315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569" name="27 Grupo"/>
          <p:cNvGrpSpPr>
            <a:grpSpLocks/>
          </p:cNvGrpSpPr>
          <p:nvPr/>
        </p:nvGrpSpPr>
        <p:grpSpPr bwMode="auto">
          <a:xfrm>
            <a:off x="4286250" y="3471863"/>
            <a:ext cx="4429125" cy="3100387"/>
            <a:chOff x="2071691" y="2753021"/>
            <a:chExt cx="4429135" cy="3100092"/>
          </a:xfrm>
        </p:grpSpPr>
        <p:cxnSp>
          <p:nvCxnSpPr>
            <p:cNvPr id="23573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342900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492919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5143511" y="410544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34" name="33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0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36 Elipse"/>
            <p:cNvSpPr/>
            <p:nvPr/>
          </p:nvSpPr>
          <p:spPr bwMode="auto">
            <a:xfrm>
              <a:off x="4714885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37 Elipse"/>
            <p:cNvSpPr/>
            <p:nvPr/>
          </p:nvSpPr>
          <p:spPr bwMode="auto">
            <a:xfrm>
              <a:off x="3714758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3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2" name="41 Elipse"/>
            <p:cNvSpPr/>
            <p:nvPr/>
          </p:nvSpPr>
          <p:spPr bwMode="auto">
            <a:xfrm>
              <a:off x="3643320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Rectangle 3"/>
            <p:cNvSpPr txBox="1">
              <a:spLocks noChangeArrowheads="1"/>
            </p:cNvSpPr>
            <p:nvPr/>
          </p:nvSpPr>
          <p:spPr bwMode="auto">
            <a:xfrm>
              <a:off x="4786322" y="3462565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/>
          </p:nvSpPr>
          <p:spPr bwMode="auto">
            <a:xfrm>
              <a:off x="4071946" y="3176843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3357569" y="3319704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2928943" y="403401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286132" y="4748318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3593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4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5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6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7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8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9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600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714375" y="2143125"/>
            <a:ext cx="800100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lugar de 90 grados se puede variar la señal en desplazamientos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45 grados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714375" y="2571750"/>
            <a:ext cx="8072438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distintas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cada desplazamiento puede representar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) al mismo tiempo.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714375" y="3286125"/>
            <a:ext cx="4643438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tres veces más rápido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</a:p>
        </p:txBody>
      </p:sp>
    </p:spTree>
    <p:extLst>
      <p:ext uri="{BB962C8B-B14F-4D97-AF65-F5344CB8AC3E}">
        <p14:creationId xmlns:p14="http://schemas.microsoft.com/office/powerpoint/2010/main" val="2135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0" grpId="0"/>
      <p:bldP spid="51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4580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y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8-PSK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75" y="1714500"/>
            <a:ext cx="7858125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relación del número de bits por desplazamiento del número de fases es potencia de dos.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14563" y="2500313"/>
            <a:ext cx="6429375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dos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4 )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tres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8 )</a:t>
            </a:r>
          </a:p>
        </p:txBody>
      </p:sp>
      <p:grpSp>
        <p:nvGrpSpPr>
          <p:cNvPr id="24583" name="10 Grupo"/>
          <p:cNvGrpSpPr>
            <a:grpSpLocks/>
          </p:cNvGrpSpPr>
          <p:nvPr/>
        </p:nvGrpSpPr>
        <p:grpSpPr bwMode="auto">
          <a:xfrm>
            <a:off x="1571625" y="4429125"/>
            <a:ext cx="2571750" cy="2214563"/>
            <a:chOff x="857224" y="4572008"/>
            <a:chExt cx="2571768" cy="2214578"/>
          </a:xfrm>
        </p:grpSpPr>
        <p:cxnSp>
          <p:nvCxnSpPr>
            <p:cNvPr id="24607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2786051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2928927" y="5429264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18" name="17 Elipse"/>
            <p:cNvSpPr/>
            <p:nvPr/>
          </p:nvSpPr>
          <p:spPr bwMode="auto">
            <a:xfrm>
              <a:off x="2071671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2071671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928795" y="4572008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>
            <a:xfrm>
              <a:off x="1928795" y="6286520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24584" name="21 Grupo"/>
          <p:cNvGrpSpPr>
            <a:grpSpLocks/>
          </p:cNvGrpSpPr>
          <p:nvPr/>
        </p:nvGrpSpPr>
        <p:grpSpPr bwMode="auto">
          <a:xfrm>
            <a:off x="5000625" y="4214813"/>
            <a:ext cx="2786063" cy="2357437"/>
            <a:chOff x="5214942" y="4143380"/>
            <a:chExt cx="2786082" cy="2357454"/>
          </a:xfrm>
        </p:grpSpPr>
        <p:cxnSp>
          <p:nvCxnSpPr>
            <p:cNvPr id="24587" name="22 Conector recto"/>
            <p:cNvCxnSpPr>
              <a:cxnSpLocks noChangeShapeType="1"/>
            </p:cNvCxnSpPr>
            <p:nvPr/>
          </p:nvCxnSpPr>
          <p:spPr bwMode="auto">
            <a:xfrm>
              <a:off x="5715008" y="528638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5893605" y="532210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24 Elipse"/>
            <p:cNvSpPr/>
            <p:nvPr/>
          </p:nvSpPr>
          <p:spPr bwMode="auto">
            <a:xfrm>
              <a:off x="5715008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6" name="25 Elipse"/>
            <p:cNvSpPr/>
            <p:nvPr/>
          </p:nvSpPr>
          <p:spPr bwMode="auto">
            <a:xfrm>
              <a:off x="7215206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7429520" y="507207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28" name="27 Elipse"/>
            <p:cNvSpPr/>
            <p:nvPr/>
          </p:nvSpPr>
          <p:spPr bwMode="auto">
            <a:xfrm>
              <a:off x="6500826" y="464344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9" name="28 Elipse"/>
            <p:cNvSpPr/>
            <p:nvPr/>
          </p:nvSpPr>
          <p:spPr bwMode="auto">
            <a:xfrm>
              <a:off x="6500826" y="585789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4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6143636" y="4786327"/>
              <a:ext cx="928696" cy="96440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700089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600076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7" name="32 Conector recto"/>
            <p:cNvCxnSpPr>
              <a:cxnSpLocks noChangeShapeType="1"/>
            </p:cNvCxnSpPr>
            <p:nvPr/>
          </p:nvCxnSpPr>
          <p:spPr bwMode="auto">
            <a:xfrm>
              <a:off x="6000760" y="4786322"/>
              <a:ext cx="1143008" cy="100013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Elipse"/>
            <p:cNvSpPr/>
            <p:nvPr/>
          </p:nvSpPr>
          <p:spPr bwMode="auto">
            <a:xfrm>
              <a:off x="707233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592932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7072330" y="4429132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6357950" y="4143380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5643570" y="428625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>
            <a:xfrm>
              <a:off x="5214942" y="500063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0" name="Rectangle 3"/>
            <p:cNvSpPr txBox="1">
              <a:spLocks noChangeArrowheads="1"/>
            </p:cNvSpPr>
            <p:nvPr/>
          </p:nvSpPr>
          <p:spPr>
            <a:xfrm>
              <a:off x="5572132" y="571501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6357950" y="6000768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2" name="Rectangle 3"/>
            <p:cNvSpPr txBox="1">
              <a:spLocks noChangeArrowheads="1"/>
            </p:cNvSpPr>
            <p:nvPr/>
          </p:nvSpPr>
          <p:spPr>
            <a:xfrm>
              <a:off x="7072330" y="578645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4375" y="2500313"/>
            <a:ext cx="1785938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hay: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43000" y="3429000"/>
            <a:ext cx="3286125" cy="928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Número de fases = 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= Número de bits a transmitir</a:t>
            </a:r>
          </a:p>
        </p:txBody>
      </p:sp>
    </p:spTree>
    <p:extLst>
      <p:ext uri="{BB962C8B-B14F-4D97-AF65-F5344CB8AC3E}">
        <p14:creationId xmlns:p14="http://schemas.microsoft.com/office/powerpoint/2010/main" val="153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3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560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(QPSK -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1563" y="485775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7656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2865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dado por :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 2</a:t>
            </a:r>
            <a:r>
              <a:rPr lang="es-MX" altLang="es-MX" sz="1600" b="1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71563" y="2214563"/>
            <a:ext cx="6429375" cy="1357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Ciclo completo del periodo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fases / Número de niveles equidistantes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bits a transmitir</a:t>
            </a:r>
          </a:p>
        </p:txBody>
      </p:sp>
      <p:sp>
        <p:nvSpPr>
          <p:cNvPr id="28" name="58 CuadroTexto"/>
          <p:cNvSpPr txBox="1">
            <a:spLocks noChangeArrowheads="1"/>
          </p:cNvSpPr>
          <p:nvPr/>
        </p:nvSpPr>
        <p:spPr bwMode="auto">
          <a:xfrm>
            <a:off x="785813" y="3929063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4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grpSp>
        <p:nvGrpSpPr>
          <p:cNvPr id="25609" name="28 Grupo"/>
          <p:cNvGrpSpPr>
            <a:grpSpLocks/>
          </p:cNvGrpSpPr>
          <p:nvPr/>
        </p:nvGrpSpPr>
        <p:grpSpPr bwMode="auto">
          <a:xfrm>
            <a:off x="4286250" y="3571875"/>
            <a:ext cx="4357688" cy="2928938"/>
            <a:chOff x="4071934" y="1336681"/>
            <a:chExt cx="4357718" cy="2928332"/>
          </a:xfrm>
        </p:grpSpPr>
        <p:cxnSp>
          <p:nvCxnSpPr>
            <p:cNvPr id="25610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31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32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36" name="35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7" name="36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5620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1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2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3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3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65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6628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6629" name="39 Grupo"/>
          <p:cNvGrpSpPr>
            <a:grpSpLocks/>
          </p:cNvGrpSpPr>
          <p:nvPr/>
        </p:nvGrpSpPr>
        <p:grpSpPr bwMode="auto">
          <a:xfrm>
            <a:off x="2071688" y="2752725"/>
            <a:ext cx="4429125" cy="3100388"/>
            <a:chOff x="2071691" y="2753021"/>
            <a:chExt cx="4429135" cy="3100092"/>
          </a:xfrm>
        </p:grpSpPr>
        <p:cxnSp>
          <p:nvCxnSpPr>
            <p:cNvPr id="26632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62 Elipse"/>
            <p:cNvSpPr/>
            <p:nvPr/>
          </p:nvSpPr>
          <p:spPr bwMode="auto">
            <a:xfrm>
              <a:off x="3429006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4" name="63 Elipse"/>
            <p:cNvSpPr/>
            <p:nvPr/>
          </p:nvSpPr>
          <p:spPr bwMode="auto">
            <a:xfrm>
              <a:off x="4929197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5143510" y="4105442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66" name="65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7" name="66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39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68 Elipse"/>
            <p:cNvSpPr/>
            <p:nvPr/>
          </p:nvSpPr>
          <p:spPr bwMode="auto">
            <a:xfrm>
              <a:off x="4714884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0" name="69 Elipse"/>
            <p:cNvSpPr/>
            <p:nvPr/>
          </p:nvSpPr>
          <p:spPr bwMode="auto">
            <a:xfrm>
              <a:off x="3714757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42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71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3" name="72 Elipse"/>
            <p:cNvSpPr/>
            <p:nvPr/>
          </p:nvSpPr>
          <p:spPr bwMode="auto">
            <a:xfrm>
              <a:off x="3643320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4" name="Rectangle 3"/>
            <p:cNvSpPr txBox="1">
              <a:spLocks noChangeArrowheads="1"/>
            </p:cNvSpPr>
            <p:nvPr/>
          </p:nvSpPr>
          <p:spPr bwMode="auto">
            <a:xfrm>
              <a:off x="4786322" y="3462566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75" name="Rectangle 3"/>
            <p:cNvSpPr txBox="1">
              <a:spLocks noChangeArrowheads="1"/>
            </p:cNvSpPr>
            <p:nvPr/>
          </p:nvSpPr>
          <p:spPr bwMode="auto">
            <a:xfrm>
              <a:off x="4071946" y="3176844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3357569" y="3319705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2928943" y="403401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78" name="Rectangle 3"/>
            <p:cNvSpPr txBox="1">
              <a:spLocks noChangeArrowheads="1"/>
            </p:cNvSpPr>
            <p:nvPr/>
          </p:nvSpPr>
          <p:spPr bwMode="auto">
            <a:xfrm>
              <a:off x="3286131" y="4748318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79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80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6652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3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4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5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6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7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8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9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071563" y="228600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/8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42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5722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8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" name="4 CuadroTexto"/>
          <p:cNvSpPr txBox="1"/>
          <p:nvPr/>
        </p:nvSpPr>
        <p:spPr>
          <a:xfrm>
            <a:off x="785813" y="1143000"/>
            <a:ext cx="7643812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Consideremos el caso de la transmisión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usando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La situación más habitual para este tipo de comunicaciones es la transmisión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 de telefonía pública.</a:t>
            </a:r>
          </a:p>
        </p:txBody>
      </p:sp>
      <p:graphicFrame>
        <p:nvGraphicFramePr>
          <p:cNvPr id="4101" name="Object 5"/>
          <p:cNvGraphicFramePr>
            <a:graphicFrameLocks/>
          </p:cNvGraphicFramePr>
          <p:nvPr/>
        </p:nvGraphicFramePr>
        <p:xfrm>
          <a:off x="823913" y="4370388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Imagen" r:id="rId4" imgW="3676650" imgH="1965325" progId="MS_ClipArt_Gallery.2">
                  <p:embed/>
                </p:oleObj>
              </mc:Choice>
              <mc:Fallback>
                <p:oleObj name="Imagen" r:id="rId4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70388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/>
          </p:cNvGraphicFramePr>
          <p:nvPr/>
        </p:nvGraphicFramePr>
        <p:xfrm>
          <a:off x="900113" y="3757613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Imagen" r:id="rId6" imgW="2012950" imgH="977900" progId="MS_ClipArt_Gallery.2">
                  <p:embed/>
                </p:oleObj>
              </mc:Choice>
              <mc:Fallback>
                <p:oleObj name="Imagen" r:id="rId6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57613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296988" y="3201988"/>
            <a:ext cx="1417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Analógicas</a:t>
            </a:r>
          </a:p>
        </p:txBody>
      </p:sp>
      <p:sp>
        <p:nvSpPr>
          <p:cNvPr id="4104" name="Rectangle 37"/>
          <p:cNvSpPr>
            <a:spLocks noChangeArrowheads="1"/>
          </p:cNvSpPr>
          <p:nvPr/>
        </p:nvSpPr>
        <p:spPr bwMode="auto">
          <a:xfrm>
            <a:off x="5391150" y="3143250"/>
            <a:ext cx="114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Digitales</a:t>
            </a:r>
          </a:p>
        </p:txBody>
      </p:sp>
      <p:pic>
        <p:nvPicPr>
          <p:cNvPr id="4105" name="40 Imagen" descr="welcom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911600"/>
            <a:ext cx="22733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5143500" y="3657600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286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48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7929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red de telefonía pública se diseñó para recibir, conmutar y transmitir señales analógicas en el rango de frecuencias de voz entre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Hz.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No es adecuada, por lo tanto para transmitir señales digitales. No obstante, se pueden conectar dispositivos digitales a través de la red mediante el uso de dispositivos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(modulador-demodulador), los cuales convierten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señales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viceversa.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571875"/>
            <a:ext cx="68040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5 CuadroTexto"/>
          <p:cNvSpPr txBox="1">
            <a:spLocks noChangeArrowheads="1"/>
          </p:cNvSpPr>
          <p:nvPr/>
        </p:nvSpPr>
        <p:spPr bwMode="auto">
          <a:xfrm>
            <a:off x="3714750" y="4305300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2173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2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80010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red telefónica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 usan para que las señales estén en el rango de frecuencias de voz (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642938" y="2143125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2143125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7218" y="1891804"/>
            <a:ext cx="80033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Es una señal periódica que se encarga de “transportar” la información a transmitir.</a:t>
            </a:r>
          </a:p>
        </p:txBody>
      </p:sp>
      <p:sp>
        <p:nvSpPr>
          <p:cNvPr id="7173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portadora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957213" y="395922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957213" y="445928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957213" y="499268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862263"/>
            <a:ext cx="786040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968255" y="3951883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968255" y="4832945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980955" y="3928070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466730" y="3940770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966792" y="3953470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446217" y="3953470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939930" y="3975695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432055" y="3975695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795342" y="590927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88627" y="1933575"/>
            <a:ext cx="764381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197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857250" y="2862263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43000" y="4143375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43500" y="4143375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57250" y="1857375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57250" y="3343275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1000125" y="4500563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1000125" y="5000625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1000125" y="5534025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9225" name="6 CuadroTexto"/>
          <p:cNvSpPr txBox="1">
            <a:spLocks noChangeArrowheads="1"/>
          </p:cNvSpPr>
          <p:nvPr/>
        </p:nvSpPr>
        <p:spPr bwMode="auto">
          <a:xfrm>
            <a:off x="571500" y="1143000"/>
            <a:ext cx="2571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500063" y="119675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85813" y="1946409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85813" y="2876922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2146</Words>
  <Application>Microsoft Office PowerPoint</Application>
  <PresentationFormat>Presentación en pantalla (4:3)</PresentationFormat>
  <Paragraphs>312</Paragraphs>
  <Slides>29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ZapfHumnst BT</vt:lpstr>
      <vt:lpstr>Tema de Office</vt:lpstr>
      <vt:lpstr>Bitmap Image</vt:lpstr>
      <vt:lpstr>Imagen</vt:lpstr>
      <vt:lpstr>Ecuación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83</cp:revision>
  <dcterms:created xsi:type="dcterms:W3CDTF">2013-06-11T22:32:36Z</dcterms:created>
  <dcterms:modified xsi:type="dcterms:W3CDTF">2020-03-30T15:32:59Z</dcterms:modified>
</cp:coreProperties>
</file>