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758" r:id="rId2"/>
    <p:sldId id="759" r:id="rId3"/>
    <p:sldId id="803" r:id="rId4"/>
    <p:sldId id="804" r:id="rId5"/>
    <p:sldId id="805" r:id="rId6"/>
    <p:sldId id="806" r:id="rId7"/>
    <p:sldId id="807" r:id="rId8"/>
    <p:sldId id="808" r:id="rId9"/>
    <p:sldId id="641" r:id="rId10"/>
    <p:sldId id="810" r:id="rId11"/>
    <p:sldId id="811" r:id="rId12"/>
    <p:sldId id="814" r:id="rId13"/>
    <p:sldId id="815" r:id="rId14"/>
    <p:sldId id="813" r:id="rId15"/>
    <p:sldId id="817" r:id="rId16"/>
    <p:sldId id="818" r:id="rId17"/>
    <p:sldId id="819" r:id="rId18"/>
    <p:sldId id="820" r:id="rId19"/>
    <p:sldId id="821" r:id="rId20"/>
    <p:sldId id="823" r:id="rId21"/>
    <p:sldId id="826" r:id="rId22"/>
    <p:sldId id="827" r:id="rId23"/>
    <p:sldId id="828" r:id="rId24"/>
    <p:sldId id="839" r:id="rId25"/>
    <p:sldId id="840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geekette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201" autoAdjust="0"/>
  </p:normalViewPr>
  <p:slideViewPr>
    <p:cSldViewPr snapToGrid="0" showGuides="1">
      <p:cViewPr varScale="1">
        <p:scale>
          <a:sx n="131" d="100"/>
          <a:sy n="131" d="100"/>
        </p:scale>
        <p:origin x="1092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1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dirty="0"/>
              <a:t>Introduction to Networks v6.0</a:t>
            </a:r>
          </a:p>
          <a:p>
            <a:pPr>
              <a:buFontTx/>
              <a:buNone/>
            </a:pPr>
            <a:r>
              <a:rPr lang="en-US" sz="1200" b="0" dirty="0"/>
              <a:t>Chapter 7: IP Addressing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7.1.4.3 – Special User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7.1.4.4 – Legacy Classful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7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7.1.4.9 – Lab – Identifying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7.2 – IPv6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7.2.1– IPv4 Issues</a:t>
            </a:r>
          </a:p>
          <a:p>
            <a:r>
              <a:rPr lang="en-US" dirty="0"/>
              <a:t>7.2.1.1 – The Need for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7.2.2.2 – Rule 1 – Omit Leading 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4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2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6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7.1 – IPv4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7.2.3 – Types of IPv6 Addresses</a:t>
            </a:r>
          </a:p>
          <a:p>
            <a:r>
              <a:rPr lang="en-US" dirty="0"/>
              <a:t>7.2.3.2 –  IPv6 Prefix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7.2.4.1 –  Structure of an IPv6 Global Unicast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3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7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7.2.5 – IPv6 Multicast Addresses</a:t>
            </a:r>
          </a:p>
          <a:p>
            <a:r>
              <a:rPr lang="en-US" dirty="0"/>
              <a:t>7.2.5.3</a:t>
            </a:r>
            <a:r>
              <a:rPr lang="en-US" baseline="0" dirty="0"/>
              <a:t> - </a:t>
            </a:r>
            <a:r>
              <a:rPr lang="en-US" dirty="0"/>
              <a:t>Lab – Identifying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2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7.2.5 – IPv6 Multicast Addresses</a:t>
            </a:r>
          </a:p>
          <a:p>
            <a:r>
              <a:rPr lang="en-US" dirty="0"/>
              <a:t>7.2.5.4</a:t>
            </a:r>
            <a:r>
              <a:rPr lang="en-US" baseline="0" dirty="0"/>
              <a:t>- </a:t>
            </a:r>
            <a:r>
              <a:rPr lang="en-US" dirty="0"/>
              <a:t>Lab – Configuring IPv6 Addresses on Network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6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7.1.3.1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Static IPv4 Address Assignment to a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7.1.3.2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Dynamic IPv4 Address Assignment to a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7.1.3.3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IPv4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5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7.1.3.4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Unicast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7.1.3.5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Broadcast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7.1.3.6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Multicast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7.1.4.1 – Public and Private IPv4 Addresses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IP Addressing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Special User IPv4 Addresses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986" y="1076923"/>
            <a:ext cx="4841146" cy="3656012"/>
          </a:xfrm>
        </p:spPr>
        <p:txBody>
          <a:bodyPr/>
          <a:lstStyle/>
          <a:p>
            <a:r>
              <a:rPr lang="en-US" altLang="en-US" sz="1800" b="1" dirty="0"/>
              <a:t>Loopback addresses </a:t>
            </a:r>
            <a:r>
              <a:rPr lang="en-US" altLang="en-US" sz="1800" dirty="0"/>
              <a:t>(127.0.0.0 /8 or 127.0.0.1) </a:t>
            </a:r>
          </a:p>
          <a:p>
            <a:pPr lvl="1"/>
            <a:r>
              <a:rPr lang="en-US" altLang="en-US" sz="1700" dirty="0"/>
              <a:t>Used on a host to test if the TCP/IP configuration is operational.</a:t>
            </a:r>
          </a:p>
          <a:p>
            <a:r>
              <a:rPr lang="en-US" altLang="en-US" sz="1800" b="1" dirty="0"/>
              <a:t>Link-Local addresses</a:t>
            </a:r>
            <a:r>
              <a:rPr lang="en-US" altLang="en-US" sz="1800" dirty="0"/>
              <a:t> (169.254.0.0 /16 or 169.254.0.1) </a:t>
            </a:r>
          </a:p>
          <a:p>
            <a:pPr lvl="1"/>
            <a:r>
              <a:rPr lang="en-US" altLang="en-US" sz="1700" dirty="0"/>
              <a:t>Commonly known as Automatic Private IP Addressing (APIPA) addresses.</a:t>
            </a:r>
          </a:p>
          <a:p>
            <a:pPr lvl="1"/>
            <a:r>
              <a:rPr lang="en-US" altLang="en-US" sz="1700" dirty="0"/>
              <a:t>Used by Windows client to self configure if no DHCP server available.</a:t>
            </a:r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071" y="1136726"/>
            <a:ext cx="3736844" cy="27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47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Legacy Classful Addressing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985" y="798944"/>
            <a:ext cx="5163015" cy="3895719"/>
          </a:xfrm>
        </p:spPr>
        <p:txBody>
          <a:bodyPr/>
          <a:lstStyle/>
          <a:p>
            <a:r>
              <a:rPr lang="en-US" altLang="en-US" sz="1800" dirty="0"/>
              <a:t>In 1981, Internet IPv4 addresses were assigned using classful addressing (RFC 790)</a:t>
            </a:r>
          </a:p>
          <a:p>
            <a:r>
              <a:rPr lang="en-US" altLang="en-US" sz="1800" dirty="0"/>
              <a:t>Network addresses were based on 3 classes: </a:t>
            </a:r>
          </a:p>
          <a:p>
            <a:pPr lvl="1"/>
            <a:r>
              <a:rPr lang="en-US" altLang="en-US" sz="1600" b="1" dirty="0"/>
              <a:t>Class A </a:t>
            </a:r>
            <a:r>
              <a:rPr lang="en-US" altLang="en-US" sz="1600" dirty="0"/>
              <a:t>(0.0.0.0/8 to 127.0.0.0/8) – Designed to support extremely large networks with more than 16 million host addresses.</a:t>
            </a:r>
          </a:p>
          <a:p>
            <a:pPr lvl="1"/>
            <a:r>
              <a:rPr lang="en-US" altLang="en-US" sz="1700" b="1" dirty="0"/>
              <a:t>Class B </a:t>
            </a:r>
            <a:r>
              <a:rPr lang="en-US" altLang="en-US" sz="1700" dirty="0"/>
              <a:t>(128.0.0.0 /16 – 191.255.0.0 /16) – Designed to support the needs of moderate to large size networks up to approximately 65,000 host addresses.</a:t>
            </a:r>
          </a:p>
          <a:p>
            <a:pPr lvl="1"/>
            <a:r>
              <a:rPr lang="en-US" altLang="en-US" sz="1700" b="1" dirty="0"/>
              <a:t>Class C </a:t>
            </a:r>
            <a:r>
              <a:rPr lang="en-US" altLang="en-US" sz="1700" dirty="0"/>
              <a:t>(192.0.0.0 /24 – 223.255.255.0 /24) – Designed to support small networks with a maximum of 254 hosts.</a:t>
            </a:r>
          </a:p>
          <a:p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276" y="3546088"/>
            <a:ext cx="3690366" cy="906684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18" y="1001220"/>
            <a:ext cx="3624835" cy="1163722"/>
          </a:xfrm>
          <a:prstGeom prst="rect">
            <a:avLst/>
          </a:prstGeom>
        </p:spPr>
      </p:pic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466" y="2367218"/>
            <a:ext cx="3635987" cy="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98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Identifying IPv4 Addresses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8" y="-336592"/>
            <a:ext cx="4682134" cy="377985"/>
          </a:xfrm>
          <a:prstGeom prst="rect">
            <a:avLst/>
          </a:prstGeom>
        </p:spPr>
      </p:pic>
      <p:pic>
        <p:nvPicPr>
          <p:cNvPr id="5" name="Content Placeholder 4" descr="7.1.4.9 Lab - Identifying IPv4 Address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4283" y="1248937"/>
            <a:ext cx="2665141" cy="2972275"/>
          </a:xfrm>
        </p:spPr>
      </p:pic>
      <p:sp>
        <p:nvSpPr>
          <p:cNvPr id="6" name="Rectangle 5"/>
          <p:cNvSpPr/>
          <p:nvPr/>
        </p:nvSpPr>
        <p:spPr>
          <a:xfrm>
            <a:off x="3010829" y="1176929"/>
            <a:ext cx="2698595" cy="307168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713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7.2 IPv6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337995664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IPv4 Issues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The Need for IPv6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0455" y="1311008"/>
            <a:ext cx="3914077" cy="2090560"/>
          </a:xfrm>
        </p:spPr>
        <p:txBody>
          <a:bodyPr/>
          <a:lstStyle/>
          <a:p>
            <a:r>
              <a:rPr lang="en-CA" altLang="en-US" sz="1800" dirty="0"/>
              <a:t>Why IPv6 is needed:</a:t>
            </a:r>
          </a:p>
          <a:p>
            <a:pPr lvl="1"/>
            <a:r>
              <a:rPr lang="en-CA" altLang="en-US" sz="1550" dirty="0"/>
              <a:t>Rapidly increasing Internet population</a:t>
            </a:r>
          </a:p>
          <a:p>
            <a:pPr lvl="1"/>
            <a:r>
              <a:rPr lang="en-CA" altLang="en-US" sz="1550" dirty="0"/>
              <a:t>Depletion of IPv4</a:t>
            </a:r>
          </a:p>
          <a:p>
            <a:pPr lvl="1"/>
            <a:r>
              <a:rPr lang="en-CA" altLang="en-US" sz="1550" dirty="0"/>
              <a:t>Issues with NAT</a:t>
            </a:r>
          </a:p>
          <a:p>
            <a:pPr lvl="1"/>
            <a:r>
              <a:rPr lang="en-CA" altLang="en-US" sz="1550" dirty="0"/>
              <a:t>Internet of Things</a:t>
            </a:r>
          </a:p>
          <a:p>
            <a:pPr lvl="1"/>
            <a:endParaRPr lang="en-CA" altLang="en-US" sz="1550" dirty="0"/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45" y="1059364"/>
            <a:ext cx="4728788" cy="2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78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798944"/>
            <a:ext cx="3914077" cy="4010052"/>
          </a:xfrm>
        </p:spPr>
        <p:txBody>
          <a:bodyPr/>
          <a:lstStyle/>
          <a:p>
            <a:r>
              <a:rPr lang="en-US" altLang="en-US" sz="1800" dirty="0"/>
              <a:t>IPv6 Addresses:</a:t>
            </a:r>
          </a:p>
          <a:p>
            <a:pPr lvl="1"/>
            <a:r>
              <a:rPr lang="en-US" altLang="en-US" sz="1600" dirty="0"/>
              <a:t>128 bits in length</a:t>
            </a:r>
          </a:p>
          <a:p>
            <a:pPr lvl="1"/>
            <a:r>
              <a:rPr lang="en-US" altLang="en-US" sz="1600" dirty="0"/>
              <a:t>Every 4 bits is represented by a single hexadecimal digit</a:t>
            </a:r>
          </a:p>
          <a:p>
            <a:pPr lvl="1"/>
            <a:r>
              <a:rPr lang="en-US" altLang="en-US" sz="1600" dirty="0" err="1"/>
              <a:t>Hextet</a:t>
            </a:r>
            <a:r>
              <a:rPr lang="en-US" altLang="en-US" sz="1600" dirty="0"/>
              <a:t> - unofficial term referring to a segment of 16 bits or four hexadecimal values.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883" y="818426"/>
            <a:ext cx="4371278" cy="28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5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32756"/>
            <a:ext cx="5909456" cy="3304707"/>
          </a:xfrm>
        </p:spPr>
        <p:txBody>
          <a:bodyPr/>
          <a:lstStyle/>
          <a:p>
            <a:r>
              <a:rPr lang="en-US" altLang="en-US" sz="1800" dirty="0"/>
              <a:t>Preferred format for IPv6 representation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5577" y="1449655"/>
            <a:ext cx="6049755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08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1 – Omit Leading 0s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r>
              <a:rPr lang="en-US" altLang="en-US" sz="1800" dirty="0"/>
              <a:t>In order to reduce or compress IPv6 </a:t>
            </a:r>
          </a:p>
          <a:p>
            <a:pPr lvl="1"/>
            <a:r>
              <a:rPr lang="en-US" altLang="en-US" sz="1700" dirty="0"/>
              <a:t>First rule is to omit leading zeros in any </a:t>
            </a:r>
            <a:r>
              <a:rPr lang="en-US" altLang="en-US" sz="1700" dirty="0" err="1"/>
              <a:t>hextet</a:t>
            </a:r>
            <a:r>
              <a:rPr lang="en-US" altLang="en-US" sz="1700" dirty="0"/>
              <a:t>.</a:t>
            </a:r>
          </a:p>
          <a:p>
            <a:endParaRPr lang="en-US" altLang="en-US" sz="1800" dirty="0"/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5844" y="1789771"/>
            <a:ext cx="5307980" cy="880948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2771078"/>
            <a:ext cx="5252225" cy="814039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3773059"/>
            <a:ext cx="5229922" cy="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553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521" y="1987217"/>
            <a:ext cx="5274527" cy="23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097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6429" y="1906860"/>
            <a:ext cx="6243314" cy="1293540"/>
          </a:xfrm>
          <a:prstGeom prst="rect">
            <a:avLst/>
          </a:prstGeom>
        </p:spPr>
      </p:pic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731" y="3338161"/>
            <a:ext cx="6144322" cy="1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85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7.2 IPv4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IPv6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Prefix Length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14" y="798944"/>
            <a:ext cx="8920285" cy="360578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The IPv6 prefix length is used to indicate the network portion of an IPv6 address: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The prefix length can range from 0 to 128.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Typical IPv6 prefix length for most LANs is /64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altLang="en-US" sz="1500" dirty="0"/>
          </a:p>
          <a:p>
            <a:pPr lvl="3">
              <a:buFont typeface="Arial" panose="020B0604020202020204" pitchFamily="34" charset="0"/>
              <a:buChar char="•"/>
            </a:pPr>
            <a:endParaRPr lang="en-CA" altLang="en-US" sz="12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6995" y="2077507"/>
            <a:ext cx="6289287" cy="24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061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Structure of an IPv6 Global Unicast Address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61" y="954447"/>
            <a:ext cx="3700105" cy="39180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A global unicast address has three parts: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Global routing prefix </a:t>
            </a:r>
            <a:r>
              <a:rPr lang="en-US" altLang="en-US" sz="1600" dirty="0"/>
              <a:t>- network, portion of the address that is assigned by the provider. Typically /48.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Subnet ID – </a:t>
            </a:r>
            <a:r>
              <a:rPr lang="en-US" altLang="en-US" sz="1600" dirty="0"/>
              <a:t>Used to subnet within an organization.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Interface ID </a:t>
            </a:r>
            <a:r>
              <a:rPr lang="en-US" altLang="en-US" sz="1600" dirty="0"/>
              <a:t>- equivalent to the host portion of an IPv4 address.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567" y="798944"/>
            <a:ext cx="4638662" cy="1542814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0118" y="2523472"/>
            <a:ext cx="3420094" cy="2154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8244" y="2505694"/>
            <a:ext cx="3431969" cy="217318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568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0467" y="802241"/>
            <a:ext cx="3701515" cy="39180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Router Configuration: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Similar commands to IPv4, replace IPv4 with IPv6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Command to configure andIPv6 global unicast  on an interface is </a:t>
            </a:r>
            <a:r>
              <a:rPr lang="en-US" altLang="en-US" sz="1600" b="1" dirty="0"/>
              <a:t>ipv6 address </a:t>
            </a:r>
            <a:r>
              <a:rPr lang="en-US" altLang="en-US" sz="1600" i="1" dirty="0"/>
              <a:t>ipv6-address/prefix-length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53" y="798944"/>
            <a:ext cx="5038370" cy="39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777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sz="1600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7621" y="1000823"/>
            <a:ext cx="4276855" cy="3918022"/>
          </a:xfrm>
        </p:spPr>
        <p:txBody>
          <a:bodyPr/>
          <a:lstStyle/>
          <a:p>
            <a:r>
              <a:rPr lang="en-US" altLang="en-US" sz="1900" dirty="0"/>
              <a:t>Host Configuration: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Manually configuring the IPv6 address on a host is similar to configuring an IPv4 address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Default gateway address can be configured to match the link-local or global unicast address of the Gigabit Ethernet interface.</a:t>
            </a:r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39" y="1009401"/>
            <a:ext cx="3726611" cy="3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340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Multicast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Identifying IPv6 Addresses</a:t>
            </a:r>
          </a:p>
        </p:txBody>
      </p:sp>
      <p:pic>
        <p:nvPicPr>
          <p:cNvPr id="4" name="Content Placeholder 3" descr="7.2.5.3 Lab - Identifying IPv6 Address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5178" y="798944"/>
            <a:ext cx="3597631" cy="3980986"/>
          </a:xfrm>
        </p:spPr>
      </p:pic>
      <p:sp>
        <p:nvSpPr>
          <p:cNvPr id="5" name="Rectangle 4"/>
          <p:cNvSpPr/>
          <p:nvPr/>
        </p:nvSpPr>
        <p:spPr>
          <a:xfrm>
            <a:off x="2430966" y="798944"/>
            <a:ext cx="3590693" cy="3996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20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Multicast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Configuring IPv6 Addresses on Network Devices</a:t>
            </a:r>
          </a:p>
        </p:txBody>
      </p:sp>
      <p:pic>
        <p:nvPicPr>
          <p:cNvPr id="3" name="Content Placeholder 2" descr="7.2.5.4 Lab - Configuring IPv6 Addresses on Network Devic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5570" y="775812"/>
            <a:ext cx="3724507" cy="4019212"/>
          </a:xfrm>
        </p:spPr>
      </p:pic>
      <p:sp>
        <p:nvSpPr>
          <p:cNvPr id="5" name="Rectangle 4"/>
          <p:cNvSpPr/>
          <p:nvPr/>
        </p:nvSpPr>
        <p:spPr>
          <a:xfrm>
            <a:off x="2430966" y="798944"/>
            <a:ext cx="3590693" cy="3996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2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S</a:t>
            </a:r>
            <a:r>
              <a:rPr lang="en-US" dirty="0"/>
              <a:t>tatic IPv4 Address Assignment to a Host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4233" y="917020"/>
            <a:ext cx="3245005" cy="3685398"/>
          </a:xfrm>
        </p:spPr>
      </p:pic>
      <p:sp>
        <p:nvSpPr>
          <p:cNvPr id="5" name="TextBox 4"/>
          <p:cNvSpPr txBox="1"/>
          <p:nvPr/>
        </p:nvSpPr>
        <p:spPr>
          <a:xfrm>
            <a:off x="223024" y="816659"/>
            <a:ext cx="419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Some devices like printers, servers and network devices require a fixed IP address.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Hosts in a small network can also be configured with static addresses.</a:t>
            </a:r>
          </a:p>
        </p:txBody>
      </p:sp>
    </p:spTree>
    <p:extLst>
      <p:ext uri="{BB962C8B-B14F-4D97-AF65-F5344CB8AC3E}">
        <p14:creationId xmlns:p14="http://schemas.microsoft.com/office/powerpoint/2010/main" val="25886544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Dynamic IPv4 Address Assignment to a Host</a:t>
            </a:r>
            <a:endParaRPr lang="en-US" dirty="0"/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836802"/>
            <a:ext cx="3122341" cy="3871703"/>
          </a:xfr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335" y="798943"/>
            <a:ext cx="4552202" cy="389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Most networks use Dynamic Host Configuration Protocol (DHCP) to assign IPv4 addresses dynamically.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The DHCP server provides an IPv4 address, subnet mask, default gateway, and other configuration information.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DHCP leases the addresses to hosts for a certain length of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If the host is powered down or taken off the network, the address is returned to the pool for reuse. </a:t>
            </a:r>
          </a:p>
        </p:txBody>
      </p:sp>
    </p:spTree>
    <p:extLst>
      <p:ext uri="{BB962C8B-B14F-4D97-AF65-F5344CB8AC3E}">
        <p14:creationId xmlns:p14="http://schemas.microsoft.com/office/powerpoint/2010/main" val="18050988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IPv4 Communication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4175" y="3081852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Unicast – one to one communication.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175" y="1009186"/>
            <a:ext cx="2609385" cy="1862424"/>
          </a:xfr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5005" y="1009185"/>
            <a:ext cx="2538978" cy="1862425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1226" y="1009186"/>
            <a:ext cx="2426559" cy="186242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98180" y="3085966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Broadcast– one to all.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5303" y="3081852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Multicast – one to a select group.</a:t>
            </a:r>
          </a:p>
        </p:txBody>
      </p:sp>
    </p:spTree>
    <p:extLst>
      <p:ext uri="{BB962C8B-B14F-4D97-AF65-F5344CB8AC3E}">
        <p14:creationId xmlns:p14="http://schemas.microsoft.com/office/powerpoint/2010/main" val="21874788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Unicast Transmission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8419" y="985423"/>
            <a:ext cx="3278459" cy="195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Unicast – one to one communication.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500" dirty="0"/>
              <a:t>Use the address of the destination device as the destination address.</a:t>
            </a:r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8750" y="646770"/>
            <a:ext cx="4906537" cy="3617953"/>
          </a:xfrm>
        </p:spPr>
      </p:pic>
    </p:spTree>
    <p:extLst>
      <p:ext uri="{BB962C8B-B14F-4D97-AF65-F5344CB8AC3E}">
        <p14:creationId xmlns:p14="http://schemas.microsoft.com/office/powerpoint/2010/main" val="25205461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Broadcast Transmission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804" y="992458"/>
            <a:ext cx="4522982" cy="3484073"/>
          </a:xfr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4786" y="992459"/>
            <a:ext cx="3829282" cy="30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Broadcast– one to all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Message sent to everyone in the LAN (broadcast domain.)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destination IPv4 address has all ones (1s) in the host portion.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39960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 err="1"/>
              <a:t>Multicast</a:t>
            </a:r>
            <a:r>
              <a:rPr lang="en-US" altLang="en-US" dirty="0"/>
              <a:t> Transmission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6966" y="981307"/>
            <a:ext cx="4036741" cy="302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Multicast– one to a select group.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224.0.0.0 to 239.255.255.255 addresses reserved for multicast.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routing protocols use multicast transmission to exchange routing information.</a:t>
            </a:r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502" y="981307"/>
            <a:ext cx="3845577" cy="2843561"/>
          </a:xfrm>
        </p:spPr>
      </p:pic>
    </p:spTree>
    <p:extLst>
      <p:ext uri="{BB962C8B-B14F-4D97-AF65-F5344CB8AC3E}">
        <p14:creationId xmlns:p14="http://schemas.microsoft.com/office/powerpoint/2010/main" val="29957820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Public and Private IPv4 Addresses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117" y="835538"/>
            <a:ext cx="5163015" cy="3895719"/>
          </a:xfrm>
        </p:spPr>
        <p:txBody>
          <a:bodyPr/>
          <a:lstStyle/>
          <a:p>
            <a:r>
              <a:rPr lang="en-US" altLang="en-US" sz="1800" dirty="0"/>
              <a:t>Private Addresses</a:t>
            </a:r>
          </a:p>
          <a:p>
            <a:pPr lvl="1"/>
            <a:r>
              <a:rPr lang="en-US" altLang="en-US" sz="1600" dirty="0"/>
              <a:t>Not routable</a:t>
            </a:r>
          </a:p>
          <a:p>
            <a:pPr lvl="1"/>
            <a:r>
              <a:rPr lang="en-US" altLang="en-US" sz="1600" dirty="0"/>
              <a:t>Introduced in mid 1990s due to depletion of IPv4 addresses</a:t>
            </a:r>
          </a:p>
          <a:p>
            <a:pPr lvl="1"/>
            <a:r>
              <a:rPr lang="en-US" altLang="en-US" sz="1600" dirty="0"/>
              <a:t>Used only in internal networks.</a:t>
            </a:r>
          </a:p>
          <a:p>
            <a:pPr lvl="1"/>
            <a:r>
              <a:rPr lang="en-US" altLang="en-US" sz="1600" dirty="0"/>
              <a:t>Must be translated to a public IPv4 to be routable.</a:t>
            </a:r>
          </a:p>
          <a:p>
            <a:r>
              <a:rPr lang="en-US" altLang="en-US" sz="1800" dirty="0"/>
              <a:t>Private Address Blocks</a:t>
            </a:r>
          </a:p>
          <a:p>
            <a:pPr marL="142875" lvl="1" indent="0"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4696" y="835538"/>
            <a:ext cx="3242729" cy="19610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2CD732-7177-4E20-9962-2CB267AB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5" y="3154070"/>
            <a:ext cx="6558573" cy="11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68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7184</TotalTime>
  <Words>1380</Words>
  <Application>Microsoft Office PowerPoint</Application>
  <PresentationFormat>Presentación en pantalla (16:9)</PresentationFormat>
  <Paragraphs>188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Chapter 7: IP Addressing</vt:lpstr>
      <vt:lpstr>7.2 IPv4 Network Addresses</vt:lpstr>
      <vt:lpstr>IPv4 Unicast, Broadcast, and Multicast Static IPv4 Address Assignment to a Host</vt:lpstr>
      <vt:lpstr>IPv4 Unicast, Broadcast, and Multicast Dynamic IPv4 Address Assignment to a Host</vt:lpstr>
      <vt:lpstr>IPv4 Unicast, Broadcast, and Multicast IPv4 Communication</vt:lpstr>
      <vt:lpstr>IPv4 Unicast, Broadcast, and Multicast Unicast Transmission</vt:lpstr>
      <vt:lpstr>IPv4 Unicast, Broadcast, and Multicast Broadcast Transmission</vt:lpstr>
      <vt:lpstr>IPv4 Unicast, Broadcast, and Multicast Multicast Transmission</vt:lpstr>
      <vt:lpstr>Types of IPv4 Addresses Public and Private IPv4 Addresses</vt:lpstr>
      <vt:lpstr>Types of IPv4 Addresses Special User IPv4 Addresses</vt:lpstr>
      <vt:lpstr>Types of IPv4 Addresses Legacy Classful Addressing</vt:lpstr>
      <vt:lpstr>Types of IPv4 Addresses Lab – Identifying IPv4 Addresses</vt:lpstr>
      <vt:lpstr>7.2 IPv6 Network Addresses</vt:lpstr>
      <vt:lpstr>IPv4 Issues The Need for IPv6</vt:lpstr>
      <vt:lpstr>IPv6 Addressing IPv6 Address Representation</vt:lpstr>
      <vt:lpstr>IPv6 Addressing IPv6 Address Representation (Cont.)</vt:lpstr>
      <vt:lpstr>IPv6 Addressing Rule 1 – Omit Leading 0s</vt:lpstr>
      <vt:lpstr>IPv6 Addressing Rule 2 – Omit All 0 Segments</vt:lpstr>
      <vt:lpstr>IPv6 Addressing Rule 2 – Omit All 0 Segments (Cont.)</vt:lpstr>
      <vt:lpstr>Types of IPv6 Addresses IPv6 Prefix Length</vt:lpstr>
      <vt:lpstr>IPv6 Unicast Addresses Structure of an IPv6 Global Unicast Address</vt:lpstr>
      <vt:lpstr>IPv6 Unicast Addresses Static Configuration of a Global Unicast Address</vt:lpstr>
      <vt:lpstr>IPv6 Unicast Addresses Static Configuration of a Global Unicast Address (Cont.)</vt:lpstr>
      <vt:lpstr>IPv6 Multicast Addresses Lab – Identifying IPv6 Addresses</vt:lpstr>
      <vt:lpstr>IPv6 Multicast Addresses Lab – Configuring IPv6 Addresses on Network Devices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446</cp:revision>
  <dcterms:created xsi:type="dcterms:W3CDTF">2016-08-22T22:27:36Z</dcterms:created>
  <dcterms:modified xsi:type="dcterms:W3CDTF">2021-09-29T03:45:12Z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