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8"/>
  </p:notesMasterIdLst>
  <p:sldIdLst>
    <p:sldId id="758" r:id="rId2"/>
    <p:sldId id="759" r:id="rId3"/>
    <p:sldId id="628" r:id="rId4"/>
    <p:sldId id="788" r:id="rId5"/>
    <p:sldId id="789" r:id="rId6"/>
    <p:sldId id="791" r:id="rId7"/>
    <p:sldId id="792" r:id="rId8"/>
    <p:sldId id="793" r:id="rId9"/>
    <p:sldId id="795" r:id="rId10"/>
    <p:sldId id="794" r:id="rId11"/>
    <p:sldId id="796" r:id="rId12"/>
    <p:sldId id="797" r:id="rId13"/>
    <p:sldId id="798" r:id="rId14"/>
    <p:sldId id="799" r:id="rId15"/>
    <p:sldId id="801" r:id="rId16"/>
    <p:sldId id="802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geekette" initials="g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1" autoAdjust="0"/>
    <p:restoredTop sz="81201" autoAdjust="0"/>
  </p:normalViewPr>
  <p:slideViewPr>
    <p:cSldViewPr snapToGrid="0" showGuides="1">
      <p:cViewPr varScale="1">
        <p:scale>
          <a:sx n="131" d="100"/>
          <a:sy n="131" d="100"/>
        </p:scale>
        <p:origin x="1092" y="12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r>
              <a:rPr lang="en-US" dirty="0"/>
              <a:t>Introduction to Networks v6.0</a:t>
            </a:r>
          </a:p>
          <a:p>
            <a:pPr>
              <a:buFontTx/>
              <a:buNone/>
            </a:pPr>
            <a:r>
              <a:rPr lang="en-US" sz="1200" b="0" dirty="0"/>
              <a:t>Chapter 7: IP Addressing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7.1.2 – IPv4 Address Structure</a:t>
            </a:r>
          </a:p>
          <a:p>
            <a:r>
              <a:rPr lang="en-US" dirty="0">
                <a:latin typeface="Arial" charset="0"/>
              </a:rPr>
              <a:t>7.1.2.2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The Subnet 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8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7.1.2 – IPv4 Address Structure</a:t>
            </a:r>
          </a:p>
          <a:p>
            <a:r>
              <a:rPr lang="en-US" dirty="0">
                <a:latin typeface="Arial" charset="0"/>
              </a:rPr>
              <a:t>7.1.2.2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The Subnet Mask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10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7.1.2 – IPv4 Address Structure</a:t>
            </a:r>
          </a:p>
          <a:p>
            <a:r>
              <a:rPr lang="en-US" dirty="0">
                <a:latin typeface="Arial" charset="0"/>
              </a:rPr>
              <a:t>7.1.2.3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Logical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1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7.1.2 – IPv4 Address Structure</a:t>
            </a:r>
          </a:p>
          <a:p>
            <a:r>
              <a:rPr lang="en-US" dirty="0">
                <a:latin typeface="Arial" charset="0"/>
              </a:rPr>
              <a:t>7.1.2.5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 The Prefix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4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7.1.2 – IPv4 Address Structure</a:t>
            </a:r>
          </a:p>
          <a:p>
            <a:r>
              <a:rPr lang="en-US" dirty="0">
                <a:latin typeface="Arial" charset="0"/>
              </a:rPr>
              <a:t>7.1.2.6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 Network, Host, and Broadcast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93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7.1.2 – IPv4 Address Structure</a:t>
            </a:r>
          </a:p>
          <a:p>
            <a:r>
              <a:rPr lang="en-US" dirty="0">
                <a:latin typeface="Arial" charset="0"/>
              </a:rPr>
              <a:t>7.1.2.8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 Lab – Using the Windows Calculator with Network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23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7.1.2 – IPv4 Address Structure</a:t>
            </a:r>
          </a:p>
          <a:p>
            <a:r>
              <a:rPr lang="en-US" dirty="0">
                <a:latin typeface="Arial" charset="0"/>
              </a:rPr>
              <a:t>7.1.2.9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 Lab – Converting IPv4 Addresses to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6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7 – IP Addressing</a:t>
            </a:r>
          </a:p>
          <a:p>
            <a:pPr>
              <a:buFontTx/>
              <a:buNone/>
            </a:pPr>
            <a:r>
              <a:rPr lang="en-US" sz="1200" b="0" dirty="0"/>
              <a:t>7.1 – IPv4 Network Addresses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b="0" dirty="0"/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7.1.1 – Binary and Decimal Conversion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7.1.1.1 IPv4</a:t>
            </a:r>
            <a:r>
              <a:rPr lang="en-US" baseline="0" dirty="0">
                <a:latin typeface="Arial" charset="0"/>
              </a:rPr>
              <a:t> Addresses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b="0" dirty="0"/>
              <a:t>7.1 – IPv4 Network Addresses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7.1.1 – Binary and Decimal Conversion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7.1.1.1 IPv4</a:t>
            </a:r>
            <a:r>
              <a:rPr lang="en-US" baseline="0" dirty="0">
                <a:latin typeface="Arial" charset="0"/>
              </a:rPr>
              <a:t> Addresses (Cont.)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7.1.1 – Binary and Decimal Conversion</a:t>
            </a:r>
          </a:p>
          <a:p>
            <a:r>
              <a:rPr lang="en-US" dirty="0">
                <a:latin typeface="Arial" charset="0"/>
              </a:rPr>
              <a:t>7.1.1.3 </a:t>
            </a:r>
            <a:r>
              <a:rPr lang="en-US" b="0" dirty="0"/>
              <a:t>Positional Notation (Cont.)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7.1.1 – Binary and Decimal Conversion</a:t>
            </a:r>
          </a:p>
          <a:p>
            <a:r>
              <a:rPr lang="en-US" dirty="0">
                <a:latin typeface="Arial" charset="0"/>
              </a:rPr>
              <a:t>7.1.1.4 </a:t>
            </a:r>
            <a:r>
              <a:rPr lang="en-US" b="0" dirty="0"/>
              <a:t>Binary to Decimal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04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7.1.1 – Binary and Decimal Conversion</a:t>
            </a:r>
          </a:p>
          <a:p>
            <a:r>
              <a:rPr lang="en-US">
                <a:latin typeface="Arial" charset="0"/>
              </a:rPr>
              <a:t>7.1.1.6 </a:t>
            </a:r>
            <a:r>
              <a:rPr lang="en-US" b="0" dirty="0"/>
              <a:t>Decimal to Binary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3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7.1.1 – Binary and Decimal Conversion</a:t>
            </a:r>
          </a:p>
          <a:p>
            <a:r>
              <a:rPr lang="en-US" dirty="0">
                <a:latin typeface="Arial" charset="0"/>
              </a:rPr>
              <a:t>7.1.1.7 </a:t>
            </a:r>
            <a:r>
              <a:rPr lang="en-US" b="0" dirty="0"/>
              <a:t>Decimal to Binary Conversion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7.1.2 – IPv4 Address Structure</a:t>
            </a:r>
          </a:p>
          <a:p>
            <a:r>
              <a:rPr lang="en-US" dirty="0">
                <a:latin typeface="Arial" charset="0"/>
              </a:rPr>
              <a:t>7.1.2.1 </a:t>
            </a:r>
            <a:r>
              <a:rPr lang="en-US" b="0" dirty="0"/>
              <a:t>Network and Host Portions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8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7: IP Addressing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Introduction to Networks v6.0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79027" y="798944"/>
            <a:ext cx="4092447" cy="4007232"/>
          </a:xfrm>
        </p:spPr>
        <p:txBody>
          <a:bodyPr/>
          <a:lstStyle/>
          <a:p>
            <a:r>
              <a:rPr lang="en-US" sz="1800" dirty="0"/>
              <a:t>Three IPv4 addresses must be configured on a host:</a:t>
            </a:r>
          </a:p>
          <a:p>
            <a:pPr lvl="1"/>
            <a:r>
              <a:rPr lang="en-US" sz="1600" dirty="0"/>
              <a:t>Unique IPv4 address of the host.</a:t>
            </a:r>
          </a:p>
          <a:p>
            <a:pPr lvl="1"/>
            <a:r>
              <a:rPr lang="en-US" sz="1600" dirty="0"/>
              <a:t>Subnet mask - identifies the network/host portion of the IPv4 address.</a:t>
            </a:r>
          </a:p>
          <a:p>
            <a:pPr lvl="1"/>
            <a:r>
              <a:rPr lang="en-US" sz="1600" dirty="0"/>
              <a:t>Default gateway -IP address of the local router interface.</a:t>
            </a:r>
          </a:p>
          <a:p>
            <a:pPr lvl="1"/>
            <a:endParaRPr lang="en-US" sz="13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Address Structure</a:t>
            </a:r>
            <a:br>
              <a:rPr lang="en-US" altLang="en-US" dirty="0"/>
            </a:br>
            <a:r>
              <a:rPr lang="en-US" dirty="0"/>
              <a:t>The Subnet Mask</a:t>
            </a:r>
          </a:p>
        </p:txBody>
      </p:sp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5080" y="696659"/>
            <a:ext cx="3345316" cy="39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5438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Address Structure</a:t>
            </a:r>
            <a:br>
              <a:rPr lang="en-US" altLang="en-US" dirty="0"/>
            </a:br>
            <a:r>
              <a:rPr lang="en-US" dirty="0"/>
              <a:t>The Subnet Mask (Cont.)</a:t>
            </a:r>
          </a:p>
        </p:txBody>
      </p:sp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8669" y="1990202"/>
            <a:ext cx="5930570" cy="27287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358" y="817302"/>
            <a:ext cx="8184603" cy="3107927"/>
          </a:xfrm>
        </p:spPr>
        <p:txBody>
          <a:bodyPr/>
          <a:lstStyle/>
          <a:p>
            <a:r>
              <a:rPr lang="en-US" sz="1600" dirty="0"/>
              <a:t>The IPv4 address is compared to the subnet mask bit by bit, from left to right. </a:t>
            </a:r>
          </a:p>
          <a:p>
            <a:r>
              <a:rPr lang="en-US" sz="1600" dirty="0"/>
              <a:t>A 1 in the subnet mask indicates that the corresponding bit in the IPv4 address is a network bit.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485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Address Structure</a:t>
            </a:r>
            <a:br>
              <a:rPr lang="en-US" altLang="en-US" dirty="0"/>
            </a:br>
            <a:r>
              <a:rPr lang="en-US" dirty="0"/>
              <a:t>Logical AND</a:t>
            </a:r>
          </a:p>
        </p:txBody>
      </p:sp>
      <p:pic>
        <p:nvPicPr>
          <p:cNvPr id="5" name="Content Placeholder 4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2153" y="798944"/>
            <a:ext cx="4559618" cy="2698967"/>
          </a:xfrm>
        </p:spPr>
      </p:pic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6279" y="3075707"/>
            <a:ext cx="1707480" cy="1330037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4335" y="798944"/>
            <a:ext cx="3907818" cy="30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logical AND is one of three basic binary operations used in digital logic.</a:t>
            </a:r>
          </a:p>
          <a:p>
            <a:r>
              <a:rPr lang="en-US" sz="1800" dirty="0"/>
              <a:t>Used to determine the Network Address</a:t>
            </a:r>
          </a:p>
          <a:p>
            <a:r>
              <a:rPr lang="en-US" sz="1800" dirty="0"/>
              <a:t>The Logical AND of two bits yields the following results:</a:t>
            </a:r>
          </a:p>
          <a:p>
            <a:pPr marL="142875" lvl="1" indent="0">
              <a:buNone/>
            </a:pPr>
            <a:endParaRPr lang="en-US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278587398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Address Structure</a:t>
            </a:r>
            <a:br>
              <a:rPr lang="en-US" altLang="en-US" dirty="0"/>
            </a:br>
            <a:r>
              <a:rPr lang="en-US" dirty="0"/>
              <a:t>The Prefix Length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617029" y="917699"/>
            <a:ext cx="3301340" cy="377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Prefix Length:</a:t>
            </a:r>
          </a:p>
          <a:p>
            <a:pPr lvl="1"/>
            <a:r>
              <a:rPr lang="en-US" sz="1600" dirty="0"/>
              <a:t>Shorthand method of expressing the subnet mask.</a:t>
            </a:r>
          </a:p>
          <a:p>
            <a:pPr lvl="1"/>
            <a:r>
              <a:rPr lang="en-US" sz="1600" dirty="0"/>
              <a:t>Equals the number of bits in the subnet mask set to 1.</a:t>
            </a:r>
          </a:p>
          <a:p>
            <a:pPr lvl="1"/>
            <a:r>
              <a:rPr lang="en-US" sz="1600" dirty="0"/>
              <a:t>Written in slash notation, / followed by the number of network bits.</a:t>
            </a:r>
          </a:p>
          <a:p>
            <a:endParaRPr lang="en-US" sz="1800" dirty="0"/>
          </a:p>
          <a:p>
            <a:pPr marL="142875" lvl="1" indent="0">
              <a:buNone/>
            </a:pPr>
            <a:endParaRPr lang="en-US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50" b="1" dirty="0"/>
          </a:p>
        </p:txBody>
      </p:sp>
      <p:pic>
        <p:nvPicPr>
          <p:cNvPr id="4" name="Content Placeholder 3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006" y="917699"/>
            <a:ext cx="5357121" cy="2739901"/>
          </a:xfrm>
        </p:spPr>
      </p:pic>
    </p:spTree>
    <p:extLst>
      <p:ext uri="{BB962C8B-B14F-4D97-AF65-F5344CB8AC3E}">
        <p14:creationId xmlns:p14="http://schemas.microsoft.com/office/powerpoint/2010/main" val="35981501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Address Structure</a:t>
            </a:r>
            <a:br>
              <a:rPr lang="en-US" altLang="en-US" dirty="0"/>
            </a:br>
            <a:r>
              <a:rPr lang="en-US" dirty="0"/>
              <a:t>Network, Host, and Broadcast Addresses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53245" y="917699"/>
            <a:ext cx="4524500" cy="377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Types of Addresses in Network 192.168.10.0/24</a:t>
            </a:r>
          </a:p>
          <a:p>
            <a:pPr lvl="1"/>
            <a:r>
              <a:rPr lang="en-US" sz="1700" dirty="0"/>
              <a:t>Network Address - host portion is all 0s (.00000000)</a:t>
            </a:r>
          </a:p>
          <a:p>
            <a:pPr lvl="1"/>
            <a:r>
              <a:rPr lang="en-US" sz="1700" dirty="0"/>
              <a:t>First Host address - host portion is all 0s and ends with a 1 (.00000001)</a:t>
            </a:r>
          </a:p>
          <a:p>
            <a:pPr lvl="1"/>
            <a:r>
              <a:rPr lang="en-US" sz="1700" dirty="0"/>
              <a:t>Last Host address - host portion is all 1s and ends with a 0 (.11111110)</a:t>
            </a:r>
          </a:p>
          <a:p>
            <a:pPr lvl="1"/>
            <a:r>
              <a:rPr lang="en-US" sz="1700" dirty="0"/>
              <a:t>Broadcast Address - host portion is all 1s (.11111111)</a:t>
            </a:r>
          </a:p>
          <a:p>
            <a:pPr marL="142875" lvl="1" indent="0">
              <a:buNone/>
            </a:pPr>
            <a:endParaRPr lang="en-US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50" b="1" dirty="0"/>
          </a:p>
        </p:txBody>
      </p:sp>
      <p:pic>
        <p:nvPicPr>
          <p:cNvPr id="3" name="Content Placeholder 2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134" y="798944"/>
            <a:ext cx="3716978" cy="3749728"/>
          </a:xfrm>
        </p:spPr>
      </p:pic>
    </p:spTree>
    <p:extLst>
      <p:ext uri="{BB962C8B-B14F-4D97-AF65-F5344CB8AC3E}">
        <p14:creationId xmlns:p14="http://schemas.microsoft.com/office/powerpoint/2010/main" val="310865780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Address Structure</a:t>
            </a:r>
            <a:br>
              <a:rPr lang="en-US" altLang="en-US" dirty="0"/>
            </a:br>
            <a:r>
              <a:rPr lang="en-US" dirty="0"/>
              <a:t>Lab – Using the Windows Calculator with Network Addresses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" y="884244"/>
            <a:ext cx="1438506" cy="36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lvl="1" indent="0">
              <a:buNone/>
            </a:pPr>
            <a:endParaRPr lang="en-US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50" b="1" dirty="0"/>
          </a:p>
        </p:txBody>
      </p:sp>
      <p:pic>
        <p:nvPicPr>
          <p:cNvPr id="3" name="Content Placeholder 2" descr="7.1.2.8 Lab - Using the Windows Calculator with Network Addresses.pdf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1685" y="1059366"/>
            <a:ext cx="3308697" cy="3713356"/>
          </a:xfrm>
          <a:noFill/>
          <a:ln w="3175"/>
        </p:spPr>
      </p:pic>
      <p:sp>
        <p:nvSpPr>
          <p:cNvPr id="6" name="Rectangle 5"/>
          <p:cNvSpPr/>
          <p:nvPr/>
        </p:nvSpPr>
        <p:spPr>
          <a:xfrm>
            <a:off x="2620537" y="1059366"/>
            <a:ext cx="3356517" cy="373565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4183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08412"/>
            <a:ext cx="9144000" cy="757551"/>
          </a:xfrm>
        </p:spPr>
        <p:txBody>
          <a:bodyPr/>
          <a:lstStyle/>
          <a:p>
            <a:r>
              <a:rPr lang="en-US" altLang="en-US" sz="1600" dirty="0"/>
              <a:t>IPv4 Address Structure</a:t>
            </a:r>
            <a:br>
              <a:rPr lang="en-US" altLang="en-US" dirty="0"/>
            </a:br>
            <a:r>
              <a:rPr lang="en-US" dirty="0"/>
              <a:t>Lab – Converting IPv4 Addresses to Binary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" y="884244"/>
            <a:ext cx="1438506" cy="36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lvl="1" indent="0">
              <a:buNone/>
            </a:pPr>
            <a:endParaRPr lang="en-US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50" b="1" dirty="0"/>
          </a:p>
        </p:txBody>
      </p:sp>
      <p:pic>
        <p:nvPicPr>
          <p:cNvPr id="4" name="Content Placeholder 3" descr="7.1.2.9 Lab - Converting IPv4 Addresses to Binary.pdf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698" y="1070517"/>
            <a:ext cx="3668751" cy="3512634"/>
          </a:xfrm>
        </p:spPr>
      </p:pic>
      <p:sp>
        <p:nvSpPr>
          <p:cNvPr id="5" name="Rectangle 4"/>
          <p:cNvSpPr/>
          <p:nvPr/>
        </p:nvSpPr>
        <p:spPr>
          <a:xfrm>
            <a:off x="2207941" y="1059366"/>
            <a:ext cx="3724508" cy="352378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20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7.1 IPv4 Network Addresses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Binary numbering system consists of the numbers 0 and 1 called bits</a:t>
            </a:r>
          </a:p>
          <a:p>
            <a:pPr lvl="1"/>
            <a:r>
              <a:rPr lang="en-US" altLang="ja-JP" dirty="0"/>
              <a:t>IPv4 addresses are expressed in 32 binary bits divided into 4 8-bit octets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Binary and Decimal Conversion</a:t>
            </a:r>
            <a:br>
              <a:rPr lang="en-US" altLang="en-US" dirty="0"/>
            </a:br>
            <a:r>
              <a:rPr lang="en-US" altLang="en-US" dirty="0"/>
              <a:t>IPv4 Addresses</a:t>
            </a:r>
          </a:p>
        </p:txBody>
      </p:sp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4468" y="1734207"/>
            <a:ext cx="4986332" cy="30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IPv4 addresses are commonly expressed in dotted decimal notation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Binary and Decimal Conversion</a:t>
            </a:r>
            <a:br>
              <a:rPr lang="en-US" altLang="en-US" dirty="0"/>
            </a:br>
            <a:r>
              <a:rPr lang="en-US" altLang="en-US" dirty="0"/>
              <a:t>IPv4 Addresses (Cont.)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3273" y="1439918"/>
            <a:ext cx="5454869" cy="31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9768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2282" y="872131"/>
            <a:ext cx="4694945" cy="2136358"/>
          </a:xfr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Binary and Decimal Conversion</a:t>
            </a:r>
            <a:br>
              <a:rPr lang="en-US" altLang="en-US" dirty="0"/>
            </a:br>
            <a:r>
              <a:rPr lang="en-US" altLang="en-US" dirty="0"/>
              <a:t>Positional Notation 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456" y="3193155"/>
            <a:ext cx="406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Applying binary positional notation.</a:t>
            </a:r>
          </a:p>
        </p:txBody>
      </p:sp>
      <p:pic>
        <p:nvPicPr>
          <p:cNvPr id="6" name="Picture 5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3969" y="3562487"/>
            <a:ext cx="5025358" cy="13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2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01330" y="798944"/>
            <a:ext cx="8771649" cy="1651293"/>
          </a:xfrm>
        </p:spPr>
        <p:txBody>
          <a:bodyPr/>
          <a:lstStyle/>
          <a:p>
            <a:r>
              <a:rPr lang="en-US" sz="1400" dirty="0"/>
              <a:t>To convert a binary IPv4  address to decimal enter the 8-bit binary number of each octet under the positional value of row 1 and then calculate to produce the decimal.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Binary and Decimal Conversion</a:t>
            </a:r>
            <a:br>
              <a:rPr lang="en-US" altLang="en-US" dirty="0"/>
            </a:br>
            <a:r>
              <a:rPr lang="en-US" dirty="0"/>
              <a:t>Binary to Decimal Conversion</a:t>
            </a:r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9204" y="1556495"/>
            <a:ext cx="5584054" cy="31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049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01331" y="798944"/>
            <a:ext cx="3278210" cy="3996080"/>
          </a:xfrm>
        </p:spPr>
        <p:txBody>
          <a:bodyPr/>
          <a:lstStyle/>
          <a:p>
            <a:r>
              <a:rPr lang="en-US" sz="1400" dirty="0"/>
              <a:t>To convert a decimal IPv4address to binary use the positional chart and check first if the number is greater than the 128 bit. If no a 0 is placed in this position. If yes then a 1 is placed in this position. </a:t>
            </a:r>
          </a:p>
          <a:p>
            <a:r>
              <a:rPr lang="en-US" sz="1400" dirty="0"/>
              <a:t>128 is subtracted from the original number and the remainder is then checked against the next position (64) If it is less than 64 a 0 is placed in this position. If it is greater, a 1 is placed in this position and 64 is subtracted. </a:t>
            </a:r>
          </a:p>
          <a:p>
            <a:r>
              <a:rPr lang="en-US" sz="1400" dirty="0"/>
              <a:t>The process repeats until all positional values have been entered. </a:t>
            </a:r>
          </a:p>
          <a:p>
            <a:endParaRPr lang="en-US" sz="14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Binary and Decimal Conversion</a:t>
            </a:r>
            <a:br>
              <a:rPr lang="en-US" altLang="en-US" dirty="0"/>
            </a:br>
            <a:r>
              <a:rPr lang="en-US" dirty="0"/>
              <a:t>Decimal to Binary Conversion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8836" y="862007"/>
            <a:ext cx="4811696" cy="3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4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Binary and Decimal Conversion</a:t>
            </a:r>
            <a:br>
              <a:rPr lang="en-US" altLang="en-US" dirty="0"/>
            </a:br>
            <a:r>
              <a:rPr lang="en-US" dirty="0"/>
              <a:t>Decimal to Binary Conversion Examples</a:t>
            </a:r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507" y="798944"/>
            <a:ext cx="3092833" cy="1910802"/>
          </a:xfrm>
          <a:prstGeom prst="rect">
            <a:avLst/>
          </a:prstGeom>
        </p:spPr>
      </p:pic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9336" y="797816"/>
            <a:ext cx="3088889" cy="1913058"/>
          </a:xfrm>
          <a:prstGeom prst="rect">
            <a:avLst/>
          </a:prstGeom>
        </p:spPr>
      </p:pic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507" y="2834234"/>
            <a:ext cx="3099916" cy="1960790"/>
          </a:xfrm>
          <a:prstGeom prst="rect">
            <a:avLst/>
          </a:prstGeom>
        </p:spPr>
      </p:pic>
      <p:pic>
        <p:nvPicPr>
          <p:cNvPr id="6" name="Picture 5" descr="Introduction to Networks - Mozilla Firefox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9336" y="2834234"/>
            <a:ext cx="3170883" cy="18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2570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966" y="798944"/>
            <a:ext cx="3434575" cy="3996080"/>
          </a:xfrm>
        </p:spPr>
        <p:txBody>
          <a:bodyPr/>
          <a:lstStyle/>
          <a:p>
            <a:r>
              <a:rPr lang="en-US" sz="1600" dirty="0"/>
              <a:t>An IPv4 address is hierarchical.</a:t>
            </a:r>
          </a:p>
          <a:p>
            <a:pPr lvl="1"/>
            <a:r>
              <a:rPr lang="en-US" dirty="0"/>
              <a:t>Composed of a Network portion and Host portion.</a:t>
            </a:r>
          </a:p>
          <a:p>
            <a:r>
              <a:rPr lang="en-US" sz="1600" dirty="0"/>
              <a:t>All devices on the same network must have the identical network portion.</a:t>
            </a:r>
          </a:p>
          <a:p>
            <a:r>
              <a:rPr lang="en-US" sz="1600" dirty="0"/>
              <a:t>The Subnet Mask helps devices identify the network portion and host portion.</a:t>
            </a:r>
          </a:p>
          <a:p>
            <a:endParaRPr lang="en-US" sz="14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Address Structure</a:t>
            </a:r>
            <a:br>
              <a:rPr lang="en-US" altLang="en-US" dirty="0"/>
            </a:br>
            <a:r>
              <a:rPr lang="en-US" dirty="0"/>
              <a:t>Network and Host Portions</a:t>
            </a:r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541" y="1185464"/>
            <a:ext cx="4883283" cy="17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851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7146</TotalTime>
  <Words>847</Words>
  <Application>Microsoft Office PowerPoint</Application>
  <PresentationFormat>Presentación en pantalla (16:9)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CiscoSans ExtraLight</vt:lpstr>
      <vt:lpstr>Wingdings</vt:lpstr>
      <vt:lpstr>Default Theme</vt:lpstr>
      <vt:lpstr>Chapter 7: IP Addressing</vt:lpstr>
      <vt:lpstr>7.1 IPv4 Network Addresses</vt:lpstr>
      <vt:lpstr>Binary and Decimal Conversion IPv4 Addresses</vt:lpstr>
      <vt:lpstr>Binary and Decimal Conversion IPv4 Addresses (Cont.)</vt:lpstr>
      <vt:lpstr>Binary and Decimal Conversion Positional Notation (Cont.)</vt:lpstr>
      <vt:lpstr>Binary and Decimal Conversion Binary to Decimal Conversion</vt:lpstr>
      <vt:lpstr>Binary and Decimal Conversion Decimal to Binary Conversion</vt:lpstr>
      <vt:lpstr>Binary and Decimal Conversion Decimal to Binary Conversion Examples</vt:lpstr>
      <vt:lpstr>IPv4 Address Structure Network and Host Portions</vt:lpstr>
      <vt:lpstr>IPv4 Address Structure The Subnet Mask</vt:lpstr>
      <vt:lpstr>IPv4 Address Structure The Subnet Mask (Cont.)</vt:lpstr>
      <vt:lpstr>IPv4 Address Structure Logical AND</vt:lpstr>
      <vt:lpstr>IPv4 Address Structure The Prefix Length</vt:lpstr>
      <vt:lpstr>IPv4 Address Structure Network, Host, and Broadcast Addresses</vt:lpstr>
      <vt:lpstr>IPv4 Address Structure Lab – Using the Windows Calculator with Network Addresses</vt:lpstr>
      <vt:lpstr>IPv4 Address Structure Lab – Converting IPv4 Addresses to Binary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Lizethe Pérez Fuertes</cp:lastModifiedBy>
  <cp:revision>442</cp:revision>
  <dcterms:created xsi:type="dcterms:W3CDTF">2016-08-22T22:27:36Z</dcterms:created>
  <dcterms:modified xsi:type="dcterms:W3CDTF">2021-03-23T17:53:04Z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