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4"/>
  </p:notesMasterIdLst>
  <p:handoutMasterIdLst>
    <p:handoutMasterId r:id="rId35"/>
  </p:handoutMasterIdLst>
  <p:sldIdLst>
    <p:sldId id="500" r:id="rId3"/>
    <p:sldId id="912" r:id="rId4"/>
    <p:sldId id="991" r:id="rId5"/>
    <p:sldId id="993" r:id="rId6"/>
    <p:sldId id="995" r:id="rId7"/>
    <p:sldId id="996" r:id="rId8"/>
    <p:sldId id="997" r:id="rId9"/>
    <p:sldId id="913" r:id="rId10"/>
    <p:sldId id="998" r:id="rId11"/>
    <p:sldId id="999" r:id="rId12"/>
    <p:sldId id="1001" r:id="rId13"/>
    <p:sldId id="1002" r:id="rId14"/>
    <p:sldId id="1003" r:id="rId15"/>
    <p:sldId id="1004" r:id="rId16"/>
    <p:sldId id="1005" r:id="rId17"/>
    <p:sldId id="1006" r:id="rId18"/>
    <p:sldId id="1007" r:id="rId19"/>
    <p:sldId id="1295" r:id="rId20"/>
    <p:sldId id="1008" r:id="rId21"/>
    <p:sldId id="1009" r:id="rId22"/>
    <p:sldId id="1010" r:id="rId23"/>
    <p:sldId id="1011" r:id="rId24"/>
    <p:sldId id="1012" r:id="rId25"/>
    <p:sldId id="1013" r:id="rId26"/>
    <p:sldId id="1014" r:id="rId27"/>
    <p:sldId id="1015" r:id="rId28"/>
    <p:sldId id="1016" r:id="rId29"/>
    <p:sldId id="1299" r:id="rId30"/>
    <p:sldId id="1017" r:id="rId31"/>
    <p:sldId id="1018" r:id="rId32"/>
    <p:sldId id="1288" r:id="rId3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7352" autoAdjust="0"/>
    <p:restoredTop sz="79525" autoAdjust="0"/>
  </p:normalViewPr>
  <p:slideViewPr>
    <p:cSldViewPr snapToGrid="0">
      <p:cViewPr varScale="1">
        <p:scale>
          <a:sx n="110" d="100"/>
          <a:sy n="110" d="100"/>
        </p:scale>
        <p:origin x="2346" y="10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varScale="1">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8" Type="http://schemas.openxmlformats.org/officeDocument/2006/relationships/slide" Target="slides/slide6.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15.xml"/><Relationship Id="rId18" Type="http://schemas.openxmlformats.org/officeDocument/2006/relationships/slide" Target="slides/slide21.xml"/><Relationship Id="rId26" Type="http://schemas.openxmlformats.org/officeDocument/2006/relationships/slide" Target="slides/slide30.xml"/><Relationship Id="rId3" Type="http://schemas.openxmlformats.org/officeDocument/2006/relationships/slide" Target="slides/slide4.xml"/><Relationship Id="rId21" Type="http://schemas.openxmlformats.org/officeDocument/2006/relationships/slide" Target="slides/slide24.xml"/><Relationship Id="rId7" Type="http://schemas.openxmlformats.org/officeDocument/2006/relationships/slide" Target="slides/slide9.xml"/><Relationship Id="rId12" Type="http://schemas.openxmlformats.org/officeDocument/2006/relationships/slide" Target="slides/slide14.xml"/><Relationship Id="rId17" Type="http://schemas.openxmlformats.org/officeDocument/2006/relationships/slide" Target="slides/slide20.xml"/><Relationship Id="rId25" Type="http://schemas.openxmlformats.org/officeDocument/2006/relationships/slide" Target="slides/slide29.xml"/><Relationship Id="rId2" Type="http://schemas.openxmlformats.org/officeDocument/2006/relationships/slide" Target="slides/slide3.xml"/><Relationship Id="rId16" Type="http://schemas.openxmlformats.org/officeDocument/2006/relationships/slide" Target="slides/slide19.xml"/><Relationship Id="rId20" Type="http://schemas.openxmlformats.org/officeDocument/2006/relationships/slide" Target="slides/slide23.xml"/><Relationship Id="rId1" Type="http://schemas.openxmlformats.org/officeDocument/2006/relationships/slide" Target="slides/slide2.xml"/><Relationship Id="rId6" Type="http://schemas.openxmlformats.org/officeDocument/2006/relationships/slide" Target="slides/slide7.xml"/><Relationship Id="rId11" Type="http://schemas.openxmlformats.org/officeDocument/2006/relationships/slide" Target="slides/slide13.xml"/><Relationship Id="rId24" Type="http://schemas.openxmlformats.org/officeDocument/2006/relationships/slide" Target="slides/slide27.xml"/><Relationship Id="rId5" Type="http://schemas.openxmlformats.org/officeDocument/2006/relationships/slide" Target="slides/slide6.xml"/><Relationship Id="rId15" Type="http://schemas.openxmlformats.org/officeDocument/2006/relationships/slide" Target="slides/slide17.xml"/><Relationship Id="rId23" Type="http://schemas.openxmlformats.org/officeDocument/2006/relationships/slide" Target="slides/slide26.xml"/><Relationship Id="rId10" Type="http://schemas.openxmlformats.org/officeDocument/2006/relationships/slide" Target="slides/slide12.xml"/><Relationship Id="rId19" Type="http://schemas.openxmlformats.org/officeDocument/2006/relationships/slide" Target="slides/slide22.xml"/><Relationship Id="rId4" Type="http://schemas.openxmlformats.org/officeDocument/2006/relationships/slide" Target="slides/slide5.xml"/><Relationship Id="rId9" Type="http://schemas.openxmlformats.org/officeDocument/2006/relationships/slide" Target="slides/slide11.xml"/><Relationship Id="rId14" Type="http://schemas.openxmlformats.org/officeDocument/2006/relationships/slide" Target="slides/slide16.xml"/><Relationship Id="rId22"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a:t>© 2006 Cisco Systems, Inc. Todos los derechos reservados.</a:t>
            </a:r>
          </a:p>
          <a:p>
            <a:pPr algn="l" defTabSz="611188">
              <a:lnSpc>
                <a:spcPct val="100000"/>
              </a:lnSpc>
              <a:tabLst>
                <a:tab pos="2387600" algn="l"/>
                <a:tab pos="4830763" algn="l"/>
              </a:tabLst>
            </a:pPr>
            <a:r>
              <a:rPr lang="es-E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421856"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a:t>
            </a:r>
            <a:r>
              <a:rPr lang="es-ES" sz="800" dirty="0" err="1"/>
              <a:t>Systems</a:t>
            </a:r>
            <a:r>
              <a:rPr lang="es-ES" sz="800" dirty="0"/>
              <a:t>, Inc. Todos los derechos reservados.</a:t>
            </a:r>
          </a:p>
          <a:p>
            <a:pPr algn="l" defTabSz="611188">
              <a:lnSpc>
                <a:spcPct val="100000"/>
              </a:lnSpc>
              <a:tabLst>
                <a:tab pos="2387600" algn="l"/>
                <a:tab pos="4830763" algn="l"/>
              </a:tabLst>
            </a:pPr>
            <a:r>
              <a:rPr lang="es-ES" sz="800" dirty="0" err="1"/>
              <a:t>Presentation_ID.scr</a:t>
            </a:r>
            <a:endParaRPr lang="es-ES" sz="800" dirty="0"/>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2: Routing estático</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2.2.1.2 Opciones de siguiente salto</a:t>
            </a:r>
          </a:p>
          <a:p>
            <a:pPr marL="0" indent="0">
              <a:buNone/>
            </a:pPr>
            <a:endParaRPr lang="es-ES" dirty="0"/>
          </a:p>
        </p:txBody>
      </p:sp>
    </p:spTree>
    <p:extLst>
      <p:ext uri="{BB962C8B-B14F-4D97-AF65-F5344CB8AC3E}">
        <p14:creationId xmlns:p14="http://schemas.microsoft.com/office/powerpoint/2010/main" val="231962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2.2.1.3 Configurar una ruta estática de siguiente salto</a:t>
            </a:r>
          </a:p>
          <a:p>
            <a:pPr marL="0" indent="0">
              <a:buNone/>
            </a:pPr>
            <a:endParaRPr lang="es-ES" dirty="0"/>
          </a:p>
        </p:txBody>
      </p:sp>
    </p:spTree>
    <p:extLst>
      <p:ext uri="{BB962C8B-B14F-4D97-AF65-F5344CB8AC3E}">
        <p14:creationId xmlns:p14="http://schemas.microsoft.com/office/powerpoint/2010/main" val="132945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s-E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marL="0" indent="0" fontAlgn="base">
              <a:buNone/>
            </a:pPr>
            <a:r>
              <a:rPr lang="es-ES" sz="1200" b="0" i="0" kern="1200" dirty="0">
                <a:solidFill>
                  <a:schemeClr val="tx1"/>
                </a:solidFill>
                <a:effectLst/>
                <a:latin typeface="Arial" charset="0"/>
              </a:rPr>
              <a:t>2.2.1.4 Configurar una ruta estática conectada directamente</a:t>
            </a:r>
          </a:p>
        </p:txBody>
      </p:sp>
    </p:spTree>
    <p:extLst>
      <p:ext uri="{BB962C8B-B14F-4D97-AF65-F5344CB8AC3E}">
        <p14:creationId xmlns:p14="http://schemas.microsoft.com/office/powerpoint/2010/main" val="1415311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2.2.1.5 Configurar una ruta estática totalmente especificada</a:t>
            </a:r>
          </a:p>
          <a:p>
            <a:pPr marL="0" indent="0">
              <a:buNone/>
            </a:pPr>
            <a:endParaRPr lang="es-ES" dirty="0"/>
          </a:p>
        </p:txBody>
      </p:sp>
    </p:spTree>
    <p:extLst>
      <p:ext uri="{BB962C8B-B14F-4D97-AF65-F5344CB8AC3E}">
        <p14:creationId xmlns:p14="http://schemas.microsoft.com/office/powerpoint/2010/main" val="6317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2.2.1.6 Verificar una ruta estática</a:t>
            </a:r>
          </a:p>
          <a:p>
            <a:pPr marL="0" indent="0">
              <a:buNone/>
            </a:pPr>
            <a:endParaRPr lang="es-ES" dirty="0"/>
          </a:p>
        </p:txBody>
      </p:sp>
    </p:spTree>
    <p:extLst>
      <p:ext uri="{BB962C8B-B14F-4D97-AF65-F5344CB8AC3E}">
        <p14:creationId xmlns:p14="http://schemas.microsoft.com/office/powerpoint/2010/main" val="757183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2.2.2.1 Ruta estática predeterminada</a:t>
            </a:r>
          </a:p>
          <a:p>
            <a:pPr marL="0" indent="0">
              <a:buNone/>
            </a:pPr>
            <a:endParaRPr lang="es-ES" dirty="0"/>
          </a:p>
        </p:txBody>
      </p:sp>
    </p:spTree>
    <p:extLst>
      <p:ext uri="{BB962C8B-B14F-4D97-AF65-F5344CB8AC3E}">
        <p14:creationId xmlns:p14="http://schemas.microsoft.com/office/powerpoint/2010/main" val="137729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2.2.2.2 Configurar una ruta estática predeterminada</a:t>
            </a:r>
          </a:p>
          <a:p>
            <a:pPr marL="0" indent="0">
              <a:buNone/>
            </a:pPr>
            <a:endParaRPr lang="es-ES" dirty="0"/>
          </a:p>
        </p:txBody>
      </p:sp>
    </p:spTree>
    <p:extLst>
      <p:ext uri="{BB962C8B-B14F-4D97-AF65-F5344CB8AC3E}">
        <p14:creationId xmlns:p14="http://schemas.microsoft.com/office/powerpoint/2010/main" val="2305959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2.2.2.3 </a:t>
            </a:r>
            <a:r>
              <a:rPr lang="es-ES" b="0" dirty="0">
                <a:effectLst/>
              </a:rPr>
              <a:t>Verificar una ruta estática predeterminada</a:t>
            </a:r>
          </a:p>
          <a:p>
            <a:pPr marL="0" indent="0">
              <a:buNone/>
            </a:pPr>
            <a:endParaRPr lang="es-ES" dirty="0"/>
          </a:p>
        </p:txBody>
      </p:sp>
    </p:spTree>
    <p:extLst>
      <p:ext uri="{BB962C8B-B14F-4D97-AF65-F5344CB8AC3E}">
        <p14:creationId xmlns:p14="http://schemas.microsoft.com/office/powerpoint/2010/main" val="1575111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5528974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2.2.3.1 </a:t>
            </a:r>
            <a:r>
              <a:rPr lang="es-ES" b="0" dirty="0"/>
              <a:t>El comando ipv6 route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71142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2.1 – </a:t>
            </a:r>
            <a:r>
              <a:rPr lang="es-ES" sz="1200" dirty="0">
                <a:latin typeface="Arial" charset="0"/>
              </a:rPr>
              <a:t>Routing estático</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2.1.1.1 – Llegar a redes remotas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2.2.3.2 Opciones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37412785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2.2.3.3 Configurar una ruta IPv6 estática de siguiente salto</a:t>
            </a:r>
          </a:p>
          <a:p>
            <a:endParaRPr lang="es-ES" b="0" dirty="0">
              <a:effectLst/>
            </a:endParaRPr>
          </a:p>
          <a:p>
            <a:pPr marL="0" indent="0">
              <a:buNone/>
            </a:pPr>
            <a:endParaRPr lang="es-ES" dirty="0"/>
          </a:p>
        </p:txBody>
      </p:sp>
    </p:spTree>
    <p:extLst>
      <p:ext uri="{BB962C8B-B14F-4D97-AF65-F5344CB8AC3E}">
        <p14:creationId xmlns:p14="http://schemas.microsoft.com/office/powerpoint/2010/main" val="2880385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2.2.3.4 Configurar una ruta IPv6 estática conectada directamente</a:t>
            </a:r>
          </a:p>
          <a:p>
            <a:endParaRPr lang="es-ES" b="0" dirty="0">
              <a:effectLst/>
            </a:endParaRPr>
          </a:p>
          <a:p>
            <a:pPr marL="0" indent="0">
              <a:buNone/>
            </a:pPr>
            <a:endParaRPr lang="es-ES" dirty="0"/>
          </a:p>
        </p:txBody>
      </p:sp>
    </p:spTree>
    <p:extLst>
      <p:ext uri="{BB962C8B-B14F-4D97-AF65-F5344CB8AC3E}">
        <p14:creationId xmlns:p14="http://schemas.microsoft.com/office/powerpoint/2010/main" val="39830155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2.2.3.5 Configurar una ruta IPv6 estática totalmente especificada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33552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2.2.3.6 Verificar rutas IPv6 estáticas</a:t>
            </a:r>
          </a:p>
          <a:p>
            <a:endParaRPr lang="es-ES" b="0" dirty="0">
              <a:effectLst/>
            </a:endParaRPr>
          </a:p>
          <a:p>
            <a:pPr marL="0" indent="0">
              <a:buNone/>
            </a:pPr>
            <a:endParaRPr lang="es-ES" dirty="0"/>
          </a:p>
        </p:txBody>
      </p:sp>
    </p:spTree>
    <p:extLst>
      <p:ext uri="{BB962C8B-B14F-4D97-AF65-F5344CB8AC3E}">
        <p14:creationId xmlns:p14="http://schemas.microsoft.com/office/powerpoint/2010/main" val="311765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2.2.4.1 </a:t>
            </a:r>
            <a:r>
              <a:rPr lang="es-ES" b="0" dirty="0">
                <a:effectLst/>
              </a:rPr>
              <a:t>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24269475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2.2.4.2 Configurar una ruta IPv6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955846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2.2.4.3 </a:t>
            </a:r>
            <a:r>
              <a:rPr lang="es-ES" b="0" dirty="0"/>
              <a:t>Verificar una ruta estática predeterminada</a:t>
            </a:r>
          </a:p>
          <a:p>
            <a:endParaRPr lang="es-ES" b="0" dirty="0">
              <a:effectLst/>
            </a:endParaRPr>
          </a:p>
          <a:p>
            <a:pPr marL="0" indent="0">
              <a:buNone/>
            </a:pPr>
            <a:endParaRPr lang="es-ES" dirty="0"/>
          </a:p>
        </p:txBody>
      </p:sp>
    </p:spTree>
    <p:extLst>
      <p:ext uri="{BB962C8B-B14F-4D97-AF65-F5344CB8AC3E}">
        <p14:creationId xmlns:p14="http://schemas.microsoft.com/office/powerpoint/2010/main" val="3451202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1149613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2.2.5.2 </a:t>
            </a:r>
            <a:r>
              <a:rPr lang="es-ES" b="0" dirty="0">
                <a:effectLst/>
              </a:rPr>
              <a:t>Configurar una ruta estática flotante IPv4</a:t>
            </a:r>
          </a:p>
          <a:p>
            <a:endParaRPr lang="es-ES" b="0" dirty="0">
              <a:effectLst/>
            </a:endParaRPr>
          </a:p>
          <a:p>
            <a:pPr marL="0" indent="0">
              <a:buNone/>
            </a:pPr>
            <a:endParaRPr lang="es-ES" dirty="0"/>
          </a:p>
        </p:txBody>
      </p:sp>
    </p:spTree>
    <p:extLst>
      <p:ext uri="{BB962C8B-B14F-4D97-AF65-F5344CB8AC3E}">
        <p14:creationId xmlns:p14="http://schemas.microsoft.com/office/powerpoint/2010/main" val="17945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dirty="0">
                <a:latin typeface="Arial" charset="0"/>
              </a:rPr>
              <a:t>2.1.1.2 – </a:t>
            </a:r>
            <a:r>
              <a:rPr lang="es-ES" b="0" dirty="0"/>
              <a:t>¿Por qué elegir el routing estático?</a:t>
            </a:r>
          </a:p>
          <a:p>
            <a:pPr>
              <a:lnSpc>
                <a:spcPct val="80000"/>
              </a:lnSpc>
              <a:buFontTx/>
              <a:buNone/>
            </a:pPr>
            <a:endParaRPr lang="es-ES" dirty="0"/>
          </a:p>
        </p:txBody>
      </p:sp>
    </p:spTree>
    <p:extLst>
      <p:ext uri="{BB962C8B-B14F-4D97-AF65-F5344CB8AC3E}">
        <p14:creationId xmlns:p14="http://schemas.microsoft.com/office/powerpoint/2010/main" val="2370609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b="0" baseline="0" dirty="0">
                <a:latin typeface="Arial" charset="0"/>
              </a:rPr>
              <a:t>2.2.5.1 </a:t>
            </a:r>
            <a:r>
              <a:rPr lang="es-ES" b="0" dirty="0">
                <a:effectLst/>
              </a:rPr>
              <a:t>Rutas estáticas flotantes</a:t>
            </a:r>
          </a:p>
          <a:p>
            <a:endParaRPr lang="es-ES" b="0" dirty="0">
              <a:effectLst/>
            </a:endParaRPr>
          </a:p>
          <a:p>
            <a:pPr marL="0" indent="0">
              <a:buNone/>
            </a:pPr>
            <a:endParaRPr lang="es-ES" dirty="0"/>
          </a:p>
        </p:txBody>
      </p:sp>
    </p:spTree>
    <p:extLst>
      <p:ext uri="{BB962C8B-B14F-4D97-AF65-F5344CB8AC3E}">
        <p14:creationId xmlns:p14="http://schemas.microsoft.com/office/powerpoint/2010/main" val="24758525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s-419"/>
              <a:t>15 — Enrutamiento IP Estático</a:t>
            </a:r>
          </a:p>
          <a:p>
            <a:pPr rtl="0"/>
            <a:r>
              <a:rPr lang="es-419"/>
              <a:t>15.4 – Configurar rutas estáticas flotantes</a:t>
            </a:r>
          </a:p>
          <a:p>
            <a:pPr rtl="0"/>
            <a:r>
              <a:rPr lang="es-419"/>
              <a:t>15.4.2 - </a:t>
            </a:r>
            <a:r>
              <a:rPr lang="es-419" sz="1200"/>
              <a:t>Configurar rutas estáticas flotantes IPv4 e IPv6</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4157728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dirty="0">
                <a:latin typeface="Arial" charset="0"/>
              </a:rPr>
              <a:t>2.1.2 </a:t>
            </a:r>
            <a:r>
              <a:rPr lang="es-ES" dirty="0"/>
              <a:t>–</a:t>
            </a:r>
            <a:r>
              <a:rPr lang="es-ES" dirty="0">
                <a:latin typeface="Arial" charset="0"/>
              </a:rPr>
              <a:t> Tipos de rutas estáticas</a:t>
            </a:r>
          </a:p>
          <a:p>
            <a:pPr marL="0" indent="0">
              <a:buNone/>
            </a:pPr>
            <a:r>
              <a:rPr lang="es-ES" dirty="0">
                <a:latin typeface="Arial" charset="0"/>
              </a:rPr>
              <a:t>2.1.2.1 – </a:t>
            </a:r>
            <a:r>
              <a:rPr lang="es-ES" b="0" dirty="0"/>
              <a:t>Aplicaciones de las rutas estáticas</a:t>
            </a:r>
          </a:p>
          <a:p>
            <a:pPr>
              <a:lnSpc>
                <a:spcPct val="80000"/>
              </a:lnSpc>
              <a:buFontTx/>
              <a:buNone/>
            </a:pPr>
            <a:endParaRPr lang="es-ES" dirty="0"/>
          </a:p>
        </p:txBody>
      </p:sp>
    </p:spTree>
    <p:extLst>
      <p:ext uri="{BB962C8B-B14F-4D97-AF65-F5344CB8AC3E}">
        <p14:creationId xmlns:p14="http://schemas.microsoft.com/office/powerpoint/2010/main" val="7531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1020763" rtl="0" eaLnBrk="0" fontAlgn="base" latinLnBrk="0" hangingPunct="0">
              <a:lnSpc>
                <a:spcPct val="90000"/>
              </a:lnSpc>
              <a:spcBef>
                <a:spcPct val="50000"/>
              </a:spcBef>
              <a:spcAft>
                <a:spcPct val="0"/>
              </a:spcAft>
              <a:buClrTx/>
              <a:buSzPct val="100000"/>
              <a:buFontTx/>
              <a:buNone/>
              <a:tabLst/>
              <a:defRPr/>
            </a:pPr>
            <a:r>
              <a:rPr lang="es-ES"/>
              <a:t>2.1.2.3 Ruta estática predeterminada</a:t>
            </a:r>
          </a:p>
          <a:p>
            <a:pPr marL="0" indent="0">
              <a:buNone/>
            </a:pPr>
            <a:endParaRPr lang="es-ES" dirty="0"/>
          </a:p>
        </p:txBody>
      </p:sp>
    </p:spTree>
    <p:extLst>
      <p:ext uri="{BB962C8B-B14F-4D97-AF65-F5344CB8AC3E}">
        <p14:creationId xmlns:p14="http://schemas.microsoft.com/office/powerpoint/2010/main" val="181033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2.1.2.4 Ruta estática resumida</a:t>
            </a:r>
          </a:p>
          <a:p>
            <a:pPr marL="0" indent="0">
              <a:buNone/>
            </a:pPr>
            <a:endParaRPr lang="es-ES" dirty="0"/>
          </a:p>
        </p:txBody>
      </p:sp>
    </p:spTree>
    <p:extLst>
      <p:ext uri="{BB962C8B-B14F-4D97-AF65-F5344CB8AC3E}">
        <p14:creationId xmlns:p14="http://schemas.microsoft.com/office/powerpoint/2010/main" val="1738472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t>2.1.2.5 Ruta estática flotante</a:t>
            </a:r>
          </a:p>
          <a:p>
            <a:pPr marL="0" indent="0">
              <a:buNone/>
            </a:pPr>
            <a:endParaRPr lang="es-ES" dirty="0"/>
          </a:p>
        </p:txBody>
      </p:sp>
    </p:spTree>
    <p:extLst>
      <p:ext uri="{BB962C8B-B14F-4D97-AF65-F5344CB8AC3E}">
        <p14:creationId xmlns:p14="http://schemas.microsoft.com/office/powerpoint/2010/main" val="332895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8</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2: Routing estático</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None/>
            </a:pPr>
            <a:r>
              <a:rPr lang="es-ES" b="0" dirty="0">
                <a:latin typeface="Arial" charset="0"/>
              </a:rPr>
              <a:t>2.2 Configurar rutas estáticas y predeterminadas</a:t>
            </a:r>
          </a:p>
          <a:p>
            <a:pPr marL="0" indent="0">
              <a:buNone/>
            </a:pPr>
            <a:r>
              <a:rPr lang="es-ES" b="0" baseline="0" dirty="0">
                <a:latin typeface="Arial" charset="0"/>
              </a:rPr>
              <a:t>2.2.1.1 Comando ip route</a:t>
            </a:r>
            <a:endParaRPr lang="es-ES" b="0" dirty="0"/>
          </a:p>
          <a:p>
            <a:pPr marL="0" indent="0">
              <a:buNone/>
            </a:pPr>
            <a:endParaRPr lang="es-ES" dirty="0"/>
          </a:p>
        </p:txBody>
      </p:sp>
    </p:spTree>
    <p:extLst>
      <p:ext uri="{BB962C8B-B14F-4D97-AF65-F5344CB8AC3E}">
        <p14:creationId xmlns:p14="http://schemas.microsoft.com/office/powerpoint/2010/main" val="33444268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4982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pic>
        <p:nvPicPr>
          <p:cNvPr id="3080" name="Picture 8" descr="Rev08_Cisco_BrandBar10_060408.png"/>
          <p:cNvPicPr>
            <a:picLocks noChangeAspect="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7"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4.xml"/><Relationship Id="rId1" Type="http://schemas.openxmlformats.org/officeDocument/2006/relationships/tags" Target="../tags/tag1.xml"/><Relationship Id="rId4" Type="http://schemas.openxmlformats.org/officeDocument/2006/relationships/image" Target="../media/image3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Ruteo estático</a:t>
            </a:r>
            <a:endParaRPr lang="es-ES" sz="2400"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76998" y="296420"/>
            <a:ext cx="8772157" cy="838200"/>
          </a:xfrm>
        </p:spPr>
        <p:txBody>
          <a:bodyPr/>
          <a:lstStyle/>
          <a:p>
            <a:r>
              <a:rPr lang="es-ES" dirty="0"/>
              <a:t>Opciones de siguiente salto (Next-Hop)</a:t>
            </a:r>
          </a:p>
        </p:txBody>
      </p:sp>
      <p:sp>
        <p:nvSpPr>
          <p:cNvPr id="3" name="Rectangle 2"/>
          <p:cNvSpPr/>
          <p:nvPr/>
        </p:nvSpPr>
        <p:spPr>
          <a:xfrm>
            <a:off x="276998" y="1385452"/>
            <a:ext cx="8576057" cy="4508927"/>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El siguiente salto (</a:t>
            </a:r>
            <a:r>
              <a:rPr lang="es-ES" sz="2000" b="1" kern="0" dirty="0" err="1">
                <a:solidFill>
                  <a:srgbClr val="000000"/>
                </a:solidFill>
                <a:latin typeface="Arial"/>
              </a:rPr>
              <a:t>next</a:t>
            </a:r>
            <a:r>
              <a:rPr lang="es-ES" sz="2000" b="1" kern="0" dirty="0">
                <a:solidFill>
                  <a:srgbClr val="000000"/>
                </a:solidFill>
                <a:latin typeface="Arial"/>
              </a:rPr>
              <a:t>-hop</a:t>
            </a:r>
            <a:r>
              <a:rPr lang="es-ES" sz="2000" kern="0" dirty="0">
                <a:solidFill>
                  <a:srgbClr val="000000"/>
                </a:solidFill>
                <a:latin typeface="Arial"/>
              </a:rPr>
              <a:t>) se puede identificar mediante una dirección IP, una interfaz de salida, o ambas. El modo en que se especifica el destino genera uno de los siguientes tres tipos de ruta:</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del siguiente salto (</a:t>
            </a:r>
            <a:r>
              <a:rPr lang="es-ES" sz="2000" b="1" kern="0" dirty="0" err="1">
                <a:solidFill>
                  <a:srgbClr val="FF0000"/>
                </a:solidFill>
                <a:latin typeface="Arial"/>
              </a:rPr>
              <a:t>next</a:t>
            </a:r>
            <a:r>
              <a:rPr lang="es-ES" sz="2000" b="1" kern="0" dirty="0">
                <a:solidFill>
                  <a:srgbClr val="FF0000"/>
                </a:solidFill>
                <a:latin typeface="Arial"/>
              </a:rPr>
              <a:t>-hop </a:t>
            </a:r>
            <a:r>
              <a:rPr lang="es-ES" sz="2000" b="1" kern="0" dirty="0" err="1">
                <a:solidFill>
                  <a:srgbClr val="FF0000"/>
                </a:solidFill>
                <a:latin typeface="Arial"/>
              </a:rPr>
              <a:t>route</a:t>
            </a:r>
            <a:r>
              <a:rPr lang="es-ES" sz="2000" b="1" kern="0" dirty="0">
                <a:solidFill>
                  <a:srgbClr val="FF0000"/>
                </a:solidFill>
                <a:latin typeface="Arial"/>
              </a:rPr>
              <a:t>) o recursiva</a:t>
            </a:r>
            <a:r>
              <a:rPr lang="es-ES" sz="2000" kern="0" dirty="0">
                <a:solidFill>
                  <a:srgbClr val="FF0000"/>
                </a:solidFill>
                <a:latin typeface="Arial"/>
              </a:rPr>
              <a:t>: </a:t>
            </a:r>
            <a:r>
              <a:rPr lang="es-ES" sz="2000" kern="0" dirty="0">
                <a:solidFill>
                  <a:srgbClr val="000000"/>
                </a:solidFill>
                <a:latin typeface="Arial"/>
              </a:rPr>
              <a:t>solo se especifica la dirección IP del siguiente salto (</a:t>
            </a:r>
            <a:r>
              <a:rPr lang="es-ES" sz="2000" kern="0" dirty="0" err="1">
                <a:solidFill>
                  <a:srgbClr val="000000"/>
                </a:solidFill>
                <a:latin typeface="Arial"/>
              </a:rPr>
              <a:t>next</a:t>
            </a:r>
            <a:r>
              <a:rPr lang="es-ES" sz="2000" kern="0" dirty="0">
                <a:solidFill>
                  <a:srgbClr val="000000"/>
                </a:solidFill>
                <a:latin typeface="Arial"/>
              </a:rPr>
              <a:t>-hop).</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directamente conectada</a:t>
            </a:r>
            <a:r>
              <a:rPr lang="es-ES" sz="2000" kern="0" dirty="0">
                <a:solidFill>
                  <a:srgbClr val="FF0000"/>
                </a:solidFill>
                <a:latin typeface="Arial"/>
              </a:rPr>
              <a:t>: </a:t>
            </a:r>
            <a:r>
              <a:rPr lang="es-ES" sz="2000" kern="0" dirty="0">
                <a:solidFill>
                  <a:srgbClr val="000000"/>
                </a:solidFill>
                <a:latin typeface="Arial"/>
              </a:rPr>
              <a:t>solo se especifica la interfaz de salida del </a:t>
            </a:r>
            <a:r>
              <a:rPr lang="es-ES" sz="2000" kern="0" dirty="0" err="1">
                <a:solidFill>
                  <a:srgbClr val="000000"/>
                </a:solidFill>
                <a:latin typeface="Arial"/>
              </a:rPr>
              <a:t>router</a:t>
            </a:r>
            <a:r>
              <a:rPr lang="es-ES" sz="2000" kern="0" dirty="0">
                <a:solidFill>
                  <a:srgbClr val="000000"/>
                </a:solidFill>
                <a:latin typeface="Arial"/>
              </a:rPr>
              <a:t>. El id de la interface (s0/0/0 o g0/0).</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FF0000"/>
                </a:solidFill>
                <a:latin typeface="Arial"/>
              </a:rPr>
              <a:t>Ruta estática completamente conectada (full </a:t>
            </a:r>
            <a:r>
              <a:rPr lang="es-ES" sz="2000" b="1" kern="0" dirty="0" err="1">
                <a:solidFill>
                  <a:srgbClr val="FF0000"/>
                </a:solidFill>
                <a:latin typeface="Arial"/>
              </a:rPr>
              <a:t>connected</a:t>
            </a:r>
            <a:r>
              <a:rPr lang="es-ES" sz="2000" b="1" kern="0" dirty="0">
                <a:solidFill>
                  <a:srgbClr val="FF0000"/>
                </a:solidFill>
                <a:latin typeface="Arial"/>
              </a:rPr>
              <a:t>) </a:t>
            </a:r>
            <a:r>
              <a:rPr lang="es-ES" sz="2000" kern="0" dirty="0">
                <a:solidFill>
                  <a:srgbClr val="000000"/>
                </a:solidFill>
                <a:latin typeface="Arial"/>
              </a:rPr>
              <a:t>: se especifican la dirección IP del siguiente salto (</a:t>
            </a:r>
            <a:r>
              <a:rPr lang="es-ES" sz="2000" kern="0" dirty="0" err="1">
                <a:solidFill>
                  <a:srgbClr val="000000"/>
                </a:solidFill>
                <a:latin typeface="Arial"/>
              </a:rPr>
              <a:t>next</a:t>
            </a:r>
            <a:r>
              <a:rPr lang="es-ES" sz="2000" kern="0" dirty="0">
                <a:solidFill>
                  <a:srgbClr val="000000"/>
                </a:solidFill>
                <a:latin typeface="Arial"/>
              </a:rPr>
              <a:t>-hop) y la interfaz de salida. </a:t>
            </a:r>
          </a:p>
          <a:p>
            <a:pPr lvl="0" algn="just" defTabSz="814388">
              <a:lnSpc>
                <a:spcPct val="95000"/>
              </a:lnSpc>
              <a:spcBef>
                <a:spcPct val="50000"/>
              </a:spcBef>
              <a:buClr>
                <a:srgbClr val="708CA1"/>
              </a:buClr>
            </a:pPr>
            <a:r>
              <a:rPr lang="es-ES" sz="2000" b="1" kern="0" dirty="0">
                <a:solidFill>
                  <a:srgbClr val="000000"/>
                </a:solidFill>
                <a:latin typeface="Arial"/>
              </a:rPr>
              <a:t>NOTA: </a:t>
            </a:r>
            <a:r>
              <a:rPr lang="es-ES" sz="2000" kern="0" dirty="0">
                <a:solidFill>
                  <a:srgbClr val="000000"/>
                </a:solidFill>
                <a:latin typeface="Arial"/>
              </a:rPr>
              <a:t>Si cambia la dirección IP del siguiente salto (</a:t>
            </a:r>
            <a:r>
              <a:rPr lang="es-ES" sz="2000" kern="0" dirty="0" err="1">
                <a:solidFill>
                  <a:srgbClr val="000000"/>
                </a:solidFill>
                <a:latin typeface="Arial"/>
              </a:rPr>
              <a:t>next</a:t>
            </a:r>
            <a:r>
              <a:rPr lang="es-ES" sz="2000" kern="0" dirty="0">
                <a:solidFill>
                  <a:srgbClr val="000000"/>
                </a:solidFill>
                <a:latin typeface="Arial"/>
              </a:rPr>
              <a:t>-hop), quedo totalmente incomunicado, por lo que es preferible utilizar las rutas directamente conectadas.</a:t>
            </a:r>
          </a:p>
        </p:txBody>
      </p:sp>
    </p:spTree>
    <p:extLst>
      <p:ext uri="{BB962C8B-B14F-4D97-AF65-F5344CB8AC3E}">
        <p14:creationId xmlns:p14="http://schemas.microsoft.com/office/powerpoint/2010/main" val="176856068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8771" y="500527"/>
            <a:ext cx="8772157" cy="1099672"/>
          </a:xfrm>
        </p:spPr>
        <p:txBody>
          <a:bodyPr anchor="t"/>
          <a:lstStyle/>
          <a:p>
            <a:pPr algn="ctr"/>
            <a:r>
              <a:rPr lang="es-ES" sz="2800" dirty="0"/>
              <a:t>Configurar una ruta estática del siguiente salto (</a:t>
            </a:r>
            <a:r>
              <a:rPr lang="es-ES" sz="2800" dirty="0" err="1"/>
              <a:t>next</a:t>
            </a:r>
            <a:r>
              <a:rPr lang="es-ES" sz="2800" dirty="0"/>
              <a:t> – hop) o recursiva</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109" y="1474941"/>
            <a:ext cx="6497782" cy="5383059"/>
          </a:xfrm>
          <a:prstGeom prst="rect">
            <a:avLst/>
          </a:prstGeom>
        </p:spPr>
      </p:pic>
    </p:spTree>
    <p:extLst>
      <p:ext uri="{BB962C8B-B14F-4D97-AF65-F5344CB8AC3E}">
        <p14:creationId xmlns:p14="http://schemas.microsoft.com/office/powerpoint/2010/main" val="287635955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0100" y="559286"/>
            <a:ext cx="8965929" cy="814009"/>
          </a:xfrm>
        </p:spPr>
        <p:txBody>
          <a:bodyPr anchor="t"/>
          <a:lstStyle/>
          <a:p>
            <a:pPr algn="ctr" eaLnBrk="1" hangingPunct="1">
              <a:defRPr/>
            </a:pPr>
            <a:r>
              <a:rPr lang="es-ES" sz="2800" dirty="0"/>
              <a:t>Configurar una ruta estática directamente conectada</a:t>
            </a:r>
            <a:endParaRPr lang="es-ES" sz="2800" dirty="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557762" y="1565275"/>
            <a:ext cx="7933226" cy="4386263"/>
          </a:xfrm>
        </p:spPr>
      </p:pic>
      <p:pic>
        <p:nvPicPr>
          <p:cNvPr id="3" name="Picture 2"/>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290607" y="4560774"/>
            <a:ext cx="4631589" cy="1674209"/>
          </a:xfrm>
          <a:prstGeom prst="rect">
            <a:avLst/>
          </a:prstGeom>
        </p:spPr>
      </p:pic>
    </p:spTree>
    <p:extLst>
      <p:ext uri="{BB962C8B-B14F-4D97-AF65-F5344CB8AC3E}">
        <p14:creationId xmlns:p14="http://schemas.microsoft.com/office/powerpoint/2010/main" val="378397694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51542"/>
            <a:ext cx="8772157" cy="838200"/>
          </a:xfrm>
        </p:spPr>
        <p:txBody>
          <a:bodyPr anchor="t"/>
          <a:lstStyle/>
          <a:p>
            <a:pPr algn="ctr"/>
            <a:r>
              <a:rPr lang="es-ES" sz="2800" dirty="0"/>
              <a:t>Configurar una ruta estática totalmente especificada (completamente conectada)</a:t>
            </a:r>
          </a:p>
        </p:txBody>
      </p:sp>
      <p:pic>
        <p:nvPicPr>
          <p:cNvPr id="4" name="Imagen 3">
            <a:extLst>
              <a:ext uri="{FF2B5EF4-FFF2-40B4-BE49-F238E27FC236}">
                <a16:creationId xmlns:a16="http://schemas.microsoft.com/office/drawing/2014/main" id="{2B215643-1F10-48B2-972E-B78984315417}"/>
              </a:ext>
            </a:extLst>
          </p:cNvPr>
          <p:cNvPicPr>
            <a:picLocks noChangeAspect="1"/>
          </p:cNvPicPr>
          <p:nvPr/>
        </p:nvPicPr>
        <p:blipFill>
          <a:blip r:embed="rId3"/>
          <a:stretch>
            <a:fillRect/>
          </a:stretch>
        </p:blipFill>
        <p:spPr>
          <a:xfrm>
            <a:off x="955222" y="1626810"/>
            <a:ext cx="7480017" cy="4578048"/>
          </a:xfrm>
          <a:prstGeom prst="rect">
            <a:avLst/>
          </a:prstGeom>
        </p:spPr>
      </p:pic>
    </p:spTree>
    <p:extLst>
      <p:ext uri="{BB962C8B-B14F-4D97-AF65-F5344CB8AC3E}">
        <p14:creationId xmlns:p14="http://schemas.microsoft.com/office/powerpoint/2010/main" val="225819134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9182" y="173957"/>
            <a:ext cx="8772157" cy="838200"/>
          </a:xfrm>
        </p:spPr>
        <p:txBody>
          <a:bodyPr/>
          <a:lstStyle/>
          <a:p>
            <a:pPr algn="ctr"/>
            <a:r>
              <a:rPr lang="es-ES" dirty="0"/>
              <a:t>Verificar una ruta estática</a:t>
            </a:r>
          </a:p>
        </p:txBody>
      </p:sp>
      <p:pic>
        <p:nvPicPr>
          <p:cNvPr id="2" name="Picture 1" descr="Routing and Switching Essentials - Mozilla Firefox"/>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70203" y="1356019"/>
            <a:ext cx="4301836" cy="3445541"/>
          </a:xfrm>
          <a:prstGeom prst="rect">
            <a:avLst/>
          </a:prstGeom>
        </p:spPr>
      </p:pic>
      <p:pic>
        <p:nvPicPr>
          <p:cNvPr id="4" name="Picture 3" descr="Routing and Switching Essentials - Mozilla Firefox"/>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150946" y="4803285"/>
            <a:ext cx="4387602" cy="1647451"/>
          </a:xfrm>
          <a:prstGeom prst="rect">
            <a:avLst/>
          </a:prstGeom>
        </p:spPr>
      </p:pic>
      <p:pic>
        <p:nvPicPr>
          <p:cNvPr id="5" name="Picture 4" descr="Routing and Switching Essentials - Mozilla Firefox"/>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214873" y="4806735"/>
            <a:ext cx="3702918" cy="1369147"/>
          </a:xfrm>
          <a:prstGeom prst="rect">
            <a:avLst/>
          </a:prstGeom>
        </p:spPr>
      </p:pic>
    </p:spTree>
    <p:extLst>
      <p:ext uri="{BB962C8B-B14F-4D97-AF65-F5344CB8AC3E}">
        <p14:creationId xmlns:p14="http://schemas.microsoft.com/office/powerpoint/2010/main" val="176983609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algn="ctr"/>
            <a:r>
              <a:rPr lang="es-ES" dirty="0"/>
              <a:t>Ruta estática por default (predeterminada)</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8025" y="1430457"/>
            <a:ext cx="8024665" cy="4871465"/>
          </a:xfrm>
          <a:prstGeom prst="rect">
            <a:avLst/>
          </a:prstGeom>
        </p:spPr>
      </p:pic>
      <p:sp>
        <p:nvSpPr>
          <p:cNvPr id="3" name="CuadroTexto 2">
            <a:extLst>
              <a:ext uri="{FF2B5EF4-FFF2-40B4-BE49-F238E27FC236}">
                <a16:creationId xmlns:a16="http://schemas.microsoft.com/office/drawing/2014/main" id="{649C5EB1-FD32-4AA3-BB06-F8F6E2C288A1}"/>
              </a:ext>
            </a:extLst>
          </p:cNvPr>
          <p:cNvSpPr txBox="1"/>
          <p:nvPr/>
        </p:nvSpPr>
        <p:spPr>
          <a:xfrm>
            <a:off x="720365" y="1894113"/>
            <a:ext cx="5759141" cy="286232"/>
          </a:xfrm>
          <a:prstGeom prst="rect">
            <a:avLst/>
          </a:prstGeom>
          <a:noFill/>
        </p:spPr>
        <p:txBody>
          <a:bodyPr wrap="none" rtlCol="0">
            <a:spAutoFit/>
          </a:bodyPr>
          <a:lstStyle/>
          <a:p>
            <a:r>
              <a:rPr lang="es-ES" sz="1400" b="1" dirty="0"/>
              <a:t>NOTA: </a:t>
            </a:r>
            <a:r>
              <a:rPr lang="es-ES" sz="1400" dirty="0"/>
              <a:t>Solamente puedo tener una ruta estática por default por </a:t>
            </a:r>
            <a:r>
              <a:rPr lang="es-ES" sz="1400" dirty="0" err="1"/>
              <a:t>router</a:t>
            </a:r>
            <a:r>
              <a:rPr lang="es-ES" sz="1400" dirty="0"/>
              <a:t>.</a:t>
            </a:r>
            <a:endParaRPr lang="es-MX" sz="1400" dirty="0"/>
          </a:p>
        </p:txBody>
      </p:sp>
    </p:spTree>
    <p:extLst>
      <p:ext uri="{BB962C8B-B14F-4D97-AF65-F5344CB8AC3E}">
        <p14:creationId xmlns:p14="http://schemas.microsoft.com/office/powerpoint/2010/main" val="92280002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476035"/>
            <a:ext cx="8772157" cy="838200"/>
          </a:xfrm>
        </p:spPr>
        <p:txBody>
          <a:bodyPr/>
          <a:lstStyle/>
          <a:p>
            <a:pPr algn="ctr"/>
            <a:br>
              <a:rPr lang="es-ES" dirty="0"/>
            </a:br>
            <a:br>
              <a:rPr dirty="0"/>
            </a:br>
            <a:r>
              <a:rPr lang="es-ES" sz="2800" dirty="0"/>
              <a:t>Configurar una ruta estática por default o predeterminada</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852" y="1474396"/>
            <a:ext cx="6753637" cy="5381953"/>
          </a:xfrm>
          <a:prstGeom prst="rect">
            <a:avLst/>
          </a:prstGeom>
        </p:spPr>
      </p:pic>
    </p:spTree>
    <p:extLst>
      <p:ext uri="{BB962C8B-B14F-4D97-AF65-F5344CB8AC3E}">
        <p14:creationId xmlns:p14="http://schemas.microsoft.com/office/powerpoint/2010/main" val="418438082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5921" y="505599"/>
            <a:ext cx="8772157" cy="838200"/>
          </a:xfrm>
        </p:spPr>
        <p:txBody>
          <a:bodyPr/>
          <a:lstStyle/>
          <a:p>
            <a:pPr algn="ctr"/>
            <a:r>
              <a:rPr lang="es-ES" dirty="0"/>
              <a:t>Verificar una ruta estática por default o predeterminada</a:t>
            </a:r>
          </a:p>
        </p:txBody>
      </p:sp>
      <p:sp>
        <p:nvSpPr>
          <p:cNvPr id="2" name="Rectangle 1"/>
          <p:cNvSpPr>
            <a:spLocks noChangeArrowheads="1"/>
          </p:cNvSpPr>
          <p:nvPr/>
        </p:nvSpPr>
        <p:spPr bwMode="auto">
          <a:xfrm>
            <a:off x="631766" y="-48399"/>
            <a:ext cx="851223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31766" y="104001"/>
            <a:ext cx="836337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31276" y="1474617"/>
            <a:ext cx="7398327" cy="5023555"/>
          </a:xfrm>
          <a:prstGeom prst="rect">
            <a:avLst/>
          </a:prstGeom>
        </p:spPr>
      </p:pic>
    </p:spTree>
    <p:extLst>
      <p:ext uri="{BB962C8B-B14F-4D97-AF65-F5344CB8AC3E}">
        <p14:creationId xmlns:p14="http://schemas.microsoft.com/office/powerpoint/2010/main" val="226714065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 IPv6</a:t>
            </a:r>
            <a:endParaRPr lang="es-ES" sz="2400" dirty="0">
              <a:solidFill>
                <a:srgbClr val="00B0F0"/>
              </a:solidFill>
            </a:endParaRPr>
          </a:p>
        </p:txBody>
      </p:sp>
    </p:spTree>
    <p:extLst>
      <p:ext uri="{BB962C8B-B14F-4D97-AF65-F5344CB8AC3E}">
        <p14:creationId xmlns:p14="http://schemas.microsoft.com/office/powerpoint/2010/main" val="3553669503"/>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El comando </a:t>
            </a:r>
            <a:r>
              <a:rPr lang="es-ES" dirty="0">
                <a:latin typeface="Courier New" panose="02070309020205020404" pitchFamily="49" charset="0"/>
              </a:rPr>
              <a:t>ipv6 route</a:t>
            </a:r>
          </a:p>
        </p:txBody>
      </p:sp>
      <p:sp>
        <p:nvSpPr>
          <p:cNvPr id="2" name="Rectangle 1"/>
          <p:cNvSpPr>
            <a:spLocks noChangeArrowheads="1"/>
          </p:cNvSpPr>
          <p:nvPr/>
        </p:nvSpPr>
        <p:spPr bwMode="auto">
          <a:xfrm>
            <a:off x="698268" y="-48399"/>
            <a:ext cx="8445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598516" y="104001"/>
            <a:ext cx="8396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00694" y="1474584"/>
            <a:ext cx="6750551" cy="4922785"/>
          </a:xfrm>
          <a:prstGeom prst="rect">
            <a:avLst/>
          </a:prstGeom>
        </p:spPr>
      </p:pic>
    </p:spTree>
    <p:extLst>
      <p:ext uri="{BB962C8B-B14F-4D97-AF65-F5344CB8AC3E}">
        <p14:creationId xmlns:p14="http://schemas.microsoft.com/office/powerpoint/2010/main" val="529944694"/>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Ruteo estático</a:t>
            </a:r>
            <a:br>
              <a:rPr dirty="0"/>
            </a:br>
            <a:r>
              <a:rPr lang="es-ES" dirty="0"/>
              <a:t>Llegar a redes remotas</a:t>
            </a:r>
            <a:endParaRPr lang="es-ES" dirty="0">
              <a:solidFill>
                <a:srgbClr val="00B0F0"/>
              </a:solidFill>
              <a:latin typeface="Arial" charset="0"/>
            </a:endParaRPr>
          </a:p>
        </p:txBody>
      </p:sp>
      <p:sp>
        <p:nvSpPr>
          <p:cNvPr id="2" name="Content Placeholder 1"/>
          <p:cNvSpPr>
            <a:spLocks noGrp="1"/>
          </p:cNvSpPr>
          <p:nvPr>
            <p:ph idx="1"/>
          </p:nvPr>
        </p:nvSpPr>
        <p:spPr>
          <a:xfrm>
            <a:off x="268530" y="1232592"/>
            <a:ext cx="3458345" cy="4336935"/>
          </a:xfrm>
        </p:spPr>
        <p:txBody>
          <a:bodyPr/>
          <a:lstStyle/>
          <a:p>
            <a:pPr marL="0" indent="0">
              <a:buNone/>
            </a:pPr>
            <a:r>
              <a:rPr lang="es-ES" sz="2000" dirty="0"/>
              <a:t>Un router puede descubrir redes remotas de dos maneras:</a:t>
            </a:r>
          </a:p>
          <a:p>
            <a:pPr marL="461963" indent="-342900">
              <a:buFont typeface="Arial"/>
              <a:buChar char="•"/>
            </a:pPr>
            <a:r>
              <a:rPr lang="es-ES" sz="2000" b="1" dirty="0"/>
              <a:t>Manualmente</a:t>
            </a:r>
            <a:r>
              <a:rPr lang="es-ES" sz="2000" dirty="0"/>
              <a:t>: las redes remotas se introducen de forma manual en la tabla de rutas por medio de rutas estáticas.</a:t>
            </a:r>
          </a:p>
          <a:p>
            <a:pPr marL="461963" indent="-342900">
              <a:buFont typeface="Arial"/>
              <a:buChar char="•"/>
            </a:pPr>
            <a:r>
              <a:rPr lang="es-ES" sz="2000" b="1" dirty="0"/>
              <a:t>Dinámicamente</a:t>
            </a:r>
            <a:r>
              <a:rPr lang="es-ES" sz="2000" dirty="0"/>
              <a:t>: las rutas remotas se descubren de forma automática mediante un protocolo de ruteo  dinámico.</a:t>
            </a:r>
          </a:p>
          <a:p>
            <a:endParaRPr lang="es-ES" sz="20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688167" y="1828801"/>
            <a:ext cx="5273477" cy="3920835"/>
          </a:xfrm>
          <a:prstGeom prst="rect">
            <a:avLst/>
          </a:prstGeom>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Opciones de siguiente salto</a:t>
            </a:r>
          </a:p>
        </p:txBody>
      </p:sp>
      <p:sp>
        <p:nvSpPr>
          <p:cNvPr id="2" name="Rectangle 1"/>
          <p:cNvSpPr>
            <a:spLocks noChangeArrowheads="1"/>
          </p:cNvSpPr>
          <p:nvPr/>
        </p:nvSpPr>
        <p:spPr bwMode="auto">
          <a:xfrm>
            <a:off x="781396" y="-48399"/>
            <a:ext cx="836260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81396" y="104001"/>
            <a:ext cx="818462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p:cNvSpPr/>
          <p:nvPr/>
        </p:nvSpPr>
        <p:spPr>
          <a:xfrm>
            <a:off x="346363" y="1474584"/>
            <a:ext cx="8619661" cy="2154436"/>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del siguiente salto</a:t>
            </a:r>
            <a:r>
              <a:rPr lang="es-ES" sz="2000" kern="0" dirty="0">
                <a:solidFill>
                  <a:srgbClr val="000000"/>
                </a:solidFill>
                <a:latin typeface="Arial"/>
              </a:rPr>
              <a:t>: solo se especifica la dirección IPv6 del siguiente salto.</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conectada directamente</a:t>
            </a:r>
            <a:r>
              <a:rPr lang="es-ES" sz="2000" kern="0" dirty="0">
                <a:solidFill>
                  <a:srgbClr val="000000"/>
                </a:solidFill>
                <a:latin typeface="Arial"/>
              </a:rPr>
              <a:t>: solo se especifica la interfaz de salida del router.</a:t>
            </a:r>
          </a:p>
          <a:p>
            <a:pPr marL="236538" lvl="0" indent="-236538" algn="l" defTabSz="814388">
              <a:lnSpc>
                <a:spcPct val="95000"/>
              </a:lnSpc>
              <a:spcBef>
                <a:spcPct val="50000"/>
              </a:spcBef>
              <a:buClr>
                <a:srgbClr val="708CA1"/>
              </a:buClr>
              <a:buFont typeface="Wingdings" charset="0"/>
              <a:buChar char="§"/>
            </a:pPr>
            <a:r>
              <a:rPr lang="es-ES" sz="2000" b="1" kern="0" dirty="0">
                <a:solidFill>
                  <a:srgbClr val="000000"/>
                </a:solidFill>
                <a:latin typeface="Arial"/>
              </a:rPr>
              <a:t>Ruta IPv6 estática totalmente especificada</a:t>
            </a:r>
            <a:r>
              <a:rPr lang="es-ES" sz="2000" kern="0" dirty="0">
                <a:solidFill>
                  <a:srgbClr val="000000"/>
                </a:solidFill>
                <a:latin typeface="Arial"/>
              </a:rPr>
              <a:t>: se especifican la dirección IPv6 del siguiente salto y la interfaz de salida.</a:t>
            </a:r>
          </a:p>
        </p:txBody>
      </p:sp>
    </p:spTree>
    <p:extLst>
      <p:ext uri="{BB962C8B-B14F-4D97-AF65-F5344CB8AC3E}">
        <p14:creationId xmlns:p14="http://schemas.microsoft.com/office/powerpoint/2010/main" val="367906843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55181" y="446643"/>
            <a:ext cx="8875704" cy="838200"/>
          </a:xfrm>
        </p:spPr>
        <p:txBody>
          <a:bodyPr anchor="t"/>
          <a:lstStyle/>
          <a:p>
            <a:r>
              <a:rPr lang="es-ES" sz="1800" dirty="0"/>
              <a:t>Configurar rutas estáticas IPv6</a:t>
            </a:r>
            <a:br>
              <a:rPr dirty="0"/>
            </a:br>
            <a:r>
              <a:rPr lang="es-ES" sz="2800" dirty="0"/>
              <a:t>Configurar una ruta IPv6 estática de siguiente salto</a:t>
            </a:r>
          </a:p>
        </p:txBody>
      </p:sp>
      <p:sp>
        <p:nvSpPr>
          <p:cNvPr id="2" name="Rectangle 1"/>
          <p:cNvSpPr>
            <a:spLocks noChangeArrowheads="1"/>
          </p:cNvSpPr>
          <p:nvPr/>
        </p:nvSpPr>
        <p:spPr bwMode="auto">
          <a:xfrm>
            <a:off x="897775" y="57931"/>
            <a:ext cx="79910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32780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87" y="1378832"/>
            <a:ext cx="6234674" cy="5140036"/>
          </a:xfrm>
          <a:prstGeom prst="rect">
            <a:avLst/>
          </a:prstGeom>
        </p:spPr>
      </p:pic>
    </p:spTree>
    <p:extLst>
      <p:ext uri="{BB962C8B-B14F-4D97-AF65-F5344CB8AC3E}">
        <p14:creationId xmlns:p14="http://schemas.microsoft.com/office/powerpoint/2010/main" val="12097462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863046" cy="838200"/>
          </a:xfrm>
        </p:spPr>
        <p:txBody>
          <a:bodyPr anchor="t"/>
          <a:lstStyle/>
          <a:p>
            <a:r>
              <a:rPr lang="es-ES" sz="1800" dirty="0"/>
              <a:t>Configurar rutas estáticas IPv6</a:t>
            </a:r>
            <a:br>
              <a:rPr dirty="0"/>
            </a:br>
            <a:r>
              <a:rPr lang="es-ES" sz="2800" dirty="0"/>
              <a:t>Configurar una ruta IPv6 estática directamente conectada</a:t>
            </a:r>
          </a:p>
        </p:txBody>
      </p:sp>
      <p:sp>
        <p:nvSpPr>
          <p:cNvPr id="2" name="Rectangle 1"/>
          <p:cNvSpPr>
            <a:spLocks noChangeArrowheads="1"/>
          </p:cNvSpPr>
          <p:nvPr/>
        </p:nvSpPr>
        <p:spPr bwMode="auto">
          <a:xfrm>
            <a:off x="764771" y="-48399"/>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64771" y="104001"/>
            <a:ext cx="81772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9928" y="1566240"/>
            <a:ext cx="5583382" cy="4897368"/>
          </a:xfrm>
          <a:prstGeom prst="rect">
            <a:avLst/>
          </a:prstGeom>
        </p:spPr>
      </p:pic>
    </p:spTree>
    <p:extLst>
      <p:ext uri="{BB962C8B-B14F-4D97-AF65-F5344CB8AC3E}">
        <p14:creationId xmlns:p14="http://schemas.microsoft.com/office/powerpoint/2010/main" val="265215304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9" y="394392"/>
            <a:ext cx="8741126" cy="1007688"/>
          </a:xfrm>
        </p:spPr>
        <p:txBody>
          <a:bodyPr anchor="t"/>
          <a:lstStyle/>
          <a:p>
            <a:r>
              <a:rPr lang="es-ES" sz="1800" dirty="0"/>
              <a:t>Configurar rutas estáticas IPv6</a:t>
            </a:r>
            <a:br>
              <a:rPr dirty="0"/>
            </a:br>
            <a:r>
              <a:rPr lang="es-ES" sz="2800" dirty="0"/>
              <a:t>Configurar una ruta IPv6 estática totalmente especificada</a:t>
            </a:r>
          </a:p>
        </p:txBody>
      </p:sp>
      <p:sp>
        <p:nvSpPr>
          <p:cNvPr id="2" name="Rectangle 1"/>
          <p:cNvSpPr>
            <a:spLocks noChangeArrowheads="1"/>
          </p:cNvSpPr>
          <p:nvPr/>
        </p:nvSpPr>
        <p:spPr bwMode="auto">
          <a:xfrm>
            <a:off x="734290" y="-48399"/>
            <a:ext cx="840971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34290" y="104001"/>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36777" y="1675383"/>
            <a:ext cx="7686337" cy="5030835"/>
          </a:xfrm>
          <a:prstGeom prst="rect">
            <a:avLst/>
          </a:prstGeom>
        </p:spPr>
      </p:pic>
    </p:spTree>
    <p:extLst>
      <p:ext uri="{BB962C8B-B14F-4D97-AF65-F5344CB8AC3E}">
        <p14:creationId xmlns:p14="http://schemas.microsoft.com/office/powerpoint/2010/main" val="2737375730"/>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estáticas IPv6</a:t>
            </a:r>
            <a:br>
              <a:rPr dirty="0"/>
            </a:br>
            <a:r>
              <a:rPr lang="es-ES" dirty="0"/>
              <a:t>Verificar rutas IPv6 estáticas</a:t>
            </a:r>
          </a:p>
        </p:txBody>
      </p:sp>
      <p:sp>
        <p:nvSpPr>
          <p:cNvPr id="2" name="Rectangle 1"/>
          <p:cNvSpPr>
            <a:spLocks noChangeArrowheads="1"/>
          </p:cNvSpPr>
          <p:nvPr/>
        </p:nvSpPr>
        <p:spPr bwMode="auto">
          <a:xfrm>
            <a:off x="831272" y="-48399"/>
            <a:ext cx="83127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14894" y="104001"/>
            <a:ext cx="858150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p:cNvSpPr/>
          <p:nvPr/>
        </p:nvSpPr>
        <p:spPr>
          <a:xfrm>
            <a:off x="304800" y="1474583"/>
            <a:ext cx="3796145" cy="2600712"/>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Además de </a:t>
            </a:r>
            <a:r>
              <a:rPr lang="es-ES" sz="2000" b="1" kern="0" dirty="0">
                <a:solidFill>
                  <a:srgbClr val="000000"/>
                </a:solidFill>
                <a:latin typeface="Courier"/>
              </a:rPr>
              <a:t>ping</a:t>
            </a:r>
            <a:r>
              <a:rPr lang="es-ES" dirty="0"/>
              <a:t> </a:t>
            </a:r>
            <a:r>
              <a:rPr lang="es-ES" sz="2000" kern="0" dirty="0">
                <a:solidFill>
                  <a:srgbClr val="000000"/>
                </a:solidFill>
                <a:latin typeface="Arial"/>
              </a:rPr>
              <a:t>y</a:t>
            </a:r>
            <a:r>
              <a:rPr lang="es-ES" dirty="0"/>
              <a:t> </a:t>
            </a:r>
            <a:r>
              <a:rPr lang="es-ES" sz="2000" b="1" kern="0" dirty="0">
                <a:solidFill>
                  <a:srgbClr val="000000"/>
                </a:solidFill>
                <a:latin typeface="Courier"/>
              </a:rPr>
              <a:t>traceroute</a:t>
            </a:r>
            <a:r>
              <a:rPr lang="es-ES" sz="2000" kern="0" dirty="0">
                <a:solidFill>
                  <a:srgbClr val="000000"/>
                </a:solidFill>
                <a:latin typeface="Arial"/>
              </a:rPr>
              <a:t>, otros de los comandos para verificar rutas estáticas son:</a:t>
            </a: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static</a:t>
            </a:r>
            <a:endParaRPr lang="es-ES" sz="2000" kern="0" dirty="0">
              <a:solidFill>
                <a:srgbClr val="000000"/>
              </a:solidFill>
              <a:latin typeface="Courier"/>
              <a:ea typeface="+mn-ea"/>
              <a:cs typeface="Courier"/>
            </a:endParaRPr>
          </a:p>
          <a:p>
            <a:pPr marL="236538" lvl="0" indent="-236538" algn="l" defTabSz="814388">
              <a:lnSpc>
                <a:spcPct val="95000"/>
              </a:lnSpc>
              <a:spcBef>
                <a:spcPct val="50000"/>
              </a:spcBef>
              <a:buClr>
                <a:srgbClr val="708CA1"/>
              </a:buClr>
              <a:buFont typeface="Wingdings" pitchFamily="2" charset="2"/>
              <a:buChar char="§"/>
            </a:pPr>
            <a:r>
              <a:rPr lang="es-ES" sz="2000" b="1" kern="0" dirty="0">
                <a:solidFill>
                  <a:srgbClr val="000000"/>
                </a:solidFill>
                <a:latin typeface="Courier"/>
              </a:rPr>
              <a:t>show ipv6 route </a:t>
            </a:r>
            <a:r>
              <a:rPr lang="es-ES" sz="2000" i="1" kern="0" dirty="0">
                <a:solidFill>
                  <a:srgbClr val="000000"/>
                </a:solidFill>
                <a:latin typeface="Courier"/>
              </a:rPr>
              <a:t>red</a:t>
            </a:r>
            <a:endParaRPr lang="es-ES" sz="2000" kern="0" dirty="0">
              <a:solidFill>
                <a:srgbClr val="000000"/>
              </a:solidFill>
              <a:latin typeface="Courier"/>
              <a:ea typeface="+mn-ea"/>
              <a:cs typeface="Courier"/>
            </a:endParaRP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00945" y="1828906"/>
            <a:ext cx="4783995" cy="4128443"/>
          </a:xfrm>
          <a:prstGeom prst="rect">
            <a:avLst/>
          </a:prstGeom>
        </p:spPr>
      </p:pic>
    </p:spTree>
    <p:extLst>
      <p:ext uri="{BB962C8B-B14F-4D97-AF65-F5344CB8AC3E}">
        <p14:creationId xmlns:p14="http://schemas.microsoft.com/office/powerpoint/2010/main" val="2797834957"/>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89956" y="104001"/>
            <a:ext cx="860644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32570" y="1522983"/>
            <a:ext cx="7094751" cy="4827357"/>
          </a:xfrm>
          <a:prstGeom prst="rect">
            <a:avLst/>
          </a:prstGeom>
        </p:spPr>
      </p:pic>
    </p:spTree>
    <p:extLst>
      <p:ext uri="{BB962C8B-B14F-4D97-AF65-F5344CB8AC3E}">
        <p14:creationId xmlns:p14="http://schemas.microsoft.com/office/powerpoint/2010/main" val="644472322"/>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nchor="t"/>
          <a:lstStyle/>
          <a:p>
            <a:r>
              <a:rPr lang="es-ES" sz="1800" dirty="0"/>
              <a:t>Configurar rutas por default IPv6</a:t>
            </a:r>
            <a:br>
              <a:rPr dirty="0"/>
            </a:br>
            <a:r>
              <a:rPr lang="es-ES" dirty="0"/>
              <a:t>Configurar una ruta IPv6 estática por default</a:t>
            </a:r>
          </a:p>
        </p:txBody>
      </p:sp>
      <p:sp>
        <p:nvSpPr>
          <p:cNvPr id="2" name="Rectangle 1"/>
          <p:cNvSpPr>
            <a:spLocks noChangeArrowheads="1"/>
          </p:cNvSpPr>
          <p:nvPr/>
        </p:nvSpPr>
        <p:spPr bwMode="auto">
          <a:xfrm>
            <a:off x="764770" y="-48399"/>
            <a:ext cx="837922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864524" y="104001"/>
            <a:ext cx="843187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589" y="1427193"/>
            <a:ext cx="6169369" cy="5036415"/>
          </a:xfrm>
          <a:prstGeom prst="rect">
            <a:avLst/>
          </a:prstGeom>
        </p:spPr>
      </p:pic>
    </p:spTree>
    <p:extLst>
      <p:ext uri="{BB962C8B-B14F-4D97-AF65-F5344CB8AC3E}">
        <p14:creationId xmlns:p14="http://schemas.microsoft.com/office/powerpoint/2010/main" val="2950177938"/>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402141"/>
            <a:ext cx="8772157" cy="838200"/>
          </a:xfrm>
        </p:spPr>
        <p:txBody>
          <a:bodyPr anchor="t"/>
          <a:lstStyle/>
          <a:p>
            <a:r>
              <a:rPr lang="es-ES" sz="1800" dirty="0"/>
              <a:t>Configurar rutas por default IPv6</a:t>
            </a:r>
            <a:br>
              <a:rPr dirty="0"/>
            </a:br>
            <a:r>
              <a:rPr lang="es-ES" dirty="0"/>
              <a:t>Verificar una ruta estática IPv6 por default</a:t>
            </a:r>
          </a:p>
        </p:txBody>
      </p:sp>
      <p:sp>
        <p:nvSpPr>
          <p:cNvPr id="2" name="Rectangle 1"/>
          <p:cNvSpPr>
            <a:spLocks noChangeArrowheads="1"/>
          </p:cNvSpPr>
          <p:nvPr/>
        </p:nvSpPr>
        <p:spPr bwMode="auto">
          <a:xfrm>
            <a:off x="581890" y="-48399"/>
            <a:ext cx="8562109"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748144" y="104001"/>
            <a:ext cx="854825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69120" y="1555968"/>
            <a:ext cx="7600324" cy="4902452"/>
          </a:xfrm>
          <a:prstGeom prst="rect">
            <a:avLst/>
          </a:prstGeom>
        </p:spPr>
      </p:pic>
    </p:spTree>
    <p:extLst>
      <p:ext uri="{BB962C8B-B14F-4D97-AF65-F5344CB8AC3E}">
        <p14:creationId xmlns:p14="http://schemas.microsoft.com/office/powerpoint/2010/main" val="235263185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flotantes</a:t>
            </a:r>
            <a:endParaRPr lang="es-ES" sz="2400" dirty="0">
              <a:solidFill>
                <a:srgbClr val="00B0F0"/>
              </a:solidFill>
            </a:endParaRPr>
          </a:p>
        </p:txBody>
      </p:sp>
    </p:spTree>
    <p:extLst>
      <p:ext uri="{BB962C8B-B14F-4D97-AF65-F5344CB8AC3E}">
        <p14:creationId xmlns:p14="http://schemas.microsoft.com/office/powerpoint/2010/main" val="394720803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274130"/>
            <a:ext cx="8772157" cy="838200"/>
          </a:xfrm>
        </p:spPr>
        <p:txBody>
          <a:bodyPr/>
          <a:lstStyle/>
          <a:p>
            <a:r>
              <a:rPr lang="es-ES" dirty="0"/>
              <a:t>Configurar una ruta estática flotante IPv4</a:t>
            </a:r>
          </a:p>
        </p:txBody>
      </p:sp>
      <p:sp>
        <p:nvSpPr>
          <p:cNvPr id="2" name="Rectangle 1"/>
          <p:cNvSpPr>
            <a:spLocks noChangeArrowheads="1"/>
          </p:cNvSpPr>
          <p:nvPr/>
        </p:nvSpPr>
        <p:spPr bwMode="auto">
          <a:xfrm>
            <a:off x="656704" y="-48399"/>
            <a:ext cx="84872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950453" y="1282459"/>
            <a:ext cx="6096001" cy="4797553"/>
          </a:xfrm>
          <a:prstGeom prst="rect">
            <a:avLst/>
          </a:prstGeom>
        </p:spPr>
      </p:pic>
      <p:sp>
        <p:nvSpPr>
          <p:cNvPr id="5" name="Rectángulo 4">
            <a:extLst>
              <a:ext uri="{FF2B5EF4-FFF2-40B4-BE49-F238E27FC236}">
                <a16:creationId xmlns:a16="http://schemas.microsoft.com/office/drawing/2014/main" id="{CA5F1BF5-A2E0-48B4-AF03-4EC9078E11C9}"/>
              </a:ext>
            </a:extLst>
          </p:cNvPr>
          <p:cNvSpPr/>
          <p:nvPr/>
        </p:nvSpPr>
        <p:spPr>
          <a:xfrm>
            <a:off x="193868" y="1566661"/>
            <a:ext cx="2541168" cy="4164217"/>
          </a:xfrm>
          <a:prstGeom prst="rect">
            <a:avLst/>
          </a:prstGeom>
        </p:spPr>
        <p:txBody>
          <a:bodyPr wrap="square">
            <a:spAutoFit/>
          </a:bodyPr>
          <a:lstStyle/>
          <a:p>
            <a:pPr algn="l"/>
            <a:r>
              <a:rPr lang="es-ES" sz="1400" dirty="0"/>
              <a:t>Si no se configura ninguna distancia administrativa, se utiliza el valor predeterminado (1).</a:t>
            </a:r>
          </a:p>
          <a:p>
            <a:pPr algn="l"/>
            <a:endParaRPr lang="es-ES" sz="1400" dirty="0"/>
          </a:p>
          <a:p>
            <a:pPr algn="l"/>
            <a:r>
              <a:rPr lang="es-ES" sz="1400" dirty="0"/>
              <a:t>En esta configuración, la ruta preferida del R1 es al R2. La conexión al R3 se debe utilizar solo para respaldo.</a:t>
            </a:r>
          </a:p>
          <a:p>
            <a:pPr algn="l"/>
            <a:endParaRPr lang="es-ES" sz="1400" dirty="0"/>
          </a:p>
          <a:p>
            <a:pPr algn="l"/>
            <a:r>
              <a:rPr lang="es-ES" sz="1400" dirty="0"/>
              <a:t>El R1 está configurado con una ruta estática flotante predeterminada que apunta al R3 con una distancia administrativa de 5. Este valor es mayor que el valor predeterminado 1, y, por lo tanto, esta ruta flota y no está presente en la tabla de ruteo, a menos que la ruta preferida falle.</a:t>
            </a:r>
          </a:p>
        </p:txBody>
      </p:sp>
    </p:spTree>
    <p:extLst>
      <p:ext uri="{BB962C8B-B14F-4D97-AF65-F5344CB8AC3E}">
        <p14:creationId xmlns:p14="http://schemas.microsoft.com/office/powerpoint/2010/main" val="4162460007"/>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Ruteo estático</a:t>
            </a:r>
            <a:br>
              <a:rPr dirty="0"/>
            </a:br>
            <a:r>
              <a:rPr lang="es-ES" dirty="0"/>
              <a:t>¿Por qué elegir el ruteo estático?</a:t>
            </a:r>
          </a:p>
        </p:txBody>
      </p:sp>
      <p:sp>
        <p:nvSpPr>
          <p:cNvPr id="2" name="Content Placeholder 1"/>
          <p:cNvSpPr>
            <a:spLocks noGrp="1"/>
          </p:cNvSpPr>
          <p:nvPr>
            <p:ph idx="1"/>
          </p:nvPr>
        </p:nvSpPr>
        <p:spPr>
          <a:xfrm>
            <a:off x="268529" y="1232592"/>
            <a:ext cx="8652187" cy="2092499"/>
          </a:xfrm>
        </p:spPr>
        <p:txBody>
          <a:bodyPr/>
          <a:lstStyle/>
          <a:p>
            <a:pPr marL="0" indent="0">
              <a:buNone/>
            </a:pPr>
            <a:r>
              <a:rPr lang="es-ES" sz="1700" dirty="0"/>
              <a:t>El routing estático proporciona algunas </a:t>
            </a:r>
            <a:r>
              <a:rPr lang="es-ES" sz="1700" b="1" dirty="0"/>
              <a:t>ventajas</a:t>
            </a:r>
            <a:r>
              <a:rPr lang="es-ES" sz="1700" dirty="0"/>
              <a:t> en comparación con el routing dinámico, por ejemplo:</a:t>
            </a:r>
          </a:p>
          <a:p>
            <a:r>
              <a:rPr lang="es-ES" sz="1700" dirty="0"/>
              <a:t>Las rutas estáticas no se anuncian a través de la red, lo cual aumenta la seguridad.</a:t>
            </a:r>
          </a:p>
          <a:p>
            <a:r>
              <a:rPr lang="es-ES" sz="1700" dirty="0"/>
              <a:t>Las rutas estáticas consumen </a:t>
            </a:r>
            <a:r>
              <a:rPr lang="es-ES" sz="1700" b="1" dirty="0"/>
              <a:t>menos ancho de banda </a:t>
            </a:r>
            <a:r>
              <a:rPr lang="es-ES" sz="1700" dirty="0"/>
              <a:t>que los protocolos de ruteo dinámico. No se utiliza ningún ciclo de CPU para calcular y comunicar las rutas.</a:t>
            </a:r>
          </a:p>
          <a:p>
            <a:r>
              <a:rPr lang="es-ES" sz="1700" dirty="0"/>
              <a:t>La ruta que usa una ruta estática para enviar datos a un destino es conocida.</a:t>
            </a:r>
          </a:p>
          <a:p>
            <a:endParaRPr lang="es-ES" sz="1700" dirty="0"/>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489126" y="3532909"/>
            <a:ext cx="6471037" cy="2883799"/>
          </a:xfrm>
          <a:prstGeom prst="rect">
            <a:avLst/>
          </a:prstGeom>
        </p:spPr>
      </p:pic>
    </p:spTree>
    <p:extLst>
      <p:ext uri="{BB962C8B-B14F-4D97-AF65-F5344CB8AC3E}">
        <p14:creationId xmlns:p14="http://schemas.microsoft.com/office/powerpoint/2010/main" val="304200040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Configurar rutas por default IPv6</a:t>
            </a:r>
            <a:br>
              <a:rPr dirty="0"/>
            </a:br>
            <a:r>
              <a:rPr lang="es-ES" dirty="0"/>
              <a:t>Rutas estáticas flotantes</a:t>
            </a:r>
          </a:p>
        </p:txBody>
      </p:sp>
      <p:sp>
        <p:nvSpPr>
          <p:cNvPr id="2" name="Rectangle 1"/>
          <p:cNvSpPr>
            <a:spLocks noChangeArrowheads="1"/>
          </p:cNvSpPr>
          <p:nvPr/>
        </p:nvSpPr>
        <p:spPr bwMode="auto">
          <a:xfrm>
            <a:off x="789708" y="-48399"/>
            <a:ext cx="835429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656704" y="104001"/>
            <a:ext cx="86396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n-US" sz="1200" b="1" i="0" u="none" strike="noStrike" cap="none" normalizeH="0" baseline="0" dirty="0">
                <a:ln>
                  <a:noFill/>
                </a:ln>
                <a:solidFill>
                  <a:schemeClr val="tx1"/>
                </a:solidFill>
                <a:effectLst/>
                <a:latin typeface="Arial" panose="020B0604020202020204" pitchFamily="34" charset="0"/>
              </a:rPr>
              <a:t>Verificar una ruta estática predeterminada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E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336480" y="1403149"/>
            <a:ext cx="8564239" cy="1708160"/>
          </a:xfrm>
          <a:prstGeom prst="rect">
            <a:avLst/>
          </a:prstGeom>
        </p:spPr>
        <p:txBody>
          <a:bodyPr wrap="square">
            <a:spAutoFit/>
          </a:bodyPr>
          <a:lstStyle/>
          <a:p>
            <a:pPr lvl="0" algn="l" defTabSz="814388">
              <a:lnSpc>
                <a:spcPct val="95000"/>
              </a:lnSpc>
              <a:spcBef>
                <a:spcPct val="50000"/>
              </a:spcBef>
              <a:buClr>
                <a:srgbClr val="708CA1"/>
              </a:buClr>
            </a:pPr>
            <a:r>
              <a:rPr lang="es-ES" sz="2000" kern="0" dirty="0">
                <a:solidFill>
                  <a:srgbClr val="000000"/>
                </a:solidFill>
                <a:latin typeface="Arial"/>
              </a:rPr>
              <a:t>Las rutas estáticas flotantes tienen una distancia administrativa mayor que la distancia administrativa de otras rutas estáticas o dinámicas.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De manera predeterminada, las rutas estáticas tienen una distancia administrativa de 1, lo que las hace preferibles a las rutas descubiertas mediante protocolos de ruteo dinámico. </a:t>
            </a:r>
          </a:p>
        </p:txBody>
      </p:sp>
      <p:pic>
        <p:nvPicPr>
          <p:cNvPr id="6" name="Picture 5"/>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126495" y="3281866"/>
            <a:ext cx="4681024" cy="3552225"/>
          </a:xfrm>
          <a:prstGeom prst="rect">
            <a:avLst/>
          </a:prstGeom>
        </p:spPr>
      </p:pic>
      <p:sp>
        <p:nvSpPr>
          <p:cNvPr id="5" name="Rectangle 2">
            <a:extLst>
              <a:ext uri="{FF2B5EF4-FFF2-40B4-BE49-F238E27FC236}">
                <a16:creationId xmlns:a16="http://schemas.microsoft.com/office/drawing/2014/main" id="{A2E2F8A8-BED2-A513-2BD8-654CCECCFA60}"/>
              </a:ext>
            </a:extLst>
          </p:cNvPr>
          <p:cNvSpPr/>
          <p:nvPr/>
        </p:nvSpPr>
        <p:spPr>
          <a:xfrm>
            <a:off x="336480" y="3281866"/>
            <a:ext cx="3472121" cy="2585323"/>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La ruta estática "flota" y no se utiliza cuando está activa la ruta con la mejor distancia administrativa. </a:t>
            </a:r>
          </a:p>
          <a:p>
            <a:pPr marL="236538" lvl="0" indent="-236538" algn="l" defTabSz="814388">
              <a:lnSpc>
                <a:spcPct val="95000"/>
              </a:lnSpc>
              <a:spcBef>
                <a:spcPct val="50000"/>
              </a:spcBef>
              <a:buClr>
                <a:srgbClr val="708CA1"/>
              </a:buClr>
              <a:buFont typeface="Wingdings" pitchFamily="2" charset="2"/>
              <a:buChar char="§"/>
            </a:pPr>
            <a:r>
              <a:rPr lang="es-ES" sz="2000" kern="0" dirty="0">
                <a:solidFill>
                  <a:srgbClr val="000000"/>
                </a:solidFill>
                <a:latin typeface="Arial"/>
              </a:rPr>
              <a:t>Si se pierde la ruta preferida, la ruta estática flotante puede tomar el control.</a:t>
            </a:r>
          </a:p>
        </p:txBody>
      </p:sp>
    </p:spTree>
    <p:extLst>
      <p:ext uri="{BB962C8B-B14F-4D97-AF65-F5344CB8AC3E}">
        <p14:creationId xmlns:p14="http://schemas.microsoft.com/office/powerpoint/2010/main" val="12790293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9859" y="596376"/>
            <a:ext cx="8509663" cy="731837"/>
          </a:xfrm>
        </p:spPr>
        <p:txBody>
          <a:bodyPr/>
          <a:lstStyle/>
          <a:p>
            <a:pPr rtl="0"/>
            <a:r>
              <a:rPr lang="es-419" sz="1600" dirty="0">
                <a:solidFill>
                  <a:schemeClr val="accent5">
                    <a:lumMod val="75000"/>
                  </a:schemeClr>
                </a:solidFill>
              </a:rPr>
              <a:t>Configurar Rutas Estáticas Flotantes</a:t>
            </a:r>
            <a:br>
              <a:rPr lang="en-US" dirty="0">
                <a:solidFill>
                  <a:schemeClr val="accent5">
                    <a:lumMod val="75000"/>
                  </a:schemeClr>
                </a:solidFill>
              </a:rPr>
            </a:br>
            <a:r>
              <a:rPr lang="es-419" sz="2800" dirty="0">
                <a:solidFill>
                  <a:schemeClr val="accent5">
                    <a:lumMod val="75000"/>
                  </a:schemeClr>
                </a:solidFill>
              </a:rPr>
              <a:t>Configurar Rutas Estáticas Flotantes IPv4 e IPv6</a:t>
            </a:r>
          </a:p>
        </p:txBody>
      </p:sp>
      <p:sp>
        <p:nvSpPr>
          <p:cNvPr id="4" name="Content Placeholder 3">
            <a:extLst>
              <a:ext uri="{FF2B5EF4-FFF2-40B4-BE49-F238E27FC236}">
                <a16:creationId xmlns:a16="http://schemas.microsoft.com/office/drawing/2014/main" id="{ED25F9F5-250D-8543-A186-C975F97AA783}"/>
              </a:ext>
            </a:extLst>
          </p:cNvPr>
          <p:cNvSpPr>
            <a:spLocks noGrp="1"/>
          </p:cNvSpPr>
          <p:nvPr>
            <p:ph idx="1"/>
          </p:nvPr>
        </p:nvSpPr>
        <p:spPr>
          <a:xfrm>
            <a:off x="474663" y="1589088"/>
            <a:ext cx="8280057" cy="1839913"/>
          </a:xfrm>
        </p:spPr>
        <p:txBody>
          <a:bodyPr/>
          <a:lstStyle/>
          <a:p>
            <a:pPr marL="0" indent="0" algn="l"/>
            <a:r>
              <a:rPr lang="es-419" sz="1400">
                <a:solidFill>
                  <a:srgbClr val="000000"/>
                </a:solidFill>
              </a:rPr>
              <a:t>Los comandos para configurar rutas IP predeterminadas y flotantes son los siguientes:</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a:p>
            <a:pPr marL="0" indent="0" algn="l"/>
            <a:r>
              <a:rPr lang="es-419" sz="1400">
                <a:solidFill>
                  <a:srgbClr val="000000"/>
                </a:solidFill>
              </a:rPr>
              <a:t>La salida </a:t>
            </a:r>
            <a:r>
              <a:rPr lang="es-419" sz="1400" b="1">
                <a:solidFill>
                  <a:srgbClr val="000000"/>
                </a:solidFill>
              </a:rPr>
              <a:t>show ip route</a:t>
            </a:r>
            <a:r>
              <a:rPr lang="es-419" sz="1400">
                <a:solidFill>
                  <a:srgbClr val="000000"/>
                </a:solidFill>
              </a:rPr>
              <a:t> y </a:t>
            </a:r>
            <a:r>
              <a:rPr lang="es-419" sz="1400" b="1">
                <a:solidFill>
                  <a:srgbClr val="000000"/>
                </a:solidFill>
              </a:rPr>
              <a:t>show ipv6 route</a:t>
            </a:r>
            <a:r>
              <a:rPr lang="es-419" sz="1400">
                <a:solidFill>
                  <a:srgbClr val="000000"/>
                </a:solidFill>
              </a:rPr>
              <a:t> verifica que las rutas predeterminadas a R2 estén instaladas en la tabla de enrutamiento. Observe que la ruta estática flotante IPv4 a R3 no está presente en la tabla de routing.</a:t>
            </a:r>
            <a:br>
              <a:rPr lang="en-US" sz="1400" dirty="0">
                <a:solidFill>
                  <a:srgbClr val="000000"/>
                </a:solidFill>
              </a:rPr>
            </a:b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7" name="Rectangle 6">
            <a:extLst>
              <a:ext uri="{FF2B5EF4-FFF2-40B4-BE49-F238E27FC236}">
                <a16:creationId xmlns:a16="http://schemas.microsoft.com/office/drawing/2014/main" id="{CB563299-0F86-F946-8EB7-9A085FAB5D53}"/>
              </a:ext>
            </a:extLst>
          </p:cNvPr>
          <p:cNvSpPr/>
          <p:nvPr/>
        </p:nvSpPr>
        <p:spPr>
          <a:xfrm>
            <a:off x="1478995" y="1843870"/>
            <a:ext cx="5815733" cy="873316"/>
          </a:xfrm>
          <a:prstGeom prst="rect">
            <a:avLst/>
          </a:prstGeom>
        </p:spPr>
        <p:txBody>
          <a:bodyPr wrap="square">
            <a:spAutoFit/>
          </a:bodyPr>
          <a:lstStyle/>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0.0.0.0 0.0.0.0 172.16.2.2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ip</a:t>
            </a:r>
            <a:r>
              <a:rPr lang="es-419" sz="1400" b="1" dirty="0">
                <a:solidFill>
                  <a:srgbClr val="000000"/>
                </a:solidFill>
                <a:latin typeface="Courier New" panose="02070309020205020404" pitchFamily="49" charset="0"/>
                <a:cs typeface="Courier New" panose="02070309020205020404" pitchFamily="49" charset="0"/>
              </a:rPr>
              <a:t>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0.0.0.0 0.0.0.0 10.10.10.2 5 </a:t>
            </a:r>
          </a:p>
          <a:p>
            <a:pPr rtl="0"/>
            <a:r>
              <a:rPr lang="es-419" sz="1400" dirty="0">
                <a:solidFill>
                  <a:srgbClr val="000000"/>
                </a:solidFill>
                <a:latin typeface="Courier New" panose="02070309020205020404" pitchFamily="49" charset="0"/>
                <a:cs typeface="Courier New" panose="02070309020205020404" pitchFamily="49" charset="0"/>
              </a:rPr>
              <a:t>R1(</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2001:db8:acad:2::2 </a:t>
            </a:r>
          </a:p>
          <a:p>
            <a:pPr rtl="0"/>
            <a:r>
              <a:rPr lang="es-419" sz="1400" dirty="0">
                <a:solidFill>
                  <a:srgbClr val="000000"/>
                </a:solidFill>
                <a:latin typeface="Courier New" panose="02070309020205020404" pitchFamily="49" charset="0"/>
                <a:cs typeface="Courier New" panose="02070309020205020404" pitchFamily="49" charset="0"/>
              </a:rPr>
              <a:t>R1 (</a:t>
            </a:r>
            <a:r>
              <a:rPr lang="es-419" sz="1400" dirty="0" err="1">
                <a:solidFill>
                  <a:srgbClr val="000000"/>
                </a:solidFill>
                <a:latin typeface="Courier New" panose="02070309020205020404" pitchFamily="49" charset="0"/>
                <a:cs typeface="Courier New" panose="02070309020205020404" pitchFamily="49" charset="0"/>
              </a:rPr>
              <a:t>config</a:t>
            </a:r>
            <a:r>
              <a:rPr lang="es-419" sz="1400" dirty="0">
                <a:solidFill>
                  <a:srgbClr val="000000"/>
                </a:solidFill>
                <a:latin typeface="Courier New" panose="02070309020205020404" pitchFamily="49" charset="0"/>
                <a:cs typeface="Courier New" panose="02070309020205020404" pitchFamily="49" charset="0"/>
              </a:rPr>
              <a:t>) # </a:t>
            </a:r>
            <a:r>
              <a:rPr lang="es-419" sz="1400" b="1" dirty="0">
                <a:solidFill>
                  <a:srgbClr val="000000"/>
                </a:solidFill>
                <a:latin typeface="Courier New" panose="02070309020205020404" pitchFamily="49" charset="0"/>
                <a:cs typeface="Courier New" panose="02070309020205020404" pitchFamily="49" charset="0"/>
              </a:rPr>
              <a:t>ipv6 </a:t>
            </a:r>
            <a:r>
              <a:rPr lang="es-419" sz="1400" b="1" dirty="0" err="1">
                <a:solidFill>
                  <a:srgbClr val="000000"/>
                </a:solidFill>
                <a:latin typeface="Courier New" panose="02070309020205020404" pitchFamily="49" charset="0"/>
                <a:cs typeface="Courier New" panose="02070309020205020404" pitchFamily="49" charset="0"/>
              </a:rPr>
              <a:t>route</a:t>
            </a:r>
            <a:r>
              <a:rPr lang="es-419" sz="1400" b="1" dirty="0">
                <a:solidFill>
                  <a:srgbClr val="000000"/>
                </a:solidFill>
                <a:latin typeface="Courier New" panose="02070309020205020404" pitchFamily="49" charset="0"/>
                <a:cs typeface="Courier New" panose="02070309020205020404" pitchFamily="49" charset="0"/>
              </a:rPr>
              <a:t> ::/0 2001:db8:feed:10::2 5</a:t>
            </a:r>
          </a:p>
        </p:txBody>
      </p:sp>
      <p:pic>
        <p:nvPicPr>
          <p:cNvPr id="2" name="Picture 1">
            <a:extLst>
              <a:ext uri="{FF2B5EF4-FFF2-40B4-BE49-F238E27FC236}">
                <a16:creationId xmlns:a16="http://schemas.microsoft.com/office/drawing/2014/main" id="{FD1E6FD8-390F-4F15-B4CE-28D0C5B9E393}"/>
              </a:ext>
            </a:extLst>
          </p:cNvPr>
          <p:cNvPicPr>
            <a:picLocks noChangeAspect="1"/>
          </p:cNvPicPr>
          <p:nvPr/>
        </p:nvPicPr>
        <p:blipFill>
          <a:blip r:embed="rId4"/>
          <a:stretch>
            <a:fillRect/>
          </a:stretch>
        </p:blipFill>
        <p:spPr>
          <a:xfrm>
            <a:off x="1889230" y="3683783"/>
            <a:ext cx="4781818" cy="1846004"/>
          </a:xfrm>
          <a:prstGeom prst="rect">
            <a:avLst/>
          </a:prstGeom>
        </p:spPr>
      </p:pic>
    </p:spTree>
    <p:custDataLst>
      <p:tags r:id="rId1"/>
    </p:custDataLst>
    <p:extLst>
      <p:ext uri="{BB962C8B-B14F-4D97-AF65-F5344CB8AC3E}">
        <p14:creationId xmlns:p14="http://schemas.microsoft.com/office/powerpoint/2010/main" val="313080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903"/>
          </a:xfrm>
        </p:spPr>
        <p:txBody>
          <a:bodyPr/>
          <a:lstStyle/>
          <a:p>
            <a:r>
              <a:rPr lang="es-ES" dirty="0"/>
              <a:t>Aplicaciones de las rutas estáticas</a:t>
            </a:r>
          </a:p>
        </p:txBody>
      </p:sp>
      <p:sp>
        <p:nvSpPr>
          <p:cNvPr id="2" name="Content Placeholder 1"/>
          <p:cNvSpPr>
            <a:spLocks noGrp="1"/>
          </p:cNvSpPr>
          <p:nvPr>
            <p:ph idx="1"/>
          </p:nvPr>
        </p:nvSpPr>
        <p:spPr>
          <a:xfrm>
            <a:off x="268531" y="1175443"/>
            <a:ext cx="8697494" cy="2435504"/>
          </a:xfrm>
        </p:spPr>
        <p:txBody>
          <a:bodyPr/>
          <a:lstStyle/>
          <a:p>
            <a:pPr marL="0" indent="0">
              <a:buNone/>
            </a:pPr>
            <a:r>
              <a:rPr lang="es-ES" sz="2000" dirty="0"/>
              <a:t>Las rutas estáticas se suelen utilizar en los siguientes casos:</a:t>
            </a:r>
          </a:p>
          <a:p>
            <a:pPr marL="457200" indent="-457200">
              <a:buFont typeface="+mj-lt"/>
              <a:buAutoNum type="arabicPeriod"/>
            </a:pPr>
            <a:r>
              <a:rPr lang="es-ES" sz="2000" dirty="0"/>
              <a:t>Para conectarse a una </a:t>
            </a:r>
            <a:r>
              <a:rPr lang="es-ES" sz="2000" b="1" dirty="0"/>
              <a:t>red específica</a:t>
            </a:r>
            <a:r>
              <a:rPr lang="es-ES" sz="2000" dirty="0"/>
              <a:t>.</a:t>
            </a:r>
          </a:p>
          <a:p>
            <a:pPr marL="457200" indent="-457200">
              <a:buFont typeface="+mj-lt"/>
              <a:buAutoNum type="arabicPeriod"/>
            </a:pPr>
            <a:r>
              <a:rPr lang="es-ES" sz="2000" dirty="0"/>
              <a:t>Para proporcionar un gateway de último recurso para una </a:t>
            </a:r>
            <a:r>
              <a:rPr lang="es-ES" sz="2000" b="1" dirty="0">
                <a:solidFill>
                  <a:srgbClr val="FF0000"/>
                </a:solidFill>
              </a:rPr>
              <a:t>red de conexión única </a:t>
            </a:r>
            <a:r>
              <a:rPr lang="es-ES" sz="2000" dirty="0"/>
              <a:t>(</a:t>
            </a:r>
            <a:r>
              <a:rPr lang="es-ES" sz="2000" b="1" dirty="0" err="1"/>
              <a:t>stub</a:t>
            </a:r>
            <a:r>
              <a:rPr lang="es-ES" sz="2000" b="1" dirty="0"/>
              <a:t> </a:t>
            </a:r>
            <a:r>
              <a:rPr lang="es-ES" sz="2000" b="1" dirty="0" err="1"/>
              <a:t>network</a:t>
            </a:r>
            <a:r>
              <a:rPr lang="es-ES" sz="2000" dirty="0"/>
              <a:t>). Una red de conexión única (</a:t>
            </a:r>
            <a:r>
              <a:rPr lang="es-ES" sz="2000" dirty="0" err="1"/>
              <a:t>stub</a:t>
            </a:r>
            <a:r>
              <a:rPr lang="es-ES" sz="2000" dirty="0"/>
              <a:t> </a:t>
            </a:r>
            <a:r>
              <a:rPr lang="es-ES" sz="2000" dirty="0" err="1"/>
              <a:t>network</a:t>
            </a:r>
            <a:r>
              <a:rPr lang="es-ES" sz="2000" dirty="0"/>
              <a:t>) es aquella a la cual se accede a través de una única ruta y cuyo </a:t>
            </a:r>
            <a:r>
              <a:rPr lang="es-ES" sz="2000" dirty="0" err="1"/>
              <a:t>router</a:t>
            </a:r>
            <a:r>
              <a:rPr lang="es-ES" sz="2000" dirty="0"/>
              <a:t> no tiene otros vecinos. Es aquella que depende de una red de cobertura local y solamente tiene una conexión de salida con el ISP.</a:t>
            </a:r>
          </a:p>
        </p:txBody>
      </p:sp>
      <p:pic>
        <p:nvPicPr>
          <p:cNvPr id="4" name="Picture 2">
            <a:extLst>
              <a:ext uri="{FF2B5EF4-FFF2-40B4-BE49-F238E27FC236}">
                <a16:creationId xmlns:a16="http://schemas.microsoft.com/office/drawing/2014/main" id="{411F08F8-A0D1-481F-A133-A10630B604C9}"/>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061516" y="3610947"/>
            <a:ext cx="4904509" cy="3075605"/>
          </a:xfrm>
          <a:prstGeom prst="rect">
            <a:avLst/>
          </a:prstGeom>
        </p:spPr>
      </p:pic>
      <p:sp>
        <p:nvSpPr>
          <p:cNvPr id="5" name="Content Placeholder 1">
            <a:extLst>
              <a:ext uri="{FF2B5EF4-FFF2-40B4-BE49-F238E27FC236}">
                <a16:creationId xmlns:a16="http://schemas.microsoft.com/office/drawing/2014/main" id="{AA250987-5F4B-447E-8A58-16E71AFB627B}"/>
              </a:ext>
            </a:extLst>
          </p:cNvPr>
          <p:cNvSpPr txBox="1">
            <a:spLocks/>
          </p:cNvSpPr>
          <p:nvPr/>
        </p:nvSpPr>
        <p:spPr bwMode="auto">
          <a:xfrm>
            <a:off x="268530" y="3610947"/>
            <a:ext cx="3978006" cy="2724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o="urn:schemas-microsoft-com:office:office" xmlns:v="urn:schemas-microsoft-com:vml" xmlns:wp="http://schemas.openxmlformats.org/drawingml/2006/powerpointprocessingDrawing" xmlns:wne="http://schemas.microsoft.com/office/powerpoint/2006/powerpointml" xmlns:cdr="http://schemas.openxmlformats.org/drawingml/2006/chartDrawing" xmlns:dgm="http://schemas.openxmlformats.org/drawingml/2006/diagram" xmlns:c="http://schemas.openxmlformats.org/drawingml/2006/chart" xmlns:a14="http://schemas.microsoft.com/office/drawing/2010/main" xmlns:mc="http://schemas.openxmlformats.org/markup-compatibility/2006" xmlns:ma14="http://schemas.microsoft.com/office/mac/drawingml/2011/main"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457200" indent="-228600" algn="l" defTabSz="814388" rtl="0" eaLnBrk="0" fontAlgn="base" hangingPunct="0">
              <a:lnSpc>
                <a:spcPct val="95000"/>
              </a:lnSpc>
              <a:spcBef>
                <a:spcPct val="35000"/>
              </a:spcBef>
              <a:spcAft>
                <a:spcPct val="0"/>
              </a:spcAft>
              <a:buClr>
                <a:srgbClr val="708CA1"/>
              </a:buClr>
              <a:buFont typeface="Arial" panose="020B0604020202020204" pitchFamily="34" charset="0"/>
              <a:buChar cha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457200" indent="-457200">
              <a:buFont typeface="+mj-lt"/>
              <a:buAutoNum type="arabicPeriod" startAt="3"/>
            </a:pPr>
            <a:r>
              <a:rPr lang="es-ES" sz="2000" kern="0" dirty="0"/>
              <a:t>Para reducir el número de rutas anunciadas mediante el </a:t>
            </a:r>
            <a:r>
              <a:rPr lang="es-ES" sz="2000" b="1" kern="0" dirty="0">
                <a:solidFill>
                  <a:srgbClr val="FF0000"/>
                </a:solidFill>
              </a:rPr>
              <a:t>resumen de varias redes contiguas</a:t>
            </a:r>
            <a:r>
              <a:rPr lang="es-ES" sz="2000" kern="0" dirty="0"/>
              <a:t> como una sola ruta estática.</a:t>
            </a:r>
          </a:p>
          <a:p>
            <a:pPr marL="457200" indent="-457200">
              <a:buFont typeface="+mj-lt"/>
              <a:buAutoNum type="arabicPeriod" startAt="3"/>
            </a:pPr>
            <a:r>
              <a:rPr lang="es-ES" sz="2000" kern="0" dirty="0"/>
              <a:t>Para crear una ruta de respaldo en caso de que falle un enlace de la ruta principal (</a:t>
            </a:r>
            <a:r>
              <a:rPr lang="es-ES" sz="2000" b="1" kern="0" dirty="0">
                <a:solidFill>
                  <a:srgbClr val="FF0000"/>
                </a:solidFill>
              </a:rPr>
              <a:t>rutas flotantes</a:t>
            </a:r>
            <a:r>
              <a:rPr lang="es-ES" sz="2000" kern="0" dirty="0"/>
              <a:t>).</a:t>
            </a:r>
          </a:p>
        </p:txBody>
      </p:sp>
    </p:spTree>
    <p:extLst>
      <p:ext uri="{BB962C8B-B14F-4D97-AF65-F5344CB8AC3E}">
        <p14:creationId xmlns:p14="http://schemas.microsoft.com/office/powerpoint/2010/main" val="30502107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por default (predeterminada)</a:t>
            </a:r>
          </a:p>
        </p:txBody>
      </p:sp>
      <p:pic>
        <p:nvPicPr>
          <p:cNvPr id="4" name="Content Placeholder 3"/>
          <p:cNvPicPr>
            <a:picLocks noGrp="1" noChangeAspect="1"/>
          </p:cNvPicPr>
          <p:nvPr>
            <p:ph idx="1"/>
          </p:nvPr>
        </p:nvPicPr>
        <p:blipFill>
          <a:blip r:embed="rId3" cstate="email">
            <a:extLst>
              <a:ext uri="{28A0092B-C50C-407E-A947-70E740481C1C}">
                <a14:useLocalDpi xmlns:a14="http://schemas.microsoft.com/office/drawing/2010/main" val="0"/>
              </a:ext>
            </a:extLst>
          </a:blip>
          <a:stretch>
            <a:fillRect/>
          </a:stretch>
        </p:blipFill>
        <p:spPr>
          <a:xfrm>
            <a:off x="2069304" y="2512324"/>
            <a:ext cx="5428610" cy="3752173"/>
          </a:xfrm>
        </p:spPr>
      </p:pic>
      <p:sp>
        <p:nvSpPr>
          <p:cNvPr id="5" name="Rectangle 4"/>
          <p:cNvSpPr/>
          <p:nvPr/>
        </p:nvSpPr>
        <p:spPr>
          <a:xfrm>
            <a:off x="247923" y="1614166"/>
            <a:ext cx="8718102" cy="1020279"/>
          </a:xfrm>
          <a:prstGeom prst="rect">
            <a:avLst/>
          </a:prstGeom>
        </p:spPr>
        <p:txBody>
          <a:bodyPr wrap="square">
            <a:spAutoFit/>
          </a:bodyPr>
          <a:lstStyle/>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aquella que coincide con todos los paquetes. </a:t>
            </a:r>
          </a:p>
          <a:p>
            <a:pPr marL="236538" lvl="0" indent="-236538" algn="l" defTabSz="814388">
              <a:lnSpc>
                <a:spcPct val="95000"/>
              </a:lnSpc>
              <a:spcBef>
                <a:spcPct val="50000"/>
              </a:spcBef>
              <a:buClr>
                <a:srgbClr val="708CA1"/>
              </a:buClr>
              <a:buFont typeface="Wingdings" pitchFamily="2" charset="2"/>
              <a:buChar char="§"/>
            </a:pPr>
            <a:r>
              <a:rPr lang="es-ES" sz="1800" kern="0" dirty="0">
                <a:solidFill>
                  <a:srgbClr val="000000"/>
                </a:solidFill>
                <a:latin typeface="Arial"/>
              </a:rPr>
              <a:t>Una </a:t>
            </a:r>
            <a:r>
              <a:rPr lang="es-ES" sz="1800" b="1" kern="0" dirty="0">
                <a:solidFill>
                  <a:srgbClr val="000000"/>
                </a:solidFill>
                <a:latin typeface="Arial"/>
              </a:rPr>
              <a:t>ruta estática por default</a:t>
            </a:r>
            <a:r>
              <a:rPr lang="es-ES" sz="1800" kern="0" dirty="0">
                <a:solidFill>
                  <a:srgbClr val="000000"/>
                </a:solidFill>
                <a:latin typeface="Arial"/>
              </a:rPr>
              <a:t> es simplemente una </a:t>
            </a:r>
            <a:r>
              <a:rPr lang="es-ES" sz="1800" b="1" kern="0" dirty="0">
                <a:solidFill>
                  <a:srgbClr val="000000"/>
                </a:solidFill>
                <a:latin typeface="Arial"/>
              </a:rPr>
              <a:t>ruta estática con 0.0.0.0/0</a:t>
            </a:r>
            <a:r>
              <a:rPr lang="es-ES" sz="1800" kern="0" dirty="0">
                <a:solidFill>
                  <a:srgbClr val="000000"/>
                </a:solidFill>
                <a:latin typeface="Arial"/>
              </a:rPr>
              <a:t> como dirección IPv4 de destino.</a:t>
            </a:r>
          </a:p>
        </p:txBody>
      </p:sp>
    </p:spTree>
    <p:extLst>
      <p:ext uri="{BB962C8B-B14F-4D97-AF65-F5344CB8AC3E}">
        <p14:creationId xmlns:p14="http://schemas.microsoft.com/office/powerpoint/2010/main" val="416207668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resumida</a:t>
            </a:r>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52764" y="1330777"/>
            <a:ext cx="6994235" cy="5036825"/>
          </a:xfrm>
          <a:prstGeom prst="rect">
            <a:avLst/>
          </a:prstGeom>
        </p:spPr>
      </p:pic>
      <p:sp>
        <p:nvSpPr>
          <p:cNvPr id="2" name="CuadroTexto 1">
            <a:extLst>
              <a:ext uri="{FF2B5EF4-FFF2-40B4-BE49-F238E27FC236}">
                <a16:creationId xmlns:a16="http://schemas.microsoft.com/office/drawing/2014/main" id="{CB085657-5F3C-4E3E-8FE5-F0507C0E3C22}"/>
              </a:ext>
            </a:extLst>
          </p:cNvPr>
          <p:cNvSpPr txBox="1"/>
          <p:nvPr/>
        </p:nvSpPr>
        <p:spPr>
          <a:xfrm>
            <a:off x="6172199" y="1610922"/>
            <a:ext cx="2508076" cy="2336024"/>
          </a:xfrm>
          <a:prstGeom prst="rect">
            <a:avLst/>
          </a:prstGeom>
          <a:noFill/>
        </p:spPr>
        <p:txBody>
          <a:bodyPr wrap="square" rtlCol="0">
            <a:spAutoFit/>
          </a:bodyPr>
          <a:lstStyle/>
          <a:p>
            <a:pPr algn="r"/>
            <a:r>
              <a:rPr lang="es-ES" sz="1800" dirty="0"/>
              <a:t>20 : </a:t>
            </a:r>
            <a:r>
              <a:rPr lang="es-ES" sz="1800" b="1" dirty="0">
                <a:solidFill>
                  <a:srgbClr val="FF0000"/>
                </a:solidFill>
              </a:rPr>
              <a:t>0001 01</a:t>
            </a:r>
            <a:r>
              <a:rPr lang="es-ES" sz="1800" dirty="0"/>
              <a:t>00</a:t>
            </a:r>
          </a:p>
          <a:p>
            <a:pPr algn="r"/>
            <a:r>
              <a:rPr lang="es-ES" sz="1800" dirty="0"/>
              <a:t>21 : </a:t>
            </a:r>
            <a:r>
              <a:rPr lang="es-ES" sz="1800" b="1" dirty="0">
                <a:solidFill>
                  <a:srgbClr val="FF0000"/>
                </a:solidFill>
              </a:rPr>
              <a:t>0001 01</a:t>
            </a:r>
            <a:r>
              <a:rPr lang="es-ES" sz="1800" dirty="0"/>
              <a:t>01</a:t>
            </a:r>
          </a:p>
          <a:p>
            <a:pPr algn="r"/>
            <a:r>
              <a:rPr lang="es-ES" sz="1800" dirty="0"/>
              <a:t>22 : </a:t>
            </a:r>
            <a:r>
              <a:rPr lang="es-ES" sz="1800" b="1" dirty="0">
                <a:solidFill>
                  <a:srgbClr val="FF0000"/>
                </a:solidFill>
              </a:rPr>
              <a:t>0001 01</a:t>
            </a:r>
            <a:r>
              <a:rPr lang="es-ES" sz="1800" dirty="0"/>
              <a:t>10</a:t>
            </a:r>
          </a:p>
          <a:p>
            <a:pPr algn="r"/>
            <a:r>
              <a:rPr lang="es-ES" sz="1800" dirty="0"/>
              <a:t>23 : </a:t>
            </a:r>
            <a:r>
              <a:rPr lang="es-ES" sz="1800" b="1" dirty="0">
                <a:solidFill>
                  <a:srgbClr val="FF0000"/>
                </a:solidFill>
              </a:rPr>
              <a:t>0001 01</a:t>
            </a:r>
            <a:r>
              <a:rPr lang="es-ES" sz="1800" dirty="0"/>
              <a:t>11</a:t>
            </a:r>
          </a:p>
          <a:p>
            <a:pPr algn="r"/>
            <a:r>
              <a:rPr lang="es-ES" sz="1800" b="1" dirty="0">
                <a:solidFill>
                  <a:srgbClr val="FF0000"/>
                </a:solidFill>
              </a:rPr>
              <a:t>1111 11</a:t>
            </a:r>
            <a:r>
              <a:rPr lang="es-ES" sz="1800" b="1" dirty="0"/>
              <a:t>00</a:t>
            </a:r>
          </a:p>
          <a:p>
            <a:endParaRPr lang="es-ES" dirty="0"/>
          </a:p>
          <a:p>
            <a:endParaRPr lang="es-ES" dirty="0"/>
          </a:p>
          <a:p>
            <a:r>
              <a:rPr lang="es-ES" dirty="0"/>
              <a:t> </a:t>
            </a:r>
            <a:endParaRPr lang="es-MX" dirty="0"/>
          </a:p>
        </p:txBody>
      </p:sp>
      <p:sp>
        <p:nvSpPr>
          <p:cNvPr id="4" name="CuadroTexto 3">
            <a:extLst>
              <a:ext uri="{FF2B5EF4-FFF2-40B4-BE49-F238E27FC236}">
                <a16:creationId xmlns:a16="http://schemas.microsoft.com/office/drawing/2014/main" id="{1BD2729E-CBCB-4186-8E7C-8FCB8E89F807}"/>
              </a:ext>
            </a:extLst>
          </p:cNvPr>
          <p:cNvSpPr txBox="1"/>
          <p:nvPr/>
        </p:nvSpPr>
        <p:spPr>
          <a:xfrm>
            <a:off x="783029" y="5980993"/>
            <a:ext cx="7608207" cy="590931"/>
          </a:xfrm>
          <a:prstGeom prst="rect">
            <a:avLst/>
          </a:prstGeom>
          <a:noFill/>
        </p:spPr>
        <p:txBody>
          <a:bodyPr wrap="square" rtlCol="0">
            <a:spAutoFit/>
          </a:bodyPr>
          <a:lstStyle/>
          <a:p>
            <a:pPr algn="just"/>
            <a:r>
              <a:rPr lang="es-ES" sz="1800" b="1" dirty="0" err="1"/>
              <a:t>Sumarizar</a:t>
            </a:r>
            <a:r>
              <a:rPr lang="es-ES" sz="1800" b="1" dirty="0"/>
              <a:t> (resumir) </a:t>
            </a:r>
            <a:r>
              <a:rPr lang="es-ES" sz="1800" dirty="0"/>
              <a:t>también recibe el nombre de </a:t>
            </a:r>
            <a:r>
              <a:rPr lang="es-ES" sz="1800" b="1" dirty="0" err="1"/>
              <a:t>supraneteo</a:t>
            </a:r>
            <a:r>
              <a:rPr lang="es-ES" sz="1800" dirty="0"/>
              <a:t> y es el hecho de poder agregar múltiples rutas en una sola.</a:t>
            </a:r>
            <a:endParaRPr lang="es-MX" sz="1800" dirty="0"/>
          </a:p>
        </p:txBody>
      </p:sp>
    </p:spTree>
    <p:extLst>
      <p:ext uri="{BB962C8B-B14F-4D97-AF65-F5344CB8AC3E}">
        <p14:creationId xmlns:p14="http://schemas.microsoft.com/office/powerpoint/2010/main" val="322665017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s-ES" sz="1800" dirty="0"/>
              <a:t>Tipos de rutas estáticas</a:t>
            </a:r>
            <a:br>
              <a:rPr dirty="0"/>
            </a:br>
            <a:r>
              <a:rPr lang="es-ES" dirty="0"/>
              <a:t>Ruta estática flotante</a:t>
            </a:r>
          </a:p>
        </p:txBody>
      </p:sp>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36073" y="1330515"/>
            <a:ext cx="7140037" cy="5207991"/>
          </a:xfrm>
          <a:prstGeom prst="rect">
            <a:avLst/>
          </a:prstGeom>
        </p:spPr>
      </p:pic>
    </p:spTree>
    <p:extLst>
      <p:ext uri="{BB962C8B-B14F-4D97-AF65-F5344CB8AC3E}">
        <p14:creationId xmlns:p14="http://schemas.microsoft.com/office/powerpoint/2010/main" val="476550011"/>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27478" y="2214789"/>
            <a:ext cx="4146551" cy="1891846"/>
          </a:xfrm>
        </p:spPr>
        <p:txBody>
          <a:bodyPr/>
          <a:lstStyle/>
          <a:p>
            <a:pPr eaLnBrk="1" hangingPunct="1"/>
            <a:r>
              <a:rPr lang="es-ES" sz="2400" dirty="0"/>
              <a:t>Configurar rutas estáticas y por default</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6" y="394392"/>
            <a:ext cx="8772157" cy="838200"/>
          </a:xfrm>
        </p:spPr>
        <p:txBody>
          <a:bodyPr/>
          <a:lstStyle/>
          <a:p>
            <a:pPr algn="ctr"/>
            <a:r>
              <a:rPr lang="es-ES" dirty="0"/>
              <a:t>Comando </a:t>
            </a:r>
            <a:r>
              <a:rPr lang="es-ES" dirty="0">
                <a:latin typeface="Courier New" panose="02070309020205020404" pitchFamily="49" charset="0"/>
              </a:rPr>
              <a:t>ip route</a:t>
            </a:r>
          </a:p>
        </p:txBody>
      </p:sp>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272346" y="1343429"/>
            <a:ext cx="6615199" cy="5195917"/>
          </a:xfrm>
          <a:prstGeom prst="rect">
            <a:avLst/>
          </a:prstGeom>
        </p:spPr>
      </p:pic>
    </p:spTree>
    <p:extLst>
      <p:ext uri="{BB962C8B-B14F-4D97-AF65-F5344CB8AC3E}">
        <p14:creationId xmlns:p14="http://schemas.microsoft.com/office/powerpoint/2010/main" val="2559917394"/>
      </p:ext>
    </p:extLst>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28835</TotalTime>
  <Pages>28</Pages>
  <Words>1524</Words>
  <Application>Microsoft Office PowerPoint</Application>
  <PresentationFormat>Presentación en pantalla (4:3)</PresentationFormat>
  <Paragraphs>185</Paragraphs>
  <Slides>31</Slides>
  <Notes>31</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31</vt:i4>
      </vt:variant>
    </vt:vector>
  </HeadingPairs>
  <TitlesOfParts>
    <vt:vector size="37" baseType="lpstr">
      <vt:lpstr>Arial</vt:lpstr>
      <vt:lpstr>Courier</vt:lpstr>
      <vt:lpstr>Courier New</vt:lpstr>
      <vt:lpstr>Wingdings</vt:lpstr>
      <vt:lpstr>PPT-TMPLT-WHT_C</vt:lpstr>
      <vt:lpstr>NetAcad-4F_PPT-WHT_060408</vt:lpstr>
      <vt:lpstr>Ruteo estático</vt:lpstr>
      <vt:lpstr>Ruteo estático Llegar a redes remotas</vt:lpstr>
      <vt:lpstr>Ruteo estático ¿Por qué elegir el ruteo estático?</vt:lpstr>
      <vt:lpstr>Aplicaciones de las rutas estáticas</vt:lpstr>
      <vt:lpstr>Tipos de rutas estáticas Ruta estática por default (predeterminada)</vt:lpstr>
      <vt:lpstr>Tipos de rutas estáticas Ruta estática resumida</vt:lpstr>
      <vt:lpstr>Tipos de rutas estáticas Ruta estática flotante</vt:lpstr>
      <vt:lpstr>Configurar rutas estáticas y por default</vt:lpstr>
      <vt:lpstr>Comando ip route</vt:lpstr>
      <vt:lpstr>Opciones de siguiente salto (Next-Hop)</vt:lpstr>
      <vt:lpstr>Configurar una ruta estática del siguiente salto (next – hop) o recursiva</vt:lpstr>
      <vt:lpstr>Configurar una ruta estática directamente conectada</vt:lpstr>
      <vt:lpstr>Configurar una ruta estática totalmente especificada (completamente conectada)</vt:lpstr>
      <vt:lpstr>Verificar una ruta estática</vt:lpstr>
      <vt:lpstr>Ruta estática por default (predeterminada)</vt:lpstr>
      <vt:lpstr>  Configurar una ruta estática por default o predeterminada</vt:lpstr>
      <vt:lpstr>Verificar una ruta estática por default o predeterminada</vt:lpstr>
      <vt:lpstr>Configurar rutas estáticas y por default IPv6</vt:lpstr>
      <vt:lpstr>Configurar rutas estáticas IPv6 El comando ipv6 route</vt:lpstr>
      <vt:lpstr>Configurar rutas estáticas IPv6 Opciones de siguiente salto</vt:lpstr>
      <vt:lpstr>Configurar rutas estáticas IPv6 Configurar una ruta IPv6 estática de siguiente salto</vt:lpstr>
      <vt:lpstr>Configurar rutas estáticas IPv6 Configurar una ruta IPv6 estática directamente conectada</vt:lpstr>
      <vt:lpstr>Configurar rutas estáticas IPv6 Configurar una ruta IPv6 estática totalmente especificada</vt:lpstr>
      <vt:lpstr>Configurar rutas estáticas IPv6 Verificar rutas IPv6 estáticas</vt:lpstr>
      <vt:lpstr>Configurar rutas por default IPv6 Ruta IPv6 estática por default</vt:lpstr>
      <vt:lpstr>Configurar rutas por default IPv6 Configurar una ruta IPv6 estática por default</vt:lpstr>
      <vt:lpstr>Configurar rutas por default IPv6 Verificar una ruta estática IPv6 por default</vt:lpstr>
      <vt:lpstr>Configurar rutas estáticas flotantes</vt:lpstr>
      <vt:lpstr>Configurar una ruta estática flotante IPv4</vt:lpstr>
      <vt:lpstr>Configurar rutas por default IPv6 Rutas estáticas flotantes</vt:lpstr>
      <vt:lpstr>Configurar Rutas Estáticas Flotantes Configurar Rutas Estáticas Flotantes IPv4 e IPv6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1156</cp:revision>
  <cp:lastPrinted>1999-01-27T00:54:54Z</cp:lastPrinted>
  <dcterms:created xsi:type="dcterms:W3CDTF">2006-10-23T15:07:30Z</dcterms:created>
  <dcterms:modified xsi:type="dcterms:W3CDTF">2023-10-04T22:59:52Z</dcterms:modified>
</cp:coreProperties>
</file>