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91" r:id="rId2"/>
    <p:sldId id="996" r:id="rId3"/>
    <p:sldId id="999" r:id="rId4"/>
    <p:sldId id="1010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372" r:id="rId15"/>
    <p:sldId id="1020" r:id="rId16"/>
    <p:sldId id="1029" r:id="rId17"/>
    <p:sldId id="1030" r:id="rId18"/>
    <p:sldId id="1031" r:id="rId19"/>
    <p:sldId id="1032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937" autoAdjust="0"/>
    <p:restoredTop sz="99285" autoAdjust="0"/>
  </p:normalViewPr>
  <p:slideViewPr>
    <p:cSldViewPr snapToGrid="0" showGuides="1">
      <p:cViewPr varScale="1">
        <p:scale>
          <a:sx n="141" d="100"/>
          <a:sy n="141" d="100"/>
        </p:scale>
        <p:origin x="1356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9/1/2024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ruteo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ruteo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8.2.2.1 – Habilitación de interfaces en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14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8.2.2.2 – Máscara de comodín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8.2.2.3 – Comando </a:t>
            </a:r>
            <a:r>
              <a:rPr lang="es-ES" sz="1200" b="1" dirty="0"/>
              <a:t>network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75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9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8.2.2.5 – Configurar interfaces pasivas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8.2.4.1 – Verificación de vecinos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03789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8.2.4.2 – Verificación de la configuración del protocolo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14284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8.2.4.3 – Verificación de la información del proceso de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68764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8.2.4.4 – Verificación de la configuración de interfaz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2352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8.1.1.2 – Características de OSPF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08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8.1.1.5 – OSPF de área única y multiárea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5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8.2.1.1 – Topología de la red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3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8.2.1.2 – Modo de configuración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8.2.1.3 –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8.2.1.4 – Configuración de una ID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31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8.2.1.5 – Modificación de una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3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</a:t>
            </a:r>
            <a:r>
              <a:rPr lang="es-ES" dirty="0"/>
              <a:t> </a:t>
            </a:r>
            <a:r>
              <a:rPr lang="es-ES" sz="1200" b="0" dirty="0"/>
              <a:t>– ID del router OSPF</a:t>
            </a:r>
          </a:p>
          <a:p>
            <a:pPr>
              <a:buFontTx/>
              <a:buNone/>
            </a:pPr>
            <a:r>
              <a:rPr lang="es-ES" sz="1200" b="0" dirty="0"/>
              <a:t>8.2.1.6 – Uso de una interfaz de </a:t>
            </a:r>
            <a:r>
              <a:rPr lang="es-ES" sz="1200" b="0" dirty="0" err="1"/>
              <a:t>Loopbackcomo</a:t>
            </a:r>
            <a:r>
              <a:rPr lang="es-ES" sz="1200" b="0" dirty="0"/>
              <a:t> ID del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2"/>
            <a:ext cx="914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6" y="5002897"/>
            <a:ext cx="1922958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 anchorCtr="1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1" y="5002897"/>
            <a:ext cx="1123060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6" y="5002897"/>
            <a:ext cx="962025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624284" y="4968271"/>
            <a:ext cx="292704" cy="1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r" defTabSz="610791">
              <a:lnSpc>
                <a:spcPct val="100000"/>
              </a:lnSpc>
            </a:pPr>
            <a:fld id="{7F1BC4EF-034A-F647-AA58-B71D58802FDB}" type="slidenum">
              <a:rPr lang="en-US" sz="750">
                <a:solidFill>
                  <a:srgbClr val="D3D3D3"/>
                </a:solidFill>
              </a:rPr>
              <a:pPr algn="r" defTabSz="610791">
                <a:lnSpc>
                  <a:spcPct val="100000"/>
                </a:lnSpc>
              </a:pPr>
              <a:t>‹#›</a:t>
            </a:fld>
            <a:endParaRPr lang="es-ES" sz="75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455319"/>
            <a:ext cx="3354388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" y="89298"/>
            <a:ext cx="1171575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1" y="2003822"/>
            <a:ext cx="3768725" cy="622697"/>
          </a:xfrm>
          <a:ln/>
        </p:spPr>
        <p:txBody>
          <a:bodyPr anchor="ctr"/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3504010"/>
            <a:ext cx="4103688" cy="494109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34" charset="-128"/>
                <a:cs typeface="+mn-cs"/>
              </a:rPr>
              <a:t>© 2016 Cisco y/o sus filiales. Todos los derechos reservados. Información confidencial de Cisco.</a:t>
            </a:r>
          </a:p>
        </p:txBody>
      </p: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© 2016 Cisco y/o sus filiales. Todos los derechos reservados. Información confidencial de Cisco.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862" y="1697831"/>
            <a:ext cx="3636498" cy="1110854"/>
          </a:xfrm>
        </p:spPr>
        <p:txBody>
          <a:bodyPr/>
          <a:lstStyle/>
          <a:p>
            <a:pPr>
              <a:lnSpc>
                <a:spcPts val="2625"/>
              </a:lnSpc>
            </a:pPr>
            <a:r>
              <a:rPr lang="es-ES" sz="2400" dirty="0"/>
              <a:t>Configuración de OSPF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Habilitación de OSPF en las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47316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network</a:t>
            </a:r>
            <a:r>
              <a:rPr lang="es-ES" dirty="0"/>
              <a:t> para especificar qué interfaces participan en el área de OSPFv2.</a:t>
            </a:r>
          </a:p>
          <a:p>
            <a:pPr lvl="1"/>
            <a:r>
              <a:rPr lang="es-ES" dirty="0"/>
              <a:t>(config)#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x</a:t>
            </a:r>
          </a:p>
          <a:p>
            <a:pPr lvl="1"/>
            <a:r>
              <a:rPr lang="es-ES" dirty="0"/>
              <a:t>(config-router)# </a:t>
            </a:r>
            <a:r>
              <a:rPr lang="es-ES" altLang="ja-JP" b="1" dirty="0"/>
              <a:t>network </a:t>
            </a:r>
            <a:r>
              <a:rPr lang="es-ES" altLang="ja-JP" i="1" dirty="0"/>
              <a:t>x.x.x.x</a:t>
            </a:r>
            <a:r>
              <a:rPr lang="es-ES" dirty="0"/>
              <a:t> </a:t>
            </a:r>
            <a:r>
              <a:rPr lang="es-ES" altLang="ja-JP" i="1" dirty="0"/>
              <a:t>wildcard_mask</a:t>
            </a:r>
            <a:r>
              <a:rPr lang="es-ES" dirty="0"/>
              <a:t> </a:t>
            </a:r>
            <a:r>
              <a:rPr lang="es-ES" altLang="ja-JP" b="1" dirty="0"/>
              <a:t>area </a:t>
            </a:r>
            <a:r>
              <a:rPr lang="es-ES" altLang="ja-JP" i="1" dirty="0"/>
              <a:t>area-id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81" y="2286804"/>
            <a:ext cx="3298266" cy="250716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4902" y="2254997"/>
            <a:ext cx="2286000" cy="1022888"/>
          </a:xfrm>
          <a:prstGeom prst="wedgeEllipseCallout">
            <a:avLst>
              <a:gd name="adj1" fmla="val 71383"/>
              <a:gd name="adj2" fmla="val -3612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Si se utiliza una topología de área única, se sugiere utilizar el área 0.</a:t>
            </a:r>
          </a:p>
        </p:txBody>
      </p:sp>
    </p:spTree>
    <p:extLst>
      <p:ext uri="{BB962C8B-B14F-4D97-AF65-F5344CB8AC3E}">
        <p14:creationId xmlns:p14="http://schemas.microsoft.com/office/powerpoint/2010/main" val="3577325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Máscara de comodín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Para determinar la máscara de comodín, reste la máscara normal de 255.255.255.255.</a:t>
            </a:r>
          </a:p>
          <a:p>
            <a:r>
              <a:rPr lang="es-ES"/>
              <a:t>Un bit de 0 de la </a:t>
            </a:r>
            <a:r>
              <a:rPr lang="en-US"/>
              <a:t>⁪</a:t>
            </a:r>
            <a:r>
              <a:rPr lang="es-ES"/>
              <a:t>máscara de comodín coincide con el bit.</a:t>
            </a:r>
          </a:p>
          <a:p>
            <a:r>
              <a:rPr lang="es-ES"/>
              <a:t>Un bit de 1 de la </a:t>
            </a:r>
            <a:r>
              <a:rPr lang="en-US"/>
              <a:t>⁪</a:t>
            </a:r>
            <a:r>
              <a:rPr lang="es-ES"/>
              <a:t>máscara de comodín ignora el bit.</a:t>
            </a:r>
          </a:p>
          <a:p>
            <a:r>
              <a:rPr lang="es-ES"/>
              <a:t>Un </a:t>
            </a:r>
            <a:r>
              <a:rPr lang="en-US"/>
              <a:t>⁪</a:t>
            </a:r>
            <a:r>
              <a:rPr lang="es-ES"/>
              <a:t>máscara de comodín es una serie de 0 con el resto de 1 (el 0 y el 1 no se alternan como en una dirección IP).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2" y="2948994"/>
            <a:ext cx="3993717" cy="942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2" y="2984052"/>
            <a:ext cx="4056542" cy="8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291" y="3999338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990" y="4004504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26</a:t>
            </a:r>
          </a:p>
        </p:txBody>
      </p:sp>
    </p:spTree>
    <p:extLst>
      <p:ext uri="{BB962C8B-B14F-4D97-AF65-F5344CB8AC3E}">
        <p14:creationId xmlns:p14="http://schemas.microsoft.com/office/powerpoint/2010/main" val="3368033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Comando </a:t>
            </a:r>
            <a:r>
              <a:rPr lang="es-ES" altLang="en-US" b="1" dirty="0"/>
              <a:t>network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8" y="1065247"/>
            <a:ext cx="7858815" cy="681492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 err="1"/>
              <a:t>network</a:t>
            </a:r>
            <a:r>
              <a:rPr lang="es-ES" dirty="0"/>
              <a:t>, anuncia la red en particular, calculando la </a:t>
            </a:r>
            <a:r>
              <a:rPr lang="en-US" dirty="0"/>
              <a:t>⁪</a:t>
            </a:r>
            <a:r>
              <a:rPr lang="es-ES" dirty="0"/>
              <a:t>máscara de comodín.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4" y="1668661"/>
            <a:ext cx="3298266" cy="250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43" y="2359264"/>
            <a:ext cx="4403333" cy="7404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95" y="2729491"/>
            <a:ext cx="1286359" cy="109263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11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920725"/>
            <a:ext cx="7870538" cy="1052728"/>
          </a:xfrm>
        </p:spPr>
        <p:txBody>
          <a:bodyPr/>
          <a:lstStyle/>
          <a:p>
            <a:r>
              <a:rPr lang="es-ES" dirty="0"/>
              <a:t>Una interfaz configurada como interfaz pasiva no </a:t>
            </a:r>
            <a:r>
              <a:rPr lang="es-ES" altLang="ja-JP" b="1" u="sng" dirty="0">
                <a:solidFill>
                  <a:schemeClr val="accent6"/>
                </a:solidFill>
              </a:rPr>
              <a:t>ENVÍA</a:t>
            </a:r>
            <a:r>
              <a:rPr lang="es-ES" dirty="0"/>
              <a:t> mensajes de OSPF.</a:t>
            </a:r>
          </a:p>
          <a:p>
            <a:r>
              <a:rPr lang="es-ES" dirty="0"/>
              <a:t>No desaprovecha el </a:t>
            </a:r>
            <a:r>
              <a:rPr lang="es-ES" b="1" dirty="0"/>
              <a:t>ancho de banda </a:t>
            </a:r>
            <a:r>
              <a:rPr lang="es-ES" dirty="0"/>
              <a:t>enviando mensajes de las interfaces habilitadas para OSPF que no tienen otro </a:t>
            </a:r>
            <a:r>
              <a:rPr lang="es-ES" dirty="0" err="1"/>
              <a:t>router</a:t>
            </a:r>
            <a:r>
              <a:rPr lang="es-ES" dirty="0"/>
              <a:t> conectado.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91" y="2294553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93389" y="3890075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626" y="39262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5722" y="2376408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8454" y="2719953"/>
            <a:ext cx="2193010" cy="1394848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35451" y="3425126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4197" y="3440624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27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27" y="2524215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14025" y="41197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54262" y="4155899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86358" y="2606070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387350" y="2957364"/>
            <a:ext cx="1749547" cy="1387192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6087" y="3654788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4833" y="3670286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21BD972-03B1-1D74-41DF-E561E275B008}"/>
              </a:ext>
            </a:extLst>
          </p:cNvPr>
          <p:cNvSpPr txBox="1">
            <a:spLocks/>
          </p:cNvSpPr>
          <p:nvPr/>
        </p:nvSpPr>
        <p:spPr bwMode="auto">
          <a:xfrm>
            <a:off x="174063" y="798944"/>
            <a:ext cx="8799952" cy="1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De manera predeterminada, los mensajes OSPF se reenvían por todas las interfaces con OSPF habilitado. Sin embargo, estos mensajes solo necesitan enviarse por las interfaces que se conectan a otros </a:t>
            </a:r>
            <a:r>
              <a:rPr lang="es-ES" sz="1600" dirty="0" err="1"/>
              <a:t>routers</a:t>
            </a:r>
            <a:r>
              <a:rPr lang="es-ES" sz="1600" dirty="0"/>
              <a:t> con OSPF habilitado.</a:t>
            </a:r>
          </a:p>
          <a:p>
            <a:pPr marL="0" indent="0">
              <a:buNone/>
            </a:pPr>
            <a:r>
              <a:rPr lang="es-ES" sz="1600" dirty="0"/>
              <a:t>El envío de mensajes innecesarios en una LAN afecta la red de dos maneras: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Uso ineficaz del ancho de banda</a:t>
            </a:r>
            <a:r>
              <a:rPr lang="es-ES" sz="1600" dirty="0"/>
              <a:t> -se consume el ancho de banda disponible con el transporte de mensajes innecesarios.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02A9600-3C53-B3B2-5E14-D59D733EF75C}"/>
              </a:ext>
            </a:extLst>
          </p:cNvPr>
          <p:cNvSpPr txBox="1">
            <a:spLocks/>
          </p:cNvSpPr>
          <p:nvPr/>
        </p:nvSpPr>
        <p:spPr bwMode="auto">
          <a:xfrm>
            <a:off x="169984" y="2619285"/>
            <a:ext cx="3083169" cy="215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Mayor riesgo de seguridad</a:t>
            </a:r>
            <a:r>
              <a:rPr lang="es-ES" sz="1600" dirty="0"/>
              <a:t> : sin configuraciones de seguridad OSPF adicionales, los mensajes OSPF se pueden interceptar con software de detección de paquetes. </a:t>
            </a:r>
          </a:p>
        </p:txBody>
      </p:sp>
    </p:spTree>
    <p:extLst>
      <p:ext uri="{BB962C8B-B14F-4D97-AF65-F5344CB8AC3E}">
        <p14:creationId xmlns:p14="http://schemas.microsoft.com/office/powerpoint/2010/main" val="3824052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Configuración de interfaces pasivas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354663" cy="4181383"/>
          </a:xfrm>
        </p:spPr>
        <p:txBody>
          <a:bodyPr/>
          <a:lstStyle/>
          <a:p>
            <a:r>
              <a:rPr lang="es-ES" dirty="0"/>
              <a:t>Use el comando </a:t>
            </a:r>
            <a:r>
              <a:rPr lang="es-ES" altLang="ja-JP" b="1" dirty="0"/>
              <a:t>passive-interface</a:t>
            </a:r>
            <a:r>
              <a:rPr lang="es-ES" dirty="0"/>
              <a:t> para la configuración.</a:t>
            </a:r>
          </a:p>
          <a:p>
            <a:r>
              <a:rPr lang="es-ES" dirty="0"/>
              <a:t>Use </a:t>
            </a:r>
            <a:r>
              <a:rPr lang="es-ES" altLang="ja-JP" b="1" dirty="0"/>
              <a:t>show ip protocols</a:t>
            </a:r>
            <a:r>
              <a:rPr lang="es-ES" dirty="0"/>
              <a:t> para la verificación.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7182" y="712917"/>
            <a:ext cx="3294305" cy="2508787"/>
            <a:chOff x="3161171" y="2293744"/>
            <a:chExt cx="3294305" cy="2508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171" y="2293744"/>
              <a:ext cx="3294305" cy="250878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93389" y="3890075"/>
              <a:ext cx="743919" cy="557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3" y="1661586"/>
            <a:ext cx="4906989" cy="46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8" y="2294110"/>
            <a:ext cx="3502052" cy="26986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0793" y="3874576"/>
            <a:ext cx="1565329" cy="488197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3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vecinos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Use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neighbor</a:t>
            </a:r>
            <a:r>
              <a:rPr lang="es-ES"/>
              <a:t> para verificar que el router haya formado una adyacencia con un router directamente conectado.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" y="1765565"/>
            <a:ext cx="2928339" cy="196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49" y="1295522"/>
            <a:ext cx="3603112" cy="691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505"/>
              </p:ext>
            </p:extLst>
          </p:nvPr>
        </p:nvGraphicFramePr>
        <p:xfrm>
          <a:off x="3440624" y="2092270"/>
          <a:ext cx="5486206" cy="262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Resultados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ID del vecino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ID de router del router del vecino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prioridad OSPFv2 de la interfaz utilizada en el proceso de elección de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en-US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Estado de OSPFv2: Full (completo) significa que la base de datos del estado de enlace ha ejecutado el algoritmo y el R1 y el router del vecino tienen LSDB idénticas. Es posible que se muestren las interfaces de acceso múltiple de Ethernet como 2WAY. El guión indica que no se requiere ningún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000" dirty="0"/>
                        <a:t>Tiempo de inactividad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Cantidad de tiempo restante para recibir un paquete de saludo del vecino antes de declararlo inactivo. Este valor se restablece cuando se recibe un paquete de saludo.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Dirección de la interfaz del vecino conectada directamente.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Interfaz en el R1 utilizada para formar una adyacencia con el router del vecino.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69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del protocolo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351979" cy="4181383"/>
          </a:xfrm>
        </p:spPr>
        <p:txBody>
          <a:bodyPr/>
          <a:lstStyle/>
          <a:p>
            <a:pPr algn="just"/>
            <a:r>
              <a:rPr lang="es-ES" dirty="0"/>
              <a:t>El comando </a:t>
            </a:r>
            <a:r>
              <a:rPr lang="es-ES" altLang="ja-JP" b="1" dirty="0"/>
              <a:t>show ip protocols</a:t>
            </a:r>
            <a:r>
              <a:rPr lang="es-ES" dirty="0"/>
              <a:t> se utiliza para verificar la ID del proceso de OSPFv2, el ID del router, las redes que anuncia el router, los vecinos que envían actualizaciones de OSPF y la distancia administrativa (110 por defecto).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3" y="1722115"/>
            <a:ext cx="3807374" cy="2551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16" y="1437166"/>
            <a:ext cx="3984436" cy="33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9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información del proceso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56195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</a:t>
            </a:r>
            <a:r>
              <a:rPr lang="es-ES" dirty="0"/>
              <a:t> </a:t>
            </a:r>
            <a:r>
              <a:rPr lang="es-ES" altLang="ja-JP" b="1" dirty="0"/>
              <a:t>ospf</a:t>
            </a:r>
            <a:r>
              <a:rPr lang="es-ES" dirty="0"/>
              <a:t> es otra forma de ver la ID del proceso de OSPFv2 y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1" y="1301855"/>
            <a:ext cx="3915543" cy="358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0" y="1759057"/>
            <a:ext cx="3744622" cy="233879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1371600" y="1828802"/>
            <a:ext cx="3952068" cy="2975673"/>
          </a:xfrm>
          <a:prstGeom prst="bentConnector3">
            <a:avLst>
              <a:gd name="adj1" fmla="val 847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08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 la interfaz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Utilice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</a:t>
            </a:r>
            <a:r>
              <a:rPr lang="es-ES"/>
              <a:t> para ver los detalles de cada interfaz con OSPFv2 habilitado, en especial, para ver si las instrucciones network se compusieron correctamente.</a:t>
            </a:r>
          </a:p>
          <a:p>
            <a:r>
              <a:rPr lang="es-ES"/>
              <a:t>Use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 brief</a:t>
            </a:r>
            <a:r>
              <a:rPr lang="es-ES"/>
              <a:t> para ver la información clave sobre las interfaces habilitadas para OSPFv2 en un router en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2390673"/>
            <a:ext cx="5048250" cy="1238250"/>
          </a:xfrm>
          <a:prstGeom prst="rect">
            <a:avLst/>
          </a:prstGeom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783A6534-20EE-D6AD-1D1E-BC9D122A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74" y="2390673"/>
            <a:ext cx="3407447" cy="22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8799" y="1282837"/>
            <a:ext cx="5719316" cy="1288913"/>
          </a:xfrm>
        </p:spPr>
        <p:txBody>
          <a:bodyPr/>
          <a:lstStyle/>
          <a:p>
            <a:r>
              <a:rPr lang="es-ES" dirty="0"/>
              <a:t>OSPF utiliza el algoritmo de </a:t>
            </a:r>
            <a:r>
              <a:rPr lang="es-ES" b="1" dirty="0">
                <a:solidFill>
                  <a:srgbClr val="FF0000"/>
                </a:solidFill>
              </a:rPr>
              <a:t>primero la ruta más corta (SPF) Dijkstra para seleccionar la mejor ruta.</a:t>
            </a:r>
          </a:p>
          <a:p>
            <a:pPr algn="just"/>
            <a:r>
              <a:rPr lang="es-ES" dirty="0"/>
              <a:t>La </a:t>
            </a:r>
            <a:r>
              <a:rPr lang="es-ES" b="1" dirty="0"/>
              <a:t>distancia administrativa </a:t>
            </a:r>
            <a:r>
              <a:rPr lang="es-ES" dirty="0"/>
              <a:t>se utiliza para determinar qué ruta se instala en la tabla de ruteo cuando la ruta se detecta de múltiples fuentes.</a:t>
            </a:r>
          </a:p>
          <a:p>
            <a:pPr lvl="1"/>
            <a:r>
              <a:rPr lang="es-ES" dirty="0"/>
              <a:t>La menor distancia administrativa es la que se agrega a la tabla de ruteo.</a:t>
            </a:r>
          </a:p>
          <a:p>
            <a:pPr marL="261937" lvl="2" indent="0">
              <a:buNone/>
            </a:pPr>
            <a:endParaRPr lang="es-E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41393"/>
            <a:ext cx="3771898" cy="757551"/>
          </a:xfrm>
        </p:spPr>
        <p:txBody>
          <a:bodyPr/>
          <a:lstStyle/>
          <a:p>
            <a:r>
              <a:rPr lang="es-ES" altLang="en-US" sz="1600" dirty="0"/>
              <a:t>Abrir primero la ruta más corta</a:t>
            </a:r>
            <a:br>
              <a:rPr dirty="0"/>
            </a:br>
            <a:r>
              <a:rPr lang="es-ES" dirty="0"/>
              <a:t>Características de OSPF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4" y="1282837"/>
            <a:ext cx="2206427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42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Abrir primero la ruta más corta</a:t>
            </a:r>
            <a:br/>
            <a:r>
              <a:rPr lang="es-ES"/>
              <a:t>OSPF de área única y multiárea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" y="2023891"/>
            <a:ext cx="3255855" cy="5405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4478" y="2787076"/>
            <a:ext cx="3060000" cy="90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Todos los routers se alojan en un área.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denomina área troncal.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Conocido como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utiliza en redes más pequeñas con pocos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14" y="712920"/>
            <a:ext cx="5016966" cy="20640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991" y="2776743"/>
            <a:ext cx="4327338" cy="15465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Diseñado mediante un esquema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Todas las áreas se conectan al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Visto más comúnmente con varias áreas alrededor del área 0 (como una margarita o aster).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Los routers que conectan el área 0 con otra área se conocen como routers de área perimetral (ABR).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usa en redes grandes.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Varias áreas reducen la sobrecarga de memoria y procesamiento.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Una falla en un área no afecta las otras áreas.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925" y="149558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de área única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6583" y="400373"/>
            <a:ext cx="22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multiárea</a:t>
            </a:r>
          </a:p>
        </p:txBody>
      </p:sp>
    </p:spTree>
    <p:extLst>
      <p:ext uri="{BB962C8B-B14F-4D97-AF65-F5344CB8AC3E}">
        <p14:creationId xmlns:p14="http://schemas.microsoft.com/office/powerpoint/2010/main" val="4132464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routers OSPF</a:t>
            </a:r>
            <a:br/>
            <a:r>
              <a:rPr lang="es-ES"/>
              <a:t>Topología de la red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395206" y="809071"/>
            <a:ext cx="6131323" cy="430793"/>
          </a:xfrm>
        </p:spPr>
        <p:txBody>
          <a:bodyPr/>
          <a:lstStyle/>
          <a:p>
            <a:r>
              <a:rPr lang="es-ES" dirty="0"/>
              <a:t>Topología que se utiliza para describir la configuración de OSPF.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2" y="1279289"/>
            <a:ext cx="4682174" cy="3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66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/>
            <a:r>
              <a:rPr lang="es-ES"/>
              <a:t>Modo de configuración del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278968" y="809071"/>
            <a:ext cx="8224951" cy="430793"/>
          </a:xfrm>
        </p:spPr>
        <p:txBody>
          <a:bodyPr/>
          <a:lstStyle/>
          <a:p>
            <a:r>
              <a:rPr lang="es-ES" dirty="0"/>
              <a:t>La configuración de OSPFv2 usa el modo de configuración de router OSPF.</a:t>
            </a:r>
          </a:p>
          <a:p>
            <a:pPr lvl="1"/>
            <a:r>
              <a:rPr lang="es-ES" dirty="0"/>
              <a:t>En el modo de configuración global, escriba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process-id</a:t>
            </a:r>
            <a:r>
              <a:rPr lang="es-ES" dirty="0"/>
              <a:t> para ingresar los comandos.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0" y="1652424"/>
            <a:ext cx="7286625" cy="2505075"/>
          </a:xfrm>
          <a:prstGeom prst="rect">
            <a:avLst/>
          </a:prstGeom>
        </p:spPr>
      </p:pic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2614955" y="4281264"/>
            <a:ext cx="3888000" cy="290736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kern="0" dirty="0"/>
              <a:t>Observe que se utilizan otros comandos en este modo.</a:t>
            </a:r>
            <a:endParaRPr lang="es-ES" sz="1500" kern="0" dirty="0"/>
          </a:p>
        </p:txBody>
      </p:sp>
    </p:spTree>
    <p:extLst>
      <p:ext uri="{BB962C8B-B14F-4D97-AF65-F5344CB8AC3E}">
        <p14:creationId xmlns:p14="http://schemas.microsoft.com/office/powerpoint/2010/main" val="332620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62732" y="809071"/>
            <a:ext cx="5347395" cy="3757067"/>
          </a:xfrm>
        </p:spPr>
        <p:txBody>
          <a:bodyPr/>
          <a:lstStyle/>
          <a:p>
            <a:r>
              <a:rPr lang="es-ES" dirty="0"/>
              <a:t>Los ID del router se utilizan para identificar un router OSPF.</a:t>
            </a:r>
          </a:p>
          <a:p>
            <a:r>
              <a:rPr lang="es-ES" dirty="0"/>
              <a:t>Los ID del router tienen 32 bits de longitud tanto en OSPFv2 (IPv4) como en OSPFv3 (IPv6).</a:t>
            </a:r>
          </a:p>
          <a:p>
            <a:r>
              <a:rPr lang="es-ES" dirty="0"/>
              <a:t>Formas en que un router recibe una ID de router: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Se configura con el comando del modo de configuración </a:t>
            </a:r>
            <a:br>
              <a:rPr lang="es-ES" dirty="0"/>
            </a:br>
            <a:r>
              <a:rPr lang="es-ES" dirty="0"/>
              <a:t>de router OSPF </a:t>
            </a:r>
            <a:r>
              <a:rPr lang="es-ES" altLang="ja-JP" b="1" dirty="0">
                <a:solidFill>
                  <a:srgbClr val="FF0000"/>
                </a:solidFill>
              </a:rPr>
              <a:t>router-id </a:t>
            </a:r>
            <a:r>
              <a:rPr lang="es-ES" altLang="ja-JP" b="1" i="1" dirty="0">
                <a:solidFill>
                  <a:srgbClr val="FF0000"/>
                </a:solidFill>
              </a:rPr>
              <a:t>rid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Si no se configura un ID del router, se utiliza la </a:t>
            </a:r>
            <a:r>
              <a:rPr lang="es-ES" b="1" dirty="0">
                <a:solidFill>
                  <a:srgbClr val="FF0000"/>
                </a:solidFill>
              </a:rPr>
              <a:t>interfaz de </a:t>
            </a:r>
            <a:r>
              <a:rPr lang="es-ES" b="1" dirty="0" err="1">
                <a:solidFill>
                  <a:srgbClr val="FF0000"/>
                </a:solidFill>
              </a:rPr>
              <a:t>Loopback</a:t>
            </a:r>
            <a:r>
              <a:rPr lang="es-ES" b="1" dirty="0">
                <a:solidFill>
                  <a:srgbClr val="FF0000"/>
                </a:solidFill>
              </a:rPr>
              <a:t> configurada más alta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spc="-30" dirty="0"/>
              <a:t>Si no hay interfaces de </a:t>
            </a:r>
            <a:r>
              <a:rPr lang="es-ES" spc="-30" dirty="0" err="1"/>
              <a:t>Loopback</a:t>
            </a:r>
            <a:r>
              <a:rPr lang="es-ES" spc="-30" dirty="0"/>
              <a:t> configuradas, se utiliza la </a:t>
            </a:r>
            <a:r>
              <a:rPr lang="es-ES" b="1" spc="-30" dirty="0">
                <a:solidFill>
                  <a:srgbClr val="FF0000"/>
                </a:solidFill>
              </a:rPr>
              <a:t>dirección IPv4 activa más alta</a:t>
            </a:r>
            <a:r>
              <a:rPr lang="es-ES" spc="-3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86" y="984244"/>
            <a:ext cx="3443845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2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Configuración de una ID de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604433" y="809071"/>
            <a:ext cx="7849891" cy="4181383"/>
          </a:xfrm>
        </p:spPr>
        <p:txBody>
          <a:bodyPr/>
          <a:lstStyle/>
          <a:p>
            <a:r>
              <a:rPr lang="es-ES"/>
              <a:t>Use el comando </a:t>
            </a:r>
            <a:r>
              <a:rPr lang="es-ES" altLang="ja-JP" b="1" dirty="0"/>
              <a:t>router-id </a:t>
            </a:r>
            <a:r>
              <a:rPr lang="es-ES" altLang="ja-JP" i="1" dirty="0"/>
              <a:t>x.x.x.x</a:t>
            </a:r>
            <a:r>
              <a:rPr lang="es-ES"/>
              <a:t> para configurar una ID del router.</a:t>
            </a:r>
          </a:p>
          <a:p>
            <a:r>
              <a:rPr lang="es-ES"/>
              <a:t>Utilice el comando </a:t>
            </a:r>
            <a:r>
              <a:rPr lang="es-ES" altLang="ja-JP" b="1" dirty="0"/>
              <a:t>show ip protocols</a:t>
            </a:r>
            <a:r>
              <a:rPr lang="es-ES"/>
              <a:t> para verificar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8" y="1587497"/>
            <a:ext cx="5116055" cy="304770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1069383" y="1696920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flipH="1">
            <a:off x="3910739" y="2469252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58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Modificación de una 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clear ip</a:t>
            </a:r>
            <a:r>
              <a:rPr lang="es-ES" dirty="0"/>
              <a:t> </a:t>
            </a:r>
            <a:r>
              <a:rPr lang="es-ES" altLang="ja-JP" b="1" dirty="0"/>
              <a:t>ospf process</a:t>
            </a:r>
            <a:r>
              <a:rPr lang="es-ES" dirty="0"/>
              <a:t> después de cambiar la ID del router para que el cambio entre en vigor.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" y="1437807"/>
            <a:ext cx="4834987" cy="133438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flipH="1">
            <a:off x="2168529" y="2489389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" y="2829019"/>
            <a:ext cx="5323909" cy="533121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flipH="1">
            <a:off x="2648043" y="2904573"/>
            <a:ext cx="1350936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modificada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6" y="2484255"/>
            <a:ext cx="3378052" cy="215820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3390563" y="4319332"/>
            <a:ext cx="2257844" cy="495430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Cambio de RID aplicado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400800" y="292459"/>
            <a:ext cx="2743200" cy="1596325"/>
          </a:xfrm>
          <a:prstGeom prst="cloudCallout">
            <a:avLst>
              <a:gd name="adj1" fmla="val -40362"/>
              <a:gd name="adj2" fmla="val 87254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No olvide este comando para que el cambio de ID del router entre en vigor.</a:t>
            </a:r>
          </a:p>
        </p:txBody>
      </p:sp>
    </p:spTree>
    <p:extLst>
      <p:ext uri="{BB962C8B-B14F-4D97-AF65-F5344CB8AC3E}">
        <p14:creationId xmlns:p14="http://schemas.microsoft.com/office/powerpoint/2010/main" val="4007881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>
              <a:rPr dirty="0"/>
            </a:br>
            <a:r>
              <a:rPr lang="es-ES" dirty="0"/>
              <a:t>Uso de una interfaz de </a:t>
            </a:r>
            <a:r>
              <a:rPr lang="es-ES" dirty="0" err="1"/>
              <a:t>Loopback</a:t>
            </a:r>
            <a:r>
              <a:rPr lang="es-ES" dirty="0"/>
              <a:t> como ID del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La versión de IOS más antigua no tiene el comando </a:t>
            </a:r>
            <a:r>
              <a:rPr lang="es-ES" altLang="ja-JP" b="1" dirty="0"/>
              <a:t>router-id</a:t>
            </a:r>
            <a:r>
              <a:rPr lang="es-ES" dirty="0"/>
              <a:t> de configuración de OSPF. </a:t>
            </a:r>
          </a:p>
          <a:p>
            <a:r>
              <a:rPr lang="es-ES" dirty="0"/>
              <a:t>Las interfaces de </a:t>
            </a:r>
            <a:r>
              <a:rPr lang="es-ES" dirty="0" err="1"/>
              <a:t>Loopback</a:t>
            </a:r>
            <a:r>
              <a:rPr lang="es-ES" dirty="0"/>
              <a:t> se utilizan para proporcionar un ID del </a:t>
            </a:r>
            <a:r>
              <a:rPr lang="es-ES" dirty="0" err="1"/>
              <a:t>router</a:t>
            </a:r>
            <a:r>
              <a:rPr lang="es-ES" dirty="0"/>
              <a:t> estable.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59" y="3043895"/>
            <a:ext cx="4943475" cy="1057275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400800" y="726799"/>
            <a:ext cx="2743200" cy="1596325"/>
          </a:xfrm>
          <a:prstGeom prst="cloudCallout">
            <a:avLst>
              <a:gd name="adj1" fmla="val -65786"/>
              <a:gd name="adj2" fmla="val 8871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¡NO anuncie esta red! Es un error común en las configuraciones de OSPF.</a:t>
            </a:r>
          </a:p>
        </p:txBody>
      </p:sp>
    </p:spTree>
    <p:extLst>
      <p:ext uri="{BB962C8B-B14F-4D97-AF65-F5344CB8AC3E}">
        <p14:creationId xmlns:p14="http://schemas.microsoft.com/office/powerpoint/2010/main" val="356392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12080</TotalTime>
  <Words>1620</Words>
  <Application>Microsoft Office PowerPoint</Application>
  <PresentationFormat>On-screen Show (16:9)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CiscoSans ExtraLight</vt:lpstr>
      <vt:lpstr>Wingdings</vt:lpstr>
      <vt:lpstr>Default Theme</vt:lpstr>
      <vt:lpstr>Configuración de OSPF</vt:lpstr>
      <vt:lpstr>Abrir primero la ruta más corta Características de OSPF</vt:lpstr>
      <vt:lpstr>Abrir primero la ruta más corta OSPF de área única y multiárea</vt:lpstr>
      <vt:lpstr>ID de routers OSPF Topología de la red OSPF</vt:lpstr>
      <vt:lpstr>ID del router OSPF Modo de configuración del router OSPF</vt:lpstr>
      <vt:lpstr>ID de router OSPF ID de router</vt:lpstr>
      <vt:lpstr>ID de router OSPF Configuración de una ID de router OSPF</vt:lpstr>
      <vt:lpstr>ID de router OSPF Modificación de una ID de router</vt:lpstr>
      <vt:lpstr>ID del router OSPF Uso de una interfaz de Loopback como ID del router</vt:lpstr>
      <vt:lpstr>Configuración de OSPFv2 de área única Habilitación de OSPF en las interfaces</vt:lpstr>
      <vt:lpstr>Configuración de OSPFv2 de área única Máscara de comodín</vt:lpstr>
      <vt:lpstr>Configuración de OSPFv2 de área única Comando network</vt:lpstr>
      <vt:lpstr>Configuración de OSPFv2 de área única Interfaz pasiva</vt:lpstr>
      <vt:lpstr>Configuración de OSPFv2 de área única Interfaz pasiva</vt:lpstr>
      <vt:lpstr>Configuración de OSPFv2 de área única Configuración de interfaces pasivas</vt:lpstr>
      <vt:lpstr>Verificación de OSPF Verificación de vecinos OSPF</vt:lpstr>
      <vt:lpstr>Verificación de OSPF Verificación de la configuración del protocolo OSPF</vt:lpstr>
      <vt:lpstr>Verificación de OSPF Verificación de la información del proceso de OSPF</vt:lpstr>
      <vt:lpstr>Verificación de OSPF Verificación de la configuración de la interfaz de OSPF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603</cp:revision>
  <dcterms:created xsi:type="dcterms:W3CDTF">2016-08-22T22:27:36Z</dcterms:created>
  <dcterms:modified xsi:type="dcterms:W3CDTF">2024-09-01T13:01:29Z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