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461" r:id="rId3"/>
    <p:sldId id="303" r:id="rId4"/>
    <p:sldId id="277" r:id="rId5"/>
    <p:sldId id="261" r:id="rId6"/>
    <p:sldId id="275" r:id="rId7"/>
    <p:sldId id="462" r:id="rId8"/>
    <p:sldId id="278" r:id="rId9"/>
    <p:sldId id="270" r:id="rId10"/>
    <p:sldId id="279" r:id="rId11"/>
    <p:sldId id="281" r:id="rId12"/>
    <p:sldId id="282" r:id="rId13"/>
    <p:sldId id="304" r:id="rId14"/>
    <p:sldId id="463" r:id="rId15"/>
    <p:sldId id="464" r:id="rId16"/>
    <p:sldId id="465" r:id="rId17"/>
    <p:sldId id="305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819" autoAdjust="0"/>
  </p:normalViewPr>
  <p:slideViewPr>
    <p:cSldViewPr>
      <p:cViewPr varScale="1">
        <p:scale>
          <a:sx n="55" d="100"/>
          <a:sy n="55" d="100"/>
        </p:scale>
        <p:origin x="152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7670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98361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235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990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16/02/2025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5616" y="2276872"/>
            <a:ext cx="6512768" cy="7920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Direccionamiento IPv4</a:t>
            </a:r>
            <a:endParaRPr lang="es-MX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B08534-A09F-1500-A8A9-F7AE711BF2D0}"/>
              </a:ext>
            </a:extLst>
          </p:cNvPr>
          <p:cNvSpPr txBox="1">
            <a:spLocks/>
          </p:cNvSpPr>
          <p:nvPr/>
        </p:nvSpPr>
        <p:spPr>
          <a:xfrm>
            <a:off x="802556" y="444008"/>
            <a:ext cx="76578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2007B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Integración de seguridad informática en redes</a:t>
            </a:r>
          </a:p>
        </p:txBody>
      </p:sp>
      <p:pic>
        <p:nvPicPr>
          <p:cNvPr id="9" name="Imagen 8" descr="Imagen que contiene dibujo, pelota, azul&#10;&#10;Descripción generada automáticamente">
            <a:extLst>
              <a:ext uri="{FF2B5EF4-FFF2-40B4-BE49-F238E27FC236}">
                <a16:creationId xmlns:a16="http://schemas.microsoft.com/office/drawing/2014/main" id="{5C61F4C1-661C-2AEA-16FD-8FFBD7469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494" y="3140968"/>
            <a:ext cx="457200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Direccionamiento IP v4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42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  <p:sp>
        <p:nvSpPr>
          <p:cNvPr id="8" name="4 Rectángulo">
            <a:extLst>
              <a:ext uri="{FF2B5EF4-FFF2-40B4-BE49-F238E27FC236}">
                <a16:creationId xmlns:a16="http://schemas.microsoft.com/office/drawing/2014/main" id="{98AD5CE1-E8BF-44E3-9819-F86643C6B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6" y="2381119"/>
            <a:ext cx="7775575" cy="83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Direccionamiento IP con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65764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576" y="1124744"/>
            <a:ext cx="7653536" cy="1754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</a:t>
            </a:r>
            <a:r>
              <a:rPr lang="es-ES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máscara de subred </a:t>
            </a: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en notación punto decimal?</a:t>
            </a:r>
          </a:p>
          <a:p>
            <a:pPr marL="12700" marR="5080" algn="just">
              <a:lnSpc>
                <a:spcPct val="15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4119523"/>
            <a:ext cx="4051741" cy="223224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762E2C6-F53E-DB20-39B8-7C4D866D0524}"/>
              </a:ext>
            </a:extLst>
          </p:cNvPr>
          <p:cNvSpPr txBox="1"/>
          <p:nvPr/>
        </p:nvSpPr>
        <p:spPr>
          <a:xfrm>
            <a:off x="679448" y="3189531"/>
            <a:ext cx="7805791" cy="72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2000" b="1" dirty="0">
                <a:solidFill>
                  <a:srgbClr val="FF0000"/>
                </a:solidFill>
              </a:rPr>
              <a:t>Máscara de subred en binario: 11111111.1111111.11111100.00000000</a:t>
            </a:r>
          </a:p>
          <a:p>
            <a:pPr algn="just">
              <a:lnSpc>
                <a:spcPts val="2500"/>
              </a:lnSpc>
            </a:pPr>
            <a:r>
              <a:rPr lang="es-ES" sz="2000" b="1" dirty="0">
                <a:solidFill>
                  <a:srgbClr val="FF0000"/>
                </a:solidFill>
              </a:rPr>
              <a:t>Máscara de subred en decimal : 255.255.252.0</a:t>
            </a:r>
            <a:endParaRPr lang="es-MX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65764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8D5DE06-DEF8-4E6C-91D6-2A5C898AB193}"/>
              </a:ext>
            </a:extLst>
          </p:cNvPr>
          <p:cNvSpPr txBox="1"/>
          <p:nvPr/>
        </p:nvSpPr>
        <p:spPr>
          <a:xfrm>
            <a:off x="631440" y="1139647"/>
            <a:ext cx="7937004" cy="1254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</a:t>
            </a:r>
            <a:r>
              <a:rPr lang="es-ES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dirección de subred</a:t>
            </a: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</a:t>
            </a:r>
            <a:r>
              <a:rPr lang="es-MX" sz="2400" b="1" spc="-1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EF0549-B703-A39B-A5D3-28A9D1519B73}"/>
              </a:ext>
            </a:extLst>
          </p:cNvPr>
          <p:cNvSpPr txBox="1"/>
          <p:nvPr/>
        </p:nvSpPr>
        <p:spPr>
          <a:xfrm>
            <a:off x="541666" y="3398355"/>
            <a:ext cx="7992888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Dirección IPv4:            10.25.96.2           0001010. 00011001. 01100000. 00000010</a:t>
            </a: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Máscara de subred: 255.255.252.0       1111111. 11111111. 11111100. 00000000</a:t>
            </a: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                                   ---------------------    ----------------------------------------------------------</a:t>
            </a:r>
          </a:p>
          <a:p>
            <a:pPr algn="just">
              <a:lnSpc>
                <a:spcPts val="2500"/>
              </a:lnSpc>
            </a:pPr>
            <a:r>
              <a:rPr lang="es-ES" b="1" dirty="0"/>
              <a:t>Dirección de subred:   10.25.96.0          0001010. 00011001. 01100000. 00000000</a:t>
            </a: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975D76A2-3D27-80A5-D26B-F3B88B1E6718}"/>
              </a:ext>
            </a:extLst>
          </p:cNvPr>
          <p:cNvSpPr txBox="1"/>
          <p:nvPr/>
        </p:nvSpPr>
        <p:spPr>
          <a:xfrm>
            <a:off x="597550" y="2924944"/>
            <a:ext cx="746895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b="1" dirty="0">
                <a:solidFill>
                  <a:srgbClr val="FF0000"/>
                </a:solidFill>
                <a:cs typeface="Times New Roman"/>
              </a:rPr>
              <a:t>Dirección de subred: </a:t>
            </a:r>
            <a:r>
              <a:rPr lang="es-ES" dirty="0">
                <a:solidFill>
                  <a:srgbClr val="FF0000"/>
                </a:solidFill>
                <a:cs typeface="Times New Roman"/>
              </a:rPr>
              <a:t>Realizar un </a:t>
            </a:r>
            <a:r>
              <a:rPr lang="es-ES" b="1" dirty="0">
                <a:solidFill>
                  <a:srgbClr val="FF0000"/>
                </a:solidFill>
                <a:cs typeface="Times New Roman"/>
              </a:rPr>
              <a:t>and</a:t>
            </a:r>
            <a:r>
              <a:rPr lang="es-ES" dirty="0">
                <a:solidFill>
                  <a:srgbClr val="FF0000"/>
                </a:solidFill>
                <a:cs typeface="Times New Roman"/>
              </a:rPr>
              <a:t> binario entre la IP y la máscara de subred.</a:t>
            </a:r>
            <a:endParaRPr dirty="0">
              <a:solidFill>
                <a:srgbClr val="FF000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872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65764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8D5DE06-DEF8-4E6C-91D6-2A5C898AB193}"/>
              </a:ext>
            </a:extLst>
          </p:cNvPr>
          <p:cNvSpPr txBox="1"/>
          <p:nvPr/>
        </p:nvSpPr>
        <p:spPr>
          <a:xfrm>
            <a:off x="569413" y="1195546"/>
            <a:ext cx="7867510" cy="1316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tabLst>
                <a:tab pos="4553585" algn="l"/>
              </a:tabLst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</a:t>
            </a:r>
            <a:r>
              <a:rPr lang="es-ES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dirección de broadcast de una subred</a:t>
            </a: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4553585" algn="l"/>
              </a:tabLst>
            </a:pP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</a:t>
            </a:r>
            <a:r>
              <a:rPr lang="es-MX" sz="2400" b="1" spc="-1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EB4948F-9B79-DCD0-7ABC-D58D168C43CA}"/>
              </a:ext>
            </a:extLst>
          </p:cNvPr>
          <p:cNvSpPr txBox="1"/>
          <p:nvPr/>
        </p:nvSpPr>
        <p:spPr>
          <a:xfrm>
            <a:off x="802474" y="4894468"/>
            <a:ext cx="5722250" cy="1676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Byte crítico: </a:t>
            </a:r>
            <a:r>
              <a:rPr lang="es-ES" b="1" dirty="0"/>
              <a:t>255.255.</a:t>
            </a:r>
            <a:r>
              <a:rPr lang="es-ES" b="1" dirty="0">
                <a:solidFill>
                  <a:srgbClr val="FF0000"/>
                </a:solidFill>
              </a:rPr>
              <a:t>252</a:t>
            </a:r>
            <a:r>
              <a:rPr lang="es-ES" b="1" dirty="0"/>
              <a:t>.0      </a:t>
            </a: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Desplazamiento en el byte crítico: </a:t>
            </a:r>
            <a:r>
              <a:rPr lang="es-ES" b="1" dirty="0"/>
              <a:t>256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/>
              <a:t>– 252 = </a:t>
            </a:r>
            <a:r>
              <a:rPr lang="es-ES" b="1" dirty="0">
                <a:solidFill>
                  <a:srgbClr val="FF0000"/>
                </a:solidFill>
              </a:rPr>
              <a:t>4</a:t>
            </a: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Dirección de subred:        10. 25. 96. 0 </a:t>
            </a:r>
          </a:p>
          <a:p>
            <a:pPr algn="just">
              <a:lnSpc>
                <a:spcPts val="2500"/>
              </a:lnSpc>
            </a:pPr>
            <a:r>
              <a:rPr lang="es-ES" b="1" dirty="0"/>
              <a:t>Dirección de broadcast:  </a:t>
            </a:r>
            <a:r>
              <a:rPr lang="es-ES" b="1" dirty="0">
                <a:highlight>
                  <a:srgbClr val="FFFF00"/>
                </a:highlight>
              </a:rPr>
              <a:t>10. 25</a:t>
            </a:r>
            <a:r>
              <a:rPr lang="es-ES" b="1" dirty="0"/>
              <a:t>. </a:t>
            </a:r>
            <a:r>
              <a:rPr lang="es-ES" b="1" dirty="0">
                <a:highlight>
                  <a:srgbClr val="00FFFF"/>
                </a:highlight>
              </a:rPr>
              <a:t>96 + 3</a:t>
            </a:r>
            <a:r>
              <a:rPr lang="es-ES" b="1" dirty="0"/>
              <a:t>. </a:t>
            </a:r>
            <a:r>
              <a:rPr lang="es-ES" b="1" dirty="0">
                <a:highlight>
                  <a:srgbClr val="00FF00"/>
                </a:highlight>
              </a:rPr>
              <a:t>255</a:t>
            </a: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E8F9924F-393E-0FBA-E921-4BCC01A7DF4D}"/>
              </a:ext>
            </a:extLst>
          </p:cNvPr>
          <p:cNvSpPr txBox="1"/>
          <p:nvPr/>
        </p:nvSpPr>
        <p:spPr>
          <a:xfrm>
            <a:off x="549340" y="2959221"/>
            <a:ext cx="8229600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b="1" dirty="0">
                <a:solidFill>
                  <a:srgbClr val="FF0000"/>
                </a:solidFill>
                <a:cs typeface="Times New Roman"/>
              </a:rPr>
              <a:t>Dirección de broadcast: 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highlight>
                  <a:srgbClr val="FFFF00"/>
                </a:highlight>
                <a:cs typeface="Times New Roman"/>
              </a:rPr>
              <a:t>Los valores a la izquierda del </a:t>
            </a:r>
            <a:r>
              <a:rPr lang="es-ES" b="1" dirty="0">
                <a:highlight>
                  <a:srgbClr val="FFFF00"/>
                </a:highlight>
                <a:cs typeface="Times New Roman"/>
              </a:rPr>
              <a:t>byte crítico </a:t>
            </a:r>
            <a:r>
              <a:rPr lang="es-ES" dirty="0">
                <a:highlight>
                  <a:srgbClr val="FFFF00"/>
                </a:highlight>
                <a:cs typeface="Times New Roman"/>
              </a:rPr>
              <a:t>no cambian. 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highlight>
                  <a:srgbClr val="00FFFF"/>
                </a:highlight>
                <a:cs typeface="Times New Roman"/>
              </a:rPr>
              <a:t>Al byte crítico le corresponde el </a:t>
            </a:r>
            <a:r>
              <a:rPr lang="es-ES" b="1" dirty="0">
                <a:highlight>
                  <a:srgbClr val="00FFFF"/>
                </a:highlight>
                <a:cs typeface="Times New Roman"/>
              </a:rPr>
              <a:t>valor inicial del byte crítico +</a:t>
            </a:r>
            <a:r>
              <a:rPr lang="es-ES" dirty="0">
                <a:highlight>
                  <a:srgbClr val="00FFFF"/>
                </a:highlight>
                <a:cs typeface="Times New Roman"/>
              </a:rPr>
              <a:t> (</a:t>
            </a:r>
            <a:r>
              <a:rPr lang="es-ES" b="1" dirty="0">
                <a:highlight>
                  <a:srgbClr val="00FFFF"/>
                </a:highlight>
                <a:cs typeface="Times New Roman"/>
              </a:rPr>
              <a:t>desplazamiento – 1)</a:t>
            </a:r>
          </a:p>
          <a:p>
            <a:pPr marL="355600" marR="7747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highlight>
                  <a:srgbClr val="00FF00"/>
                </a:highlight>
                <a:cs typeface="Times New Roman"/>
              </a:rPr>
              <a:t>Todo lo que se encuentre a la derecha del byte crítico le corresponde el valor numérico de </a:t>
            </a:r>
            <a:r>
              <a:rPr lang="es-ES" b="1" dirty="0">
                <a:highlight>
                  <a:srgbClr val="00FF00"/>
                </a:highlight>
                <a:cs typeface="Times New Roman"/>
              </a:rPr>
              <a:t>255</a:t>
            </a:r>
            <a:r>
              <a:rPr lang="es-ES" dirty="0">
                <a:highlight>
                  <a:srgbClr val="00FF00"/>
                </a:highlight>
                <a:cs typeface="Times New Roman"/>
              </a:rPr>
              <a:t>. </a:t>
            </a:r>
            <a:endParaRPr dirty="0">
              <a:highlight>
                <a:srgbClr val="00FFFF"/>
              </a:highlight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492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65764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576" y="1124744"/>
            <a:ext cx="765353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4553585" algn="l"/>
              </a:tabLst>
            </a:pP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EB963D-A592-29D6-881E-30FF03114551}"/>
              </a:ext>
            </a:extLst>
          </p:cNvPr>
          <p:cNvGraphicFramePr>
            <a:graphicFrameLocks noGrp="1"/>
          </p:cNvGraphicFramePr>
          <p:nvPr/>
        </p:nvGraphicFramePr>
        <p:xfrm>
          <a:off x="704256" y="1988840"/>
          <a:ext cx="7704856" cy="388843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37546">
                  <a:extLst>
                    <a:ext uri="{9D8B030D-6E8A-4147-A177-3AD203B41FA5}">
                      <a16:colId xmlns:a16="http://schemas.microsoft.com/office/drawing/2014/main" val="1181902816"/>
                    </a:ext>
                  </a:extLst>
                </a:gridCol>
                <a:gridCol w="632889">
                  <a:extLst>
                    <a:ext uri="{9D8B030D-6E8A-4147-A177-3AD203B41FA5}">
                      <a16:colId xmlns:a16="http://schemas.microsoft.com/office/drawing/2014/main" val="2465227403"/>
                    </a:ext>
                  </a:extLst>
                </a:gridCol>
                <a:gridCol w="1523399">
                  <a:extLst>
                    <a:ext uri="{9D8B030D-6E8A-4147-A177-3AD203B41FA5}">
                      <a16:colId xmlns:a16="http://schemas.microsoft.com/office/drawing/2014/main" val="714501495"/>
                    </a:ext>
                  </a:extLst>
                </a:gridCol>
                <a:gridCol w="2005139">
                  <a:extLst>
                    <a:ext uri="{9D8B030D-6E8A-4147-A177-3AD203B41FA5}">
                      <a16:colId xmlns:a16="http://schemas.microsoft.com/office/drawing/2014/main" val="3006381684"/>
                    </a:ext>
                  </a:extLst>
                </a:gridCol>
                <a:gridCol w="2005883">
                  <a:extLst>
                    <a:ext uri="{9D8B030D-6E8A-4147-A177-3AD203B41FA5}">
                      <a16:colId xmlns:a16="http://schemas.microsoft.com/office/drawing/2014/main" val="13027428"/>
                    </a:ext>
                  </a:extLst>
                </a:gridCol>
              </a:tblGrid>
              <a:tr h="915409"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</a:pPr>
                      <a:r>
                        <a:rPr lang="en-US" sz="1400" spc="-10" dirty="0" err="1">
                          <a:effectLst/>
                        </a:rPr>
                        <a:t>Dirección</a:t>
                      </a:r>
                      <a:r>
                        <a:rPr lang="en-US" sz="1400" spc="-10" dirty="0">
                          <a:effectLst/>
                        </a:rPr>
                        <a:t> IP</a:t>
                      </a:r>
                      <a:r>
                        <a:rPr lang="en-US" sz="1400" dirty="0">
                          <a:effectLst/>
                        </a:rPr>
                        <a:t> / </a:t>
                      </a:r>
                      <a:r>
                        <a:rPr lang="en-US" sz="1400" spc="-5" dirty="0" err="1">
                          <a:effectLst/>
                        </a:rPr>
                        <a:t>Prefijo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</a:pPr>
                      <a:r>
                        <a:rPr lang="en-US" sz="1400" dirty="0" err="1">
                          <a:effectLst/>
                        </a:rPr>
                        <a:t>Clase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pc="-5" dirty="0" err="1">
                          <a:effectLst/>
                        </a:rPr>
                        <a:t>Máscara</a:t>
                      </a:r>
                      <a:r>
                        <a:rPr lang="en-US" sz="1400" spc="-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de</a:t>
                      </a:r>
                      <a:r>
                        <a:rPr lang="en-US" sz="1400" spc="-5" dirty="0">
                          <a:effectLst/>
                        </a:rPr>
                        <a:t> </a:t>
                      </a:r>
                      <a:r>
                        <a:rPr lang="en-US" sz="1400" spc="-5" dirty="0" err="1">
                          <a:effectLst/>
                        </a:rPr>
                        <a:t>subred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pc="-5" dirty="0" err="1">
                          <a:effectLst/>
                        </a:rPr>
                        <a:t>Dirección</a:t>
                      </a:r>
                      <a:r>
                        <a:rPr lang="en-US" sz="1400" spc="-5" dirty="0">
                          <a:effectLst/>
                        </a:rPr>
                        <a:t> de </a:t>
                      </a:r>
                      <a:r>
                        <a:rPr lang="en-US" sz="1400" spc="-5" dirty="0" err="1">
                          <a:effectLst/>
                        </a:rPr>
                        <a:t>subred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35890" algn="ctr">
                        <a:tabLst>
                          <a:tab pos="1082040" algn="l"/>
                        </a:tabLst>
                      </a:pPr>
                      <a:r>
                        <a:rPr lang="en-US" sz="1400" spc="-5" dirty="0" err="1">
                          <a:effectLst/>
                        </a:rPr>
                        <a:t>Dirección</a:t>
                      </a:r>
                      <a:r>
                        <a:rPr lang="en-US" sz="1400" dirty="0">
                          <a:effectLst/>
                        </a:rPr>
                        <a:t> de b</a:t>
                      </a:r>
                      <a:r>
                        <a:rPr lang="en-US" sz="1400" spc="-5" dirty="0">
                          <a:effectLst/>
                        </a:rPr>
                        <a:t>roadcast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6251098"/>
                  </a:ext>
                </a:extLst>
              </a:tr>
              <a:tr h="1471721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</a:rPr>
                        <a:t>10.25.96.2 /22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70447"/>
                  </a:ext>
                </a:extLst>
              </a:tr>
              <a:tr h="1501303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8.0.0.0 /9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229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92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94404"/>
              </p:ext>
            </p:extLst>
          </p:nvPr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>
                          <a:latin typeface="+mn-lt"/>
                          <a:cs typeface="Times New Roman"/>
                        </a:rPr>
                        <a:t>255.255.1110 0000.0</a:t>
                      </a:r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Máscaras de subred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5472608" cy="234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2606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A9D2FF2-E471-4BB3-B671-8A4A1EA4B551}"/>
              </a:ext>
            </a:extLst>
          </p:cNvPr>
          <p:cNvGraphicFramePr>
            <a:graphicFrameLocks noGrp="1"/>
          </p:cNvGraphicFramePr>
          <p:nvPr/>
        </p:nvGraphicFramePr>
        <p:xfrm>
          <a:off x="6265437" y="2167718"/>
          <a:ext cx="1834955" cy="562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562865"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600" dirty="0">
                        <a:solidFill>
                          <a:srgbClr val="FF000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571001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5B1688EE-BCE1-428A-8728-936AF6573562}"/>
              </a:ext>
            </a:extLst>
          </p:cNvPr>
          <p:cNvGraphicFramePr>
            <a:graphicFrameLocks noGrp="1"/>
          </p:cNvGraphicFramePr>
          <p:nvPr/>
        </p:nvGraphicFramePr>
        <p:xfrm>
          <a:off x="6265436" y="2990988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498E4EA1-2253-4C58-ABE8-F54C87665BE0}"/>
              </a:ext>
            </a:extLst>
          </p:cNvPr>
          <p:cNvGraphicFramePr>
            <a:graphicFrameLocks noGrp="1"/>
          </p:cNvGraphicFramePr>
          <p:nvPr/>
        </p:nvGraphicFramePr>
        <p:xfrm>
          <a:off x="6264604" y="3482435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C60CB33-F1CE-4345-9AAD-DDFBD5B9E30E}"/>
              </a:ext>
            </a:extLst>
          </p:cNvPr>
          <p:cNvGraphicFramePr>
            <a:graphicFrameLocks noGrp="1"/>
          </p:cNvGraphicFramePr>
          <p:nvPr/>
        </p:nvGraphicFramePr>
        <p:xfrm>
          <a:off x="6265437" y="4065144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3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5D6007-616A-4287-B29E-A3D2168D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0888"/>
            <a:ext cx="3248025" cy="252412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C7349E8-C914-42B8-9483-F3A528EF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85" y="1761474"/>
            <a:ext cx="3096344" cy="4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Bytes para Network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C801020-40F2-45B1-84D8-D7B2F061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214" y="1760772"/>
            <a:ext cx="4991265" cy="4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Rango de cada clase en binario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a 13">
            <a:extLst>
              <a:ext uri="{FF2B5EF4-FFF2-40B4-BE49-F238E27FC236}">
                <a16:creationId xmlns:a16="http://schemas.microsoft.com/office/drawing/2014/main" id="{8B1FBD4D-C81A-432F-92E6-26ECB9640382}"/>
              </a:ext>
            </a:extLst>
          </p:cNvPr>
          <p:cNvGraphicFramePr>
            <a:graphicFrameLocks noGrp="1"/>
          </p:cNvGraphicFramePr>
          <p:nvPr/>
        </p:nvGraphicFramePr>
        <p:xfrm>
          <a:off x="4427984" y="2539950"/>
          <a:ext cx="40324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836254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730450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76334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24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4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99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1309640"/>
            <a:ext cx="56737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cs typeface="Times New Roman"/>
              </a:rPr>
              <a:t>Cinco</a:t>
            </a:r>
            <a:r>
              <a:rPr sz="2400" b="1" spc="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clases</a:t>
            </a:r>
            <a:r>
              <a:rPr sz="2400" b="1" spc="-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di</a:t>
            </a:r>
            <a:r>
              <a:rPr sz="2400" b="1" spc="-10" dirty="0">
                <a:cs typeface="Times New Roman"/>
              </a:rPr>
              <a:t>s</a:t>
            </a:r>
            <a:r>
              <a:rPr sz="2400" b="1" spc="-15" dirty="0">
                <a:cs typeface="Times New Roman"/>
              </a:rPr>
              <a:t>eñadas</a:t>
            </a:r>
            <a:r>
              <a:rPr sz="2400" b="1" spc="-10" dirty="0">
                <a:cs typeface="Times New Roman"/>
              </a:rPr>
              <a:t> :</a:t>
            </a:r>
            <a:r>
              <a:rPr sz="2400" b="1" spc="-14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A,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B,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D,</a:t>
            </a:r>
            <a:r>
              <a:rPr sz="2400" b="1" spc="15" dirty="0">
                <a:cs typeface="Times New Roman"/>
              </a:rPr>
              <a:t> </a:t>
            </a:r>
            <a:r>
              <a:rPr sz="2400" b="1" spc="-20" dirty="0">
                <a:cs typeface="Times New Roman"/>
              </a:rPr>
              <a:t>E</a:t>
            </a:r>
            <a:endParaRPr sz="2400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12954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56141" y="4941168"/>
            <a:ext cx="1773718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Mult</a:t>
            </a:r>
            <a:r>
              <a:rPr sz="2000" b="1" spc="5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cast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 dirty="0"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I</a:t>
            </a:r>
            <a:r>
              <a:rPr sz="2000" b="1" spc="-10" dirty="0">
                <a:cs typeface="Times New Roman"/>
              </a:rPr>
              <a:t>n</a:t>
            </a:r>
            <a:r>
              <a:rPr sz="2000" b="1" dirty="0">
                <a:cs typeface="Times New Roman"/>
              </a:rPr>
              <a:t>vestiga</a:t>
            </a:r>
            <a:r>
              <a:rPr sz="2000" b="1" spc="5" dirty="0">
                <a:cs typeface="Times New Roman"/>
              </a:rPr>
              <a:t>c</a:t>
            </a:r>
            <a:r>
              <a:rPr sz="2000" b="1" dirty="0">
                <a:cs typeface="Times New Roman"/>
              </a:rPr>
              <a:t>ión</a:t>
            </a:r>
            <a:endParaRPr sz="2000" dirty="0"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6650"/>
              </p:ext>
            </p:extLst>
          </p:nvPr>
        </p:nvGraphicFramePr>
        <p:xfrm>
          <a:off x="2190650" y="2010995"/>
          <a:ext cx="5679579" cy="4053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46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8900" indent="-4445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 rese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vados p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o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92710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pa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 identificar Ho</a:t>
                      </a:r>
                      <a:r>
                        <a:rPr sz="2000" b="1" spc="-1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ts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clase (subred)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lang="es-ES"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A5E448B3-6A4D-424B-8A7A-7BB678DFA6C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15 CuadroTexto"/>
          <p:cNvSpPr txBox="1">
            <a:spLocks noChangeArrowheads="1"/>
          </p:cNvSpPr>
          <p:nvPr/>
        </p:nvSpPr>
        <p:spPr bwMode="auto">
          <a:xfrm>
            <a:off x="817761" y="1340768"/>
            <a:ext cx="3898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 (Direccionamiento lógico)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2503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DD0A43D-112C-4A45-8BC3-78D94F341CEF}"/>
              </a:ext>
            </a:extLst>
          </p:cNvPr>
          <p:cNvSpPr txBox="1">
            <a:spLocks noChangeArrowheads="1"/>
          </p:cNvSpPr>
          <p:nvPr/>
        </p:nvSpPr>
        <p:spPr>
          <a:xfrm>
            <a:off x="100525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80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5695" y="1543858"/>
            <a:ext cx="583264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38" y="116632"/>
            <a:ext cx="762254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38" y="1242329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b="1" spc="-15" dirty="0" err="1">
                <a:cs typeface="Times New Roman"/>
              </a:rPr>
              <a:t>d</a:t>
            </a:r>
            <a:r>
              <a:rPr sz="2000" b="1" dirty="0" err="1">
                <a:cs typeface="Times New Roman"/>
              </a:rPr>
              <a:t>irec</a:t>
            </a:r>
            <a:r>
              <a:rPr sz="2000" b="1" spc="-10" dirty="0" err="1">
                <a:cs typeface="Times New Roman"/>
              </a:rPr>
              <a:t>c</a:t>
            </a:r>
            <a:r>
              <a:rPr sz="2000" b="1" dirty="0" err="1">
                <a:cs typeface="Times New Roman"/>
              </a:rPr>
              <a:t>i</a:t>
            </a:r>
            <a:r>
              <a:rPr sz="2000" b="1" spc="-10" dirty="0" err="1">
                <a:cs typeface="Times New Roman"/>
              </a:rPr>
              <a:t>ó</a:t>
            </a:r>
            <a:r>
              <a:rPr sz="2000" b="1" dirty="0" err="1">
                <a:cs typeface="Times New Roman"/>
              </a:rPr>
              <a:t>n</a:t>
            </a:r>
            <a:r>
              <a:rPr sz="2000" b="1" dirty="0">
                <a:cs typeface="Times New Roman"/>
              </a:rPr>
              <a:t> </a:t>
            </a:r>
            <a:r>
              <a:rPr sz="2000" b="1" spc="-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broa</a:t>
            </a:r>
            <a:r>
              <a:rPr sz="2000" b="1" spc="-1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cast </a:t>
            </a:r>
            <a:r>
              <a:rPr sz="2000" b="1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u</a:t>
            </a:r>
            <a:r>
              <a:rPr sz="2000" spc="-15" dirty="0" err="1">
                <a:cs typeface="Times New Roman"/>
              </a:rPr>
              <a:t>n</a:t>
            </a:r>
            <a:r>
              <a:rPr sz="2000" dirty="0" err="1">
                <a:cs typeface="Times New Roman"/>
              </a:rPr>
              <a:t>a</a:t>
            </a:r>
            <a:r>
              <a:rPr sz="2000" dirty="0">
                <a:cs typeface="Times New Roman"/>
              </a:rPr>
              <a:t> </a:t>
            </a:r>
            <a:r>
              <a:rPr sz="2000" spc="-25" dirty="0">
                <a:cs typeface="Times New Roman"/>
              </a:rPr>
              <a:t> </a:t>
            </a:r>
            <a:r>
              <a:rPr sz="2000" b="1" spc="-15" dirty="0" err="1">
                <a:cs typeface="Times New Roman"/>
              </a:rPr>
              <a:t>d</a:t>
            </a:r>
            <a:r>
              <a:rPr sz="2000" b="1" dirty="0" err="1">
                <a:cs typeface="Times New Roman"/>
              </a:rPr>
              <a:t>irec</a:t>
            </a:r>
            <a:r>
              <a:rPr sz="2000" b="1" spc="-10" dirty="0" err="1">
                <a:cs typeface="Times New Roman"/>
              </a:rPr>
              <a:t>c</a:t>
            </a:r>
            <a:r>
              <a:rPr sz="2000" b="1" dirty="0" err="1">
                <a:cs typeface="Times New Roman"/>
              </a:rPr>
              <a:t>ión</a:t>
            </a:r>
            <a:r>
              <a:rPr lang="es-MX" sz="2000" b="1" dirty="0">
                <a:cs typeface="Times New Roman"/>
              </a:rPr>
              <a:t> de red</a:t>
            </a:r>
            <a:r>
              <a:rPr sz="2000" b="1" dirty="0">
                <a:cs typeface="Times New Roman"/>
              </a:rPr>
              <a:t> </a:t>
            </a:r>
            <a:r>
              <a:rPr sz="2000" b="1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 err="1">
                <a:cs typeface="Times New Roman"/>
              </a:rPr>
              <a:t>cop</a:t>
            </a:r>
            <a:r>
              <a:rPr sz="2000" spc="-10" dirty="0" err="1">
                <a:cs typeface="Times New Roman"/>
              </a:rPr>
              <a:t>i</a:t>
            </a:r>
            <a:r>
              <a:rPr sz="2000" dirty="0" err="1">
                <a:cs typeface="Times New Roman"/>
              </a:rPr>
              <a:t>a</a:t>
            </a:r>
            <a:r>
              <a:rPr sz="2000" spc="-95" dirty="0" err="1">
                <a:cs typeface="Times New Roman"/>
              </a:rPr>
              <a:t>r</a:t>
            </a:r>
            <a:r>
              <a:rPr sz="2000" dirty="0">
                <a:cs typeface="Times New Roman"/>
              </a:rPr>
              <a:t>, </a:t>
            </a:r>
            <a:r>
              <a:rPr sz="2000" dirty="0" err="1">
                <a:cs typeface="Times New Roman"/>
              </a:rPr>
              <a:t>de</a:t>
            </a:r>
            <a:r>
              <a:rPr sz="2000" spc="-15" dirty="0" err="1">
                <a:cs typeface="Times New Roman"/>
              </a:rPr>
              <a:t>p</a:t>
            </a:r>
            <a:r>
              <a:rPr sz="2000" spc="-10" dirty="0" err="1">
                <a:cs typeface="Times New Roman"/>
              </a:rPr>
              <a:t>e</a:t>
            </a:r>
            <a:r>
              <a:rPr sz="2000" dirty="0" err="1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 err="1">
                <a:cs typeface="Times New Roman"/>
              </a:rPr>
              <a:t>c</a:t>
            </a:r>
            <a:r>
              <a:rPr sz="2000" dirty="0" err="1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perten</a:t>
            </a:r>
            <a:r>
              <a:rPr sz="2000" spc="-15" dirty="0" err="1">
                <a:cs typeface="Times New Roman"/>
              </a:rPr>
              <a:t>e</a:t>
            </a:r>
            <a:r>
              <a:rPr sz="2000" dirty="0" err="1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direc</a:t>
            </a:r>
            <a:r>
              <a:rPr sz="2000" spc="-15" dirty="0" err="1">
                <a:cs typeface="Times New Roman"/>
              </a:rPr>
              <a:t>c</a:t>
            </a:r>
            <a:r>
              <a:rPr sz="2000" dirty="0" err="1">
                <a:cs typeface="Times New Roman"/>
              </a:rPr>
              <a:t>ión</a:t>
            </a:r>
            <a:r>
              <a:rPr sz="2000" dirty="0">
                <a:cs typeface="Times New Roman"/>
              </a:rPr>
              <a:t>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highlight>
                  <a:srgbClr val="FFFF00"/>
                </a:highlight>
                <a:cs typeface="Times New Roman"/>
              </a:rPr>
              <a:t>Bytes</a:t>
            </a:r>
            <a:r>
              <a:rPr sz="2000" b="1" spc="60" dirty="0">
                <a:highlight>
                  <a:srgbClr val="FFFF00"/>
                </a:highlight>
                <a:cs typeface="Times New Roman"/>
              </a:rPr>
              <a:t> </a:t>
            </a:r>
            <a:r>
              <a:rPr sz="2000" b="1" dirty="0">
                <a:highlight>
                  <a:srgbClr val="FFFF00"/>
                </a:highlight>
                <a:cs typeface="Times New Roman"/>
              </a:rPr>
              <a:t>de</a:t>
            </a:r>
            <a:r>
              <a:rPr sz="2000" b="1" spc="70" dirty="0">
                <a:highlight>
                  <a:srgbClr val="FFFF00"/>
                </a:highlight>
                <a:cs typeface="Times New Roman"/>
              </a:rPr>
              <a:t> </a:t>
            </a:r>
            <a:r>
              <a:rPr sz="2000" b="1" dirty="0" err="1">
                <a:highlight>
                  <a:srgbClr val="FFFF00"/>
                </a:highlight>
                <a:cs typeface="Times New Roman"/>
              </a:rPr>
              <a:t>reser</a:t>
            </a:r>
            <a:r>
              <a:rPr sz="2000" b="1" spc="-10" dirty="0" err="1">
                <a:highlight>
                  <a:srgbClr val="FFFF00"/>
                </a:highlight>
                <a:cs typeface="Times New Roman"/>
              </a:rPr>
              <a:t>v</a:t>
            </a:r>
            <a:r>
              <a:rPr sz="2000" b="1" dirty="0" err="1">
                <a:highlight>
                  <a:srgbClr val="FFFF00"/>
                </a:highlight>
                <a:cs typeface="Times New Roman"/>
              </a:rPr>
              <a:t>a</a:t>
            </a:r>
            <a:r>
              <a:rPr sz="2000" b="1" spc="75" dirty="0">
                <a:highlight>
                  <a:srgbClr val="FFFF00"/>
                </a:highlight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a</a:t>
            </a:r>
            <a:r>
              <a:rPr sz="2000" spc="-10" dirty="0" err="1">
                <a:cs typeface="Times New Roman"/>
              </a:rPr>
              <a:t>s</a:t>
            </a:r>
            <a:r>
              <a:rPr sz="2000" dirty="0" err="1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b</a:t>
            </a:r>
            <a:r>
              <a:rPr sz="2000" dirty="0" err="1">
                <a:cs typeface="Times New Roman"/>
              </a:rPr>
              <a:t>ytes</a:t>
            </a:r>
            <a:r>
              <a:rPr sz="2000" dirty="0">
                <a:cs typeface="Times New Roman"/>
              </a:rPr>
              <a:t>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dirty="0" err="1">
                <a:cs typeface="Times New Roman"/>
              </a:rPr>
              <a:t>encuen</a:t>
            </a:r>
            <a:r>
              <a:rPr sz="2000" spc="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r</a:t>
            </a:r>
            <a:r>
              <a:rPr sz="2000" spc="5" dirty="0" err="1">
                <a:cs typeface="Times New Roman"/>
              </a:rPr>
              <a:t>e</a:t>
            </a:r>
            <a:r>
              <a:rPr sz="2000" dirty="0" err="1">
                <a:cs typeface="Times New Roman"/>
              </a:rPr>
              <a:t>s</a:t>
            </a:r>
            <a:r>
              <a:rPr sz="2000" spc="5" dirty="0" err="1">
                <a:cs typeface="Times New Roman"/>
              </a:rPr>
              <a:t>e</a:t>
            </a:r>
            <a:r>
              <a:rPr sz="2000" dirty="0" err="1">
                <a:cs typeface="Times New Roman"/>
              </a:rPr>
              <a:t>r</a:t>
            </a:r>
            <a:r>
              <a:rPr sz="2000" spc="5" dirty="0" err="1">
                <a:cs typeface="Times New Roman"/>
              </a:rPr>
              <a:t>v</a:t>
            </a:r>
            <a:r>
              <a:rPr sz="2000" spc="-5" dirty="0" err="1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8" y="5843435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b="1" spc="-5" dirty="0">
                <a:cs typeface="Times New Roman"/>
              </a:rPr>
              <a:t>NOTA: </a:t>
            </a:r>
            <a:r>
              <a:rPr lang="es-ES" spc="-5" dirty="0">
                <a:cs typeface="Times New Roman"/>
              </a:rPr>
              <a:t>Identificar el valor de la red o clase (los bits de reserva se copian)</a:t>
            </a:r>
            <a:endParaRPr lang="es-ES" dirty="0">
              <a:cs typeface="Times New Roman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5E136725-7901-D30E-974F-5F12AA861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09386"/>
              </p:ext>
            </p:extLst>
          </p:nvPr>
        </p:nvGraphicFramePr>
        <p:xfrm>
          <a:off x="761655" y="2729813"/>
          <a:ext cx="7700086" cy="2857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1375">
                  <a:extLst>
                    <a:ext uri="{9D8B030D-6E8A-4147-A177-3AD203B41FA5}">
                      <a16:colId xmlns:a16="http://schemas.microsoft.com/office/drawing/2014/main" val="158281259"/>
                    </a:ext>
                  </a:extLst>
                </a:gridCol>
                <a:gridCol w="3081890">
                  <a:extLst>
                    <a:ext uri="{9D8B030D-6E8A-4147-A177-3AD203B41FA5}">
                      <a16:colId xmlns:a16="http://schemas.microsoft.com/office/drawing/2014/main" val="2714721413"/>
                    </a:ext>
                  </a:extLst>
                </a:gridCol>
              </a:tblGrid>
              <a:tr h="57504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s-MX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s-MX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94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>
                          <a:latin typeface="+mn-lt"/>
                          <a:cs typeface="Times New Roman"/>
                        </a:rPr>
                        <a:t>B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>
                          <a:latin typeface="+mn-lt"/>
                          <a:cs typeface="Times New Roman"/>
                        </a:rPr>
                        <a:t>255.255.0.0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highlight>
                            <a:srgbClr val="FFFF00"/>
                          </a:highlight>
                          <a:latin typeface="+mn-lt"/>
                          <a:cs typeface="Times New Roman"/>
                        </a:rPr>
                        <a:t>129.10.</a:t>
                      </a:r>
                      <a:r>
                        <a:rPr lang="es-MX" sz="1800" dirty="0">
                          <a:latin typeface="+mn-lt"/>
                          <a:cs typeface="Times New Roman"/>
                        </a:rPr>
                        <a:t>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6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>
                          <a:latin typeface="+mn-lt"/>
                          <a:cs typeface="Times New Roman"/>
                        </a:rPr>
                        <a:t>A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>
                          <a:latin typeface="+mn-lt"/>
                          <a:cs typeface="Times New Roman"/>
                        </a:rPr>
                        <a:t>255.0.0.0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highlight>
                            <a:srgbClr val="FFFF00"/>
                          </a:highlight>
                          <a:latin typeface="+mn-lt"/>
                          <a:cs typeface="Times New Roman"/>
                        </a:rPr>
                        <a:t>68.</a:t>
                      </a:r>
                      <a:r>
                        <a:rPr lang="es-MX" sz="1800" dirty="0">
                          <a:latin typeface="+mn-lt"/>
                          <a:cs typeface="Times New Roman"/>
                        </a:rPr>
                        <a:t>255.255.255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1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52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981</Words>
  <Application>Microsoft Office PowerPoint</Application>
  <PresentationFormat>On-screen Show (4:3)</PresentationFormat>
  <Paragraphs>174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Direcciones de broadcast</vt:lpstr>
      <vt:lpstr>PowerPoint Presentation</vt:lpstr>
      <vt:lpstr>PowerPoint Presentation</vt:lpstr>
      <vt:lpstr>Dirección IP y prefijo de red</vt:lpstr>
      <vt:lpstr>Subredes y máscaras de subred</vt:lpstr>
      <vt:lpstr>Subredes y máscaras de subred</vt:lpstr>
      <vt:lpstr>Subredes y máscaras de subred</vt:lpstr>
      <vt:lpstr>Subredes y máscaras de subred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150</cp:revision>
  <dcterms:created xsi:type="dcterms:W3CDTF">2013-06-11T22:32:36Z</dcterms:created>
  <dcterms:modified xsi:type="dcterms:W3CDTF">2025-02-16T19:55:06Z</dcterms:modified>
</cp:coreProperties>
</file>