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0" r:id="rId1"/>
  </p:sldMasterIdLst>
  <p:notesMasterIdLst>
    <p:notesMasterId r:id="rId21"/>
  </p:notesMasterIdLst>
  <p:sldIdLst>
    <p:sldId id="791" r:id="rId2"/>
    <p:sldId id="996" r:id="rId3"/>
    <p:sldId id="999" r:id="rId4"/>
    <p:sldId id="1010" r:id="rId5"/>
    <p:sldId id="1011" r:id="rId6"/>
    <p:sldId id="1012" r:id="rId7"/>
    <p:sldId id="1013" r:id="rId8"/>
    <p:sldId id="1014" r:id="rId9"/>
    <p:sldId id="1015" r:id="rId10"/>
    <p:sldId id="1016" r:id="rId11"/>
    <p:sldId id="1017" r:id="rId12"/>
    <p:sldId id="1018" r:id="rId13"/>
    <p:sldId id="1019" r:id="rId14"/>
    <p:sldId id="1372" r:id="rId15"/>
    <p:sldId id="1020" r:id="rId16"/>
    <p:sldId id="1029" r:id="rId17"/>
    <p:sldId id="1030" r:id="rId18"/>
    <p:sldId id="1031" r:id="rId19"/>
    <p:sldId id="1032" r:id="rId20"/>
  </p:sldIdLst>
  <p:sldSz cx="9144000" cy="5143500" type="screen16x9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336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arbara Reif" initials="BR" lastIdx="3" clrIdx="0"/>
  <p:cmAuthor id="1" name="Jane Gibbons -X (jagibbon - DEL ORO CONSULTING INC at Cisco)" initials="JG-(-DOCIaC" lastIdx="28" clrIdx="1"/>
  <p:cmAuthor id="2" name="Bob Vachon" initials="BV" lastIdx="24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DCBA5"/>
    <a:srgbClr val="E8F5FD"/>
    <a:srgbClr val="E9E7E8"/>
    <a:srgbClr val="0000CC"/>
    <a:srgbClr val="000099"/>
    <a:srgbClr val="CC99FF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5937" autoAdjust="0"/>
    <p:restoredTop sz="99285" autoAdjust="0"/>
  </p:normalViewPr>
  <p:slideViewPr>
    <p:cSldViewPr snapToGrid="0" showGuides="1">
      <p:cViewPr varScale="1">
        <p:scale>
          <a:sx n="146" d="100"/>
          <a:sy n="146" d="100"/>
        </p:scale>
        <p:origin x="1296" y="108"/>
      </p:cViewPr>
      <p:guideLst>
        <p:guide orient="horz" pos="1620"/>
        <p:guide pos="33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6337D9-3022-3D41-8D8A-BDF2F3B0DD8E}" type="datetimeFigureOut">
              <a:rPr lang="en-US" smtClean="0"/>
              <a:pPr/>
              <a:t>9/3/2023</a:t>
            </a:fld>
            <a:endParaRPr lang="es-E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41018C-6CAF-B84E-B92C-ECB119457FBA}" type="slidenum">
              <a:rPr lang="en-U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375648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602A389-8690-465F-BB28-DC61C90E42E7}" type="slidenum">
              <a:rPr lang="en-US" smtClean="0"/>
              <a:pPr/>
              <a:t>1</a:t>
            </a:fld>
            <a:endParaRPr lang="es-ES" dirty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4378325"/>
            <a:ext cx="6121400" cy="4252913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s-ES" b="0" dirty="0"/>
              <a:t>Cisco Networking Academy Program</a:t>
            </a:r>
          </a:p>
          <a:p>
            <a:pPr>
              <a:buFontTx/>
              <a:buNone/>
            </a:pPr>
            <a:r>
              <a:rPr lang="es-ES" b="0" dirty="0"/>
              <a:t>ruteo and Switching Essentials v6.0</a:t>
            </a:r>
          </a:p>
          <a:p>
            <a:pPr>
              <a:buFontTx/>
              <a:buNone/>
            </a:pPr>
            <a:r>
              <a:rPr lang="es-ES" sz="1200" dirty="0">
                <a:latin typeface="Arial" charset="0"/>
              </a:rPr>
              <a:t>Capítulo 3: ruteo dinámico</a:t>
            </a:r>
            <a:endParaRPr lang="es-ES" b="0" dirty="0"/>
          </a:p>
        </p:txBody>
      </p:sp>
    </p:spTree>
    <p:extLst>
      <p:ext uri="{BB962C8B-B14F-4D97-AF65-F5344CB8AC3E}">
        <p14:creationId xmlns:p14="http://schemas.microsoft.com/office/powerpoint/2010/main" val="28677331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25488" indent="-277813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16013" indent="-22225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563688" indent="-22225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09775" indent="-22225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466975" indent="-22225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24175" indent="-22225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381375" indent="-22225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38575" indent="-22225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99470662-2A6C-4C51-9B3B-17DB6EFD3236}" type="slidenum">
              <a:rPr lang="en-US" altLang="en-US" sz="800" smtClean="0"/>
              <a:pPr/>
              <a:t>10</a:t>
            </a:fld>
            <a:endParaRPr lang="es-ES" altLang="en-US" sz="800" dirty="0"/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s-ES" sz="1200" b="0" dirty="0"/>
              <a:t>8.2 – OSPFv2 de área única</a:t>
            </a:r>
          </a:p>
          <a:p>
            <a:pPr>
              <a:buFontTx/>
              <a:buNone/>
            </a:pPr>
            <a:r>
              <a:rPr lang="es-ES" sz="1200" b="0" dirty="0"/>
              <a:t>8.2.2</a:t>
            </a:r>
            <a:r>
              <a:rPr lang="es-ES"/>
              <a:t> </a:t>
            </a:r>
            <a:r>
              <a:rPr lang="es-ES" sz="1200" b="0" dirty="0"/>
              <a:t>– Configuración de OSPFv2 de área única</a:t>
            </a:r>
          </a:p>
          <a:p>
            <a:pPr>
              <a:buFontTx/>
              <a:buNone/>
            </a:pPr>
            <a:r>
              <a:rPr lang="es-ES" sz="1200" b="0" dirty="0"/>
              <a:t>8.2.2.1 – Habilitación de interfaces en OSPF</a:t>
            </a:r>
            <a:endParaRPr lang="es-ES" b="0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261447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25488" indent="-277813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16013" indent="-22225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563688" indent="-22225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09775" indent="-22225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466975" indent="-22225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24175" indent="-22225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381375" indent="-22225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38575" indent="-22225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99470662-2A6C-4C51-9B3B-17DB6EFD3236}" type="slidenum">
              <a:rPr lang="en-US" altLang="en-US" sz="800" smtClean="0"/>
              <a:pPr/>
              <a:t>11</a:t>
            </a:fld>
            <a:endParaRPr lang="es-ES" altLang="en-US" sz="800" dirty="0"/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s-ES" sz="1200" b="0" dirty="0"/>
              <a:t>8.2 – OSPFv2 de área única</a:t>
            </a:r>
          </a:p>
          <a:p>
            <a:pPr>
              <a:buFontTx/>
              <a:buNone/>
            </a:pPr>
            <a:r>
              <a:rPr lang="es-ES" sz="1200" b="0" dirty="0"/>
              <a:t>8.2.2</a:t>
            </a:r>
            <a:r>
              <a:rPr lang="es-ES"/>
              <a:t> </a:t>
            </a:r>
            <a:r>
              <a:rPr lang="es-ES" sz="1200" b="0" dirty="0"/>
              <a:t>– Configuración de OSPFv2 de área única</a:t>
            </a:r>
          </a:p>
          <a:p>
            <a:pPr>
              <a:buFontTx/>
              <a:buNone/>
            </a:pPr>
            <a:r>
              <a:rPr lang="es-ES" sz="1200" b="0" dirty="0"/>
              <a:t>8.2.2.2 – Máscara de comodín</a:t>
            </a:r>
            <a:endParaRPr lang="es-ES" b="0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934751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25488" indent="-277813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16013" indent="-22225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563688" indent="-22225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09775" indent="-22225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466975" indent="-22225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24175" indent="-22225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381375" indent="-22225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38575" indent="-22225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99470662-2A6C-4C51-9B3B-17DB6EFD3236}" type="slidenum">
              <a:rPr lang="en-US" altLang="en-US" sz="800" smtClean="0"/>
              <a:pPr/>
              <a:t>12</a:t>
            </a:fld>
            <a:endParaRPr lang="es-ES" altLang="en-US" sz="800" dirty="0"/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s-ES" sz="1200" b="0" dirty="0"/>
              <a:t>8.2 – OSPFv2 de área única</a:t>
            </a:r>
          </a:p>
          <a:p>
            <a:pPr>
              <a:buFontTx/>
              <a:buNone/>
            </a:pPr>
            <a:r>
              <a:rPr lang="es-ES" sz="1200" b="0" dirty="0"/>
              <a:t>8.2.2</a:t>
            </a:r>
            <a:r>
              <a:rPr lang="es-ES"/>
              <a:t> </a:t>
            </a:r>
            <a:r>
              <a:rPr lang="es-ES" sz="1200" b="0" dirty="0"/>
              <a:t>– Configuración de OSPFv2 de área única</a:t>
            </a:r>
          </a:p>
          <a:p>
            <a:pPr>
              <a:buFontTx/>
              <a:buNone/>
            </a:pPr>
            <a:r>
              <a:rPr lang="es-ES" sz="1200" b="0" dirty="0"/>
              <a:t>8.2.2.3 – Comando </a:t>
            </a:r>
            <a:r>
              <a:rPr lang="es-ES" sz="1200" b="1" dirty="0"/>
              <a:t>network</a:t>
            </a:r>
            <a:endParaRPr lang="es-ES" b="0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433416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25488" indent="-277813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16013" indent="-22225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563688" indent="-22225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09775" indent="-22225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466975" indent="-22225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24175" indent="-22225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381375" indent="-22225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38575" indent="-22225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99470662-2A6C-4C51-9B3B-17DB6EFD3236}" type="slidenum">
              <a:rPr lang="en-US" altLang="en-US" sz="800" smtClean="0"/>
              <a:pPr/>
              <a:t>13</a:t>
            </a:fld>
            <a:endParaRPr lang="es-ES" altLang="en-US" sz="800" dirty="0"/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s-ES" sz="1200" b="0" dirty="0"/>
              <a:t>8.2 – OSPFv2 de área única</a:t>
            </a:r>
          </a:p>
          <a:p>
            <a:pPr>
              <a:buFontTx/>
              <a:buNone/>
            </a:pPr>
            <a:r>
              <a:rPr lang="es-ES" sz="1200" b="0" dirty="0"/>
              <a:t>8.2.2</a:t>
            </a:r>
            <a:r>
              <a:rPr lang="es-ES"/>
              <a:t> </a:t>
            </a:r>
            <a:r>
              <a:rPr lang="es-ES" sz="1200" b="0" dirty="0"/>
              <a:t>– Configuración de OSPFv2 de área única</a:t>
            </a:r>
          </a:p>
          <a:p>
            <a:pPr>
              <a:buFontTx/>
              <a:buNone/>
            </a:pPr>
            <a:r>
              <a:rPr lang="es-ES" sz="1200" b="0" dirty="0"/>
              <a:t>8.2.2.4 – Interfaz pasiva</a:t>
            </a:r>
            <a:endParaRPr lang="es-ES" b="0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207508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25488" indent="-277813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16013" indent="-22225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563688" indent="-22225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09775" indent="-22225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466975" indent="-22225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24175" indent="-22225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381375" indent="-22225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38575" indent="-22225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99470662-2A6C-4C51-9B3B-17DB6EFD3236}" type="slidenum">
              <a:rPr lang="en-US" altLang="en-US" sz="800" smtClean="0"/>
              <a:pPr/>
              <a:t>14</a:t>
            </a:fld>
            <a:endParaRPr lang="es-ES" altLang="en-US" sz="800" dirty="0"/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s-ES" sz="1200" b="0" dirty="0"/>
              <a:t>8.2 – OSPFv2 de área única</a:t>
            </a:r>
          </a:p>
          <a:p>
            <a:pPr>
              <a:buFontTx/>
              <a:buNone/>
            </a:pPr>
            <a:r>
              <a:rPr lang="es-ES" sz="1200" b="0" dirty="0"/>
              <a:t>8.2.2</a:t>
            </a:r>
            <a:r>
              <a:rPr lang="es-ES"/>
              <a:t> </a:t>
            </a:r>
            <a:r>
              <a:rPr lang="es-ES" sz="1200" b="0" dirty="0"/>
              <a:t>– Configuración de OSPFv2 de área única</a:t>
            </a:r>
          </a:p>
          <a:p>
            <a:pPr>
              <a:buFontTx/>
              <a:buNone/>
            </a:pPr>
            <a:r>
              <a:rPr lang="es-ES" sz="1200" b="0" dirty="0"/>
              <a:t>8.2.2.4 – Interfaz pasiva</a:t>
            </a:r>
            <a:endParaRPr lang="es-ES" b="0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309602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25488" indent="-277813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16013" indent="-22225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563688" indent="-22225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09775" indent="-22225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466975" indent="-22225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24175" indent="-22225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381375" indent="-22225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38575" indent="-22225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99470662-2A6C-4C51-9B3B-17DB6EFD3236}" type="slidenum">
              <a:rPr lang="en-US" altLang="en-US" sz="800" smtClean="0"/>
              <a:pPr/>
              <a:t>15</a:t>
            </a:fld>
            <a:endParaRPr lang="es-ES" altLang="en-US" sz="800" dirty="0"/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s-ES" sz="1200" b="0" dirty="0"/>
              <a:t>8.2 – OSPFv2 de área única</a:t>
            </a:r>
          </a:p>
          <a:p>
            <a:pPr>
              <a:buFontTx/>
              <a:buNone/>
            </a:pPr>
            <a:r>
              <a:rPr lang="es-ES" sz="1200" b="0" dirty="0"/>
              <a:t>8.2.2</a:t>
            </a:r>
            <a:r>
              <a:rPr lang="es-ES"/>
              <a:t> </a:t>
            </a:r>
            <a:r>
              <a:rPr lang="es-ES" sz="1200" b="0" dirty="0"/>
              <a:t>– Configuración de OSPFv2 de área única</a:t>
            </a:r>
          </a:p>
          <a:p>
            <a:pPr>
              <a:buFontTx/>
              <a:buNone/>
            </a:pPr>
            <a:r>
              <a:rPr lang="es-ES" sz="1200" b="0" dirty="0"/>
              <a:t>8.2.2.5 – Configurar interfaces pasivas</a:t>
            </a:r>
            <a:endParaRPr lang="es-ES" b="0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545908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25488" indent="-277813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16013" indent="-22225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563688" indent="-22225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09775" indent="-22225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466975" indent="-22225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24175" indent="-22225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381375" indent="-22225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38575" indent="-22225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99470662-2A6C-4C51-9B3B-17DB6EFD3236}" type="slidenum">
              <a:rPr lang="en-US" altLang="en-US" sz="800" smtClean="0"/>
              <a:pPr/>
              <a:t>16</a:t>
            </a:fld>
            <a:endParaRPr lang="es-ES" altLang="en-US" sz="800" dirty="0"/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s-ES" sz="1200" b="0" dirty="0"/>
              <a:t>8.2 – OSPFv2 de área única</a:t>
            </a:r>
          </a:p>
          <a:p>
            <a:pPr>
              <a:buFontTx/>
              <a:buNone/>
            </a:pPr>
            <a:r>
              <a:rPr lang="es-ES" sz="1200" b="0" dirty="0"/>
              <a:t>8.2.4</a:t>
            </a:r>
            <a:r>
              <a:rPr lang="es-ES"/>
              <a:t> </a:t>
            </a:r>
            <a:r>
              <a:rPr lang="es-ES" sz="1200" b="0" dirty="0"/>
              <a:t>– Verificación de OSPF</a:t>
            </a:r>
          </a:p>
          <a:p>
            <a:pPr>
              <a:buFontTx/>
              <a:buNone/>
            </a:pPr>
            <a:r>
              <a:rPr lang="es-ES" sz="1200" b="0" dirty="0"/>
              <a:t>8.2.4.1 – Verificación de vecinos OSPF</a:t>
            </a:r>
            <a:endParaRPr lang="es-ES" b="0" dirty="0"/>
          </a:p>
        </p:txBody>
      </p:sp>
    </p:spTree>
    <p:extLst>
      <p:ext uri="{BB962C8B-B14F-4D97-AF65-F5344CB8AC3E}">
        <p14:creationId xmlns:p14="http://schemas.microsoft.com/office/powerpoint/2010/main" val="30378948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25488" indent="-277813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16013" indent="-22225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563688" indent="-22225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09775" indent="-22225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466975" indent="-22225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24175" indent="-22225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381375" indent="-22225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38575" indent="-22225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99470662-2A6C-4C51-9B3B-17DB6EFD3236}" type="slidenum">
              <a:rPr lang="en-US" altLang="en-US" sz="800" smtClean="0"/>
              <a:pPr/>
              <a:t>17</a:t>
            </a:fld>
            <a:endParaRPr lang="es-ES" altLang="en-US" sz="800" dirty="0"/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s-ES" sz="1200" b="0" dirty="0"/>
              <a:t>8.2 – OSPFv2 de área única</a:t>
            </a:r>
          </a:p>
          <a:p>
            <a:pPr>
              <a:buFontTx/>
              <a:buNone/>
            </a:pPr>
            <a:r>
              <a:rPr lang="es-ES" sz="1200" b="0" dirty="0"/>
              <a:t>8.2.4</a:t>
            </a:r>
            <a:r>
              <a:rPr lang="es-ES"/>
              <a:t> </a:t>
            </a:r>
            <a:r>
              <a:rPr lang="es-ES" sz="1200" b="0" dirty="0"/>
              <a:t>– Verificación de OSPF</a:t>
            </a:r>
          </a:p>
          <a:p>
            <a:pPr>
              <a:buFontTx/>
              <a:buNone/>
            </a:pPr>
            <a:r>
              <a:rPr lang="es-ES" sz="1200" b="0" dirty="0"/>
              <a:t>8.2.4.2 – Verificación de la configuración del protocolo OSPF</a:t>
            </a:r>
            <a:endParaRPr lang="es-ES" b="0" dirty="0"/>
          </a:p>
        </p:txBody>
      </p:sp>
    </p:spTree>
    <p:extLst>
      <p:ext uri="{BB962C8B-B14F-4D97-AF65-F5344CB8AC3E}">
        <p14:creationId xmlns:p14="http://schemas.microsoft.com/office/powerpoint/2010/main" val="6142840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25488" indent="-277813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16013" indent="-22225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563688" indent="-22225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09775" indent="-22225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466975" indent="-22225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24175" indent="-22225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381375" indent="-22225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38575" indent="-22225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99470662-2A6C-4C51-9B3B-17DB6EFD3236}" type="slidenum">
              <a:rPr lang="en-US" altLang="en-US" sz="800" smtClean="0"/>
              <a:pPr/>
              <a:t>18</a:t>
            </a:fld>
            <a:endParaRPr lang="es-ES" altLang="en-US" sz="800" dirty="0"/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s-ES" sz="1200" b="0" dirty="0"/>
              <a:t>8.2 – OSPFv2 de área única</a:t>
            </a:r>
          </a:p>
          <a:p>
            <a:pPr>
              <a:buFontTx/>
              <a:buNone/>
            </a:pPr>
            <a:r>
              <a:rPr lang="es-ES" sz="1200" b="0" dirty="0"/>
              <a:t>8.2.4</a:t>
            </a:r>
            <a:r>
              <a:rPr lang="es-ES"/>
              <a:t> </a:t>
            </a:r>
            <a:r>
              <a:rPr lang="es-ES" sz="1200" b="0" dirty="0"/>
              <a:t>– Verificación de OSPF</a:t>
            </a:r>
          </a:p>
          <a:p>
            <a:pPr>
              <a:buFontTx/>
              <a:buNone/>
            </a:pPr>
            <a:r>
              <a:rPr lang="es-ES" sz="1200" b="0" dirty="0"/>
              <a:t>8.2.4.3 – Verificación de la información del proceso de OSPF</a:t>
            </a:r>
            <a:endParaRPr lang="es-ES" b="0" dirty="0"/>
          </a:p>
        </p:txBody>
      </p:sp>
    </p:spTree>
    <p:extLst>
      <p:ext uri="{BB962C8B-B14F-4D97-AF65-F5344CB8AC3E}">
        <p14:creationId xmlns:p14="http://schemas.microsoft.com/office/powerpoint/2010/main" val="168764578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25488" indent="-277813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16013" indent="-22225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563688" indent="-22225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09775" indent="-22225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466975" indent="-22225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24175" indent="-22225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381375" indent="-22225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38575" indent="-22225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99470662-2A6C-4C51-9B3B-17DB6EFD3236}" type="slidenum">
              <a:rPr lang="en-US" altLang="en-US" sz="800" smtClean="0"/>
              <a:pPr/>
              <a:t>19</a:t>
            </a:fld>
            <a:endParaRPr lang="es-ES" altLang="en-US" sz="800" dirty="0"/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s-ES" sz="1200" b="0" dirty="0"/>
              <a:t>8.2 – OSPFv2 de área única</a:t>
            </a:r>
          </a:p>
          <a:p>
            <a:pPr>
              <a:buFontTx/>
              <a:buNone/>
            </a:pPr>
            <a:r>
              <a:rPr lang="es-ES" sz="1200" b="0" dirty="0"/>
              <a:t>8.2.4</a:t>
            </a:r>
            <a:r>
              <a:rPr lang="es-ES"/>
              <a:t> </a:t>
            </a:r>
            <a:r>
              <a:rPr lang="es-ES" sz="1200" b="0" dirty="0"/>
              <a:t>– Verificación de OSPF</a:t>
            </a:r>
          </a:p>
          <a:p>
            <a:pPr>
              <a:buFontTx/>
              <a:buNone/>
            </a:pPr>
            <a:r>
              <a:rPr lang="es-ES" sz="1200" b="0" dirty="0"/>
              <a:t>8.2.4.4 – Verificación de la configuración de interfaz OSPF</a:t>
            </a:r>
            <a:endParaRPr lang="es-ES" b="0" dirty="0"/>
          </a:p>
        </p:txBody>
      </p:sp>
    </p:spTree>
    <p:extLst>
      <p:ext uri="{BB962C8B-B14F-4D97-AF65-F5344CB8AC3E}">
        <p14:creationId xmlns:p14="http://schemas.microsoft.com/office/powerpoint/2010/main" val="22352524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4267211-205D-47E8-9F29-7E4C01D43DC3}" type="slidenum">
              <a:rPr lang="en-US" altLang="en-US" sz="800" smtClean="0"/>
              <a:pPr/>
              <a:t>2</a:t>
            </a:fld>
            <a:endParaRPr lang="es-ES" altLang="en-US" sz="800" dirty="0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200" kern="1200" dirty="0">
                <a:solidFill>
                  <a:schemeClr val="tx1"/>
                </a:solidFill>
                <a:latin typeface="Arial" charset="0"/>
              </a:rPr>
              <a:t>8.1 – </a:t>
            </a:r>
            <a:r>
              <a:rPr lang="es-ES" sz="1200" b="0" dirty="0"/>
              <a:t>Características de OSPF</a:t>
            </a:r>
            <a:endParaRPr lang="es-ES" b="0" dirty="0"/>
          </a:p>
          <a:p>
            <a:pPr>
              <a:lnSpc>
                <a:spcPct val="80000"/>
              </a:lnSpc>
              <a:buFontTx/>
              <a:buNone/>
            </a:pPr>
            <a:r>
              <a:rPr lang="es-ES" dirty="0">
                <a:latin typeface="Arial" charset="0"/>
              </a:rPr>
              <a:t>8.1.1 Abrir primero la ruta más corta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dirty="0">
                <a:latin typeface="Arial" charset="0"/>
              </a:rPr>
              <a:t>8.1.1.2 – Características de OSPF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630846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4267211-205D-47E8-9F29-7E4C01D43DC3}" type="slidenum">
              <a:rPr lang="en-US" altLang="en-US" sz="800" smtClean="0"/>
              <a:pPr/>
              <a:t>3</a:t>
            </a:fld>
            <a:endParaRPr lang="es-ES" altLang="en-US" sz="800" dirty="0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200" kern="1200" dirty="0">
                <a:solidFill>
                  <a:schemeClr val="tx1"/>
                </a:solidFill>
                <a:latin typeface="Arial" charset="0"/>
              </a:rPr>
              <a:t>8.1 – </a:t>
            </a:r>
            <a:r>
              <a:rPr lang="es-ES" sz="1200" b="0" dirty="0"/>
              <a:t>Características de OSPF</a:t>
            </a:r>
            <a:endParaRPr lang="es-ES" b="0" dirty="0"/>
          </a:p>
          <a:p>
            <a:pPr>
              <a:lnSpc>
                <a:spcPct val="80000"/>
              </a:lnSpc>
              <a:buFontTx/>
              <a:buNone/>
            </a:pPr>
            <a:r>
              <a:rPr lang="es-ES" dirty="0">
                <a:latin typeface="Arial" charset="0"/>
              </a:rPr>
              <a:t>8.1.1 Abrir primero la ruta más corta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dirty="0">
                <a:latin typeface="Arial" charset="0"/>
              </a:rPr>
              <a:t>8.1.1.5 – OSPF de área única y multiárea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725536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25488" indent="-277813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16013" indent="-22225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563688" indent="-22225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09775" indent="-22225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466975" indent="-22225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24175" indent="-22225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381375" indent="-22225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38575" indent="-22225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99470662-2A6C-4C51-9B3B-17DB6EFD3236}" type="slidenum">
              <a:rPr lang="en-US" altLang="en-US" sz="800" smtClean="0"/>
              <a:pPr/>
              <a:t>4</a:t>
            </a:fld>
            <a:endParaRPr lang="es-ES" altLang="en-US" sz="800" dirty="0"/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s-ES" sz="1200" b="0" dirty="0"/>
              <a:t>8.2 – OSPFv2 de área única</a:t>
            </a:r>
          </a:p>
          <a:p>
            <a:pPr>
              <a:buFontTx/>
              <a:buNone/>
            </a:pPr>
            <a:r>
              <a:rPr lang="es-ES" sz="1200" b="0" dirty="0"/>
              <a:t>8.2.1 ID del router OSPF</a:t>
            </a:r>
          </a:p>
          <a:p>
            <a:pPr>
              <a:buFontTx/>
              <a:buNone/>
            </a:pPr>
            <a:r>
              <a:rPr lang="es-ES" sz="1200" b="0" dirty="0"/>
              <a:t>8.2.1.1 – Topología de la red OSPF</a:t>
            </a:r>
            <a:endParaRPr lang="es-ES" b="0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423674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25488" indent="-277813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16013" indent="-22225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563688" indent="-22225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09775" indent="-22225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466975" indent="-22225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24175" indent="-22225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381375" indent="-22225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38575" indent="-22225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99470662-2A6C-4C51-9B3B-17DB6EFD3236}" type="slidenum">
              <a:rPr lang="en-US" altLang="en-US" sz="800" smtClean="0"/>
              <a:pPr/>
              <a:t>5</a:t>
            </a:fld>
            <a:endParaRPr lang="es-ES" altLang="en-US" sz="800" dirty="0"/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s-ES" sz="1200" b="0" dirty="0"/>
              <a:t>8.2 – OSPFv2 de área única</a:t>
            </a:r>
          </a:p>
          <a:p>
            <a:pPr>
              <a:buFontTx/>
              <a:buNone/>
            </a:pPr>
            <a:r>
              <a:rPr lang="es-ES" sz="1200" b="0" dirty="0"/>
              <a:t>8.2.1 ID del router OSPF</a:t>
            </a:r>
          </a:p>
          <a:p>
            <a:pPr>
              <a:buFontTx/>
              <a:buNone/>
            </a:pPr>
            <a:r>
              <a:rPr lang="es-ES" sz="1200" b="0" dirty="0"/>
              <a:t>8.2.1.2 – Modo de configuración del router OSPF</a:t>
            </a:r>
            <a:endParaRPr lang="es-ES" b="0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11444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25488" indent="-277813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16013" indent="-22225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563688" indent="-22225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09775" indent="-22225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466975" indent="-22225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24175" indent="-22225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381375" indent="-22225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38575" indent="-22225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99470662-2A6C-4C51-9B3B-17DB6EFD3236}" type="slidenum">
              <a:rPr lang="en-US" altLang="en-US" sz="800" smtClean="0"/>
              <a:pPr/>
              <a:t>6</a:t>
            </a:fld>
            <a:endParaRPr lang="es-ES" altLang="en-US" sz="800" dirty="0"/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s-ES" sz="1200" b="0" dirty="0"/>
              <a:t>8.2 – OSPFv2 de área única</a:t>
            </a:r>
          </a:p>
          <a:p>
            <a:pPr>
              <a:buFontTx/>
              <a:buNone/>
            </a:pPr>
            <a:r>
              <a:rPr lang="es-ES" sz="1200" b="0" dirty="0"/>
              <a:t>8.2.1 ID del router OSPF</a:t>
            </a:r>
          </a:p>
          <a:p>
            <a:pPr>
              <a:buFontTx/>
              <a:buNone/>
            </a:pPr>
            <a:r>
              <a:rPr lang="es-ES" sz="1200" b="0" dirty="0"/>
              <a:t>8.2.1.3 – ID de router</a:t>
            </a:r>
            <a:endParaRPr lang="es-ES" b="0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34860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25488" indent="-277813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16013" indent="-22225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563688" indent="-22225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09775" indent="-22225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466975" indent="-22225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24175" indent="-22225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381375" indent="-22225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38575" indent="-22225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99470662-2A6C-4C51-9B3B-17DB6EFD3236}" type="slidenum">
              <a:rPr lang="en-US" altLang="en-US" sz="800" smtClean="0"/>
              <a:pPr/>
              <a:t>7</a:t>
            </a:fld>
            <a:endParaRPr lang="es-ES" altLang="en-US" sz="800" dirty="0"/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s-ES" sz="1200" b="0" dirty="0"/>
              <a:t>8.2 – OSPFv2 de área única</a:t>
            </a:r>
          </a:p>
          <a:p>
            <a:pPr>
              <a:buFontTx/>
              <a:buNone/>
            </a:pPr>
            <a:r>
              <a:rPr lang="es-ES" sz="1200" b="0" dirty="0"/>
              <a:t>8.2.1 ID del router OSPF</a:t>
            </a:r>
          </a:p>
          <a:p>
            <a:pPr>
              <a:buFontTx/>
              <a:buNone/>
            </a:pPr>
            <a:r>
              <a:rPr lang="es-ES" sz="1200" b="0" dirty="0"/>
              <a:t>8.2.1.4 – Configuración de una ID del router OSPF</a:t>
            </a:r>
            <a:endParaRPr lang="es-ES" b="0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353113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25488" indent="-277813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16013" indent="-22225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563688" indent="-22225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09775" indent="-22225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466975" indent="-22225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24175" indent="-22225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381375" indent="-22225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38575" indent="-22225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99470662-2A6C-4C51-9B3B-17DB6EFD3236}" type="slidenum">
              <a:rPr lang="en-US" altLang="en-US" sz="800" smtClean="0"/>
              <a:pPr/>
              <a:t>8</a:t>
            </a:fld>
            <a:endParaRPr lang="es-ES" altLang="en-US" sz="800" dirty="0"/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s-ES" sz="1200" b="0" dirty="0"/>
              <a:t>8.2 – OSPFv2 de área única</a:t>
            </a:r>
          </a:p>
          <a:p>
            <a:pPr>
              <a:buFontTx/>
              <a:buNone/>
            </a:pPr>
            <a:r>
              <a:rPr lang="es-ES" sz="1200" b="0" dirty="0"/>
              <a:t>8.2.1 ID del router OSPF</a:t>
            </a:r>
          </a:p>
          <a:p>
            <a:pPr>
              <a:buFontTx/>
              <a:buNone/>
            </a:pPr>
            <a:r>
              <a:rPr lang="es-ES" sz="1200" b="0" dirty="0"/>
              <a:t>8.2.1.5 – Modificación de una ID de router</a:t>
            </a:r>
            <a:endParaRPr lang="es-ES" b="0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503302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25488" indent="-277813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16013" indent="-22225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563688" indent="-22225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09775" indent="-22225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466975" indent="-22225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24175" indent="-22225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381375" indent="-22225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38575" indent="-22225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99470662-2A6C-4C51-9B3B-17DB6EFD3236}" type="slidenum">
              <a:rPr lang="en-US" altLang="en-US" sz="800" smtClean="0"/>
              <a:pPr/>
              <a:t>9</a:t>
            </a:fld>
            <a:endParaRPr lang="es-ES" altLang="en-US" sz="800" dirty="0"/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s-ES" sz="1200" b="0" dirty="0"/>
              <a:t>8.2 – OSPFv2 de área única</a:t>
            </a:r>
          </a:p>
          <a:p>
            <a:pPr>
              <a:buFontTx/>
              <a:buNone/>
            </a:pPr>
            <a:r>
              <a:rPr lang="es-ES" sz="1200" b="0" dirty="0"/>
              <a:t>8.2.1</a:t>
            </a:r>
            <a:r>
              <a:rPr lang="es-ES" dirty="0"/>
              <a:t> </a:t>
            </a:r>
            <a:r>
              <a:rPr lang="es-ES" sz="1200" b="0" dirty="0"/>
              <a:t>– ID del router OSPF</a:t>
            </a:r>
          </a:p>
          <a:p>
            <a:pPr>
              <a:buFontTx/>
              <a:buNone/>
            </a:pPr>
            <a:r>
              <a:rPr lang="es-ES" sz="1200" b="0" dirty="0"/>
              <a:t>8.2.1.6 – Uso de una interfaz de </a:t>
            </a:r>
            <a:r>
              <a:rPr lang="es-ES" sz="1200" b="0" dirty="0" err="1"/>
              <a:t>Loopbackcomo</a:t>
            </a:r>
            <a:r>
              <a:rPr lang="es-ES" sz="1200" b="0" dirty="0"/>
              <a:t> ID del router</a:t>
            </a:r>
            <a:endParaRPr lang="es-ES" b="0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735810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Title Slide-animated gradi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469496" y="3809526"/>
            <a:ext cx="4319105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200" b="0" i="0">
                <a:solidFill>
                  <a:schemeClr val="accent5"/>
                </a:solidFill>
                <a:latin typeface="+mn-lt"/>
                <a:cs typeface="CiscoSans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/>
          </p:nvPr>
        </p:nvSpPr>
        <p:spPr>
          <a:xfrm>
            <a:off x="469496" y="4049523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/>
          </p:nvPr>
        </p:nvSpPr>
        <p:spPr>
          <a:xfrm>
            <a:off x="469496" y="4289520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3292" y="2872236"/>
            <a:ext cx="5925246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000" baseline="0">
                <a:solidFill>
                  <a:schemeClr val="bg2"/>
                </a:solidFill>
                <a:latin typeface="+mj-l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itle 1"/>
          <p:cNvSpPr>
            <a:spLocks noGrp="1"/>
          </p:cNvSpPr>
          <p:nvPr>
            <p:ph type="ctrTitle"/>
          </p:nvPr>
        </p:nvSpPr>
        <p:spPr>
          <a:xfrm>
            <a:off x="425765" y="2300750"/>
            <a:ext cx="5955513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3600" b="0" i="0" spc="0" baseline="0">
                <a:solidFill>
                  <a:srgbClr val="38C6F4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492125" y="395288"/>
            <a:ext cx="796924" cy="423863"/>
            <a:chOff x="310" y="249"/>
            <a:chExt cx="502" cy="267"/>
          </a:xfrm>
          <a:solidFill>
            <a:schemeClr val="accent5"/>
          </a:solidFill>
        </p:grpSpPr>
        <p:sp>
          <p:nvSpPr>
            <p:cNvPr id="9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86725553"/>
      </p:ext>
    </p:extLst>
  </p:cSld>
  <p:clrMapOvr>
    <a:masterClrMapping/>
  </p:clrMapOvr>
  <p:transition spd="slow">
    <p:wipe/>
  </p:transition>
  <p:extLst>
    <p:ext uri="{DCECCB84-F9BA-43D5-87BE-67443E8EF086}">
      <p15:sldGuideLst xmlns:p15="http://schemas.microsoft.com/office/powerpoint/2012/main">
        <p15:guide id="1" orient="horz" pos="228" userDrawn="1">
          <p15:clr>
            <a:srgbClr val="FBAE40"/>
          </p15:clr>
        </p15:guide>
        <p15:guide id="2" pos="360" userDrawn="1">
          <p15:clr>
            <a:srgbClr val="FBAE40"/>
          </p15:clr>
        </p15:guide>
        <p15:guide id="3" orient="horz" pos="518" userDrawn="1">
          <p15:clr>
            <a:srgbClr val="FBAE40"/>
          </p15:clr>
        </p15:guide>
        <p15:guide id="4" pos="812" userDrawn="1">
          <p15:clr>
            <a:srgbClr val="FBAE40"/>
          </p15:clr>
        </p15:guide>
        <p15:guide id="5" pos="311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Closing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"/>
            <a:ext cx="9143999" cy="5165874"/>
          </a:xfrm>
          <a:prstGeom prst="rect">
            <a:avLst/>
          </a:prstGeom>
        </p:spPr>
      </p:pic>
      <p:grpSp>
        <p:nvGrpSpPr>
          <p:cNvPr id="4" name="Group 4"/>
          <p:cNvGrpSpPr>
            <a:grpSpLocks noChangeAspect="1"/>
          </p:cNvGrpSpPr>
          <p:nvPr userDrawn="1"/>
        </p:nvGrpSpPr>
        <p:grpSpPr bwMode="auto">
          <a:xfrm>
            <a:off x="3746294" y="2129856"/>
            <a:ext cx="1617944" cy="860542"/>
            <a:chOff x="310" y="249"/>
            <a:chExt cx="502" cy="267"/>
          </a:xfrm>
          <a:solidFill>
            <a:schemeClr val="accent5"/>
          </a:solidFill>
        </p:grpSpPr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98843304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394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" name="Group 4"/>
          <p:cNvGrpSpPr>
            <a:grpSpLocks noChangeAspect="1"/>
          </p:cNvGrpSpPr>
          <p:nvPr userDrawn="1"/>
        </p:nvGrpSpPr>
        <p:grpSpPr bwMode="auto">
          <a:xfrm>
            <a:off x="3746294" y="2129856"/>
            <a:ext cx="1617944" cy="860542"/>
            <a:chOff x="310" y="249"/>
            <a:chExt cx="502" cy="267"/>
          </a:xfrm>
          <a:solidFill>
            <a:schemeClr val="accent5"/>
          </a:solidFill>
        </p:grpSpPr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7974899"/>
      </p:ext>
    </p:extLst>
  </p:cSld>
  <p:clrMapOvr>
    <a:masterClrMapping/>
  </p:clrMapOvr>
  <p:transition spd="slow"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Closing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>
            <a:grpSpLocks noChangeAspect="1"/>
          </p:cNvGrpSpPr>
          <p:nvPr userDrawn="1"/>
        </p:nvGrpSpPr>
        <p:grpSpPr bwMode="auto">
          <a:xfrm>
            <a:off x="3746294" y="2129856"/>
            <a:ext cx="1617944" cy="860542"/>
            <a:chOff x="310" y="249"/>
            <a:chExt cx="502" cy="267"/>
          </a:xfrm>
          <a:solidFill>
            <a:schemeClr val="accent1">
              <a:lumMod val="75000"/>
            </a:schemeClr>
          </a:solidFill>
        </p:grpSpPr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51544963"/>
      </p:ext>
    </p:extLst>
  </p:cSld>
  <p:clrMapOvr>
    <a:masterClrMapping/>
  </p:clrMapOvr>
  <p:transition spd="slow"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3441" y="4954263"/>
            <a:ext cx="676910" cy="1892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25">
                <a:solidFill>
                  <a:schemeClr val="tx2"/>
                </a:solidFill>
              </a:defRPr>
            </a:lvl1pPr>
          </a:lstStyle>
          <a:p>
            <a:pPr defTabSz="385763">
              <a:defRPr/>
            </a:pPr>
            <a:fld id="{2F5CCB13-0A32-4557-88E9-079F0C330695}" type="slidenum">
              <a:rPr lang="en-US" kern="0" smtClean="0">
                <a:solidFill>
                  <a:srgbClr val="595959"/>
                </a:solidFill>
              </a:rPr>
              <a:pPr defTabSz="385763">
                <a:defRPr/>
              </a:pPr>
              <a:t>‹Nº›</a:t>
            </a:fld>
            <a:endParaRPr lang="en-US" kern="0" dirty="0">
              <a:solidFill>
                <a:srgbClr val="595959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144065" y="798944"/>
            <a:ext cx="8853286" cy="4155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182880" bIns="45720" numCol="1" anchor="t" anchorCtr="0" compatLnSpc="1">
            <a:prstTxWarp prst="textNoShape">
              <a:avLst/>
            </a:prstTxWarp>
          </a:bodyPr>
          <a:lstStyle>
            <a:lvl1pPr marL="169863" indent="-1698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3pPr>
            <a:lvl4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4pPr>
          </a:lstStyle>
          <a:p>
            <a:pPr lvl="0"/>
            <a:r>
              <a:rPr lang="en-US" dirty="0">
                <a:sym typeface="Arial" pitchFamily="34" charset="0"/>
              </a:rPr>
              <a:t>Click to edit Master text styles</a:t>
            </a:r>
          </a:p>
          <a:p>
            <a:pPr lvl="1"/>
            <a:r>
              <a:rPr lang="en-US" dirty="0">
                <a:sym typeface="Arial" pitchFamily="34" charset="0"/>
              </a:rPr>
              <a:t>Second level</a:t>
            </a:r>
          </a:p>
          <a:p>
            <a:pPr lvl="2"/>
            <a:r>
              <a:rPr lang="en-US" dirty="0">
                <a:sym typeface="Arial" pitchFamily="34" charset="0"/>
              </a:rPr>
              <a:t>Third level</a:t>
            </a:r>
          </a:p>
          <a:p>
            <a:pPr lvl="3"/>
            <a:r>
              <a:rPr lang="en-US" dirty="0">
                <a:sym typeface="Arial" pitchFamily="34" charset="0"/>
              </a:rPr>
              <a:t>Fourth level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" y="41393"/>
            <a:ext cx="9144000" cy="757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2400"/>
            </a:lvl1pPr>
          </a:lstStyle>
          <a:p>
            <a:pPr lvl="0"/>
            <a:r>
              <a:rPr lang="en-US" dirty="0">
                <a:sym typeface="Arial" pitchFamily="34" charset="0"/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57996623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992501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PPt_4face_021208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33512"/>
            <a:ext cx="9144000" cy="182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78"/>
          <p:cNvSpPr>
            <a:spLocks noChangeArrowheads="1"/>
          </p:cNvSpPr>
          <p:nvPr/>
        </p:nvSpPr>
        <p:spPr bwMode="auto">
          <a:xfrm>
            <a:off x="4498976" y="5002897"/>
            <a:ext cx="1922958" cy="142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1593" tIns="30796" rIns="61593" bIns="30796" anchor="b" anchorCtr="1">
            <a:spAutoFit/>
          </a:bodyPr>
          <a:lstStyle/>
          <a:p>
            <a:pPr algn="l" defTabSz="610791">
              <a:lnSpc>
                <a:spcPct val="100000"/>
              </a:lnSpc>
            </a:pPr>
            <a:r>
              <a:rPr lang="es-ES" sz="525" dirty="0">
                <a:solidFill>
                  <a:srgbClr val="D3D3D3"/>
                </a:solidFill>
              </a:rPr>
              <a:t>© 2008 Cisco Systems, Inc. Todos los derechos reservados.</a:t>
            </a:r>
          </a:p>
        </p:txBody>
      </p:sp>
      <p:sp>
        <p:nvSpPr>
          <p:cNvPr id="6" name="Rectangle 279"/>
          <p:cNvSpPr>
            <a:spLocks noChangeArrowheads="1"/>
          </p:cNvSpPr>
          <p:nvPr/>
        </p:nvSpPr>
        <p:spPr bwMode="auto">
          <a:xfrm>
            <a:off x="6896101" y="5002897"/>
            <a:ext cx="1123060" cy="142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1593" tIns="30796" rIns="61593" bIns="30796" anchor="b">
            <a:spAutoFit/>
          </a:bodyPr>
          <a:lstStyle/>
          <a:p>
            <a:pPr algn="l" defTabSz="610791">
              <a:lnSpc>
                <a:spcPct val="100000"/>
              </a:lnSpc>
            </a:pPr>
            <a:r>
              <a:rPr lang="es-ES" sz="525" dirty="0">
                <a:solidFill>
                  <a:srgbClr val="D3D3D3"/>
                </a:solidFill>
              </a:rPr>
              <a:t>Información confidencial de Cisco</a:t>
            </a:r>
          </a:p>
        </p:txBody>
      </p:sp>
      <p:sp>
        <p:nvSpPr>
          <p:cNvPr id="7" name="Rectangle 280"/>
          <p:cNvSpPr>
            <a:spLocks noChangeArrowheads="1"/>
          </p:cNvSpPr>
          <p:nvPr/>
        </p:nvSpPr>
        <p:spPr bwMode="auto">
          <a:xfrm>
            <a:off x="193676" y="5002897"/>
            <a:ext cx="962025" cy="142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1593" tIns="30796" rIns="61593" bIns="30796" anchor="b">
            <a:spAutoFit/>
          </a:bodyPr>
          <a:lstStyle/>
          <a:p>
            <a:pPr algn="l" defTabSz="610791">
              <a:lnSpc>
                <a:spcPct val="100000"/>
              </a:lnSpc>
            </a:pPr>
            <a:r>
              <a:rPr lang="es-ES" sz="525" dirty="0">
                <a:solidFill>
                  <a:srgbClr val="D3D3D3"/>
                </a:solidFill>
              </a:rPr>
              <a:t>Presentation_ID</a:t>
            </a:r>
          </a:p>
        </p:txBody>
      </p:sp>
      <p:sp>
        <p:nvSpPr>
          <p:cNvPr id="8" name="Rectangle 281"/>
          <p:cNvSpPr>
            <a:spLocks noChangeArrowheads="1"/>
          </p:cNvSpPr>
          <p:nvPr/>
        </p:nvSpPr>
        <p:spPr bwMode="auto">
          <a:xfrm>
            <a:off x="8624284" y="4968271"/>
            <a:ext cx="292704" cy="177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1593" tIns="30796" rIns="61593" bIns="30796" anchor="b">
            <a:spAutoFit/>
          </a:bodyPr>
          <a:lstStyle/>
          <a:p>
            <a:pPr algn="r" defTabSz="610791">
              <a:lnSpc>
                <a:spcPct val="100000"/>
              </a:lnSpc>
            </a:pPr>
            <a:fld id="{7F1BC4EF-034A-F647-AA58-B71D58802FDB}" type="slidenum">
              <a:rPr lang="en-US" sz="750">
                <a:solidFill>
                  <a:srgbClr val="D3D3D3"/>
                </a:solidFill>
              </a:rPr>
              <a:pPr algn="r" defTabSz="610791">
                <a:lnSpc>
                  <a:spcPct val="100000"/>
                </a:lnSpc>
              </a:pPr>
              <a:t>‹Nº›</a:t>
            </a:fld>
            <a:endParaRPr lang="es-ES" sz="750" dirty="0">
              <a:solidFill>
                <a:srgbClr val="D3D3D3"/>
              </a:solidFill>
            </a:endParaRPr>
          </a:p>
        </p:txBody>
      </p:sp>
      <p:pic>
        <p:nvPicPr>
          <p:cNvPr id="9" name="Picture 331" descr="Cisco_NewLogo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3225" y="4455319"/>
            <a:ext cx="3354388" cy="355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33" descr="Cisc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4" y="89298"/>
            <a:ext cx="1171575" cy="678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9873" name="Rectangle 209"/>
          <p:cNvSpPr>
            <a:spLocks noGrp="1" noChangeArrowheads="1"/>
          </p:cNvSpPr>
          <p:nvPr>
            <p:ph type="ctrTitle"/>
          </p:nvPr>
        </p:nvSpPr>
        <p:spPr bwMode="white">
          <a:xfrm>
            <a:off x="311151" y="2003822"/>
            <a:ext cx="3768725" cy="622697"/>
          </a:xfrm>
          <a:ln/>
        </p:spPr>
        <p:txBody>
          <a:bodyPr anchor="ctr"/>
          <a:lstStyle>
            <a:lvl1pPr>
              <a:defRPr sz="225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69874" name="Rectangle 210"/>
          <p:cNvSpPr>
            <a:spLocks noGrp="1" noChangeArrowheads="1"/>
          </p:cNvSpPr>
          <p:nvPr>
            <p:ph type="subTitle" idx="1"/>
          </p:nvPr>
        </p:nvSpPr>
        <p:spPr>
          <a:xfrm>
            <a:off x="311150" y="3504010"/>
            <a:ext cx="4103688" cy="494109"/>
          </a:xfrm>
          <a:ln/>
        </p:spPr>
        <p:txBody>
          <a:bodyPr/>
          <a:lstStyle>
            <a:lvl1pPr marL="0" indent="0">
              <a:lnSpc>
                <a:spcPct val="90000"/>
              </a:lnSpc>
              <a:buFont typeface="Wingdings" pitchFamily="2" charset="2"/>
              <a:buNone/>
              <a:defRPr sz="1500" b="1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955114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itle Slide-animated gradi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469496" y="3809526"/>
            <a:ext cx="4319105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200" b="0" i="0">
                <a:solidFill>
                  <a:schemeClr val="accent1"/>
                </a:solidFill>
                <a:latin typeface="+mn-lt"/>
                <a:cs typeface="CiscoSans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/>
          </p:nvPr>
        </p:nvSpPr>
        <p:spPr>
          <a:xfrm>
            <a:off x="469496" y="4049523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1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/>
          </p:nvPr>
        </p:nvSpPr>
        <p:spPr>
          <a:xfrm>
            <a:off x="469496" y="4289520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1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492125" y="395288"/>
            <a:ext cx="796924" cy="423863"/>
            <a:chOff x="310" y="249"/>
            <a:chExt cx="502" cy="267"/>
          </a:xfrm>
          <a:solidFill>
            <a:srgbClr val="004C69"/>
          </a:solidFill>
        </p:grpSpPr>
        <p:sp>
          <p:nvSpPr>
            <p:cNvPr id="9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3292" y="2872236"/>
            <a:ext cx="5925246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000" baseline="0">
                <a:solidFill>
                  <a:schemeClr val="accent1"/>
                </a:solidFill>
                <a:latin typeface="+mj-l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Title 1"/>
          <p:cNvSpPr>
            <a:spLocks noGrp="1"/>
          </p:cNvSpPr>
          <p:nvPr>
            <p:ph type="ctrTitle"/>
          </p:nvPr>
        </p:nvSpPr>
        <p:spPr>
          <a:xfrm>
            <a:off x="425765" y="2300750"/>
            <a:ext cx="5955513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3600" b="0" i="0" spc="0" baseline="0">
                <a:solidFill>
                  <a:schemeClr val="accent1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53042546"/>
      </p:ext>
    </p:extLst>
  </p:cSld>
  <p:clrMapOvr>
    <a:masterClrMapping/>
  </p:clrMapOvr>
  <p:transition spd="slow">
    <p:wipe/>
  </p:transition>
  <p:extLst>
    <p:ext uri="{DCECCB84-F9BA-43D5-87BE-67443E8EF086}">
      <p15:sldGuideLst xmlns:p15="http://schemas.microsoft.com/office/powerpoint/2012/main">
        <p15:guide id="1" orient="horz" pos="228" userDrawn="1">
          <p15:clr>
            <a:srgbClr val="FBAE40"/>
          </p15:clr>
        </p15:guide>
        <p15:guide id="2" pos="360" userDrawn="1">
          <p15:clr>
            <a:srgbClr val="FBAE40"/>
          </p15:clr>
        </p15:guide>
        <p15:guide id="3" orient="horz" pos="518" userDrawn="1">
          <p15:clr>
            <a:srgbClr val="FBAE40"/>
          </p15:clr>
        </p15:guide>
        <p15:guide id="4" pos="812" userDrawn="1">
          <p15:clr>
            <a:srgbClr val="FBAE40"/>
          </p15:clr>
        </p15:guide>
        <p15:guide id="5" pos="311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Title Slide-animated gradi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469496" y="3809526"/>
            <a:ext cx="4319105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200" b="0" i="0">
                <a:solidFill>
                  <a:schemeClr val="accent5"/>
                </a:solidFill>
                <a:latin typeface="+mn-lt"/>
                <a:cs typeface="CiscoSans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/>
          </p:nvPr>
        </p:nvSpPr>
        <p:spPr>
          <a:xfrm>
            <a:off x="469496" y="4049523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/>
          </p:nvPr>
        </p:nvSpPr>
        <p:spPr>
          <a:xfrm>
            <a:off x="469496" y="4289520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492125" y="395288"/>
            <a:ext cx="796924" cy="423863"/>
            <a:chOff x="310" y="249"/>
            <a:chExt cx="502" cy="267"/>
          </a:xfrm>
          <a:solidFill>
            <a:schemeClr val="accent5"/>
          </a:solidFill>
        </p:grpSpPr>
        <p:sp>
          <p:nvSpPr>
            <p:cNvPr id="9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3292" y="2872236"/>
            <a:ext cx="5925246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000" baseline="0">
                <a:solidFill>
                  <a:schemeClr val="bg2"/>
                </a:solidFill>
                <a:latin typeface="+mj-l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Title 1"/>
          <p:cNvSpPr>
            <a:spLocks noGrp="1"/>
          </p:cNvSpPr>
          <p:nvPr>
            <p:ph type="ctrTitle"/>
          </p:nvPr>
        </p:nvSpPr>
        <p:spPr>
          <a:xfrm>
            <a:off x="425765" y="2300750"/>
            <a:ext cx="5955513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3600" b="0" i="0" spc="0" baseline="0">
                <a:solidFill>
                  <a:srgbClr val="38C6F4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74617842"/>
      </p:ext>
    </p:extLst>
  </p:cSld>
  <p:clrMapOvr>
    <a:masterClrMapping/>
  </p:clrMapOvr>
  <p:transition spd="slow">
    <p:wipe/>
  </p:transition>
  <p:extLst>
    <p:ext uri="{DCECCB84-F9BA-43D5-87BE-67443E8EF086}">
      <p15:sldGuideLst xmlns:p15="http://schemas.microsoft.com/office/powerpoint/2012/main">
        <p15:guide id="1" orient="horz" pos="228" userDrawn="1">
          <p15:clr>
            <a:srgbClr val="FBAE40"/>
          </p15:clr>
        </p15:guide>
        <p15:guide id="2" pos="360" userDrawn="1">
          <p15:clr>
            <a:srgbClr val="FBAE40"/>
          </p15:clr>
        </p15:guide>
        <p15:guide id="3" orient="horz" pos="518" userDrawn="1">
          <p15:clr>
            <a:srgbClr val="FBAE40"/>
          </p15:clr>
        </p15:guide>
        <p15:guide id="4" pos="812" userDrawn="1">
          <p15:clr>
            <a:srgbClr val="FBAE40"/>
          </p15:clr>
        </p15:guide>
        <p15:guide id="5" pos="311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Segu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rgbClr val="00394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416425" y="915409"/>
            <a:ext cx="7598042" cy="2569946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600" b="0" i="0" spc="0" baseline="0">
                <a:solidFill>
                  <a:schemeClr val="accent5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7"/>
          <p:cNvSpPr>
            <a:spLocks noChangeArrowheads="1"/>
          </p:cNvSpPr>
          <p:nvPr userDrawn="1"/>
        </p:nvSpPr>
        <p:spPr bwMode="ltGray">
          <a:xfrm>
            <a:off x="8515707" y="4742907"/>
            <a:ext cx="218414" cy="1545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586" tIns="30792" rIns="61586" bIns="30792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6A1E46DC-7EF6-4EA2-B285-14272867D133}" type="slidenum">
              <a:rPr lang="en-US" sz="60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CiscoSans Thin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‹Nº›</a:t>
            </a:fld>
            <a:endParaRPr lang="es-ES" sz="600" dirty="0">
              <a:solidFill>
                <a:schemeClr val="accent5">
                  <a:lumMod val="50000"/>
                </a:schemeClr>
              </a:solidFill>
              <a:latin typeface="+mn-lt"/>
              <a:ea typeface="+mn-ea"/>
              <a:cs typeface="CiscoSans Thin"/>
            </a:endParaRPr>
          </a:p>
        </p:txBody>
      </p:sp>
      <p:grpSp>
        <p:nvGrpSpPr>
          <p:cNvPr id="11" name="Group 4"/>
          <p:cNvGrpSpPr>
            <a:grpSpLocks noChangeAspect="1"/>
          </p:cNvGrpSpPr>
          <p:nvPr userDrawn="1"/>
        </p:nvGrpSpPr>
        <p:grpSpPr bwMode="auto">
          <a:xfrm>
            <a:off x="508039" y="4715197"/>
            <a:ext cx="340257" cy="180974"/>
            <a:chOff x="310" y="249"/>
            <a:chExt cx="502" cy="267"/>
          </a:xfrm>
          <a:solidFill>
            <a:srgbClr val="086D8E"/>
          </a:solidFill>
        </p:grpSpPr>
        <p:sp>
          <p:nvSpPr>
            <p:cNvPr id="12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6" name="Rectangle 4"/>
          <p:cNvSpPr>
            <a:spLocks noChangeArrowheads="1"/>
          </p:cNvSpPr>
          <p:nvPr userDrawn="1"/>
        </p:nvSpPr>
        <p:spPr bwMode="ltGray">
          <a:xfrm>
            <a:off x="4872537" y="4741653"/>
            <a:ext cx="3652989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600" kern="1200" dirty="0">
                <a:solidFill>
                  <a:schemeClr val="accent5">
                    <a:lumMod val="50000"/>
                  </a:schemeClr>
                </a:solidFill>
                <a:latin typeface="+mn-lt"/>
                <a:ea typeface="ＭＳ Ｐゴシック" pitchFamily="34" charset="-128"/>
                <a:cs typeface="+mn-cs"/>
              </a:rPr>
              <a:t>© 2016 Cisco y/o sus filiales. Todos los derechos reservados. Información confidencial de Cisco.</a:t>
            </a:r>
          </a:p>
        </p:txBody>
      </p:sp>
    </p:spTree>
    <p:extLst>
      <p:ext uri="{BB962C8B-B14F-4D97-AF65-F5344CB8AC3E}">
        <p14:creationId xmlns:p14="http://schemas.microsoft.com/office/powerpoint/2010/main" val="1890854121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ulti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74662" y="1347788"/>
            <a:ext cx="8280057" cy="3073946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85690" marR="0" indent="-285690" algn="ctr" defTabSz="45710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 b="0" i="0" baseline="0">
                <a:solidFill>
                  <a:schemeClr val="bg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rgbClr val="004C69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2967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29121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Oval 11"/>
          <p:cNvSpPr/>
          <p:nvPr/>
        </p:nvSpPr>
        <p:spPr>
          <a:xfrm>
            <a:off x="575610" y="2552550"/>
            <a:ext cx="698624" cy="698624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solidFill>
                <a:srgbClr val="FFFFFF"/>
              </a:solidFill>
              <a:cs typeface="Arial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575610" y="1426607"/>
            <a:ext cx="698624" cy="698624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bg1"/>
              </a:solidFill>
              <a:cs typeface="Arial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575610" y="3653093"/>
            <a:ext cx="698624" cy="698624"/>
          </a:xfrm>
          <a:prstGeom prst="ellipse">
            <a:avLst/>
          </a:prstGeom>
          <a:solidFill>
            <a:schemeClr val="accent5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solidFill>
                <a:srgbClr val="049FD9"/>
              </a:solidFill>
              <a:cs typeface="Arial"/>
            </a:endParaRPr>
          </a:p>
        </p:txBody>
      </p:sp>
      <p:sp>
        <p:nvSpPr>
          <p:cNvPr id="24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365250" y="1432522"/>
            <a:ext cx="5473700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365250" y="2557793"/>
            <a:ext cx="5473700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365250" y="3653093"/>
            <a:ext cx="5473700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575610" y="2552550"/>
            <a:ext cx="698624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4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29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575611" y="3651140"/>
            <a:ext cx="698624" cy="693381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4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13" name="Text Placeholder 17"/>
          <p:cNvSpPr>
            <a:spLocks noGrp="1"/>
          </p:cNvSpPr>
          <p:nvPr>
            <p:ph type="body" sz="quarter" idx="19" hasCustomPrompt="1"/>
          </p:nvPr>
        </p:nvSpPr>
        <p:spPr>
          <a:xfrm>
            <a:off x="575610" y="1427248"/>
            <a:ext cx="698624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4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053872667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Oval 11"/>
          <p:cNvSpPr/>
          <p:nvPr/>
        </p:nvSpPr>
        <p:spPr>
          <a:xfrm>
            <a:off x="575611" y="1979318"/>
            <a:ext cx="464815" cy="464815"/>
          </a:xfrm>
          <a:prstGeom prst="ellipse">
            <a:avLst/>
          </a:prstGeom>
          <a:solidFill>
            <a:srgbClr val="38C6F4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575610" y="1328927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575611" y="2627446"/>
            <a:ext cx="464815" cy="464815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24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172384" y="1334842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172385" y="1984561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172385" y="2627446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575611" y="1327521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28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575611" y="197931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29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575612" y="2625493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13" name="Oval 12"/>
          <p:cNvSpPr/>
          <p:nvPr/>
        </p:nvSpPr>
        <p:spPr>
          <a:xfrm>
            <a:off x="575612" y="3274581"/>
            <a:ext cx="464815" cy="464815"/>
          </a:xfrm>
          <a:prstGeom prst="ellipse">
            <a:avLst/>
          </a:prstGeom>
          <a:solidFill>
            <a:schemeClr val="accent6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19"/>
          </p:nvPr>
        </p:nvSpPr>
        <p:spPr>
          <a:xfrm>
            <a:off x="1172386" y="3274581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575613" y="327262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17" name="Oval 16"/>
          <p:cNvSpPr/>
          <p:nvPr/>
        </p:nvSpPr>
        <p:spPr>
          <a:xfrm>
            <a:off x="575613" y="3921716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172387" y="3921716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22" hasCustomPrompt="1"/>
          </p:nvPr>
        </p:nvSpPr>
        <p:spPr>
          <a:xfrm>
            <a:off x="575614" y="3919763"/>
            <a:ext cx="464815" cy="461327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962125011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4C69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2" name="Oval 41"/>
          <p:cNvSpPr/>
          <p:nvPr/>
        </p:nvSpPr>
        <p:spPr>
          <a:xfrm>
            <a:off x="575611" y="1979318"/>
            <a:ext cx="464815" cy="464815"/>
          </a:xfrm>
          <a:prstGeom prst="ellipse">
            <a:avLst/>
          </a:prstGeom>
          <a:solidFill>
            <a:srgbClr val="38C6F4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43" name="Oval 42"/>
          <p:cNvSpPr/>
          <p:nvPr/>
        </p:nvSpPr>
        <p:spPr>
          <a:xfrm>
            <a:off x="575610" y="1328927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rgbClr val="FFFFFF"/>
              </a:solidFill>
              <a:cs typeface="Arial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575611" y="2627446"/>
            <a:ext cx="464815" cy="464815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45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172384" y="1334842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6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172385" y="1984561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172385" y="2627446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575611" y="1327521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49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575611" y="197931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50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575612" y="2625493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51" name="Oval 50"/>
          <p:cNvSpPr/>
          <p:nvPr/>
        </p:nvSpPr>
        <p:spPr>
          <a:xfrm>
            <a:off x="575612" y="3274581"/>
            <a:ext cx="464815" cy="464815"/>
          </a:xfrm>
          <a:prstGeom prst="ellipse">
            <a:avLst/>
          </a:prstGeom>
          <a:solidFill>
            <a:schemeClr val="accent6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2" name="Text Placeholder 17"/>
          <p:cNvSpPr>
            <a:spLocks noGrp="1"/>
          </p:cNvSpPr>
          <p:nvPr>
            <p:ph type="body" sz="quarter" idx="19"/>
          </p:nvPr>
        </p:nvSpPr>
        <p:spPr>
          <a:xfrm>
            <a:off x="1172386" y="3274581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Text Placehold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575613" y="327262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54" name="Oval 53"/>
          <p:cNvSpPr/>
          <p:nvPr/>
        </p:nvSpPr>
        <p:spPr>
          <a:xfrm>
            <a:off x="575613" y="3921716"/>
            <a:ext cx="464815" cy="464815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5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172387" y="3921716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17"/>
          <p:cNvSpPr>
            <a:spLocks noGrp="1"/>
          </p:cNvSpPr>
          <p:nvPr>
            <p:ph type="body" sz="quarter" idx="22" hasCustomPrompt="1"/>
          </p:nvPr>
        </p:nvSpPr>
        <p:spPr>
          <a:xfrm>
            <a:off x="575614" y="3919763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5</a:t>
            </a:r>
          </a:p>
        </p:txBody>
      </p:sp>
      <p:sp>
        <p:nvSpPr>
          <p:cNvPr id="57" name="Oval 56"/>
          <p:cNvSpPr/>
          <p:nvPr/>
        </p:nvSpPr>
        <p:spPr>
          <a:xfrm>
            <a:off x="4414576" y="1983084"/>
            <a:ext cx="464815" cy="464815"/>
          </a:xfrm>
          <a:prstGeom prst="ellipse">
            <a:avLst/>
          </a:prstGeom>
          <a:solidFill>
            <a:schemeClr val="accent6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8" name="Oval 57"/>
          <p:cNvSpPr/>
          <p:nvPr/>
        </p:nvSpPr>
        <p:spPr>
          <a:xfrm>
            <a:off x="4414575" y="1332693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9" name="Oval 58"/>
          <p:cNvSpPr/>
          <p:nvPr/>
        </p:nvSpPr>
        <p:spPr>
          <a:xfrm>
            <a:off x="4414576" y="2631212"/>
            <a:ext cx="464815" cy="464815"/>
          </a:xfrm>
          <a:prstGeom prst="ellipse">
            <a:avLst/>
          </a:prstGeom>
          <a:solidFill>
            <a:schemeClr val="accent5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60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5011349" y="1338608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1" name="Text Placeholder 17"/>
          <p:cNvSpPr>
            <a:spLocks noGrp="1"/>
          </p:cNvSpPr>
          <p:nvPr>
            <p:ph type="body" sz="quarter" idx="24"/>
          </p:nvPr>
        </p:nvSpPr>
        <p:spPr>
          <a:xfrm>
            <a:off x="5011350" y="1988327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2" name="Text Placeholder 17"/>
          <p:cNvSpPr>
            <a:spLocks noGrp="1"/>
          </p:cNvSpPr>
          <p:nvPr>
            <p:ph type="body" sz="quarter" idx="25"/>
          </p:nvPr>
        </p:nvSpPr>
        <p:spPr>
          <a:xfrm>
            <a:off x="5011350" y="2631212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3" name="Text Placeholder 17"/>
          <p:cNvSpPr>
            <a:spLocks noGrp="1"/>
          </p:cNvSpPr>
          <p:nvPr>
            <p:ph type="body" sz="quarter" idx="26" hasCustomPrompt="1"/>
          </p:nvPr>
        </p:nvSpPr>
        <p:spPr>
          <a:xfrm>
            <a:off x="4414576" y="1331287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6</a:t>
            </a:r>
          </a:p>
        </p:txBody>
      </p:sp>
      <p:sp>
        <p:nvSpPr>
          <p:cNvPr id="64" name="Text Placeholder 17"/>
          <p:cNvSpPr>
            <a:spLocks noGrp="1"/>
          </p:cNvSpPr>
          <p:nvPr>
            <p:ph type="body" sz="quarter" idx="27" hasCustomPrompt="1"/>
          </p:nvPr>
        </p:nvSpPr>
        <p:spPr>
          <a:xfrm>
            <a:off x="4414576" y="1983084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7</a:t>
            </a:r>
          </a:p>
        </p:txBody>
      </p:sp>
      <p:sp>
        <p:nvSpPr>
          <p:cNvPr id="65" name="Text Placeholder 17"/>
          <p:cNvSpPr>
            <a:spLocks noGrp="1"/>
          </p:cNvSpPr>
          <p:nvPr>
            <p:ph type="body" sz="quarter" idx="28" hasCustomPrompt="1"/>
          </p:nvPr>
        </p:nvSpPr>
        <p:spPr>
          <a:xfrm>
            <a:off x="4414577" y="2629259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8</a:t>
            </a:r>
          </a:p>
        </p:txBody>
      </p:sp>
      <p:sp>
        <p:nvSpPr>
          <p:cNvPr id="66" name="Oval 65"/>
          <p:cNvSpPr/>
          <p:nvPr/>
        </p:nvSpPr>
        <p:spPr>
          <a:xfrm>
            <a:off x="4414577" y="3278347"/>
            <a:ext cx="464815" cy="464815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67" name="Text Placeholder 17"/>
          <p:cNvSpPr>
            <a:spLocks noGrp="1"/>
          </p:cNvSpPr>
          <p:nvPr>
            <p:ph type="body" sz="quarter" idx="29"/>
          </p:nvPr>
        </p:nvSpPr>
        <p:spPr>
          <a:xfrm>
            <a:off x="5011351" y="3278347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Text Placeholder 17"/>
          <p:cNvSpPr>
            <a:spLocks noGrp="1"/>
          </p:cNvSpPr>
          <p:nvPr>
            <p:ph type="body" sz="quarter" idx="30" hasCustomPrompt="1"/>
          </p:nvPr>
        </p:nvSpPr>
        <p:spPr>
          <a:xfrm>
            <a:off x="4414578" y="3276394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9</a:t>
            </a:r>
          </a:p>
        </p:txBody>
      </p:sp>
      <p:sp>
        <p:nvSpPr>
          <p:cNvPr id="69" name="Oval 68"/>
          <p:cNvSpPr/>
          <p:nvPr/>
        </p:nvSpPr>
        <p:spPr>
          <a:xfrm>
            <a:off x="4414578" y="3925482"/>
            <a:ext cx="464815" cy="464815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70" name="Text Placeholder 17"/>
          <p:cNvSpPr>
            <a:spLocks noGrp="1"/>
          </p:cNvSpPr>
          <p:nvPr>
            <p:ph type="body" sz="quarter" idx="31"/>
          </p:nvPr>
        </p:nvSpPr>
        <p:spPr>
          <a:xfrm>
            <a:off x="5011352" y="3925482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1" name="Text Placeholder 17"/>
          <p:cNvSpPr>
            <a:spLocks noGrp="1"/>
          </p:cNvSpPr>
          <p:nvPr>
            <p:ph type="body" sz="quarter" idx="32" hasCustomPrompt="1"/>
          </p:nvPr>
        </p:nvSpPr>
        <p:spPr>
          <a:xfrm>
            <a:off x="4414579" y="3923529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643099958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5"/>
          <p:cNvSpPr>
            <a:spLocks noGrp="1"/>
          </p:cNvSpPr>
          <p:nvPr>
            <p:ph type="title"/>
          </p:nvPr>
        </p:nvSpPr>
        <p:spPr bwMode="auto">
          <a:xfrm>
            <a:off x="438150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dirty="0"/>
              <a:t>Title Goes Here</a:t>
            </a: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ltGray">
          <a:xfrm>
            <a:off x="8515707" y="4742907"/>
            <a:ext cx="218414" cy="1545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586" tIns="30792" rIns="61586" bIns="30792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6A1E46DC-7EF6-4EA2-B285-14272867D133}" type="slidenum">
              <a:rPr lang="en-US" sz="600">
                <a:solidFill>
                  <a:schemeClr val="accent3">
                    <a:lumMod val="85000"/>
                  </a:schemeClr>
                </a:solidFill>
                <a:latin typeface="+mn-lt"/>
                <a:ea typeface="+mn-ea"/>
                <a:cs typeface="CiscoSans Thin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‹Nº›</a:t>
            </a:fld>
            <a:endParaRPr lang="es-ES" sz="600" dirty="0">
              <a:solidFill>
                <a:schemeClr val="accent3">
                  <a:lumMod val="85000"/>
                </a:schemeClr>
              </a:solidFill>
              <a:latin typeface="+mn-lt"/>
              <a:ea typeface="+mn-ea"/>
              <a:cs typeface="CiscoSans Thin"/>
            </a:endParaRPr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508039" y="4715197"/>
            <a:ext cx="340257" cy="180974"/>
            <a:chOff x="310" y="249"/>
            <a:chExt cx="502" cy="267"/>
          </a:xfrm>
          <a:solidFill>
            <a:schemeClr val="accent5"/>
          </a:solidFill>
        </p:grpSpPr>
        <p:sp>
          <p:nvSpPr>
            <p:cNvPr id="7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3" name="Rectangle 4"/>
          <p:cNvSpPr>
            <a:spLocks noChangeArrowheads="1"/>
          </p:cNvSpPr>
          <p:nvPr userDrawn="1"/>
        </p:nvSpPr>
        <p:spPr bwMode="ltGray">
          <a:xfrm>
            <a:off x="4872537" y="4741653"/>
            <a:ext cx="3652989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defTabSz="61074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600" dirty="0">
                <a:solidFill>
                  <a:schemeClr val="accent3">
                    <a:lumMod val="85000"/>
                  </a:schemeClr>
                </a:solidFill>
                <a:latin typeface="+mn-lt"/>
              </a:rPr>
              <a:t>© 2016 Cisco y/o sus filiales. Todos los derechos reservados. Información confidencial de Cisco.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2" r:id="rId1"/>
    <p:sldLayoutId id="2147484013" r:id="rId2"/>
    <p:sldLayoutId id="2147484014" r:id="rId3"/>
    <p:sldLayoutId id="2147483965" r:id="rId4"/>
    <p:sldLayoutId id="2147483967" r:id="rId5"/>
    <p:sldLayoutId id="2147483995" r:id="rId6"/>
    <p:sldLayoutId id="2147484007" r:id="rId7"/>
    <p:sldLayoutId id="2147484010" r:id="rId8"/>
    <p:sldLayoutId id="2147484011" r:id="rId9"/>
    <p:sldLayoutId id="2147484015" r:id="rId10"/>
    <p:sldLayoutId id="2147483998" r:id="rId11"/>
    <p:sldLayoutId id="2147484027" r:id="rId12"/>
    <p:sldLayoutId id="2147484029" r:id="rId13"/>
    <p:sldLayoutId id="2147484031" r:id="rId14"/>
    <p:sldLayoutId id="2147484032" r:id="rId15"/>
  </p:sldLayoutIdLst>
  <p:transition spd="slow">
    <p:wipe/>
  </p:transition>
  <p:txStyles>
    <p:titleStyle>
      <a:lvl1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lang="en-US" sz="3200" kern="1200" dirty="0">
          <a:solidFill>
            <a:schemeClr val="accent4"/>
          </a:solidFill>
          <a:latin typeface="+mj-lt"/>
          <a:ea typeface="ＭＳ Ｐゴシック" charset="0"/>
          <a:cs typeface="CiscoSans"/>
        </a:defRPr>
      </a:lvl1pPr>
      <a:lvl2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2pPr>
      <a:lvl3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3pPr>
      <a:lvl4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4pPr>
      <a:lvl5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5pPr>
      <a:lvl6pPr marL="4572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6pPr>
      <a:lvl7pPr marL="9144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7pPr>
      <a:lvl8pPr marL="13716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8pPr>
      <a:lvl9pPr marL="18288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9pPr>
    </p:titleStyle>
    <p:bodyStyle>
      <a:lvl1pPr marL="169863" indent="-169863" algn="l" defTabSz="684213" rtl="0" eaLnBrk="1" fontAlgn="base" hangingPunct="1">
        <a:lnSpc>
          <a:spcPct val="95000"/>
        </a:lnSpc>
        <a:spcBef>
          <a:spcPts val="1075"/>
        </a:spcBef>
        <a:spcAft>
          <a:spcPct val="0"/>
        </a:spcAft>
        <a:buClr>
          <a:schemeClr val="tx2"/>
        </a:buClr>
        <a:buSzPct val="90000"/>
        <a:buFont typeface="Arial" charset="0"/>
        <a:buChar char="•"/>
        <a:defRPr lang="en-US" sz="15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1pPr>
      <a:lvl2pPr marL="358775" indent="-215900" algn="l" defTabSz="684213" rtl="0" eaLnBrk="1" fontAlgn="base" hangingPunct="1">
        <a:lnSpc>
          <a:spcPct val="95000"/>
        </a:lnSpc>
        <a:spcBef>
          <a:spcPts val="600"/>
        </a:spcBef>
        <a:spcAft>
          <a:spcPct val="0"/>
        </a:spcAft>
        <a:buClr>
          <a:schemeClr val="tx2"/>
        </a:buClr>
        <a:buFont typeface="Arial" charset="0"/>
        <a:buChar char="•"/>
        <a:defRPr lang="en-US" sz="14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2pPr>
      <a:lvl3pPr marL="431800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2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3pPr>
      <a:lvl4pPr marL="503238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4pPr>
      <a:lvl5pPr marL="574675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5pPr>
      <a:lvl6pPr marL="863856" indent="-171445" algn="l" defTabSz="685777" rtl="0" eaLnBrk="1" latinLnBrk="0" hangingPunct="1">
        <a:spcBef>
          <a:spcPts val="600"/>
        </a:spcBef>
        <a:buFont typeface="Arial" pitchFamily="34" charset="0"/>
        <a:buChar char="•"/>
        <a:defRPr sz="9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935844" indent="-171422" algn="l" defTabSz="685777" rtl="0" eaLnBrk="1" latinLnBrk="0" hangingPunct="1">
        <a:spcBef>
          <a:spcPts val="600"/>
        </a:spcBef>
        <a:buFont typeface="Arial" pitchFamily="34" charset="0"/>
        <a:buChar char="•"/>
        <a:defRPr sz="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400220" indent="0" algn="l" defTabSz="685777" rtl="0" eaLnBrk="1" latinLnBrk="0" hangingPunct="1">
        <a:spcBef>
          <a:spcPct val="20000"/>
        </a:spcBef>
        <a:buFont typeface="Arial" pitchFamily="34" charset="0"/>
        <a:buNone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53" indent="-171445" algn="l" defTabSz="68577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6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77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6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5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41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32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2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1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33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6862" y="1697831"/>
            <a:ext cx="3636498" cy="1110854"/>
          </a:xfrm>
        </p:spPr>
        <p:txBody>
          <a:bodyPr/>
          <a:lstStyle/>
          <a:p>
            <a:pPr>
              <a:lnSpc>
                <a:spcPts val="2625"/>
              </a:lnSpc>
            </a:pPr>
            <a:r>
              <a:rPr lang="es-ES" sz="2400" dirty="0"/>
              <a:t>Configuración de OSPF</a:t>
            </a:r>
            <a:endParaRPr lang="es-ES" sz="24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3221210"/>
      </p:ext>
    </p:extLst>
  </p:cSld>
  <p:clrMapOvr>
    <a:masterClrMapping/>
  </p:clrMapOvr>
  <p:transition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n-US" sz="1600" dirty="0"/>
              <a:t>Configuración de OSPFv2 de área única</a:t>
            </a:r>
            <a:br/>
            <a:r>
              <a:rPr lang="es-ES"/>
              <a:t>Habilitación de OSPF en las interfaces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idx="1"/>
          </p:nvPr>
        </p:nvSpPr>
        <p:spPr>
          <a:xfrm>
            <a:off x="480447" y="809071"/>
            <a:ext cx="8547316" cy="4181383"/>
          </a:xfrm>
        </p:spPr>
        <p:txBody>
          <a:bodyPr/>
          <a:lstStyle/>
          <a:p>
            <a:r>
              <a:rPr lang="es-ES" dirty="0"/>
              <a:t>Utilice el comando </a:t>
            </a:r>
            <a:r>
              <a:rPr lang="es-ES" altLang="ja-JP" b="1" dirty="0"/>
              <a:t>network</a:t>
            </a:r>
            <a:r>
              <a:rPr lang="es-ES" dirty="0"/>
              <a:t> para especificar qué interfaces participan en el área de OSPFv2.</a:t>
            </a:r>
          </a:p>
          <a:p>
            <a:pPr lvl="1"/>
            <a:r>
              <a:rPr lang="es-ES" dirty="0"/>
              <a:t>(config)# </a:t>
            </a:r>
            <a:r>
              <a:rPr lang="es-ES" altLang="ja-JP" b="1" dirty="0"/>
              <a:t>router ospf</a:t>
            </a:r>
            <a:r>
              <a:rPr lang="es-ES" dirty="0"/>
              <a:t> </a:t>
            </a:r>
            <a:r>
              <a:rPr lang="es-ES" altLang="ja-JP" i="1" dirty="0"/>
              <a:t>x</a:t>
            </a:r>
          </a:p>
          <a:p>
            <a:pPr lvl="1"/>
            <a:r>
              <a:rPr lang="es-ES" dirty="0"/>
              <a:t>(config-router)# </a:t>
            </a:r>
            <a:r>
              <a:rPr lang="es-ES" altLang="ja-JP" b="1" dirty="0"/>
              <a:t>network </a:t>
            </a:r>
            <a:r>
              <a:rPr lang="es-ES" altLang="ja-JP" i="1" dirty="0"/>
              <a:t>x.x.x.x</a:t>
            </a:r>
            <a:r>
              <a:rPr lang="es-ES" dirty="0"/>
              <a:t> </a:t>
            </a:r>
            <a:r>
              <a:rPr lang="es-ES" altLang="ja-JP" i="1" dirty="0"/>
              <a:t>wildcard_mask</a:t>
            </a:r>
            <a:r>
              <a:rPr lang="es-ES" dirty="0"/>
              <a:t> </a:t>
            </a:r>
            <a:r>
              <a:rPr lang="es-ES" altLang="ja-JP" b="1" dirty="0"/>
              <a:t>area </a:t>
            </a:r>
            <a:r>
              <a:rPr lang="es-ES" altLang="ja-JP" i="1" dirty="0"/>
              <a:t>area-id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4981" y="2286804"/>
            <a:ext cx="3298266" cy="2507168"/>
          </a:xfrm>
          <a:prstGeom prst="rect">
            <a:avLst/>
          </a:prstGeom>
        </p:spPr>
      </p:pic>
      <p:sp>
        <p:nvSpPr>
          <p:cNvPr id="8" name="Oval Callout 7"/>
          <p:cNvSpPr/>
          <p:nvPr/>
        </p:nvSpPr>
        <p:spPr>
          <a:xfrm>
            <a:off x="104902" y="2254997"/>
            <a:ext cx="2286000" cy="1022888"/>
          </a:xfrm>
          <a:prstGeom prst="wedgeEllipseCallout">
            <a:avLst>
              <a:gd name="adj1" fmla="val 71383"/>
              <a:gd name="adj2" fmla="val -36126"/>
            </a:avLst>
          </a:prstGeom>
          <a:solidFill>
            <a:schemeClr val="accent5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>
                <a:solidFill>
                  <a:schemeClr val="bg1"/>
                </a:solidFill>
              </a:rPr>
              <a:t>Si se utiliza una topología de área única, se sugiere utilizar el área 0.</a:t>
            </a:r>
          </a:p>
        </p:txBody>
      </p:sp>
    </p:spTree>
    <p:extLst>
      <p:ext uri="{BB962C8B-B14F-4D97-AF65-F5344CB8AC3E}">
        <p14:creationId xmlns:p14="http://schemas.microsoft.com/office/powerpoint/2010/main" val="3577325225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n-US" sz="1600" dirty="0"/>
              <a:t>Configuración de OSPFv2 de área única</a:t>
            </a:r>
            <a:br/>
            <a:r>
              <a:rPr lang="es-ES"/>
              <a:t>Máscara de comodín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idx="1"/>
          </p:nvPr>
        </p:nvSpPr>
        <p:spPr>
          <a:xfrm>
            <a:off x="480447" y="809071"/>
            <a:ext cx="8226583" cy="4181383"/>
          </a:xfrm>
        </p:spPr>
        <p:txBody>
          <a:bodyPr/>
          <a:lstStyle/>
          <a:p>
            <a:r>
              <a:rPr lang="es-ES"/>
              <a:t>Para determinar la máscara de comodín, reste la máscara normal de 255.255.255.255.</a:t>
            </a:r>
          </a:p>
          <a:p>
            <a:r>
              <a:rPr lang="es-ES"/>
              <a:t>Un bit de 0 de la </a:t>
            </a:r>
            <a:r>
              <a:rPr lang="en-US"/>
              <a:t>⁪</a:t>
            </a:r>
            <a:r>
              <a:rPr lang="es-ES"/>
              <a:t>máscara de comodín coincide con el bit.</a:t>
            </a:r>
          </a:p>
          <a:p>
            <a:r>
              <a:rPr lang="es-ES"/>
              <a:t>Un bit de 1 de la </a:t>
            </a:r>
            <a:r>
              <a:rPr lang="en-US"/>
              <a:t>⁪</a:t>
            </a:r>
            <a:r>
              <a:rPr lang="es-ES"/>
              <a:t>máscara de comodín ignora el bit.</a:t>
            </a:r>
          </a:p>
          <a:p>
            <a:r>
              <a:rPr lang="es-ES"/>
              <a:t>Un </a:t>
            </a:r>
            <a:r>
              <a:rPr lang="en-US"/>
              <a:t>⁪</a:t>
            </a:r>
            <a:r>
              <a:rPr lang="es-ES"/>
              <a:t>máscara de comodín es una serie de 0 con el resto de 1 (el 0 y el 1 no se alternan como en una dirección IP).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682" y="2948994"/>
            <a:ext cx="3993717" cy="94274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3202" y="2984052"/>
            <a:ext cx="4056542" cy="89231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906291" y="3999338"/>
            <a:ext cx="1480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rgbClr val="7030A0"/>
                </a:solidFill>
              </a:rPr>
              <a:t>/Máscara 24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188990" y="4004504"/>
            <a:ext cx="1480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rgbClr val="7030A0"/>
                </a:solidFill>
              </a:rPr>
              <a:t>/Máscara 26</a:t>
            </a:r>
          </a:p>
        </p:txBody>
      </p:sp>
    </p:spTree>
    <p:extLst>
      <p:ext uri="{BB962C8B-B14F-4D97-AF65-F5344CB8AC3E}">
        <p14:creationId xmlns:p14="http://schemas.microsoft.com/office/powerpoint/2010/main" val="3368033868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n-US" sz="1600" dirty="0"/>
              <a:t>Configuración de OSPFv2 de área única</a:t>
            </a:r>
            <a:br/>
            <a:r>
              <a:rPr lang="es-ES"/>
              <a:t>Comando </a:t>
            </a:r>
            <a:r>
              <a:rPr lang="es-ES" altLang="en-US" b="1" dirty="0"/>
              <a:t>network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idx="1"/>
          </p:nvPr>
        </p:nvSpPr>
        <p:spPr>
          <a:xfrm>
            <a:off x="458708" y="1065247"/>
            <a:ext cx="7858815" cy="681492"/>
          </a:xfrm>
        </p:spPr>
        <p:txBody>
          <a:bodyPr/>
          <a:lstStyle/>
          <a:p>
            <a:r>
              <a:rPr lang="es-ES" dirty="0"/>
              <a:t>El comando </a:t>
            </a:r>
            <a:r>
              <a:rPr lang="es-ES" altLang="ja-JP" b="1" dirty="0" err="1"/>
              <a:t>network</a:t>
            </a:r>
            <a:r>
              <a:rPr lang="es-ES" dirty="0"/>
              <a:t>, anuncia la red en particular, calculando la </a:t>
            </a:r>
            <a:r>
              <a:rPr lang="en-US" dirty="0"/>
              <a:t>⁪</a:t>
            </a:r>
            <a:r>
              <a:rPr lang="es-ES" dirty="0"/>
              <a:t>máscara de comodín.</a:t>
            </a:r>
            <a:endParaRPr lang="es-ES" altLang="ja-JP" i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924" y="1668661"/>
            <a:ext cx="3298266" cy="250716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4743" y="2359264"/>
            <a:ext cx="4403333" cy="740453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540895" y="2729491"/>
            <a:ext cx="1286359" cy="1092631"/>
          </a:xfrm>
          <a:prstGeom prst="ellipse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921199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n-US" sz="1600" dirty="0"/>
              <a:t>Configuración de OSPFv2 de área única</a:t>
            </a:r>
            <a:br>
              <a:rPr dirty="0"/>
            </a:br>
            <a:r>
              <a:rPr lang="es-ES" dirty="0"/>
              <a:t>Interfaz pasiva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idx="1"/>
          </p:nvPr>
        </p:nvSpPr>
        <p:spPr>
          <a:xfrm>
            <a:off x="458709" y="920725"/>
            <a:ext cx="7870538" cy="1052728"/>
          </a:xfrm>
        </p:spPr>
        <p:txBody>
          <a:bodyPr/>
          <a:lstStyle/>
          <a:p>
            <a:r>
              <a:rPr lang="es-ES" dirty="0"/>
              <a:t>Una interfaz configurada como interfaz pasiva no </a:t>
            </a:r>
            <a:r>
              <a:rPr lang="es-ES" altLang="ja-JP" b="1" u="sng" dirty="0">
                <a:solidFill>
                  <a:schemeClr val="accent6"/>
                </a:solidFill>
              </a:rPr>
              <a:t>ENVÍA</a:t>
            </a:r>
            <a:r>
              <a:rPr lang="es-ES" dirty="0"/>
              <a:t> mensajes de OSPF.</a:t>
            </a:r>
          </a:p>
          <a:p>
            <a:r>
              <a:rPr lang="es-ES" dirty="0"/>
              <a:t>No desaprovecha el </a:t>
            </a:r>
            <a:r>
              <a:rPr lang="es-ES" b="1" dirty="0"/>
              <a:t>ancho de banda </a:t>
            </a:r>
            <a:r>
              <a:rPr lang="es-ES" dirty="0"/>
              <a:t>enviando mensajes de las interfaces habilitadas para OSPF que no tienen otro </a:t>
            </a:r>
            <a:r>
              <a:rPr lang="es-ES" dirty="0" err="1"/>
              <a:t>router</a:t>
            </a:r>
            <a:r>
              <a:rPr lang="es-ES" dirty="0"/>
              <a:t> conectado.</a:t>
            </a:r>
            <a:endParaRPr lang="es-ES" altLang="ja-JP" i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9191" y="2294553"/>
            <a:ext cx="3298266" cy="2507168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3293389" y="3890075"/>
            <a:ext cx="743919" cy="557939"/>
          </a:xfrm>
          <a:prstGeom prst="ellipse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4933626" y="3926237"/>
            <a:ext cx="743919" cy="557939"/>
          </a:xfrm>
          <a:prstGeom prst="ellipse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4065722" y="2376408"/>
            <a:ext cx="743919" cy="557939"/>
          </a:xfrm>
          <a:prstGeom prst="ellipse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Line Callout 1 7"/>
          <p:cNvSpPr/>
          <p:nvPr/>
        </p:nvSpPr>
        <p:spPr>
          <a:xfrm>
            <a:off x="418454" y="2719953"/>
            <a:ext cx="2193010" cy="1394848"/>
          </a:xfrm>
          <a:prstGeom prst="borderCallout1">
            <a:avLst>
              <a:gd name="adj1" fmla="val 50972"/>
              <a:gd name="adj2" fmla="val 105801"/>
              <a:gd name="adj3" fmla="val 14167"/>
              <a:gd name="adj4" fmla="val 183928"/>
            </a:avLst>
          </a:prstGeom>
          <a:solidFill>
            <a:schemeClr val="accent6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Interfaces para configurar como interfaz pasiva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2735451" y="3425126"/>
            <a:ext cx="2456482" cy="612183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774197" y="3440624"/>
            <a:ext cx="805911" cy="604434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8927088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n-US" sz="1600" dirty="0"/>
              <a:t>Configuración de OSPFv2 de área única</a:t>
            </a:r>
            <a:br>
              <a:rPr dirty="0"/>
            </a:br>
            <a:r>
              <a:rPr lang="es-ES" dirty="0"/>
              <a:t>Interfaz pasiva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9827" y="2524215"/>
            <a:ext cx="3298266" cy="2507168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5814025" y="4119737"/>
            <a:ext cx="743919" cy="557939"/>
          </a:xfrm>
          <a:prstGeom prst="ellipse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7454262" y="4155899"/>
            <a:ext cx="743919" cy="557939"/>
          </a:xfrm>
          <a:prstGeom prst="ellipse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6586358" y="2606070"/>
            <a:ext cx="743919" cy="557939"/>
          </a:xfrm>
          <a:prstGeom prst="ellipse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Line Callout 1 7"/>
          <p:cNvSpPr/>
          <p:nvPr/>
        </p:nvSpPr>
        <p:spPr>
          <a:xfrm>
            <a:off x="3387350" y="2957364"/>
            <a:ext cx="1749547" cy="1387192"/>
          </a:xfrm>
          <a:prstGeom prst="borderCallout1">
            <a:avLst>
              <a:gd name="adj1" fmla="val 50972"/>
              <a:gd name="adj2" fmla="val 105801"/>
              <a:gd name="adj3" fmla="val 14167"/>
              <a:gd name="adj4" fmla="val 183928"/>
            </a:avLst>
          </a:prstGeom>
          <a:solidFill>
            <a:schemeClr val="accent6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Interfaces para configurar como interfaz pasiva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5256087" y="3654788"/>
            <a:ext cx="2456482" cy="612183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94833" y="3670286"/>
            <a:ext cx="805911" cy="604434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ontent Placeholder 3">
            <a:extLst>
              <a:ext uri="{FF2B5EF4-FFF2-40B4-BE49-F238E27FC236}">
                <a16:creationId xmlns:a16="http://schemas.microsoft.com/office/drawing/2014/main" id="{021BD972-03B1-1D74-41DF-E561E275B008}"/>
              </a:ext>
            </a:extLst>
          </p:cNvPr>
          <p:cNvSpPr txBox="1">
            <a:spLocks/>
          </p:cNvSpPr>
          <p:nvPr/>
        </p:nvSpPr>
        <p:spPr bwMode="auto">
          <a:xfrm>
            <a:off x="174063" y="798944"/>
            <a:ext cx="8799952" cy="1820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182880" bIns="45720" numCol="1" anchor="t" anchorCtr="0" compatLnSpc="1">
            <a:prstTxWarp prst="textNoShape">
              <a:avLst/>
            </a:prstTxWarp>
          </a:bodyPr>
          <a:lstStyle>
            <a:lvl1pPr marL="169863" indent="-169863" algn="l" defTabSz="684213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Wingdings" panose="05000000000000000000" pitchFamily="2" charset="2"/>
              <a:buChar char="§"/>
              <a:defRPr lang="en-US" sz="1500" kern="1200">
                <a:solidFill>
                  <a:srgbClr val="000000"/>
                </a:solidFill>
                <a:latin typeface="+mn-lt"/>
                <a:ea typeface="ＭＳ Ｐゴシック" charset="0"/>
                <a:cs typeface="CiscoSans"/>
              </a:defRPr>
            </a:lvl1pPr>
            <a:lvl2pPr marL="358775" indent="-215900" algn="l" defTabSz="684213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Font typeface="Arial" charset="0"/>
              <a:buChar char="•"/>
              <a:defRPr lang="en-US" sz="1400" kern="1200">
                <a:solidFill>
                  <a:srgbClr val="000000"/>
                </a:solidFill>
                <a:latin typeface="+mn-lt"/>
                <a:ea typeface="ＭＳ Ｐゴシック" charset="0"/>
                <a:cs typeface="CiscoSans"/>
              </a:defRPr>
            </a:lvl2pPr>
            <a:lvl3pPr marL="431800" indent="-169863" algn="l" defTabSz="684213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charset="0"/>
              <a:buChar char="•"/>
              <a:defRPr lang="en-US" sz="1200" kern="1200">
                <a:solidFill>
                  <a:srgbClr val="000000"/>
                </a:solidFill>
                <a:latin typeface="+mn-lt"/>
                <a:ea typeface="ＭＳ Ｐゴシック" charset="0"/>
                <a:cs typeface="CiscoSans"/>
              </a:defRPr>
            </a:lvl3pPr>
            <a:lvl4pPr marL="503238" indent="-169863" algn="l" defTabSz="684213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charset="0"/>
              <a:buChar char="•"/>
              <a:defRPr lang="en-US" sz="1100" kern="1200">
                <a:solidFill>
                  <a:srgbClr val="000000"/>
                </a:solidFill>
                <a:latin typeface="+mn-lt"/>
                <a:ea typeface="ＭＳ Ｐゴシック" charset="0"/>
                <a:cs typeface="CiscoSans"/>
              </a:defRPr>
            </a:lvl4pPr>
            <a:lvl5pPr marL="574675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1600" dirty="0"/>
              <a:t>De manera predeterminada, los mensajes OSPF se reenvían por todas las interfaces con OSPF habilitado. Sin embargo, estos mensajes solo necesitan enviarse por las interfaces que se conectan a otros </a:t>
            </a:r>
            <a:r>
              <a:rPr lang="es-ES" sz="1600" dirty="0" err="1"/>
              <a:t>routers</a:t>
            </a:r>
            <a:r>
              <a:rPr lang="es-ES" sz="1600" dirty="0"/>
              <a:t> con OSPF habilitado.</a:t>
            </a:r>
          </a:p>
          <a:p>
            <a:pPr marL="0" indent="0">
              <a:buNone/>
            </a:pPr>
            <a:r>
              <a:rPr lang="es-ES" sz="1600" dirty="0"/>
              <a:t>El envío de mensajes innecesarios en una LAN afecta la red de tres maneras: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b="1" dirty="0"/>
              <a:t>Uso ineficaz del ancho de banda</a:t>
            </a:r>
            <a:r>
              <a:rPr lang="es-ES" sz="1600" dirty="0"/>
              <a:t> -se consume el ancho de banda disponible con el transporte de mensajes innecesarios.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B02A9600-3C53-B3B2-5E14-D59D733EF75C}"/>
              </a:ext>
            </a:extLst>
          </p:cNvPr>
          <p:cNvSpPr txBox="1">
            <a:spLocks/>
          </p:cNvSpPr>
          <p:nvPr/>
        </p:nvSpPr>
        <p:spPr bwMode="auto">
          <a:xfrm>
            <a:off x="169984" y="2619285"/>
            <a:ext cx="3083169" cy="21566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182880" bIns="45720" numCol="1" anchor="t" anchorCtr="0" compatLnSpc="1">
            <a:prstTxWarp prst="textNoShape">
              <a:avLst/>
            </a:prstTxWarp>
          </a:bodyPr>
          <a:lstStyle>
            <a:lvl1pPr marL="169863" indent="-169863" algn="l" defTabSz="684213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Wingdings" panose="05000000000000000000" pitchFamily="2" charset="2"/>
              <a:buChar char="§"/>
              <a:defRPr lang="en-US" sz="1500" kern="1200">
                <a:solidFill>
                  <a:srgbClr val="000000"/>
                </a:solidFill>
                <a:latin typeface="+mn-lt"/>
                <a:ea typeface="ＭＳ Ｐゴシック" charset="0"/>
                <a:cs typeface="CiscoSans"/>
              </a:defRPr>
            </a:lvl1pPr>
            <a:lvl2pPr marL="358775" indent="-215900" algn="l" defTabSz="684213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Font typeface="Arial" charset="0"/>
              <a:buChar char="•"/>
              <a:defRPr lang="en-US" sz="1400" kern="1200">
                <a:solidFill>
                  <a:srgbClr val="000000"/>
                </a:solidFill>
                <a:latin typeface="+mn-lt"/>
                <a:ea typeface="ＭＳ Ｐゴシック" charset="0"/>
                <a:cs typeface="CiscoSans"/>
              </a:defRPr>
            </a:lvl2pPr>
            <a:lvl3pPr marL="431800" indent="-169863" algn="l" defTabSz="684213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charset="0"/>
              <a:buChar char="•"/>
              <a:defRPr lang="en-US" sz="1200" kern="1200">
                <a:solidFill>
                  <a:srgbClr val="000000"/>
                </a:solidFill>
                <a:latin typeface="+mn-lt"/>
                <a:ea typeface="ＭＳ Ｐゴシック" charset="0"/>
                <a:cs typeface="CiscoSans"/>
              </a:defRPr>
            </a:lvl3pPr>
            <a:lvl4pPr marL="503238" indent="-169863" algn="l" defTabSz="684213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charset="0"/>
              <a:buChar char="•"/>
              <a:defRPr lang="en-US" sz="1100" kern="1200">
                <a:solidFill>
                  <a:srgbClr val="000000"/>
                </a:solidFill>
                <a:latin typeface="+mn-lt"/>
                <a:ea typeface="ＭＳ Ｐゴシック" charset="0"/>
                <a:cs typeface="CiscoSans"/>
              </a:defRPr>
            </a:lvl4pPr>
            <a:lvl5pPr marL="574675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b="1" dirty="0"/>
              <a:t>Mayor riesgo de seguridad</a:t>
            </a:r>
            <a:r>
              <a:rPr lang="es-ES" sz="1600" dirty="0"/>
              <a:t> : sin configuraciones de seguridad OSPF adicionales, los mensajes OSPF se pueden interceptar con software de detección de paquetes. </a:t>
            </a:r>
          </a:p>
        </p:txBody>
      </p:sp>
    </p:spTree>
    <p:extLst>
      <p:ext uri="{BB962C8B-B14F-4D97-AF65-F5344CB8AC3E}">
        <p14:creationId xmlns:p14="http://schemas.microsoft.com/office/powerpoint/2010/main" val="3824052801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n-US" sz="1600" dirty="0"/>
              <a:t>Configuración de OSPFv2 de área única</a:t>
            </a:r>
            <a:br/>
            <a:r>
              <a:rPr lang="es-ES"/>
              <a:t>Configuración de interfaces pasivas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idx="1"/>
          </p:nvPr>
        </p:nvSpPr>
        <p:spPr>
          <a:xfrm>
            <a:off x="480447" y="809071"/>
            <a:ext cx="5354663" cy="4181383"/>
          </a:xfrm>
        </p:spPr>
        <p:txBody>
          <a:bodyPr/>
          <a:lstStyle/>
          <a:p>
            <a:r>
              <a:rPr lang="es-ES" dirty="0"/>
              <a:t>Use el comando </a:t>
            </a:r>
            <a:r>
              <a:rPr lang="es-ES" altLang="ja-JP" b="1" dirty="0"/>
              <a:t>passive-interface</a:t>
            </a:r>
            <a:r>
              <a:rPr lang="es-ES" dirty="0"/>
              <a:t> para la configuración.</a:t>
            </a:r>
          </a:p>
          <a:p>
            <a:r>
              <a:rPr lang="es-ES" dirty="0"/>
              <a:t>Use </a:t>
            </a:r>
            <a:r>
              <a:rPr lang="es-ES" altLang="ja-JP" b="1" dirty="0"/>
              <a:t>show ip protocols</a:t>
            </a:r>
            <a:r>
              <a:rPr lang="es-ES" dirty="0"/>
              <a:t> para la verificación.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5737182" y="712917"/>
            <a:ext cx="3294305" cy="2508787"/>
            <a:chOff x="3161171" y="2293744"/>
            <a:chExt cx="3294305" cy="2508787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61171" y="2293744"/>
              <a:ext cx="3294305" cy="2508787"/>
            </a:xfrm>
            <a:prstGeom prst="rect">
              <a:avLst/>
            </a:prstGeom>
          </p:spPr>
        </p:pic>
        <p:sp>
          <p:nvSpPr>
            <p:cNvPr id="5" name="Oval 4"/>
            <p:cNvSpPr/>
            <p:nvPr/>
          </p:nvSpPr>
          <p:spPr>
            <a:xfrm>
              <a:off x="3293389" y="3890075"/>
              <a:ext cx="743919" cy="557939"/>
            </a:xfrm>
            <a:prstGeom prst="ellipse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443" y="1661586"/>
            <a:ext cx="4906989" cy="46692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44298" y="2294110"/>
            <a:ext cx="3502052" cy="2698604"/>
          </a:xfrm>
          <a:prstGeom prst="rect">
            <a:avLst/>
          </a:prstGeom>
        </p:spPr>
      </p:pic>
      <p:sp>
        <p:nvSpPr>
          <p:cNvPr id="9" name="Oval 8"/>
          <p:cNvSpPr/>
          <p:nvPr/>
        </p:nvSpPr>
        <p:spPr>
          <a:xfrm>
            <a:off x="1890793" y="3874576"/>
            <a:ext cx="1565329" cy="488197"/>
          </a:xfrm>
          <a:prstGeom prst="ellipse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57319"/>
      </p:ext>
    </p:extLst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n-US" sz="1600" dirty="0"/>
              <a:t>Verificación de OSPF</a:t>
            </a:r>
            <a:br/>
            <a:r>
              <a:rPr lang="es-ES"/>
              <a:t>Verificación de vecinos OSPF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idx="1"/>
          </p:nvPr>
        </p:nvSpPr>
        <p:spPr>
          <a:xfrm>
            <a:off x="480447" y="809071"/>
            <a:ext cx="8226583" cy="4181383"/>
          </a:xfrm>
        </p:spPr>
        <p:txBody>
          <a:bodyPr/>
          <a:lstStyle/>
          <a:p>
            <a:r>
              <a:rPr lang="es-ES"/>
              <a:t>Use </a:t>
            </a:r>
            <a:r>
              <a:rPr lang="es-ES" altLang="ja-JP" b="1" dirty="0"/>
              <a:t>show ip</a:t>
            </a:r>
            <a:r>
              <a:rPr lang="es-ES"/>
              <a:t> </a:t>
            </a:r>
            <a:r>
              <a:rPr lang="es-ES" altLang="ja-JP" b="1" dirty="0"/>
              <a:t>ospf neighbor</a:t>
            </a:r>
            <a:r>
              <a:rPr lang="es-ES"/>
              <a:t> para verificar que el router haya formado una adyacencia con un router directamente conectado.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662" y="1765565"/>
            <a:ext cx="2928339" cy="196847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2549" y="1295522"/>
            <a:ext cx="3603112" cy="691328"/>
          </a:xfrm>
          <a:prstGeom prst="rect">
            <a:avLst/>
          </a:prstGeom>
        </p:spPr>
      </p:pic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7107505"/>
              </p:ext>
            </p:extLst>
          </p:nvPr>
        </p:nvGraphicFramePr>
        <p:xfrm>
          <a:off x="3440624" y="2092270"/>
          <a:ext cx="5486206" cy="26251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9484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377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9818">
                <a:tc>
                  <a:txBody>
                    <a:bodyPr/>
                    <a:lstStyle/>
                    <a:p>
                      <a:r>
                        <a:rPr lang="en-US" sz="1000" dirty="0"/>
                        <a:t>Resultados Salida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Descripción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r>
                        <a:rPr lang="en-US" sz="1000" dirty="0"/>
                        <a:t>ID del vecino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ID de router del router del vecino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r>
                        <a:rPr lang="en-US" sz="1000" dirty="0"/>
                        <a:t>Pri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spc="-30" baseline="0" dirty="0"/>
                        <a:t>La prioridad OSPFv2 de la interfaz utilizada en el proceso de elección de DR/BDR.</a:t>
                      </a:r>
                      <a:endParaRPr lang="es-ES" sz="1000" spc="-3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4000">
                <a:tc>
                  <a:txBody>
                    <a:bodyPr/>
                    <a:lstStyle/>
                    <a:p>
                      <a:r>
                        <a:rPr lang="en-US" sz="1000" dirty="0"/>
                        <a:t>Estado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spc="-30" baseline="0" dirty="0"/>
                        <a:t>Estado de OSPFv2: Full (completo) significa que la base de datos del estado de enlace ha ejecutado el algoritmo y el R1 y el router del vecino tienen LSDB idénticas. Es posible que se muestren las interfaces de acceso múltiple de Ethernet como 2WAY. El guión indica que no se requiere ningún DR/BDR.</a:t>
                      </a:r>
                      <a:endParaRPr lang="es-ES" sz="1000" spc="-3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r>
                        <a:rPr lang="en-US" sz="1000" dirty="0"/>
                        <a:t>Tiempo de inactividad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spc="-30" baseline="0" dirty="0"/>
                        <a:t>Cantidad de tiempo restante para recibir un paquete de saludo del vecino antes de declararlo inactivo. Este valor se restablece cuando se recibe un paquete de saludo.</a:t>
                      </a:r>
                      <a:endParaRPr lang="es-ES" sz="1000" spc="-3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r>
                        <a:rPr lang="en-US" sz="1000" dirty="0"/>
                        <a:t>Dirección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spc="-30" baseline="0" dirty="0"/>
                        <a:t>Dirección de la interfaz del vecino conectada directamente.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r>
                        <a:rPr lang="en-US" sz="1000" dirty="0"/>
                        <a:t>Interfaz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spc="-30" baseline="0" dirty="0"/>
                        <a:t>La Interfaz en el R1 utilizada para formar una adyacencia con el router del vecino.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7869008"/>
      </p:ext>
    </p:extLst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n-US" sz="1600" dirty="0"/>
              <a:t>Verificación de OSPF</a:t>
            </a:r>
            <a:br/>
            <a:r>
              <a:rPr lang="es-ES"/>
              <a:t>Verificación de la configuración del protocolo OSPF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idx="1"/>
          </p:nvPr>
        </p:nvSpPr>
        <p:spPr>
          <a:xfrm>
            <a:off x="480447" y="809071"/>
            <a:ext cx="8503533" cy="4181383"/>
          </a:xfrm>
        </p:spPr>
        <p:txBody>
          <a:bodyPr/>
          <a:lstStyle/>
          <a:p>
            <a:r>
              <a:rPr lang="es-ES" dirty="0"/>
              <a:t>El comando </a:t>
            </a:r>
            <a:r>
              <a:rPr lang="es-ES" altLang="ja-JP" b="1" dirty="0"/>
              <a:t>show ip protocols</a:t>
            </a:r>
            <a:r>
              <a:rPr lang="es-ES" dirty="0"/>
              <a:t> se utiliza para verificar la ID del proceso de OSPFv2, la ID del router, las redes que anuncia el router, los vecinos que envían actualizaciones de OSPF y la distancia administrativa (110 por defecto).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978" y="1952408"/>
            <a:ext cx="3407447" cy="228381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3254" y="1395254"/>
            <a:ext cx="3984436" cy="3314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941940"/>
      </p:ext>
    </p:extLst>
  </p:cSld>
  <p:clrMapOvr>
    <a:masterClrMapping/>
  </p:clrMapOvr>
  <p:transition spd="slow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n-US" sz="1600" dirty="0"/>
              <a:t>Verificación de OSPF</a:t>
            </a:r>
            <a:br/>
            <a:r>
              <a:rPr lang="es-ES"/>
              <a:t>Verificación de la información del proceso de OSPF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idx="1"/>
          </p:nvPr>
        </p:nvSpPr>
        <p:spPr>
          <a:xfrm>
            <a:off x="480447" y="809071"/>
            <a:ext cx="8556195" cy="4181383"/>
          </a:xfrm>
        </p:spPr>
        <p:txBody>
          <a:bodyPr/>
          <a:lstStyle/>
          <a:p>
            <a:r>
              <a:rPr lang="es-ES" dirty="0"/>
              <a:t>El comando </a:t>
            </a:r>
            <a:r>
              <a:rPr lang="es-ES" altLang="ja-JP" b="1" dirty="0"/>
              <a:t>show ip</a:t>
            </a:r>
            <a:r>
              <a:rPr lang="es-ES" dirty="0"/>
              <a:t> </a:t>
            </a:r>
            <a:r>
              <a:rPr lang="es-ES" altLang="ja-JP" b="1" dirty="0"/>
              <a:t>ospf</a:t>
            </a:r>
            <a:r>
              <a:rPr lang="es-ES" dirty="0"/>
              <a:t> es otra forma de ver la ID del proceso de OSPFv2 y la ID del router.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741" y="1301855"/>
            <a:ext cx="3915543" cy="358010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2020" y="1759057"/>
            <a:ext cx="3744622" cy="2338791"/>
          </a:xfrm>
          <a:prstGeom prst="rect">
            <a:avLst/>
          </a:prstGeom>
        </p:spPr>
      </p:pic>
      <p:cxnSp>
        <p:nvCxnSpPr>
          <p:cNvPr id="8" name="Elbow Connector 7"/>
          <p:cNvCxnSpPr/>
          <p:nvPr/>
        </p:nvCxnSpPr>
        <p:spPr>
          <a:xfrm flipV="1">
            <a:off x="1371600" y="1828802"/>
            <a:ext cx="3952068" cy="2975673"/>
          </a:xfrm>
          <a:prstGeom prst="bentConnector3">
            <a:avLst>
              <a:gd name="adj1" fmla="val 84706"/>
            </a:avLst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7600887"/>
      </p:ext>
    </p:extLst>
  </p:cSld>
  <p:clrMapOvr>
    <a:masterClrMapping/>
  </p:clrMapOvr>
  <p:transition spd="slow"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n-US" sz="1600" dirty="0"/>
              <a:t>Verificación de OSPF</a:t>
            </a:r>
            <a:br/>
            <a:r>
              <a:rPr lang="es-ES"/>
              <a:t>Verificación de la configuración de la interfaz de OSPF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idx="1"/>
          </p:nvPr>
        </p:nvSpPr>
        <p:spPr>
          <a:xfrm>
            <a:off x="480447" y="809071"/>
            <a:ext cx="8226583" cy="4181383"/>
          </a:xfrm>
        </p:spPr>
        <p:txBody>
          <a:bodyPr/>
          <a:lstStyle/>
          <a:p>
            <a:r>
              <a:rPr lang="es-ES"/>
              <a:t>Utilice el comando </a:t>
            </a:r>
            <a:r>
              <a:rPr lang="es-ES" altLang="ja-JP" b="1" dirty="0"/>
              <a:t>show ip</a:t>
            </a:r>
            <a:r>
              <a:rPr lang="es-ES"/>
              <a:t> </a:t>
            </a:r>
            <a:r>
              <a:rPr lang="es-ES" altLang="ja-JP" b="1" dirty="0"/>
              <a:t>ospf interface</a:t>
            </a:r>
            <a:r>
              <a:rPr lang="es-ES"/>
              <a:t> para ver los detalles de cada interfaz con OSPFv2 habilitado, en especial, para ver si las instrucciones network se compusieron correctamente.</a:t>
            </a:r>
          </a:p>
          <a:p>
            <a:r>
              <a:rPr lang="es-ES"/>
              <a:t>Use el comando </a:t>
            </a:r>
            <a:r>
              <a:rPr lang="es-ES" altLang="ja-JP" b="1" dirty="0"/>
              <a:t>show ip</a:t>
            </a:r>
            <a:r>
              <a:rPr lang="es-ES"/>
              <a:t> </a:t>
            </a:r>
            <a:r>
              <a:rPr lang="es-ES" altLang="ja-JP" b="1" dirty="0"/>
              <a:t>ospf interface brief</a:t>
            </a:r>
            <a:r>
              <a:rPr lang="es-ES"/>
              <a:t> para ver la información clave sobre las interfaces habilitadas para OSPFv2 en un router en particular.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724" y="2390673"/>
            <a:ext cx="5048250" cy="1238250"/>
          </a:xfrm>
          <a:prstGeom prst="rect">
            <a:avLst/>
          </a:prstGeom>
        </p:spPr>
      </p:pic>
      <p:pic>
        <p:nvPicPr>
          <p:cNvPr id="3" name="Picture 1">
            <a:extLst>
              <a:ext uri="{FF2B5EF4-FFF2-40B4-BE49-F238E27FC236}">
                <a16:creationId xmlns:a16="http://schemas.microsoft.com/office/drawing/2014/main" id="{783A6534-20EE-D6AD-1D1E-BC9D122A0E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0974" y="2390673"/>
            <a:ext cx="3407447" cy="2283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25773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6"/>
          <p:cNvSpPr>
            <a:spLocks noGrp="1" noChangeArrowheads="1"/>
          </p:cNvSpPr>
          <p:nvPr>
            <p:ph idx="1"/>
          </p:nvPr>
        </p:nvSpPr>
        <p:spPr>
          <a:xfrm>
            <a:off x="138799" y="1282837"/>
            <a:ext cx="5719316" cy="1288913"/>
          </a:xfrm>
        </p:spPr>
        <p:txBody>
          <a:bodyPr/>
          <a:lstStyle/>
          <a:p>
            <a:r>
              <a:rPr lang="es-ES" dirty="0"/>
              <a:t>OSPF utiliza el algoritmo de </a:t>
            </a:r>
            <a:r>
              <a:rPr lang="es-ES" b="1" dirty="0">
                <a:solidFill>
                  <a:srgbClr val="FF0000"/>
                </a:solidFill>
              </a:rPr>
              <a:t>primero la ruta más corta (SPF) Dijkstra para seleccionar la mejor ruta.</a:t>
            </a:r>
          </a:p>
          <a:p>
            <a:r>
              <a:rPr lang="es-ES" dirty="0"/>
              <a:t>La distancia administrativa se utiliza para determinar qué ruta se instala en la tabla de ruteo cuando la ruta se detecta de múltiples fuentes.</a:t>
            </a:r>
          </a:p>
          <a:p>
            <a:pPr lvl="1"/>
            <a:r>
              <a:rPr lang="es-ES" dirty="0"/>
              <a:t>La menor distancia administrativa es la que se agrega a la tabla de ruteo.</a:t>
            </a:r>
          </a:p>
          <a:p>
            <a:pPr marL="261937" lvl="2" indent="0">
              <a:buNone/>
            </a:pPr>
            <a:endParaRPr lang="es-ES" altLang="ja-JP" dirty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2" y="41393"/>
            <a:ext cx="3771898" cy="757551"/>
          </a:xfrm>
        </p:spPr>
        <p:txBody>
          <a:bodyPr/>
          <a:lstStyle/>
          <a:p>
            <a:r>
              <a:rPr lang="es-ES" altLang="en-US" sz="1600" dirty="0"/>
              <a:t>Abrir primero la ruta más corta</a:t>
            </a:r>
            <a:br>
              <a:rPr dirty="0"/>
            </a:br>
            <a:r>
              <a:rPr lang="es-ES" dirty="0"/>
              <a:t>Características de OSPF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0224" y="1282837"/>
            <a:ext cx="2206427" cy="2047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454206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n-US" sz="1600" dirty="0"/>
              <a:t>Abrir primero la ruta más corta</a:t>
            </a:r>
            <a:br/>
            <a:r>
              <a:rPr lang="es-ES"/>
              <a:t>OSPF de área única y multiárea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972" y="2023891"/>
            <a:ext cx="3255855" cy="540514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394478" y="2787076"/>
            <a:ext cx="3060000" cy="900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050" dirty="0">
                <a:solidFill>
                  <a:schemeClr val="bg1"/>
                </a:solidFill>
              </a:rPr>
              <a:t>Todos los routers se alojan en un área.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050" dirty="0">
                <a:solidFill>
                  <a:schemeClr val="bg1"/>
                </a:solidFill>
              </a:rPr>
              <a:t>Se denomina área troncal.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050" dirty="0">
                <a:solidFill>
                  <a:schemeClr val="bg1"/>
                </a:solidFill>
              </a:rPr>
              <a:t>Conocido como Área 0.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050" dirty="0">
                <a:solidFill>
                  <a:schemeClr val="bg1"/>
                </a:solidFill>
              </a:rPr>
              <a:t>Se utiliza en redes más pequeñas con pocos routers.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3914" y="712920"/>
            <a:ext cx="5016966" cy="2064019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4095991" y="2776743"/>
            <a:ext cx="4327338" cy="1546577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050" dirty="0">
                <a:solidFill>
                  <a:schemeClr val="bg1"/>
                </a:solidFill>
              </a:rPr>
              <a:t>Diseñado mediante un esquema jerárquico.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050" dirty="0">
                <a:solidFill>
                  <a:schemeClr val="bg1"/>
                </a:solidFill>
              </a:rPr>
              <a:t>Todas las áreas se conectan al área 0.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050" dirty="0">
                <a:solidFill>
                  <a:schemeClr val="bg1"/>
                </a:solidFill>
              </a:rPr>
              <a:t>Visto más comúnmente con varias áreas alrededor del área 0 (como una margarita o aster).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050" dirty="0">
                <a:solidFill>
                  <a:schemeClr val="bg1"/>
                </a:solidFill>
              </a:rPr>
              <a:t>Los routers que conectan el área 0 con otra área se conocen como routers de área perimetral (ABR).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050" dirty="0">
                <a:solidFill>
                  <a:schemeClr val="bg1"/>
                </a:solidFill>
              </a:rPr>
              <a:t>Se usa en redes grandes.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050" dirty="0">
                <a:solidFill>
                  <a:schemeClr val="bg1"/>
                </a:solidFill>
              </a:rPr>
              <a:t>Varias áreas reducen la sobrecarga de memoria y procesamiento.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050" dirty="0">
                <a:solidFill>
                  <a:schemeClr val="bg1"/>
                </a:solidFill>
              </a:rPr>
              <a:t>Una falla en un área no afecta las otras áreas.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549113" y="4595247"/>
            <a:ext cx="5530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/>
              <a:t>El cargador original era Hugowolf en Wikipedia en inglés; se transfirió de en.wikipedia a Commons mediante DieBuche con CommonsHelper CC BY-SA 3.0 (https://commons.wikimedia.org/w/index.php?curid=10285606).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05" b="38726"/>
          <a:stretch/>
        </p:blipFill>
        <p:spPr>
          <a:xfrm>
            <a:off x="8310976" y="3029919"/>
            <a:ext cx="489779" cy="410706"/>
          </a:xfrm>
          <a:prstGeom prst="rect">
            <a:avLst/>
          </a:prstGeom>
        </p:spPr>
      </p:pic>
      <p:cxnSp>
        <p:nvCxnSpPr>
          <p:cNvPr id="23" name="Straight Arrow Connector 22"/>
          <p:cNvCxnSpPr>
            <a:stCxn id="9" idx="2"/>
          </p:cNvCxnSpPr>
          <p:nvPr/>
        </p:nvCxnSpPr>
        <p:spPr>
          <a:xfrm>
            <a:off x="8555866" y="3440625"/>
            <a:ext cx="14699" cy="11701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81925" y="1495586"/>
            <a:ext cx="2159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solidFill>
                  <a:schemeClr val="accent4"/>
                </a:solidFill>
              </a:rPr>
              <a:t>OSPF de área única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336583" y="400373"/>
            <a:ext cx="2264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chemeClr val="accent4"/>
                </a:solidFill>
              </a:rPr>
              <a:t>OSPF multiárea</a:t>
            </a:r>
          </a:p>
        </p:txBody>
      </p:sp>
    </p:spTree>
    <p:extLst>
      <p:ext uri="{BB962C8B-B14F-4D97-AF65-F5344CB8AC3E}">
        <p14:creationId xmlns:p14="http://schemas.microsoft.com/office/powerpoint/2010/main" val="4132464676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n-US" sz="1600" dirty="0"/>
              <a:t>ID de routers OSPF</a:t>
            </a:r>
            <a:br/>
            <a:r>
              <a:rPr lang="es-ES"/>
              <a:t>Topología de la red OSPF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idx="1"/>
          </p:nvPr>
        </p:nvSpPr>
        <p:spPr>
          <a:xfrm>
            <a:off x="395206" y="809071"/>
            <a:ext cx="6131323" cy="430793"/>
          </a:xfrm>
        </p:spPr>
        <p:txBody>
          <a:bodyPr/>
          <a:lstStyle/>
          <a:p>
            <a:r>
              <a:rPr lang="es-ES" dirty="0"/>
              <a:t>Topología que se utiliza para describir la configuración de OSPF.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8682" y="1279289"/>
            <a:ext cx="4682174" cy="3561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586646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n-US" sz="1600" dirty="0"/>
              <a:t>ID del router OSPF</a:t>
            </a:r>
            <a:br/>
            <a:r>
              <a:rPr lang="es-ES"/>
              <a:t>Modo de configuración del router OSPF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idx="1"/>
          </p:nvPr>
        </p:nvSpPr>
        <p:spPr>
          <a:xfrm>
            <a:off x="278968" y="809071"/>
            <a:ext cx="8224951" cy="430793"/>
          </a:xfrm>
        </p:spPr>
        <p:txBody>
          <a:bodyPr/>
          <a:lstStyle/>
          <a:p>
            <a:r>
              <a:rPr lang="es-ES" dirty="0"/>
              <a:t>La configuración de OSPFv2 usa el modo de configuración de router OSPF.</a:t>
            </a:r>
          </a:p>
          <a:p>
            <a:pPr lvl="1"/>
            <a:r>
              <a:rPr lang="es-ES" dirty="0"/>
              <a:t>En el modo de configuración global, escriba </a:t>
            </a:r>
            <a:r>
              <a:rPr lang="es-ES" altLang="ja-JP" b="1" dirty="0"/>
              <a:t>router ospf</a:t>
            </a:r>
            <a:r>
              <a:rPr lang="es-ES" dirty="0"/>
              <a:t> </a:t>
            </a:r>
            <a:r>
              <a:rPr lang="es-ES" altLang="ja-JP" i="1" dirty="0"/>
              <a:t>process-id</a:t>
            </a:r>
            <a:r>
              <a:rPr lang="es-ES" dirty="0"/>
              <a:t> para ingresar los comandos.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80" y="1652424"/>
            <a:ext cx="7286625" cy="2505075"/>
          </a:xfrm>
          <a:prstGeom prst="rect">
            <a:avLst/>
          </a:prstGeom>
        </p:spPr>
      </p:pic>
      <p:sp>
        <p:nvSpPr>
          <p:cNvPr id="6" name="Rectangle 34"/>
          <p:cNvSpPr txBox="1">
            <a:spLocks noChangeArrowheads="1"/>
          </p:cNvSpPr>
          <p:nvPr/>
        </p:nvSpPr>
        <p:spPr bwMode="auto">
          <a:xfrm>
            <a:off x="2614955" y="4281264"/>
            <a:ext cx="3888000" cy="290736"/>
          </a:xfrm>
          <a:prstGeom prst="rect">
            <a:avLst/>
          </a:prstGeom>
          <a:ln/>
          <a:extLst>
            <a:ext uri="{FAA26D3D-D897-4be2-8F04-BA451C77F1D7}">
              <ma14:placeholderFlag xmlns:ma14="http://schemas.microsoft.com/office/mac/drawingml/2011/main" xmlns:mc="http://schemas.openxmlformats.org/markup-compatibility/2006" xmlns:a14="http://schemas.microsoft.com/office/drawing/2010/main"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 val="1"/>
            </a:ext>
          </a:ex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61593" tIns="30796" rIns="61593" bIns="30796" numCol="1" anchor="ctr" anchorCtr="0" compatLnSpc="1">
            <a:prstTxWarp prst="textNoShape">
              <a:avLst/>
            </a:prstTxWarp>
          </a:bodyPr>
          <a:lstStyle>
            <a:lvl1pPr marL="236538" indent="-236538" algn="l" defTabSz="814388" rtl="0" eaLnBrk="0" fontAlgn="base" hangingPunct="0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574675" indent="-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14400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254125" indent="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604963" indent="223838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0621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6pPr>
            <a:lvl7pPr marL="25193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7pPr>
            <a:lvl8pPr marL="29765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8pPr>
            <a:lvl9pPr marL="34337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 eaLnBrk="1" hangingPunct="1">
              <a:spcBef>
                <a:spcPct val="30000"/>
              </a:spcBef>
              <a:buNone/>
            </a:pPr>
            <a:r>
              <a:rPr lang="es-ES" sz="1200" kern="0" dirty="0"/>
              <a:t>Observe que se utilizan otros comandos en este modo.</a:t>
            </a:r>
            <a:endParaRPr lang="es-ES" sz="1500" kern="0" dirty="0"/>
          </a:p>
        </p:txBody>
      </p:sp>
    </p:spTree>
    <p:extLst>
      <p:ext uri="{BB962C8B-B14F-4D97-AF65-F5344CB8AC3E}">
        <p14:creationId xmlns:p14="http://schemas.microsoft.com/office/powerpoint/2010/main" val="332620815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n-US" sz="1600" dirty="0"/>
              <a:t>ID de router OSPF</a:t>
            </a:r>
            <a:br/>
            <a:r>
              <a:rPr lang="es-ES"/>
              <a:t>ID de router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idx="1"/>
          </p:nvPr>
        </p:nvSpPr>
        <p:spPr>
          <a:xfrm>
            <a:off x="162733" y="809071"/>
            <a:ext cx="5241606" cy="3757067"/>
          </a:xfrm>
        </p:spPr>
        <p:txBody>
          <a:bodyPr/>
          <a:lstStyle/>
          <a:p>
            <a:r>
              <a:rPr lang="es-ES" dirty="0"/>
              <a:t>Las ID de router se utilizan para identificar un router OSPF.</a:t>
            </a:r>
          </a:p>
          <a:p>
            <a:r>
              <a:rPr lang="es-ES" dirty="0"/>
              <a:t>Las ID de router tienen 32 bits de longitud tanto en OSPFv2 (IPv4) como en OSPFv3 (IPv6).</a:t>
            </a:r>
          </a:p>
          <a:p>
            <a:r>
              <a:rPr lang="es-ES" dirty="0"/>
              <a:t>Se utilizan en la elección del DR (</a:t>
            </a:r>
            <a:r>
              <a:rPr lang="es-ES" dirty="0" err="1"/>
              <a:t>Router</a:t>
            </a:r>
            <a:r>
              <a:rPr lang="es-ES" dirty="0"/>
              <a:t> designado).</a:t>
            </a:r>
          </a:p>
          <a:p>
            <a:r>
              <a:rPr lang="es-ES" dirty="0"/>
              <a:t>Formas en que un router recibe una ID de router:</a:t>
            </a:r>
          </a:p>
          <a:p>
            <a:pPr marL="485775" lvl="1" indent="-342900">
              <a:buFont typeface="+mj-lt"/>
              <a:buAutoNum type="arabicPeriod"/>
            </a:pPr>
            <a:r>
              <a:rPr lang="es-ES" dirty="0"/>
              <a:t>Se configura con el comando del modo de configuración </a:t>
            </a:r>
            <a:br>
              <a:rPr lang="es-ES" dirty="0"/>
            </a:br>
            <a:r>
              <a:rPr lang="es-ES" dirty="0"/>
              <a:t>de router OSPF </a:t>
            </a:r>
            <a:r>
              <a:rPr lang="es-ES" altLang="ja-JP" b="1" dirty="0">
                <a:solidFill>
                  <a:srgbClr val="FF0000"/>
                </a:solidFill>
              </a:rPr>
              <a:t>router-id </a:t>
            </a:r>
            <a:r>
              <a:rPr lang="es-ES" altLang="ja-JP" b="1" i="1" dirty="0">
                <a:solidFill>
                  <a:srgbClr val="FF0000"/>
                </a:solidFill>
              </a:rPr>
              <a:t>rid</a:t>
            </a:r>
            <a:r>
              <a:rPr lang="es-ES" dirty="0"/>
              <a:t>.</a:t>
            </a:r>
          </a:p>
          <a:p>
            <a:pPr marL="485775" lvl="1" indent="-342900">
              <a:buFont typeface="+mj-lt"/>
              <a:buAutoNum type="arabicPeriod"/>
            </a:pPr>
            <a:r>
              <a:rPr lang="es-ES" dirty="0"/>
              <a:t>Si no se configura una ID de router, se utiliza la </a:t>
            </a:r>
            <a:r>
              <a:rPr lang="es-ES" b="1" dirty="0">
                <a:solidFill>
                  <a:srgbClr val="FF0000"/>
                </a:solidFill>
              </a:rPr>
              <a:t>interfaz de </a:t>
            </a:r>
            <a:r>
              <a:rPr lang="es-ES" b="1" dirty="0" err="1">
                <a:solidFill>
                  <a:srgbClr val="FF0000"/>
                </a:solidFill>
              </a:rPr>
              <a:t>Loopback</a:t>
            </a:r>
            <a:r>
              <a:rPr lang="es-ES" b="1" dirty="0">
                <a:solidFill>
                  <a:srgbClr val="FF0000"/>
                </a:solidFill>
              </a:rPr>
              <a:t> configurada más alta</a:t>
            </a:r>
            <a:r>
              <a:rPr lang="es-ES" dirty="0"/>
              <a:t>.</a:t>
            </a:r>
          </a:p>
          <a:p>
            <a:pPr marL="485775" lvl="1" indent="-342900">
              <a:buFont typeface="+mj-lt"/>
              <a:buAutoNum type="arabicPeriod"/>
            </a:pPr>
            <a:r>
              <a:rPr lang="es-ES" spc="-30" dirty="0"/>
              <a:t>Si no hay interfaces de </a:t>
            </a:r>
            <a:r>
              <a:rPr lang="es-ES" spc="-30" dirty="0" err="1"/>
              <a:t>Loopback</a:t>
            </a:r>
            <a:r>
              <a:rPr lang="es-ES" spc="-30" dirty="0"/>
              <a:t> configuradas, se utiliza la </a:t>
            </a:r>
            <a:r>
              <a:rPr lang="es-ES" b="1" spc="-30" dirty="0">
                <a:solidFill>
                  <a:srgbClr val="FF0000"/>
                </a:solidFill>
              </a:rPr>
              <a:t>dirección IPv4 activa más alta</a:t>
            </a:r>
            <a:r>
              <a:rPr lang="es-ES" spc="-30" dirty="0"/>
              <a:t>.</a:t>
            </a:r>
          </a:p>
        </p:txBody>
      </p:sp>
      <p:sp>
        <p:nvSpPr>
          <p:cNvPr id="6" name="Rectangle 34"/>
          <p:cNvSpPr txBox="1">
            <a:spLocks noChangeArrowheads="1"/>
          </p:cNvSpPr>
          <p:nvPr/>
        </p:nvSpPr>
        <p:spPr bwMode="auto">
          <a:xfrm>
            <a:off x="5621625" y="3359115"/>
            <a:ext cx="3165914" cy="639448"/>
          </a:xfrm>
          <a:prstGeom prst="rect">
            <a:avLst/>
          </a:prstGeom>
          <a:ln/>
          <a:extLst>
            <a:ext uri="{FAA26D3D-D897-4be2-8F04-BA451C77F1D7}">
              <ma14:placeholderFlag xmlns:ma14="http://schemas.microsoft.com/office/mac/drawingml/2011/main" xmlns:mc="http://schemas.openxmlformats.org/markup-compatibility/2006" xmlns:a14="http://schemas.microsoft.com/office/drawing/2010/main"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 val="1"/>
            </a:ext>
          </a:ex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61593" tIns="30796" rIns="61593" bIns="30796" numCol="1" anchor="ctr" anchorCtr="0" compatLnSpc="1">
            <a:prstTxWarp prst="textNoShape">
              <a:avLst/>
            </a:prstTxWarp>
          </a:bodyPr>
          <a:lstStyle>
            <a:lvl1pPr marL="236538" indent="-236538" algn="l" defTabSz="814388" rtl="0" eaLnBrk="0" fontAlgn="base" hangingPunct="0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574675" indent="-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14400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254125" indent="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604963" indent="223838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0621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6pPr>
            <a:lvl7pPr marL="25193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7pPr>
            <a:lvl8pPr marL="29765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8pPr>
            <a:lvl9pPr marL="34337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 eaLnBrk="1" hangingPunct="1">
              <a:spcBef>
                <a:spcPct val="30000"/>
              </a:spcBef>
              <a:buNone/>
            </a:pPr>
            <a:r>
              <a:rPr lang="es-ES" sz="1200" b="1" kern="0" dirty="0">
                <a:solidFill>
                  <a:schemeClr val="accent1"/>
                </a:solidFill>
              </a:rPr>
              <a:t>Si se utiliza una dirección de </a:t>
            </a:r>
            <a:r>
              <a:rPr lang="es-ES" sz="1200" b="1" kern="0" dirty="0" err="1">
                <a:solidFill>
                  <a:schemeClr val="accent1"/>
                </a:solidFill>
              </a:rPr>
              <a:t>loopback</a:t>
            </a:r>
            <a:r>
              <a:rPr lang="es-ES" sz="1200" b="1" kern="0" dirty="0">
                <a:solidFill>
                  <a:schemeClr val="accent1"/>
                </a:solidFill>
              </a:rPr>
              <a:t>, ¡no enrute esta red con la instrucción network!</a:t>
            </a:r>
            <a:endParaRPr lang="es-ES" sz="1500" b="1" kern="0" dirty="0">
              <a:solidFill>
                <a:schemeClr val="accent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0128" y="581186"/>
            <a:ext cx="3443845" cy="2609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572421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n-US" sz="1600" dirty="0"/>
              <a:t>ID de router OSPF</a:t>
            </a:r>
            <a:br/>
            <a:r>
              <a:rPr lang="es-ES"/>
              <a:t>Configuración de una ID de router OSPF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idx="1"/>
          </p:nvPr>
        </p:nvSpPr>
        <p:spPr>
          <a:xfrm>
            <a:off x="604433" y="809071"/>
            <a:ext cx="7849891" cy="4181383"/>
          </a:xfrm>
        </p:spPr>
        <p:txBody>
          <a:bodyPr/>
          <a:lstStyle/>
          <a:p>
            <a:r>
              <a:rPr lang="es-ES"/>
              <a:t>Use el comando </a:t>
            </a:r>
            <a:r>
              <a:rPr lang="es-ES" altLang="ja-JP" b="1" dirty="0"/>
              <a:t>router-id </a:t>
            </a:r>
            <a:r>
              <a:rPr lang="es-ES" altLang="ja-JP" i="1" dirty="0"/>
              <a:t>x.x.x.x</a:t>
            </a:r>
            <a:r>
              <a:rPr lang="es-ES"/>
              <a:t> para configurar una ID del router.</a:t>
            </a:r>
          </a:p>
          <a:p>
            <a:r>
              <a:rPr lang="es-ES"/>
              <a:t>Utilice el comando </a:t>
            </a:r>
            <a:r>
              <a:rPr lang="es-ES" altLang="ja-JP" b="1" dirty="0"/>
              <a:t>show ip protocols</a:t>
            </a:r>
            <a:r>
              <a:rPr lang="es-ES"/>
              <a:t> para verificar la ID del router.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3748" y="1587497"/>
            <a:ext cx="5116055" cy="3047707"/>
          </a:xfrm>
          <a:prstGeom prst="rect">
            <a:avLst/>
          </a:prstGeom>
        </p:spPr>
      </p:pic>
      <p:sp>
        <p:nvSpPr>
          <p:cNvPr id="7" name="Striped Right Arrow 6"/>
          <p:cNvSpPr/>
          <p:nvPr/>
        </p:nvSpPr>
        <p:spPr>
          <a:xfrm>
            <a:off x="1069383" y="1696920"/>
            <a:ext cx="1266614" cy="356605"/>
          </a:xfrm>
          <a:prstGeom prst="stripedRightArrow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8" name="Striped Right Arrow 7"/>
          <p:cNvSpPr/>
          <p:nvPr/>
        </p:nvSpPr>
        <p:spPr>
          <a:xfrm flipH="1">
            <a:off x="3910739" y="2469252"/>
            <a:ext cx="1266614" cy="356605"/>
          </a:xfrm>
          <a:prstGeom prst="stripedRightArrow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2758208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n-US" sz="1600" dirty="0"/>
              <a:t>ID de router OSPF</a:t>
            </a:r>
            <a:br/>
            <a:r>
              <a:rPr lang="es-ES"/>
              <a:t>Modificación de una ID de router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idx="1"/>
          </p:nvPr>
        </p:nvSpPr>
        <p:spPr>
          <a:xfrm>
            <a:off x="480447" y="809071"/>
            <a:ext cx="5952721" cy="4181383"/>
          </a:xfrm>
        </p:spPr>
        <p:txBody>
          <a:bodyPr/>
          <a:lstStyle/>
          <a:p>
            <a:r>
              <a:rPr lang="es-ES" dirty="0"/>
              <a:t>Utilice el comando </a:t>
            </a:r>
            <a:r>
              <a:rPr lang="es-ES" altLang="ja-JP" b="1" dirty="0"/>
              <a:t>clear ip</a:t>
            </a:r>
            <a:r>
              <a:rPr lang="es-ES" dirty="0"/>
              <a:t> </a:t>
            </a:r>
            <a:r>
              <a:rPr lang="es-ES" altLang="ja-JP" b="1" dirty="0"/>
              <a:t>ospf process</a:t>
            </a:r>
            <a:r>
              <a:rPr lang="es-ES" dirty="0"/>
              <a:t> después de cambiar la ID del router para que el cambio entre en vigor.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73" y="1437807"/>
            <a:ext cx="4834987" cy="1334387"/>
          </a:xfrm>
          <a:prstGeom prst="rect">
            <a:avLst/>
          </a:prstGeom>
        </p:spPr>
      </p:pic>
      <p:sp>
        <p:nvSpPr>
          <p:cNvPr id="7" name="Striped Right Arrow 6"/>
          <p:cNvSpPr/>
          <p:nvPr/>
        </p:nvSpPr>
        <p:spPr>
          <a:xfrm flipH="1">
            <a:off x="2168529" y="2489389"/>
            <a:ext cx="1266614" cy="356605"/>
          </a:xfrm>
          <a:prstGeom prst="stripedRightArrow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solidFill>
                  <a:srgbClr val="000000"/>
                </a:solidFill>
              </a:rPr>
              <a:t>RID original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683" y="2829019"/>
            <a:ext cx="5323909" cy="533121"/>
          </a:xfrm>
          <a:prstGeom prst="rect">
            <a:avLst/>
          </a:prstGeom>
        </p:spPr>
      </p:pic>
      <p:sp>
        <p:nvSpPr>
          <p:cNvPr id="8" name="Striped Right Arrow 7"/>
          <p:cNvSpPr/>
          <p:nvPr/>
        </p:nvSpPr>
        <p:spPr>
          <a:xfrm flipH="1">
            <a:off x="2648043" y="2904573"/>
            <a:ext cx="1350936" cy="356605"/>
          </a:xfrm>
          <a:prstGeom prst="stripedRightArrow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1200" b="1" dirty="0">
                <a:solidFill>
                  <a:srgbClr val="000000"/>
                </a:solidFill>
              </a:rPr>
              <a:t>RID modificada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69536" y="2484255"/>
            <a:ext cx="3378052" cy="2158200"/>
          </a:xfrm>
          <a:prstGeom prst="rect">
            <a:avLst/>
          </a:prstGeom>
        </p:spPr>
      </p:pic>
      <p:sp>
        <p:nvSpPr>
          <p:cNvPr id="10" name="Striped Right Arrow 9"/>
          <p:cNvSpPr/>
          <p:nvPr/>
        </p:nvSpPr>
        <p:spPr>
          <a:xfrm>
            <a:off x="3390563" y="4319332"/>
            <a:ext cx="2257844" cy="495430"/>
          </a:xfrm>
          <a:prstGeom prst="stripedRightArrow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solidFill>
                  <a:srgbClr val="000000"/>
                </a:solidFill>
              </a:rPr>
              <a:t>Cambio de RID aplicado</a:t>
            </a:r>
          </a:p>
        </p:txBody>
      </p:sp>
      <p:sp>
        <p:nvSpPr>
          <p:cNvPr id="11" name="Cloud Callout 10"/>
          <p:cNvSpPr/>
          <p:nvPr/>
        </p:nvSpPr>
        <p:spPr>
          <a:xfrm>
            <a:off x="6400800" y="292459"/>
            <a:ext cx="2743200" cy="1596325"/>
          </a:xfrm>
          <a:prstGeom prst="cloudCallout">
            <a:avLst>
              <a:gd name="adj1" fmla="val -40362"/>
              <a:gd name="adj2" fmla="val 87254"/>
            </a:avLst>
          </a:prstGeom>
          <a:solidFill>
            <a:srgbClr val="36A4D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chemeClr val="bg1"/>
                </a:solidFill>
              </a:rPr>
              <a:t>No olvide este comando para que el cambio de ID del router entre en vigor.</a:t>
            </a:r>
          </a:p>
        </p:txBody>
      </p:sp>
    </p:spTree>
    <p:extLst>
      <p:ext uri="{BB962C8B-B14F-4D97-AF65-F5344CB8AC3E}">
        <p14:creationId xmlns:p14="http://schemas.microsoft.com/office/powerpoint/2010/main" val="4007881537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n-US" sz="1600" dirty="0"/>
              <a:t>ID del router OSPF</a:t>
            </a:r>
            <a:br>
              <a:rPr dirty="0"/>
            </a:br>
            <a:r>
              <a:rPr lang="es-ES" dirty="0"/>
              <a:t>Uso de una interfaz de </a:t>
            </a:r>
            <a:r>
              <a:rPr lang="es-ES" dirty="0" err="1"/>
              <a:t>Loopback</a:t>
            </a:r>
            <a:r>
              <a:rPr lang="es-ES" dirty="0"/>
              <a:t> como ID del </a:t>
            </a:r>
            <a:r>
              <a:rPr lang="es-ES" dirty="0" err="1"/>
              <a:t>router</a:t>
            </a:r>
            <a:endParaRPr lang="es-E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idx="1"/>
          </p:nvPr>
        </p:nvSpPr>
        <p:spPr>
          <a:xfrm>
            <a:off x="480447" y="809071"/>
            <a:ext cx="5952721" cy="4181383"/>
          </a:xfrm>
        </p:spPr>
        <p:txBody>
          <a:bodyPr/>
          <a:lstStyle/>
          <a:p>
            <a:r>
              <a:rPr lang="es-ES" dirty="0"/>
              <a:t>La versión de IOS más antigua no tiene el comando </a:t>
            </a:r>
            <a:r>
              <a:rPr lang="es-ES" altLang="ja-JP" b="1" dirty="0"/>
              <a:t>router-id</a:t>
            </a:r>
            <a:r>
              <a:rPr lang="es-ES" dirty="0"/>
              <a:t> de configuración de OSPF. </a:t>
            </a:r>
          </a:p>
          <a:p>
            <a:r>
              <a:rPr lang="es-ES" dirty="0"/>
              <a:t>Las interfaces de </a:t>
            </a:r>
            <a:r>
              <a:rPr lang="es-ES" dirty="0" err="1"/>
              <a:t>Loopback</a:t>
            </a:r>
            <a:r>
              <a:rPr lang="es-ES" dirty="0"/>
              <a:t> se utilizan para proporcionar una ID del </a:t>
            </a:r>
            <a:r>
              <a:rPr lang="es-ES" dirty="0" err="1"/>
              <a:t>router</a:t>
            </a:r>
            <a:r>
              <a:rPr lang="es-ES" dirty="0"/>
              <a:t> estable.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5459" y="3043895"/>
            <a:ext cx="4943475" cy="1057275"/>
          </a:xfrm>
          <a:prstGeom prst="rect">
            <a:avLst/>
          </a:prstGeom>
        </p:spPr>
      </p:pic>
      <p:sp>
        <p:nvSpPr>
          <p:cNvPr id="12" name="Cloud Callout 11"/>
          <p:cNvSpPr/>
          <p:nvPr/>
        </p:nvSpPr>
        <p:spPr>
          <a:xfrm>
            <a:off x="6400800" y="726799"/>
            <a:ext cx="2743200" cy="1596325"/>
          </a:xfrm>
          <a:prstGeom prst="cloudCallout">
            <a:avLst>
              <a:gd name="adj1" fmla="val -65786"/>
              <a:gd name="adj2" fmla="val 88710"/>
            </a:avLst>
          </a:prstGeom>
          <a:solidFill>
            <a:srgbClr val="7030A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chemeClr val="bg1"/>
                </a:solidFill>
              </a:rPr>
              <a:t>¡NO anuncie esta red! Es un error común en las configuraciones de OSPF.</a:t>
            </a:r>
          </a:p>
        </p:txBody>
      </p:sp>
    </p:spTree>
    <p:extLst>
      <p:ext uri="{BB962C8B-B14F-4D97-AF65-F5344CB8AC3E}">
        <p14:creationId xmlns:p14="http://schemas.microsoft.com/office/powerpoint/2010/main" val="356392400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Default Theme">
  <a:themeElements>
    <a:clrScheme name="Custom 6">
      <a:dk1>
        <a:srgbClr val="58585B"/>
      </a:dk1>
      <a:lt1>
        <a:srgbClr val="FFFFFF"/>
      </a:lt1>
      <a:dk2>
        <a:srgbClr val="58585B"/>
      </a:dk2>
      <a:lt2>
        <a:srgbClr val="81C569"/>
      </a:lt2>
      <a:accent1>
        <a:srgbClr val="004C69"/>
      </a:accent1>
      <a:accent2>
        <a:srgbClr val="9E0B0F"/>
      </a:accent2>
      <a:accent3>
        <a:srgbClr val="FFFFFF"/>
      </a:accent3>
      <a:accent4>
        <a:srgbClr val="367187"/>
      </a:accent4>
      <a:accent5>
        <a:srgbClr val="38C6F4"/>
      </a:accent5>
      <a:accent6>
        <a:srgbClr val="FBAB18"/>
      </a:accent6>
      <a:hlink>
        <a:srgbClr val="38C6F4"/>
      </a:hlink>
      <a:folHlink>
        <a:srgbClr val="81C569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6A4D7"/>
        </a:solidFill>
        <a:ln>
          <a:noFill/>
        </a:ln>
        <a:effectLst/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Default Theme" id="{A3178FD6-045E-43BB-9FF9-79BDC55288A1}" vid="{B3635A64-254C-4D4D-B1C2-6197525273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12051</TotalTime>
  <Words>1693</Words>
  <Application>Microsoft Office PowerPoint</Application>
  <PresentationFormat>Presentación en pantalla (16:9)</PresentationFormat>
  <Paragraphs>174</Paragraphs>
  <Slides>19</Slides>
  <Notes>19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4" baseType="lpstr">
      <vt:lpstr>Arial</vt:lpstr>
      <vt:lpstr>Calibri</vt:lpstr>
      <vt:lpstr>CiscoSans ExtraLight</vt:lpstr>
      <vt:lpstr>Wingdings</vt:lpstr>
      <vt:lpstr>Default Theme</vt:lpstr>
      <vt:lpstr>Configuración de OSPF</vt:lpstr>
      <vt:lpstr>Abrir primero la ruta más corta Características de OSPF</vt:lpstr>
      <vt:lpstr>Abrir primero la ruta más corta OSPF de área única y multiárea</vt:lpstr>
      <vt:lpstr>ID de routers OSPF Topología de la red OSPF</vt:lpstr>
      <vt:lpstr>ID del router OSPF Modo de configuración del router OSPF</vt:lpstr>
      <vt:lpstr>ID de router OSPF ID de router</vt:lpstr>
      <vt:lpstr>ID de router OSPF Configuración de una ID de router OSPF</vt:lpstr>
      <vt:lpstr>ID de router OSPF Modificación de una ID de router</vt:lpstr>
      <vt:lpstr>ID del router OSPF Uso de una interfaz de Loopback como ID del router</vt:lpstr>
      <vt:lpstr>Configuración de OSPFv2 de área única Habilitación de OSPF en las interfaces</vt:lpstr>
      <vt:lpstr>Configuración de OSPFv2 de área única Máscara de comodín</vt:lpstr>
      <vt:lpstr>Configuración de OSPFv2 de área única Comando network</vt:lpstr>
      <vt:lpstr>Configuración de OSPFv2 de área única Interfaz pasiva</vt:lpstr>
      <vt:lpstr>Configuración de OSPFv2 de área única Interfaz pasiva</vt:lpstr>
      <vt:lpstr>Configuración de OSPFv2 de área única Configuración de interfaces pasivas</vt:lpstr>
      <vt:lpstr>Verificación de OSPF Verificación de vecinos OSPF</vt:lpstr>
      <vt:lpstr>Verificación de OSPF Verificación de la configuración del protocolo OSPF</vt:lpstr>
      <vt:lpstr>Verificación de OSPF Verificación de la información del proceso de OSPF</vt:lpstr>
      <vt:lpstr>Verificación de OSPF Verificación de la configuración de la interfaz de OSPF</vt:lpstr>
    </vt:vector>
  </TitlesOfParts>
  <Company>Cisco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bvachon@cisco.com</dc:creator>
  <cp:lastModifiedBy>Lizethe Pérez Fuertes</cp:lastModifiedBy>
  <cp:revision>601</cp:revision>
  <dcterms:created xsi:type="dcterms:W3CDTF">2016-08-22T22:27:36Z</dcterms:created>
  <dcterms:modified xsi:type="dcterms:W3CDTF">2023-09-03T23:07:56Z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ffisync_ProviderInitializationData">
    <vt:lpwstr>https://cisco.jiveon.com</vt:lpwstr>
  </property>
  <property fmtid="{D5CDD505-2E9C-101B-9397-08002B2CF9AE}" pid="3" name="Offisync_UpdateToken">
    <vt:lpwstr>1</vt:lpwstr>
  </property>
  <property fmtid="{D5CDD505-2E9C-101B-9397-08002B2CF9AE}" pid="4" name="Offisync_ServerID">
    <vt:lpwstr>07841bbc-cd3c-4a76-827f-75a2226890f4</vt:lpwstr>
  </property>
  <property fmtid="{D5CDD505-2E9C-101B-9397-08002B2CF9AE}" pid="5" name="Offisync_UniqueId">
    <vt:lpwstr>1702406</vt:lpwstr>
  </property>
  <property fmtid="{D5CDD505-2E9C-101B-9397-08002B2CF9AE}" pid="6" name="Jive_VersionGuid">
    <vt:lpwstr>fd96a0b3-f68d-4727-8e4f-2128d37ed30a</vt:lpwstr>
  </property>
  <property fmtid="{D5CDD505-2E9C-101B-9397-08002B2CF9AE}" pid="7" name="Jive_LatestUserAccountName">
    <vt:lpwstr>alljohns</vt:lpwstr>
  </property>
</Properties>
</file>