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303" r:id="rId4"/>
    <p:sldId id="277" r:id="rId5"/>
    <p:sldId id="261" r:id="rId6"/>
    <p:sldId id="275" r:id="rId7"/>
    <p:sldId id="462" r:id="rId8"/>
    <p:sldId id="278" r:id="rId9"/>
    <p:sldId id="270" r:id="rId10"/>
    <p:sldId id="279" r:id="rId11"/>
    <p:sldId id="281" r:id="rId12"/>
    <p:sldId id="282" r:id="rId13"/>
    <p:sldId id="304" r:id="rId14"/>
    <p:sldId id="463" r:id="rId15"/>
    <p:sldId id="464" r:id="rId16"/>
    <p:sldId id="30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9" d="100"/>
          <a:sy n="79" d="100"/>
        </p:scale>
        <p:origin x="108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276872"/>
            <a:ext cx="6512768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IPv4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B08534-A09F-1500-A8A9-F7AE711BF2D0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pic>
        <p:nvPicPr>
          <p:cNvPr id="9" name="Imagen 8" descr="Imagen que contiene dibujo, pelota, azul&#10;&#10;Descripción generada automáticamente">
            <a:extLst>
              <a:ext uri="{FF2B5EF4-FFF2-40B4-BE49-F238E27FC236}">
                <a16:creationId xmlns:a16="http://schemas.microsoft.com/office/drawing/2014/main" id="{5C61F4C1-661C-2AEA-16FD-8FFBD746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4" y="3140968"/>
            <a:ext cx="45720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máscara de subred 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en notación punto decimal?</a:t>
            </a:r>
          </a:p>
          <a:p>
            <a:pPr marL="12700" marR="5080" algn="just">
              <a:lnSpc>
                <a:spcPct val="15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119523"/>
            <a:ext cx="4051741" cy="22322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62E2C6-F53E-DB20-39B8-7C4D866D0524}"/>
              </a:ext>
            </a:extLst>
          </p:cNvPr>
          <p:cNvSpPr txBox="1"/>
          <p:nvPr/>
        </p:nvSpPr>
        <p:spPr>
          <a:xfrm>
            <a:off x="679448" y="3189531"/>
            <a:ext cx="7805791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binario: 11111111.1111111.11111100.00000000</a:t>
            </a:r>
          </a:p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decimal : 255.255.252.0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631440" y="1139647"/>
            <a:ext cx="7937004" cy="125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EF0549-B703-A39B-A5D3-28A9D1519B73}"/>
              </a:ext>
            </a:extLst>
          </p:cNvPr>
          <p:cNvSpPr txBox="1"/>
          <p:nvPr/>
        </p:nvSpPr>
        <p:spPr>
          <a:xfrm>
            <a:off x="541666" y="3398355"/>
            <a:ext cx="799288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IPv4:            10.25.96.2           0001010. 00011001. 01100000. 00000010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subred: 255.255.252.0       1111111. 11111111. 11111100. 00000000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---------------------    ----------------------------------------------------------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subred:   10.25.96.0          0001010. 00011001. 01100000. 00000000</a:t>
            </a: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75D76A2-3D27-80A5-D26B-F3B88B1E6718}"/>
              </a:ext>
            </a:extLst>
          </p:cNvPr>
          <p:cNvSpPr txBox="1"/>
          <p:nvPr/>
        </p:nvSpPr>
        <p:spPr>
          <a:xfrm>
            <a:off x="597550" y="2924944"/>
            <a:ext cx="746895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subred: 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Realizar un </a:t>
            </a:r>
            <a:r>
              <a:rPr lang="es-ES" b="1" dirty="0">
                <a:solidFill>
                  <a:srgbClr val="FF0000"/>
                </a:solidFill>
                <a:cs typeface="Times New Roman"/>
              </a:rPr>
              <a:t>and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 binario entre la IP y la máscara de subred.</a:t>
            </a:r>
            <a:endParaRPr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7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569413" y="1195546"/>
            <a:ext cx="7867510" cy="1316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 de una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B4948F-9B79-DCD0-7ABC-D58D168C43CA}"/>
              </a:ext>
            </a:extLst>
          </p:cNvPr>
          <p:cNvSpPr txBox="1"/>
          <p:nvPr/>
        </p:nvSpPr>
        <p:spPr>
          <a:xfrm>
            <a:off x="802474" y="4894468"/>
            <a:ext cx="5722250" cy="167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Byte crítico: </a:t>
            </a:r>
            <a:r>
              <a:rPr lang="es-ES" b="1" dirty="0"/>
              <a:t>255.255.</a:t>
            </a:r>
            <a:r>
              <a:rPr lang="es-ES" b="1" dirty="0">
                <a:solidFill>
                  <a:srgbClr val="FF0000"/>
                </a:solidFill>
              </a:rPr>
              <a:t>252</a:t>
            </a:r>
            <a:r>
              <a:rPr lang="es-ES" b="1" dirty="0"/>
              <a:t>.0      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Desplazamiento en el byte crítico: </a:t>
            </a:r>
            <a:r>
              <a:rPr lang="es-ES" b="1" dirty="0"/>
              <a:t>256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– 252 = </a:t>
            </a:r>
            <a:r>
              <a:rPr lang="es-ES" b="1" dirty="0">
                <a:solidFill>
                  <a:srgbClr val="FF0000"/>
                </a:solidFill>
              </a:rPr>
              <a:t>4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de subred:        10. 25. 96. 0 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broadcast:  </a:t>
            </a:r>
            <a:r>
              <a:rPr lang="es-ES" b="1" dirty="0">
                <a:highlight>
                  <a:srgbClr val="FFFF00"/>
                </a:highlight>
              </a:rPr>
              <a:t>10. 25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FF"/>
                </a:highlight>
              </a:rPr>
              <a:t>96 + 3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00"/>
                </a:highlight>
              </a:rPr>
              <a:t>255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8F9924F-393E-0FBA-E921-4BCC01A7DF4D}"/>
              </a:ext>
            </a:extLst>
          </p:cNvPr>
          <p:cNvSpPr txBox="1"/>
          <p:nvPr/>
        </p:nvSpPr>
        <p:spPr>
          <a:xfrm>
            <a:off x="549340" y="2959221"/>
            <a:ext cx="82296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broadcast: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  <a:cs typeface="Times New Roman"/>
              </a:rPr>
              <a:t>Los valores a la izquierda del </a:t>
            </a:r>
            <a:r>
              <a:rPr lang="es-ES" b="1" dirty="0">
                <a:highlight>
                  <a:srgbClr val="FFFF00"/>
                </a:highlight>
                <a:cs typeface="Times New Roman"/>
              </a:rPr>
              <a:t>byte crítico 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no cambian.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FF"/>
                </a:highlight>
                <a:cs typeface="Times New Roman"/>
              </a:rPr>
              <a:t>Al byte crítico le corresponde el 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valor inicial del byte crítico +</a:t>
            </a:r>
            <a:r>
              <a:rPr lang="es-ES" dirty="0">
                <a:highlight>
                  <a:srgbClr val="00FFFF"/>
                </a:highlight>
                <a:cs typeface="Times New Roman"/>
              </a:rPr>
              <a:t> (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desplazamiento – 1)</a:t>
            </a:r>
          </a:p>
          <a:p>
            <a:pPr marL="355600" marR="7747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00"/>
                </a:highlight>
                <a:cs typeface="Times New Roman"/>
              </a:rPr>
              <a:t>Todo lo que se encuentre a la derecha del byte crítico le corresponde el valor numérico de </a:t>
            </a:r>
            <a:r>
              <a:rPr lang="es-ES" b="1" dirty="0">
                <a:highlight>
                  <a:srgbClr val="00FF00"/>
                </a:highlight>
                <a:cs typeface="Times New Roman"/>
              </a:rPr>
              <a:t>255</a:t>
            </a:r>
            <a:r>
              <a:rPr lang="es-ES" dirty="0">
                <a:highlight>
                  <a:srgbClr val="00FF00"/>
                </a:highlight>
                <a:cs typeface="Times New Roman"/>
              </a:rPr>
              <a:t>. </a:t>
            </a:r>
            <a:endParaRPr dirty="0">
              <a:highlight>
                <a:srgbClr val="00FFFF"/>
              </a:highligh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4404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+mn-lt"/>
                          <a:cs typeface="Times New Roman"/>
                        </a:rPr>
                        <a:t>255.255.1110 0000.0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5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clase (subred)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</a:t>
            </a:r>
            <a:r>
              <a:rPr sz="2000" b="1" spc="-10" dirty="0" err="1">
                <a:cs typeface="Times New Roman"/>
              </a:rPr>
              <a:t>ó</a:t>
            </a:r>
            <a:r>
              <a:rPr sz="2000" b="1" dirty="0" err="1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</a:t>
            </a:r>
            <a:r>
              <a:rPr sz="2000" spc="-15" dirty="0" err="1">
                <a:cs typeface="Times New Roman"/>
              </a:rPr>
              <a:t>n</a:t>
            </a:r>
            <a:r>
              <a:rPr sz="2000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25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ión</a:t>
            </a:r>
            <a:r>
              <a:rPr lang="es-MX" sz="2000" b="1" dirty="0">
                <a:cs typeface="Times New Roman"/>
              </a:rPr>
              <a:t> de red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 err="1">
                <a:cs typeface="Times New Roman"/>
              </a:rPr>
              <a:t>cop</a:t>
            </a:r>
            <a:r>
              <a:rPr sz="2000" spc="-10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a</a:t>
            </a:r>
            <a:r>
              <a:rPr sz="2000" spc="-95" dirty="0" err="1">
                <a:cs typeface="Times New Roman"/>
              </a:rPr>
              <a:t>r</a:t>
            </a:r>
            <a:r>
              <a:rPr sz="2000" dirty="0">
                <a:cs typeface="Times New Roman"/>
              </a:rPr>
              <a:t>, </a:t>
            </a:r>
            <a:r>
              <a:rPr sz="2000" dirty="0" err="1">
                <a:cs typeface="Times New Roman"/>
              </a:rPr>
              <a:t>de</a:t>
            </a:r>
            <a:r>
              <a:rPr sz="2000" spc="-15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 err="1">
                <a:cs typeface="Times New Roman"/>
              </a:rPr>
              <a:t>c</a:t>
            </a:r>
            <a:r>
              <a:rPr sz="2000" dirty="0" err="1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perten</a:t>
            </a:r>
            <a:r>
              <a:rPr sz="2000" spc="-1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direc</a:t>
            </a:r>
            <a:r>
              <a:rPr sz="2000" spc="-15" dirty="0" err="1">
                <a:cs typeface="Times New Roman"/>
              </a:rPr>
              <a:t>c</a:t>
            </a:r>
            <a:r>
              <a:rPr sz="2000" dirty="0" err="1">
                <a:cs typeface="Times New Roman"/>
              </a:rPr>
              <a:t>ión</a:t>
            </a:r>
            <a:r>
              <a:rPr sz="2000" dirty="0">
                <a:cs typeface="Times New Roman"/>
              </a:rPr>
              <a:t>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 err="1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 err="1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 err="1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a</a:t>
            </a:r>
            <a:r>
              <a:rPr sz="2000" spc="-10" dirty="0" err="1">
                <a:cs typeface="Times New Roman"/>
              </a:rPr>
              <a:t>s</a:t>
            </a:r>
            <a:r>
              <a:rPr sz="2000" dirty="0" err="1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dirty="0" err="1">
                <a:cs typeface="Times New Roman"/>
              </a:rPr>
              <a:t>encuen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</a:t>
            </a:r>
            <a:r>
              <a:rPr sz="2000" spc="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s</a:t>
            </a:r>
            <a:r>
              <a:rPr sz="2000" spc="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r</a:t>
            </a:r>
            <a:r>
              <a:rPr sz="2000" spc="5" dirty="0" err="1">
                <a:cs typeface="Times New Roman"/>
              </a:rPr>
              <a:t>v</a:t>
            </a:r>
            <a:r>
              <a:rPr sz="2000" spc="-5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8" y="5843435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E136725-7901-D30E-974F-5F12AA86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9386"/>
              </p:ext>
            </p:extLst>
          </p:nvPr>
        </p:nvGraphicFramePr>
        <p:xfrm>
          <a:off x="761655" y="2729813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158281259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714721413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B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255.255.0.0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129.10.</a:t>
                      </a: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A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255.0.0.0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68.</a:t>
                      </a: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944</Words>
  <Application>Microsoft Office PowerPoint</Application>
  <PresentationFormat>On-screen Show (4:3)</PresentationFormat>
  <Paragraphs>163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Dom Casual</vt:lpstr>
      <vt:lpstr>ZapfHumnst BT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Dirección IP y prefijo de red</vt:lpstr>
      <vt:lpstr>Subredes y máscaras de subred</vt:lpstr>
      <vt:lpstr>Subredes y máscaras de subred</vt:lpstr>
      <vt:lpstr>Subredes y máscaras de subred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149</cp:revision>
  <dcterms:created xsi:type="dcterms:W3CDTF">2013-06-11T22:32:36Z</dcterms:created>
  <dcterms:modified xsi:type="dcterms:W3CDTF">2024-02-11T20:08:53Z</dcterms:modified>
</cp:coreProperties>
</file>