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324" r:id="rId10"/>
    <p:sldId id="326" r:id="rId11"/>
    <p:sldId id="1110" r:id="rId12"/>
    <p:sldId id="1136" r:id="rId13"/>
    <p:sldId id="262" r:id="rId14"/>
    <p:sldId id="1111" r:id="rId15"/>
    <p:sldId id="269" r:id="rId16"/>
    <p:sldId id="325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2819" autoAdjust="0"/>
  </p:normalViewPr>
  <p:slideViewPr>
    <p:cSldViewPr>
      <p:cViewPr varScale="1">
        <p:scale>
          <a:sx n="99" d="100"/>
          <a:sy n="99" d="100"/>
        </p:scale>
        <p:origin x="1878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29/10/2024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426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5.4.3 — Protocolos y puertos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3749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5.4.3 — Protocolos y puertos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9068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42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5.4.4 — Ejemplos de configuración de protocolos y números de puerto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8617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25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14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3" y="1797051"/>
            <a:ext cx="8280057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0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29/10/2024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29/10/2024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29/10/2024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29/10/2024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29/10/2024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29/10/2024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29/10/2024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de control de acceso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48EDA7-6AB6-4F77-A4FA-5B9AD7A2D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25751"/>
            <a:ext cx="2591353" cy="18355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FBEED0-3AE1-0CA1-F9DE-D61A3200B872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7350" y="17145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extendida</a:t>
            </a:r>
            <a:r>
              <a:rPr sz="2100" b="1" spc="-23" dirty="0">
                <a:latin typeface="Arial Narrow"/>
                <a:cs typeface="Arial Narrow"/>
              </a:rPr>
              <a:t>s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6596" y="2577487"/>
            <a:ext cx="5653563" cy="2702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/>
            <a:r>
              <a:rPr b="1" spc="-4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c</a:t>
            </a:r>
            <a:r>
              <a:rPr b="1" spc="4" dirty="0">
                <a:latin typeface="Arial Narrow"/>
                <a:cs typeface="Arial Narrow"/>
              </a:rPr>
              <a:t>c</a:t>
            </a:r>
            <a:r>
              <a:rPr b="1" spc="-4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ss</a:t>
            </a:r>
            <a:r>
              <a:rPr b="1" spc="-4" dirty="0">
                <a:latin typeface="Arial Narrow"/>
                <a:cs typeface="Arial Narrow"/>
              </a:rPr>
              <a:t>-</a:t>
            </a:r>
            <a:r>
              <a:rPr b="1" dirty="0">
                <a:latin typeface="Arial Narrow"/>
                <a:cs typeface="Arial Narrow"/>
              </a:rPr>
              <a:t>l</a:t>
            </a:r>
            <a:r>
              <a:rPr b="1" spc="4" dirty="0">
                <a:latin typeface="Arial Narrow"/>
                <a:cs typeface="Arial Narrow"/>
              </a:rPr>
              <a:t>i</a:t>
            </a:r>
            <a:r>
              <a:rPr b="1" spc="-4" dirty="0">
                <a:latin typeface="Arial Narrow"/>
                <a:cs typeface="Arial Narrow"/>
              </a:rPr>
              <a:t>s</a:t>
            </a:r>
            <a:r>
              <a:rPr b="1" dirty="0">
                <a:latin typeface="Arial Narrow"/>
                <a:cs typeface="Arial Narrow"/>
              </a:rPr>
              <a:t>t </a:t>
            </a:r>
            <a:r>
              <a:rPr b="1" spc="109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o_l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a</a:t>
            </a:r>
            <a:r>
              <a:rPr b="1" spc="6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{</a:t>
            </a:r>
            <a:r>
              <a:rPr b="1" spc="-11" dirty="0">
                <a:solidFill>
                  <a:srgbClr val="009900"/>
                </a:solidFill>
                <a:latin typeface="Arial Narrow"/>
                <a:cs typeface="Arial Narrow"/>
              </a:rPr>
              <a:t>perm</a:t>
            </a:r>
            <a:r>
              <a:rPr b="1" spc="-15" dirty="0">
                <a:solidFill>
                  <a:srgbClr val="009900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009900"/>
                </a:solidFill>
                <a:latin typeface="Arial Narrow"/>
                <a:cs typeface="Arial Narrow"/>
              </a:rPr>
              <a:t>t</a:t>
            </a:r>
            <a:r>
              <a:rPr b="1" spc="60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|</a:t>
            </a:r>
            <a:r>
              <a:rPr b="1" spc="56" dirty="0"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b="1" spc="-8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b="1" spc="-8" dirty="0">
                <a:latin typeface="Arial Narrow"/>
                <a:cs typeface="Arial Narrow"/>
              </a:rPr>
              <a:t>}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116" dirty="0"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protoco</a:t>
            </a:r>
            <a:r>
              <a:rPr b="1" spc="-19" dirty="0">
                <a:latin typeface="Arial Narrow"/>
                <a:cs typeface="Arial Narrow"/>
              </a:rPr>
              <a:t>l</a:t>
            </a:r>
            <a:r>
              <a:rPr b="1" spc="-11" dirty="0">
                <a:latin typeface="Arial Narrow"/>
                <a:cs typeface="Arial Narrow"/>
              </a:rPr>
              <a:t>o</a:t>
            </a:r>
            <a:r>
              <a:rPr b="1" spc="53" dirty="0">
                <a:latin typeface="Arial Narrow"/>
                <a:cs typeface="Arial Narrow"/>
              </a:rPr>
              <a:t> 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ip_origen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ldcard_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o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igen    </a:t>
            </a:r>
            <a:r>
              <a:rPr b="1" spc="-7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ip_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de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ldcard_dest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oper</a:t>
            </a:r>
            <a:r>
              <a:rPr b="1" spc="-19" dirty="0">
                <a:latin typeface="Arial Narrow"/>
                <a:cs typeface="Arial Narrow"/>
              </a:rPr>
              <a:t>a</a:t>
            </a:r>
            <a:r>
              <a:rPr b="1" spc="-11" dirty="0">
                <a:latin typeface="Arial Narrow"/>
                <a:cs typeface="Arial Narrow"/>
              </a:rPr>
              <a:t>ndo</a:t>
            </a:r>
            <a:r>
              <a:rPr b="1" spc="-8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dirty="0">
              <a:latin typeface="Arial Narrow"/>
              <a:cs typeface="Arial Narrow"/>
            </a:endParaRPr>
          </a:p>
          <a:p>
            <a:pPr>
              <a:spcBef>
                <a:spcPts val="8"/>
              </a:spcBef>
            </a:pPr>
            <a:endParaRPr sz="2175" dirty="0">
              <a:latin typeface="Times New Roman"/>
              <a:cs typeface="Times New Roman"/>
            </a:endParaRPr>
          </a:p>
          <a:p>
            <a:pPr marL="9525" marR="117634">
              <a:tabLst>
                <a:tab pos="1295400" algn="l"/>
                <a:tab pos="1657826" algn="l"/>
                <a:tab pos="1946910" algn="l"/>
                <a:tab pos="2492216" algn="l"/>
                <a:tab pos="2854643" algn="l"/>
                <a:tab pos="3701415" algn="l"/>
                <a:tab pos="4063841" algn="l"/>
                <a:tab pos="4912043" algn="l"/>
                <a:tab pos="5140643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 </a:t>
            </a:r>
            <a:r>
              <a:rPr sz="2100" b="1" spc="-11" dirty="0" err="1">
                <a:latin typeface="Arial Narrow"/>
                <a:cs typeface="Arial Narrow"/>
              </a:rPr>
              <a:t>interfa</a:t>
            </a:r>
            <a:r>
              <a:rPr lang="es-ES" sz="2100" b="1" spc="-11" dirty="0">
                <a:latin typeface="Arial Narrow"/>
                <a:cs typeface="Arial Narrow"/>
              </a:rPr>
              <a:t>z</a:t>
            </a:r>
            <a:r>
              <a:rPr sz="2100" b="1" spc="-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ruteador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810"/>
              </a:spcBef>
              <a:tabLst>
                <a:tab pos="184404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1080"/>
              </a:spcBef>
              <a:tabLst>
                <a:tab pos="254793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8" dirty="0">
                <a:latin typeface="Arial Narrow"/>
                <a:cs typeface="Arial Narrow"/>
              </a:rPr>
              <a:t>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  <p:extLst>
      <p:ext uri="{BB962C8B-B14F-4D97-AF65-F5344CB8AC3E}">
        <p14:creationId xmlns:p14="http://schemas.microsoft.com/office/powerpoint/2010/main" val="172627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74" y="2368548"/>
            <a:ext cx="1972786" cy="2910412"/>
          </a:xfrm>
        </p:spPr>
        <p:txBody>
          <a:bodyPr/>
          <a:lstStyle/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Las ACL extendidas se pueden filtrar por protocolo y número de puerto. </a:t>
            </a:r>
          </a:p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Los cuatro protocolos resaltados son las opciones más populares.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EF5A9-F501-46A9-8C60-73228BB426C1}"/>
              </a:ext>
            </a:extLst>
          </p:cNvPr>
          <p:cNvSpPr txBox="1"/>
          <p:nvPr/>
        </p:nvSpPr>
        <p:spPr>
          <a:xfrm>
            <a:off x="4139952" y="1432992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dirty="0"/>
              <a:t>Opciones de protocolo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273C3-6AAA-4D23-A44A-C2627FA51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034" y="1988840"/>
            <a:ext cx="4540102" cy="3936800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BD7918CF-4276-7071-78C4-3FE4D3E3DAD0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43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628800"/>
            <a:ext cx="2355562" cy="3096344"/>
          </a:xfrm>
        </p:spPr>
        <p:txBody>
          <a:bodyPr/>
          <a:lstStyle/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 selección de un protocolo influye en las opciones de puerto. Muchas opciones de puerto TCP están disponibles, como se muestra en la salida.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7CF15-8EE0-4998-87B9-3B307BF04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628800"/>
            <a:ext cx="2736304" cy="5053175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27ECE816-2957-DCBD-239C-FE36E95F9609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4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9632" y="1628800"/>
            <a:ext cx="6696744" cy="3945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cs typeface="Arial Narrow"/>
              </a:rPr>
              <a:t>Los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</a:t>
            </a:r>
            <a:r>
              <a:rPr spc="-19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g</a:t>
            </a:r>
            <a:r>
              <a:rPr spc="-19" dirty="0">
                <a:cs typeface="Arial Narrow"/>
              </a:rPr>
              <a:t>rama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aplic</a:t>
            </a:r>
            <a:r>
              <a:rPr spc="-19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ció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 </a:t>
            </a:r>
            <a:r>
              <a:rPr spc="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utiliz</a:t>
            </a:r>
            <a:r>
              <a:rPr spc="-15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los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se</a:t>
            </a:r>
            <a:r>
              <a:rPr spc="-19" dirty="0">
                <a:cs typeface="Arial Narrow"/>
              </a:rPr>
              <a:t>r</a:t>
            </a:r>
            <a:r>
              <a:rPr spc="-11" dirty="0">
                <a:cs typeface="Arial Narrow"/>
              </a:rPr>
              <a:t>vi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ios</a:t>
            </a:r>
            <a:r>
              <a:rPr dirty="0">
                <a:cs typeface="Arial Narrow"/>
              </a:rPr>
              <a:t> </a:t>
            </a:r>
            <a:r>
              <a:rPr spc="22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del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proto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olo</a:t>
            </a:r>
            <a:r>
              <a:rPr dirty="0">
                <a:cs typeface="Arial Narrow"/>
              </a:rPr>
              <a:t> </a:t>
            </a:r>
            <a:r>
              <a:rPr spc="221" dirty="0">
                <a:cs typeface="Arial Narrow"/>
              </a:rPr>
              <a:t> </a:t>
            </a:r>
            <a:r>
              <a:rPr spc="-11" dirty="0">
                <a:solidFill>
                  <a:srgbClr val="006FC0"/>
                </a:solidFill>
                <a:cs typeface="Arial Narrow"/>
              </a:rPr>
              <a:t>TCP/IP</a:t>
            </a:r>
            <a:r>
              <a:rPr dirty="0">
                <a:solidFill>
                  <a:srgbClr val="006FC0"/>
                </a:solidFill>
                <a:cs typeface="Arial Narrow"/>
              </a:rPr>
              <a:t> </a:t>
            </a:r>
            <a:r>
              <a:rPr spc="191" dirty="0">
                <a:solidFill>
                  <a:srgbClr val="006FC0"/>
                </a:solidFill>
                <a:cs typeface="Arial Narrow"/>
              </a:rPr>
              <a:t> </a:t>
            </a:r>
            <a:r>
              <a:rPr spc="-11" dirty="0">
                <a:cs typeface="Arial Narrow"/>
              </a:rPr>
              <a:t>necesitan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una</a:t>
            </a:r>
            <a:r>
              <a:rPr spc="-8" dirty="0">
                <a:cs typeface="Arial Narrow"/>
              </a:rPr>
              <a:t> identi</a:t>
            </a:r>
            <a:r>
              <a:rPr spc="-4" dirty="0">
                <a:cs typeface="Arial Narrow"/>
              </a:rPr>
              <a:t>f</a:t>
            </a:r>
            <a:r>
              <a:rPr spc="-11" dirty="0">
                <a:cs typeface="Arial Narrow"/>
              </a:rPr>
              <a:t>ica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ión</a:t>
            </a:r>
            <a:r>
              <a:rPr dirty="0">
                <a:cs typeface="Arial Narrow"/>
              </a:rPr>
              <a:t> </a:t>
            </a:r>
            <a:r>
              <a:rPr spc="-11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lógica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para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</a:t>
            </a:r>
            <a:r>
              <a:rPr spc="-8" dirty="0">
                <a:cs typeface="Arial Narrow"/>
              </a:rPr>
              <a:t>d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r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comunicars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entre</a:t>
            </a:r>
            <a:r>
              <a:rPr spc="-11" dirty="0">
                <a:cs typeface="Arial Narrow"/>
              </a:rPr>
              <a:t> si</a:t>
            </a:r>
            <a:r>
              <a:rPr spc="-8" dirty="0">
                <a:cs typeface="Arial Narrow"/>
              </a:rPr>
              <a:t>.</a:t>
            </a:r>
            <a:endParaRPr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b="1" spc="-15" dirty="0">
                <a:cs typeface="Arial Narrow"/>
              </a:rPr>
              <a:t>20</a:t>
            </a:r>
            <a:r>
              <a:rPr b="1" spc="-8" dirty="0">
                <a:cs typeface="Arial Narrow"/>
              </a:rPr>
              <a:t>,</a:t>
            </a:r>
            <a:r>
              <a:rPr b="1" spc="4" dirty="0">
                <a:cs typeface="Arial Narrow"/>
              </a:rPr>
              <a:t> </a:t>
            </a:r>
            <a:r>
              <a:rPr b="1" spc="-15" dirty="0">
                <a:cs typeface="Arial Narrow"/>
              </a:rPr>
              <a:t>2</a:t>
            </a:r>
            <a:r>
              <a:rPr b="1" spc="-11" dirty="0">
                <a:cs typeface="Arial Narrow"/>
              </a:rPr>
              <a:t>1</a:t>
            </a:r>
            <a:r>
              <a:rPr b="1" spc="-8" dirty="0">
                <a:cs typeface="Arial Narrow"/>
              </a:rPr>
              <a:t> </a:t>
            </a:r>
            <a:r>
              <a:rPr lang="es-ES" b="1" spc="-8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FTP</a:t>
            </a:r>
            <a:endParaRPr lang="es-ES" b="1" spc="-11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9" dirty="0">
                <a:cs typeface="Arial Narrow"/>
              </a:rPr>
              <a:t>22 	</a:t>
            </a:r>
            <a:r>
              <a:rPr b="1" spc="-19" dirty="0">
                <a:cs typeface="Arial Narrow"/>
              </a:rPr>
              <a:t>SSH</a:t>
            </a:r>
            <a:endParaRPr lang="es-ES" b="1" spc="-19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35" dirty="0">
                <a:cs typeface="Arial Narrow"/>
              </a:rPr>
              <a:t>23  	</a:t>
            </a:r>
            <a:r>
              <a:rPr b="1" spc="-135" dirty="0">
                <a:cs typeface="Arial Narrow"/>
              </a:rPr>
              <a:t>T</a:t>
            </a:r>
            <a:r>
              <a:rPr b="1" spc="-15" dirty="0">
                <a:cs typeface="Arial Narrow"/>
              </a:rPr>
              <a:t>elnet</a:t>
            </a:r>
            <a:endParaRPr b="1" dirty="0">
              <a:cs typeface="Arial Narrow"/>
            </a:endParaRPr>
          </a:p>
          <a:p>
            <a:pPr marR="458153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5</a:t>
            </a:r>
            <a:r>
              <a:rPr b="1" spc="-11" dirty="0">
                <a:cs typeface="Arial Narrow"/>
              </a:rPr>
              <a:t>3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DNS</a:t>
            </a:r>
            <a:endParaRPr b="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6</a:t>
            </a:r>
            <a:r>
              <a:rPr b="1" spc="-11" dirty="0">
                <a:cs typeface="Arial Narrow"/>
              </a:rPr>
              <a:t>9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TFTP</a:t>
            </a:r>
            <a:endParaRPr lang="es-ES" b="1" spc="-1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lang="es-MX" b="1" spc="-11" dirty="0">
                <a:cs typeface="Arial Narrow"/>
              </a:rPr>
              <a:t>80		HTTP</a:t>
            </a:r>
            <a:endParaRPr b="1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b="1" spc="-15" dirty="0">
                <a:cs typeface="Arial Narrow"/>
              </a:rPr>
              <a:t>16</a:t>
            </a:r>
            <a:r>
              <a:rPr b="1" spc="-11" dirty="0">
                <a:cs typeface="Arial Narrow"/>
              </a:rPr>
              <a:t>1</a:t>
            </a:r>
            <a:r>
              <a:rPr b="1" dirty="0">
                <a:cs typeface="Arial Narrow"/>
              </a:rPr>
              <a:t> 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SNMP</a:t>
            </a:r>
            <a:endParaRPr lang="es-ES" b="1" spc="-15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lang="es-MX" b="1" spc="-15" dirty="0">
                <a:cs typeface="Arial Narrow"/>
              </a:rPr>
              <a:t>443	HTTPS</a:t>
            </a:r>
            <a:endParaRPr b="1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E92A959-F04E-47CB-AB7E-8B70E57DDCE1}"/>
              </a:ext>
            </a:extLst>
          </p:cNvPr>
          <p:cNvSpPr txBox="1">
            <a:spLocks/>
          </p:cNvSpPr>
          <p:nvPr/>
        </p:nvSpPr>
        <p:spPr>
          <a:xfrm>
            <a:off x="899592" y="764704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Puertos del 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  <p:extLst>
      <p:ext uri="{BB962C8B-B14F-4D97-AF65-F5344CB8AC3E}">
        <p14:creationId xmlns:p14="http://schemas.microsoft.com/office/powerpoint/2010/main" val="399284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1712669"/>
            <a:ext cx="8280057" cy="1648929"/>
          </a:xfrm>
        </p:spPr>
        <p:txBody>
          <a:bodyPr/>
          <a:lstStyle/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Las ACL extendidas pueden filtrar en diferentes opciones de número de puerto y nombre de puerto. </a:t>
            </a:r>
          </a:p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En este ejemplo se configura una ACL 100 extendida para filtrar el tráfico HTTP. El primer ACE utiliza el nombre del puerto </a:t>
            </a:r>
            <a:r>
              <a:rPr lang="es-419" sz="1600" b="1" dirty="0">
                <a:solidFill>
                  <a:srgbClr val="000000"/>
                </a:solidFill>
              </a:rPr>
              <a:t>www</a:t>
            </a:r>
            <a:r>
              <a:rPr lang="es-419" sz="1600" dirty="0">
                <a:solidFill>
                  <a:srgbClr val="000000"/>
                </a:solidFill>
              </a:rPr>
              <a:t>. El segundo ACE utiliza el número de puerto </a:t>
            </a:r>
            <a:r>
              <a:rPr lang="es-419" sz="1600" b="1" dirty="0">
                <a:solidFill>
                  <a:srgbClr val="000000"/>
                </a:solidFill>
              </a:rPr>
              <a:t>80</a:t>
            </a:r>
            <a:r>
              <a:rPr lang="es-419" sz="1600" dirty="0">
                <a:solidFill>
                  <a:srgbClr val="000000"/>
                </a:solidFill>
              </a:rPr>
              <a:t>. Ambas ACE logran exactamente el mismo resultado.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34F92-66F0-484B-888C-7A2F73B55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3335815"/>
            <a:ext cx="4076700" cy="590550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C58105-6545-4D38-B886-D9B5BB651BD0}"/>
              </a:ext>
            </a:extLst>
          </p:cNvPr>
          <p:cNvSpPr txBox="1">
            <a:spLocks/>
          </p:cNvSpPr>
          <p:nvPr/>
        </p:nvSpPr>
        <p:spPr>
          <a:xfrm>
            <a:off x="427792" y="4065087"/>
            <a:ext cx="8280057" cy="106797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 configuración del número de puerto es necesaria cuando no aparece un nombre de protocolo específico, como SSH (número de puerto 22) o HTTPS (número de puerto 443), como se muestra en el siguiente ejemplo.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A1744A-EB16-4A31-9396-6D1D15A1F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446" y="4957458"/>
            <a:ext cx="4000500" cy="628650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3A105368-73FA-F7D8-BA4D-A2DB021171F0}"/>
              </a:ext>
            </a:extLst>
          </p:cNvPr>
          <p:cNvSpPr txBox="1">
            <a:spLocks/>
          </p:cNvSpPr>
          <p:nvPr/>
        </p:nvSpPr>
        <p:spPr>
          <a:xfrm>
            <a:off x="459259" y="213375"/>
            <a:ext cx="7848872" cy="147732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Ejemplos de configuración de números de puerto y protocolos de listas de control de acceso extendidas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09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55776" y="1988840"/>
            <a:ext cx="5653563" cy="3104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/>
            <a:r>
              <a:rPr b="1" spc="-11" dirty="0">
                <a:latin typeface="Arial Narrow"/>
                <a:cs typeface="Arial Narrow"/>
              </a:rPr>
              <a:t>oper</a:t>
            </a:r>
            <a:r>
              <a:rPr b="1" spc="-19" dirty="0">
                <a:latin typeface="Arial Narrow"/>
                <a:cs typeface="Arial Narrow"/>
              </a:rPr>
              <a:t>a</a:t>
            </a:r>
            <a:r>
              <a:rPr b="1" spc="-11" dirty="0">
                <a:latin typeface="Arial Narrow"/>
                <a:cs typeface="Arial Narrow"/>
              </a:rPr>
              <a:t>ndo</a:t>
            </a:r>
            <a:r>
              <a:rPr b="1" spc="-8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dirty="0">
              <a:latin typeface="Arial Narrow"/>
              <a:cs typeface="Arial Narrow"/>
            </a:endParaRPr>
          </a:p>
          <a:p>
            <a:pPr>
              <a:spcBef>
                <a:spcPts val="8"/>
              </a:spcBef>
            </a:pPr>
            <a:endParaRPr lang="es-ES" sz="2175" dirty="0">
              <a:latin typeface="Times New Roman"/>
              <a:cs typeface="Times New Roman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(mayor que)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neq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(no </a:t>
            </a: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a)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(</a:t>
            </a: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a)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b="1" spc="-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23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b="1" spc="-1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41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 y el destino.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EXTENDIDAS SE DEBEN INSTALAR LO MAS CERCA DEL ORIGEN, PARA EVITAR QUE EL TRÁFICO LLEGUE A LUGARES DONDE NO SE NECESITE LLEGAR.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“Extendidas”</a:t>
            </a:r>
          </a:p>
        </p:txBody>
      </p:sp>
    </p:spTree>
    <p:extLst>
      <p:ext uri="{BB962C8B-B14F-4D97-AF65-F5344CB8AC3E}">
        <p14:creationId xmlns:p14="http://schemas.microsoft.com/office/powerpoint/2010/main" val="495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80520" cy="1584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conjunto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de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2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proto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olos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3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TCP/IP </a:t>
            </a:r>
            <a:r>
              <a:rPr b="1" spc="-24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y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diseñar</a:t>
            </a:r>
            <a:r>
              <a:rPr b="1" spc="-8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1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7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on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</a:t>
            </a:r>
            <a:r>
              <a:rPr spc="13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12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(AC</a:t>
            </a:r>
            <a:r>
              <a:rPr b="1"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b="1" spc="-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’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)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ruteadores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6668" y="1772816"/>
            <a:ext cx="6470663" cy="3588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4286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Una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</a:t>
            </a:r>
            <a:r>
              <a:rPr spc="6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conjunt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acciones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indican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9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debe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tom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para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entr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 err="1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: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permitir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negar</a:t>
            </a:r>
            <a:r>
              <a:rPr lang="es-ES"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el flujo del tráfico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8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ado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m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6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sobr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 puede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basada</a:t>
            </a:r>
            <a:r>
              <a:rPr spc="19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direc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spc="19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spc="16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spc="19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origen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,</a:t>
            </a:r>
            <a:r>
              <a:rPr b="1" spc="18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la direc</a:t>
            </a:r>
            <a:r>
              <a:rPr b="1" spc="-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des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o,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oc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6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puerto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utiliz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ad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o.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9525" marR="5715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Las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contro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acces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19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permiten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estable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un nivel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segurida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básico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dentro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del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</a:t>
            </a:r>
            <a:r>
              <a:rPr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EF5F858-B7ED-4186-A124-93E9DDA48FF6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03648" y="1772816"/>
            <a:ext cx="6552728" cy="300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Las 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List</a:t>
            </a:r>
            <a:r>
              <a:rPr b="1" spc="-4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b="1" spc="-4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ol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12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Ac</a:t>
            </a:r>
            <a:r>
              <a:rPr b="1" spc="-23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eso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se utilizan para:</a:t>
            </a:r>
            <a:endParaRPr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marL="581025" marR="30480" indent="-285750" algn="just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4343" algn="l"/>
              </a:tabLst>
            </a:pPr>
            <a:r>
              <a:rPr spc="-15" dirty="0" err="1">
                <a:cs typeface="Times New Roman"/>
              </a:rPr>
              <a:t>L</a:t>
            </a:r>
            <a:r>
              <a:rPr spc="-4" dirty="0" err="1">
                <a:cs typeface="Times New Roman"/>
              </a:rPr>
              <a:t>i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itar</a:t>
            </a:r>
            <a:r>
              <a:rPr spc="199" dirty="0">
                <a:cs typeface="Times New Roman"/>
              </a:rPr>
              <a:t> </a:t>
            </a:r>
            <a:r>
              <a:rPr spc="-19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l</a:t>
            </a:r>
            <a:r>
              <a:rPr spc="203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tráf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co</a:t>
            </a:r>
            <a:r>
              <a:rPr spc="19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la</a:t>
            </a:r>
            <a:r>
              <a:rPr spc="18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red</a:t>
            </a:r>
            <a:r>
              <a:rPr spc="20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in</a:t>
            </a:r>
            <a:r>
              <a:rPr spc="-11" dirty="0" err="1">
                <a:cs typeface="Times New Roman"/>
              </a:rPr>
              <a:t>cre</a:t>
            </a:r>
            <a:r>
              <a:rPr spc="-38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ent</a:t>
            </a:r>
            <a:r>
              <a:rPr spc="-8" dirty="0" err="1">
                <a:cs typeface="Times New Roman"/>
              </a:rPr>
              <a:t>a</a:t>
            </a:r>
            <a:r>
              <a:rPr lang="es-ES" spc="-8" dirty="0">
                <a:cs typeface="Times New Roman"/>
              </a:rPr>
              <a:t>r su</a:t>
            </a:r>
            <a:r>
              <a:rPr lang="es-ES" spc="20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dese</a:t>
            </a:r>
            <a:r>
              <a:rPr spc="-34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peño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5" dirty="0" err="1">
                <a:cs typeface="Times New Roman"/>
              </a:rPr>
              <a:t>S</a:t>
            </a:r>
            <a:r>
              <a:rPr spc="-8" dirty="0" err="1">
                <a:cs typeface="Times New Roman"/>
              </a:rPr>
              <a:t>u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inis</a:t>
            </a:r>
            <a:r>
              <a:rPr spc="-4" dirty="0" err="1">
                <a:cs typeface="Times New Roman"/>
              </a:rPr>
              <a:t>t</a:t>
            </a:r>
            <a:r>
              <a:rPr spc="-11" dirty="0" err="1">
                <a:cs typeface="Times New Roman"/>
              </a:rPr>
              <a:t>rar</a:t>
            </a:r>
            <a:r>
              <a:rPr spc="8" dirty="0">
                <a:cs typeface="Times New Roman"/>
              </a:rPr>
              <a:t> </a:t>
            </a:r>
            <a:r>
              <a:rPr spc="-30" dirty="0">
                <a:cs typeface="Times New Roman"/>
              </a:rPr>
              <a:t>m</a:t>
            </a:r>
            <a:r>
              <a:rPr spc="-11" dirty="0">
                <a:cs typeface="Times New Roman"/>
              </a:rPr>
              <a:t>e</a:t>
            </a:r>
            <a:r>
              <a:rPr spc="-23" dirty="0">
                <a:cs typeface="Times New Roman"/>
              </a:rPr>
              <a:t>c</a:t>
            </a:r>
            <a:r>
              <a:rPr spc="-11" dirty="0">
                <a:cs typeface="Times New Roman"/>
              </a:rPr>
              <a:t>anismos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rol 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fl</a:t>
            </a:r>
            <a:r>
              <a:rPr spc="-4" dirty="0" err="1">
                <a:cs typeface="Times New Roman"/>
              </a:rPr>
              <a:t>u</a:t>
            </a:r>
            <a:r>
              <a:rPr spc="-11" dirty="0" err="1">
                <a:cs typeface="Times New Roman"/>
              </a:rPr>
              <a:t>jo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pc="-15" dirty="0">
                <a:cs typeface="Times New Roman"/>
              </a:rPr>
              <a:t>Establecer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</a:t>
            </a:r>
            <a:r>
              <a:rPr spc="-11" dirty="0">
                <a:cs typeface="Times New Roman"/>
              </a:rPr>
              <a:t>les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básicos</a:t>
            </a:r>
            <a:r>
              <a:rPr spc="-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seg</a:t>
            </a:r>
            <a:r>
              <a:rPr spc="-8" dirty="0" err="1">
                <a:cs typeface="Times New Roman"/>
              </a:rPr>
              <a:t>uri</a:t>
            </a:r>
            <a:r>
              <a:rPr spc="-4" dirty="0" err="1">
                <a:cs typeface="Times New Roman"/>
              </a:rPr>
              <a:t>d</a:t>
            </a:r>
            <a:r>
              <a:rPr spc="-11" dirty="0" err="1">
                <a:cs typeface="Times New Roman"/>
              </a:rPr>
              <a:t>ad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1" dirty="0" err="1">
                <a:cs typeface="Times New Roman"/>
              </a:rPr>
              <a:t>Blo</a:t>
            </a:r>
            <a:r>
              <a:rPr spc="-8" dirty="0" err="1">
                <a:cs typeface="Times New Roman"/>
              </a:rPr>
              <a:t>q</a:t>
            </a:r>
            <a:r>
              <a:rPr spc="-11" dirty="0" err="1">
                <a:cs typeface="Times New Roman"/>
              </a:rPr>
              <a:t>uear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alg</a:t>
            </a:r>
            <a:r>
              <a:rPr spc="-8" dirty="0">
                <a:cs typeface="Times New Roman"/>
              </a:rPr>
              <a:t>ú</a:t>
            </a:r>
            <a:r>
              <a:rPr spc="-11" dirty="0">
                <a:cs typeface="Times New Roman"/>
              </a:rPr>
              <a:t>n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tip</a:t>
            </a:r>
            <a:r>
              <a:rPr spc="-11" dirty="0">
                <a:cs typeface="Times New Roman"/>
              </a:rPr>
              <a:t>o</a:t>
            </a:r>
            <a:r>
              <a:rPr spc="-1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tráf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B6AA0D1-BBB7-4222-8B99-44C802F1C277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3888" y="3429000"/>
            <a:ext cx="1652778" cy="1624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1085850" y="0"/>
                </a:moveTo>
                <a:lnTo>
                  <a:pt x="996794" y="3536"/>
                </a:lnTo>
                <a:lnTo>
                  <a:pt x="909720" y="13963"/>
                </a:lnTo>
                <a:lnTo>
                  <a:pt x="824909" y="31005"/>
                </a:lnTo>
                <a:lnTo>
                  <a:pt x="742639" y="54388"/>
                </a:lnTo>
                <a:lnTo>
                  <a:pt x="663190" y="83837"/>
                </a:lnTo>
                <a:lnTo>
                  <a:pt x="586841" y="119078"/>
                </a:lnTo>
                <a:lnTo>
                  <a:pt x="513872" y="159836"/>
                </a:lnTo>
                <a:lnTo>
                  <a:pt x="444562" y="205837"/>
                </a:lnTo>
                <a:lnTo>
                  <a:pt x="379192" y="256805"/>
                </a:lnTo>
                <a:lnTo>
                  <a:pt x="318039" y="312467"/>
                </a:lnTo>
                <a:lnTo>
                  <a:pt x="261384" y="372547"/>
                </a:lnTo>
                <a:lnTo>
                  <a:pt x="209507" y="436772"/>
                </a:lnTo>
                <a:lnTo>
                  <a:pt x="162686" y="504866"/>
                </a:lnTo>
                <a:lnTo>
                  <a:pt x="121201" y="576554"/>
                </a:lnTo>
                <a:lnTo>
                  <a:pt x="85332" y="651563"/>
                </a:lnTo>
                <a:lnTo>
                  <a:pt x="55357" y="729618"/>
                </a:lnTo>
                <a:lnTo>
                  <a:pt x="31557" y="810443"/>
                </a:lnTo>
                <a:lnTo>
                  <a:pt x="14212" y="893765"/>
                </a:lnTo>
                <a:lnTo>
                  <a:pt x="3599" y="979309"/>
                </a:lnTo>
                <a:lnTo>
                  <a:pt x="0" y="1066800"/>
                </a:lnTo>
                <a:lnTo>
                  <a:pt x="3599" y="1154290"/>
                </a:lnTo>
                <a:lnTo>
                  <a:pt x="14212" y="1239834"/>
                </a:lnTo>
                <a:lnTo>
                  <a:pt x="31557" y="1323156"/>
                </a:lnTo>
                <a:lnTo>
                  <a:pt x="55357" y="1403981"/>
                </a:lnTo>
                <a:lnTo>
                  <a:pt x="85332" y="1482036"/>
                </a:lnTo>
                <a:lnTo>
                  <a:pt x="121201" y="1557045"/>
                </a:lnTo>
                <a:lnTo>
                  <a:pt x="162686" y="1628733"/>
                </a:lnTo>
                <a:lnTo>
                  <a:pt x="209507" y="1696827"/>
                </a:lnTo>
                <a:lnTo>
                  <a:pt x="261384" y="1761052"/>
                </a:lnTo>
                <a:lnTo>
                  <a:pt x="318039" y="1821132"/>
                </a:lnTo>
                <a:lnTo>
                  <a:pt x="379192" y="1876794"/>
                </a:lnTo>
                <a:lnTo>
                  <a:pt x="444562" y="1927762"/>
                </a:lnTo>
                <a:lnTo>
                  <a:pt x="513872" y="1973763"/>
                </a:lnTo>
                <a:lnTo>
                  <a:pt x="586841" y="2014521"/>
                </a:lnTo>
                <a:lnTo>
                  <a:pt x="663190" y="2049762"/>
                </a:lnTo>
                <a:lnTo>
                  <a:pt x="742639" y="2079211"/>
                </a:lnTo>
                <a:lnTo>
                  <a:pt x="824909" y="2102594"/>
                </a:lnTo>
                <a:lnTo>
                  <a:pt x="909720" y="2119636"/>
                </a:lnTo>
                <a:lnTo>
                  <a:pt x="996794" y="2130063"/>
                </a:lnTo>
                <a:lnTo>
                  <a:pt x="1085850" y="2133600"/>
                </a:lnTo>
                <a:lnTo>
                  <a:pt x="1174905" y="2130063"/>
                </a:lnTo>
                <a:lnTo>
                  <a:pt x="1261979" y="2119636"/>
                </a:lnTo>
                <a:lnTo>
                  <a:pt x="1346790" y="2102594"/>
                </a:lnTo>
                <a:lnTo>
                  <a:pt x="1429060" y="2079211"/>
                </a:lnTo>
                <a:lnTo>
                  <a:pt x="1508509" y="2049762"/>
                </a:lnTo>
                <a:lnTo>
                  <a:pt x="1584858" y="2014521"/>
                </a:lnTo>
                <a:lnTo>
                  <a:pt x="1657827" y="1973763"/>
                </a:lnTo>
                <a:lnTo>
                  <a:pt x="1727137" y="1927762"/>
                </a:lnTo>
                <a:lnTo>
                  <a:pt x="1792507" y="1876794"/>
                </a:lnTo>
                <a:lnTo>
                  <a:pt x="1853660" y="1821132"/>
                </a:lnTo>
                <a:lnTo>
                  <a:pt x="1910315" y="1761052"/>
                </a:lnTo>
                <a:lnTo>
                  <a:pt x="1962192" y="1696827"/>
                </a:lnTo>
                <a:lnTo>
                  <a:pt x="2009013" y="1628733"/>
                </a:lnTo>
                <a:lnTo>
                  <a:pt x="2050498" y="1557045"/>
                </a:lnTo>
                <a:lnTo>
                  <a:pt x="2086367" y="1482036"/>
                </a:lnTo>
                <a:lnTo>
                  <a:pt x="2116342" y="1403981"/>
                </a:lnTo>
                <a:lnTo>
                  <a:pt x="2140142" y="1323156"/>
                </a:lnTo>
                <a:lnTo>
                  <a:pt x="2157487" y="1239834"/>
                </a:lnTo>
                <a:lnTo>
                  <a:pt x="2168100" y="1154290"/>
                </a:lnTo>
                <a:lnTo>
                  <a:pt x="2171700" y="1066800"/>
                </a:lnTo>
                <a:lnTo>
                  <a:pt x="2168100" y="979309"/>
                </a:lnTo>
                <a:lnTo>
                  <a:pt x="2157487" y="893765"/>
                </a:lnTo>
                <a:lnTo>
                  <a:pt x="2140142" y="810443"/>
                </a:lnTo>
                <a:lnTo>
                  <a:pt x="2116342" y="729618"/>
                </a:lnTo>
                <a:lnTo>
                  <a:pt x="2086367" y="651563"/>
                </a:lnTo>
                <a:lnTo>
                  <a:pt x="2050498" y="576554"/>
                </a:lnTo>
                <a:lnTo>
                  <a:pt x="2009013" y="504866"/>
                </a:lnTo>
                <a:lnTo>
                  <a:pt x="1962192" y="436772"/>
                </a:lnTo>
                <a:lnTo>
                  <a:pt x="1910315" y="372547"/>
                </a:lnTo>
                <a:lnTo>
                  <a:pt x="1853660" y="312467"/>
                </a:lnTo>
                <a:lnTo>
                  <a:pt x="1792507" y="256805"/>
                </a:lnTo>
                <a:lnTo>
                  <a:pt x="1727137" y="205837"/>
                </a:lnTo>
                <a:lnTo>
                  <a:pt x="1657827" y="159836"/>
                </a:lnTo>
                <a:lnTo>
                  <a:pt x="1584858" y="119078"/>
                </a:lnTo>
                <a:lnTo>
                  <a:pt x="1508509" y="83837"/>
                </a:lnTo>
                <a:lnTo>
                  <a:pt x="1429060" y="54388"/>
                </a:lnTo>
                <a:lnTo>
                  <a:pt x="1346790" y="31005"/>
                </a:lnTo>
                <a:lnTo>
                  <a:pt x="1261979" y="13963"/>
                </a:lnTo>
                <a:lnTo>
                  <a:pt x="1174905" y="3536"/>
                </a:lnTo>
                <a:lnTo>
                  <a:pt x="1085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0" y="1066800"/>
                </a:moveTo>
                <a:lnTo>
                  <a:pt x="3599" y="979309"/>
                </a:lnTo>
                <a:lnTo>
                  <a:pt x="14212" y="893765"/>
                </a:lnTo>
                <a:lnTo>
                  <a:pt x="31557" y="810443"/>
                </a:lnTo>
                <a:lnTo>
                  <a:pt x="55357" y="729618"/>
                </a:lnTo>
                <a:lnTo>
                  <a:pt x="85332" y="651563"/>
                </a:lnTo>
                <a:lnTo>
                  <a:pt x="121201" y="576554"/>
                </a:lnTo>
                <a:lnTo>
                  <a:pt x="162686" y="504866"/>
                </a:lnTo>
                <a:lnTo>
                  <a:pt x="209507" y="436772"/>
                </a:lnTo>
                <a:lnTo>
                  <a:pt x="261384" y="372547"/>
                </a:lnTo>
                <a:lnTo>
                  <a:pt x="318039" y="312467"/>
                </a:lnTo>
                <a:lnTo>
                  <a:pt x="379192" y="256805"/>
                </a:lnTo>
                <a:lnTo>
                  <a:pt x="444562" y="205837"/>
                </a:lnTo>
                <a:lnTo>
                  <a:pt x="513872" y="159836"/>
                </a:lnTo>
                <a:lnTo>
                  <a:pt x="586841" y="119078"/>
                </a:lnTo>
                <a:lnTo>
                  <a:pt x="663190" y="83837"/>
                </a:lnTo>
                <a:lnTo>
                  <a:pt x="742639" y="54388"/>
                </a:lnTo>
                <a:lnTo>
                  <a:pt x="824909" y="31005"/>
                </a:lnTo>
                <a:lnTo>
                  <a:pt x="909720" y="13963"/>
                </a:lnTo>
                <a:lnTo>
                  <a:pt x="996794" y="3536"/>
                </a:lnTo>
                <a:lnTo>
                  <a:pt x="1085850" y="0"/>
                </a:lnTo>
                <a:lnTo>
                  <a:pt x="1174905" y="3536"/>
                </a:lnTo>
                <a:lnTo>
                  <a:pt x="1261979" y="13963"/>
                </a:lnTo>
                <a:lnTo>
                  <a:pt x="1346790" y="31005"/>
                </a:lnTo>
                <a:lnTo>
                  <a:pt x="1429060" y="54388"/>
                </a:lnTo>
                <a:lnTo>
                  <a:pt x="1508509" y="83837"/>
                </a:lnTo>
                <a:lnTo>
                  <a:pt x="1584858" y="119078"/>
                </a:lnTo>
                <a:lnTo>
                  <a:pt x="1657827" y="159836"/>
                </a:lnTo>
                <a:lnTo>
                  <a:pt x="1727137" y="205837"/>
                </a:lnTo>
                <a:lnTo>
                  <a:pt x="1792507" y="256805"/>
                </a:lnTo>
                <a:lnTo>
                  <a:pt x="1853660" y="312467"/>
                </a:lnTo>
                <a:lnTo>
                  <a:pt x="1910315" y="372547"/>
                </a:lnTo>
                <a:lnTo>
                  <a:pt x="1962192" y="436772"/>
                </a:lnTo>
                <a:lnTo>
                  <a:pt x="2009013" y="504866"/>
                </a:lnTo>
                <a:lnTo>
                  <a:pt x="2050498" y="576554"/>
                </a:lnTo>
                <a:lnTo>
                  <a:pt x="2086367" y="651563"/>
                </a:lnTo>
                <a:lnTo>
                  <a:pt x="2116342" y="729618"/>
                </a:lnTo>
                <a:lnTo>
                  <a:pt x="2140142" y="810443"/>
                </a:lnTo>
                <a:lnTo>
                  <a:pt x="2157487" y="893765"/>
                </a:lnTo>
                <a:lnTo>
                  <a:pt x="2168100" y="979309"/>
                </a:lnTo>
                <a:lnTo>
                  <a:pt x="2171700" y="1066800"/>
                </a:lnTo>
                <a:lnTo>
                  <a:pt x="2168100" y="1154290"/>
                </a:lnTo>
                <a:lnTo>
                  <a:pt x="2157487" y="1239834"/>
                </a:lnTo>
                <a:lnTo>
                  <a:pt x="2140142" y="1323156"/>
                </a:lnTo>
                <a:lnTo>
                  <a:pt x="2116342" y="1403981"/>
                </a:lnTo>
                <a:lnTo>
                  <a:pt x="2086367" y="1482036"/>
                </a:lnTo>
                <a:lnTo>
                  <a:pt x="2050498" y="1557045"/>
                </a:lnTo>
                <a:lnTo>
                  <a:pt x="2009013" y="1628733"/>
                </a:lnTo>
                <a:lnTo>
                  <a:pt x="1962192" y="1696827"/>
                </a:lnTo>
                <a:lnTo>
                  <a:pt x="1910315" y="1761052"/>
                </a:lnTo>
                <a:lnTo>
                  <a:pt x="1853660" y="1821132"/>
                </a:lnTo>
                <a:lnTo>
                  <a:pt x="1792507" y="1876794"/>
                </a:lnTo>
                <a:lnTo>
                  <a:pt x="1727137" y="1927762"/>
                </a:lnTo>
                <a:lnTo>
                  <a:pt x="1657827" y="1973763"/>
                </a:lnTo>
                <a:lnTo>
                  <a:pt x="1584858" y="2014521"/>
                </a:lnTo>
                <a:lnTo>
                  <a:pt x="1508509" y="2049762"/>
                </a:lnTo>
                <a:lnTo>
                  <a:pt x="1429060" y="2079211"/>
                </a:lnTo>
                <a:lnTo>
                  <a:pt x="1346790" y="2102594"/>
                </a:lnTo>
                <a:lnTo>
                  <a:pt x="1261979" y="2119636"/>
                </a:lnTo>
                <a:lnTo>
                  <a:pt x="1174905" y="2130063"/>
                </a:lnTo>
                <a:lnTo>
                  <a:pt x="1085850" y="2133600"/>
                </a:lnTo>
                <a:lnTo>
                  <a:pt x="996794" y="2130063"/>
                </a:lnTo>
                <a:lnTo>
                  <a:pt x="909720" y="2119636"/>
                </a:lnTo>
                <a:lnTo>
                  <a:pt x="824909" y="2102594"/>
                </a:lnTo>
                <a:lnTo>
                  <a:pt x="742639" y="2079211"/>
                </a:lnTo>
                <a:lnTo>
                  <a:pt x="663190" y="2049762"/>
                </a:lnTo>
                <a:lnTo>
                  <a:pt x="586841" y="2014521"/>
                </a:lnTo>
                <a:lnTo>
                  <a:pt x="513872" y="1973763"/>
                </a:lnTo>
                <a:lnTo>
                  <a:pt x="444562" y="1927762"/>
                </a:lnTo>
                <a:lnTo>
                  <a:pt x="379192" y="1876794"/>
                </a:lnTo>
                <a:lnTo>
                  <a:pt x="318039" y="1821132"/>
                </a:lnTo>
                <a:lnTo>
                  <a:pt x="261384" y="1761052"/>
                </a:lnTo>
                <a:lnTo>
                  <a:pt x="209507" y="1696827"/>
                </a:lnTo>
                <a:lnTo>
                  <a:pt x="162686" y="1628733"/>
                </a:lnTo>
                <a:lnTo>
                  <a:pt x="121201" y="1557045"/>
                </a:lnTo>
                <a:lnTo>
                  <a:pt x="85332" y="1482036"/>
                </a:lnTo>
                <a:lnTo>
                  <a:pt x="55357" y="1403981"/>
                </a:lnTo>
                <a:lnTo>
                  <a:pt x="31557" y="1323156"/>
                </a:lnTo>
                <a:lnTo>
                  <a:pt x="14212" y="1239834"/>
                </a:lnTo>
                <a:lnTo>
                  <a:pt x="3599" y="1154290"/>
                </a:lnTo>
                <a:lnTo>
                  <a:pt x="0" y="1066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31155" y="4268248"/>
            <a:ext cx="929640" cy="171450"/>
          </a:xfrm>
          <a:custGeom>
            <a:avLst/>
            <a:gdLst/>
            <a:ahLst/>
            <a:cxnLst/>
            <a:rect l="l" t="t" r="r" b="b"/>
            <a:pathLst>
              <a:path w="1239520" h="228600">
                <a:moveTo>
                  <a:pt x="1011047" y="0"/>
                </a:moveTo>
                <a:lnTo>
                  <a:pt x="1010708" y="76265"/>
                </a:lnTo>
                <a:lnTo>
                  <a:pt x="1048765" y="76454"/>
                </a:lnTo>
                <a:lnTo>
                  <a:pt x="1048512" y="152654"/>
                </a:lnTo>
                <a:lnTo>
                  <a:pt x="1010368" y="152654"/>
                </a:lnTo>
                <a:lnTo>
                  <a:pt x="1010030" y="228600"/>
                </a:lnTo>
                <a:lnTo>
                  <a:pt x="1163798" y="152654"/>
                </a:lnTo>
                <a:lnTo>
                  <a:pt x="1048512" y="152654"/>
                </a:lnTo>
                <a:lnTo>
                  <a:pt x="1164181" y="152464"/>
                </a:lnTo>
                <a:lnTo>
                  <a:pt x="1239139" y="115443"/>
                </a:lnTo>
                <a:lnTo>
                  <a:pt x="1011047" y="0"/>
                </a:lnTo>
                <a:close/>
              </a:path>
              <a:path w="1239520" h="228600">
                <a:moveTo>
                  <a:pt x="1010708" y="76265"/>
                </a:moveTo>
                <a:lnTo>
                  <a:pt x="1010369" y="152464"/>
                </a:lnTo>
                <a:lnTo>
                  <a:pt x="1048512" y="152654"/>
                </a:lnTo>
                <a:lnTo>
                  <a:pt x="1048765" y="76454"/>
                </a:lnTo>
                <a:lnTo>
                  <a:pt x="1010708" y="76265"/>
                </a:lnTo>
                <a:close/>
              </a:path>
              <a:path w="1239520" h="228600">
                <a:moveTo>
                  <a:pt x="253" y="71247"/>
                </a:moveTo>
                <a:lnTo>
                  <a:pt x="0" y="147447"/>
                </a:lnTo>
                <a:lnTo>
                  <a:pt x="1010369" y="152464"/>
                </a:lnTo>
                <a:lnTo>
                  <a:pt x="1010708" y="76265"/>
                </a:lnTo>
                <a:lnTo>
                  <a:pt x="253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817760" y="4268248"/>
            <a:ext cx="967264" cy="171450"/>
          </a:xfrm>
          <a:custGeom>
            <a:avLst/>
            <a:gdLst/>
            <a:ahLst/>
            <a:cxnLst/>
            <a:rect l="l" t="t" r="r" b="b"/>
            <a:pathLst>
              <a:path w="1289684" h="228600">
                <a:moveTo>
                  <a:pt x="228092" y="0"/>
                </a:moveTo>
                <a:lnTo>
                  <a:pt x="0" y="115443"/>
                </a:lnTo>
                <a:lnTo>
                  <a:pt x="229107" y="228600"/>
                </a:lnTo>
                <a:lnTo>
                  <a:pt x="228770" y="152654"/>
                </a:lnTo>
                <a:lnTo>
                  <a:pt x="190626" y="152654"/>
                </a:lnTo>
                <a:lnTo>
                  <a:pt x="190373" y="76454"/>
                </a:lnTo>
                <a:lnTo>
                  <a:pt x="228430" y="76273"/>
                </a:lnTo>
                <a:lnTo>
                  <a:pt x="228092" y="0"/>
                </a:lnTo>
                <a:close/>
              </a:path>
              <a:path w="1289684" h="228600">
                <a:moveTo>
                  <a:pt x="228430" y="76273"/>
                </a:moveTo>
                <a:lnTo>
                  <a:pt x="190373" y="76454"/>
                </a:lnTo>
                <a:lnTo>
                  <a:pt x="190626" y="152654"/>
                </a:lnTo>
                <a:lnTo>
                  <a:pt x="228769" y="152473"/>
                </a:lnTo>
                <a:lnTo>
                  <a:pt x="228430" y="76273"/>
                </a:lnTo>
                <a:close/>
              </a:path>
              <a:path w="1289684" h="228600">
                <a:moveTo>
                  <a:pt x="228769" y="152473"/>
                </a:moveTo>
                <a:lnTo>
                  <a:pt x="190626" y="152654"/>
                </a:lnTo>
                <a:lnTo>
                  <a:pt x="228770" y="152654"/>
                </a:lnTo>
                <a:lnTo>
                  <a:pt x="228769" y="152473"/>
                </a:lnTo>
                <a:close/>
              </a:path>
              <a:path w="1289684" h="228600">
                <a:moveTo>
                  <a:pt x="1289177" y="71247"/>
                </a:moveTo>
                <a:lnTo>
                  <a:pt x="228430" y="76273"/>
                </a:lnTo>
                <a:lnTo>
                  <a:pt x="228769" y="152473"/>
                </a:lnTo>
                <a:lnTo>
                  <a:pt x="1289430" y="147447"/>
                </a:lnTo>
                <a:lnTo>
                  <a:pt x="1289177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303410" y="3041523"/>
            <a:ext cx="171450" cy="807244"/>
          </a:xfrm>
          <a:custGeom>
            <a:avLst/>
            <a:gdLst/>
            <a:ahLst/>
            <a:cxnLst/>
            <a:rect l="l" t="t" r="r" b="b"/>
            <a:pathLst>
              <a:path w="228600" h="1076325">
                <a:moveTo>
                  <a:pt x="76200" y="847343"/>
                </a:moveTo>
                <a:lnTo>
                  <a:pt x="0" y="847343"/>
                </a:lnTo>
                <a:lnTo>
                  <a:pt x="114300" y="1075944"/>
                </a:lnTo>
                <a:lnTo>
                  <a:pt x="209550" y="885443"/>
                </a:lnTo>
                <a:lnTo>
                  <a:pt x="76200" y="885443"/>
                </a:lnTo>
                <a:lnTo>
                  <a:pt x="76200" y="847343"/>
                </a:lnTo>
                <a:close/>
              </a:path>
              <a:path w="228600" h="1076325">
                <a:moveTo>
                  <a:pt x="152400" y="0"/>
                </a:moveTo>
                <a:lnTo>
                  <a:pt x="76200" y="0"/>
                </a:lnTo>
                <a:lnTo>
                  <a:pt x="76200" y="885443"/>
                </a:lnTo>
                <a:lnTo>
                  <a:pt x="152400" y="885443"/>
                </a:lnTo>
                <a:lnTo>
                  <a:pt x="152400" y="0"/>
                </a:lnTo>
                <a:close/>
              </a:path>
              <a:path w="228600" h="1076325">
                <a:moveTo>
                  <a:pt x="228600" y="847343"/>
                </a:moveTo>
                <a:lnTo>
                  <a:pt x="152400" y="847343"/>
                </a:lnTo>
                <a:lnTo>
                  <a:pt x="152400" y="885443"/>
                </a:lnTo>
                <a:lnTo>
                  <a:pt x="209550" y="885443"/>
                </a:lnTo>
                <a:lnTo>
                  <a:pt x="228600" y="847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4275596" y="4689730"/>
            <a:ext cx="171450" cy="922496"/>
          </a:xfrm>
          <a:custGeom>
            <a:avLst/>
            <a:gdLst/>
            <a:ahLst/>
            <a:cxnLst/>
            <a:rect l="l" t="t" r="r" b="b"/>
            <a:pathLst>
              <a:path w="228600" h="1229995">
                <a:moveTo>
                  <a:pt x="152289" y="226989"/>
                </a:moveTo>
                <a:lnTo>
                  <a:pt x="76091" y="229828"/>
                </a:lnTo>
                <a:lnTo>
                  <a:pt x="113284" y="1229766"/>
                </a:lnTo>
                <a:lnTo>
                  <a:pt x="189484" y="1226921"/>
                </a:lnTo>
                <a:lnTo>
                  <a:pt x="152289" y="226989"/>
                </a:lnTo>
                <a:close/>
              </a:path>
              <a:path w="228600" h="1229995">
                <a:moveTo>
                  <a:pt x="105663" y="0"/>
                </a:moveTo>
                <a:lnTo>
                  <a:pt x="0" y="232664"/>
                </a:lnTo>
                <a:lnTo>
                  <a:pt x="76091" y="229828"/>
                </a:lnTo>
                <a:lnTo>
                  <a:pt x="74675" y="191770"/>
                </a:lnTo>
                <a:lnTo>
                  <a:pt x="150875" y="188976"/>
                </a:lnTo>
                <a:lnTo>
                  <a:pt x="209092" y="188976"/>
                </a:lnTo>
                <a:lnTo>
                  <a:pt x="105663" y="0"/>
                </a:lnTo>
                <a:close/>
              </a:path>
              <a:path w="228600" h="1229995">
                <a:moveTo>
                  <a:pt x="150875" y="188976"/>
                </a:moveTo>
                <a:lnTo>
                  <a:pt x="74675" y="191770"/>
                </a:lnTo>
                <a:lnTo>
                  <a:pt x="76091" y="229828"/>
                </a:lnTo>
                <a:lnTo>
                  <a:pt x="152289" y="226989"/>
                </a:lnTo>
                <a:lnTo>
                  <a:pt x="150875" y="188976"/>
                </a:lnTo>
                <a:close/>
              </a:path>
              <a:path w="228600" h="1229995">
                <a:moveTo>
                  <a:pt x="209092" y="188976"/>
                </a:moveTo>
                <a:lnTo>
                  <a:pt x="150875" y="188976"/>
                </a:lnTo>
                <a:lnTo>
                  <a:pt x="152289" y="226989"/>
                </a:lnTo>
                <a:lnTo>
                  <a:pt x="228346" y="224155"/>
                </a:lnTo>
                <a:lnTo>
                  <a:pt x="209092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026232" y="3906202"/>
            <a:ext cx="725805" cy="725805"/>
          </a:xfrm>
          <a:custGeom>
            <a:avLst/>
            <a:gdLst/>
            <a:ahLst/>
            <a:cxnLst/>
            <a:rect l="l" t="t" r="r" b="b"/>
            <a:pathLst>
              <a:path w="967739" h="967739">
                <a:moveTo>
                  <a:pt x="0" y="452628"/>
                </a:moveTo>
                <a:lnTo>
                  <a:pt x="515112" y="0"/>
                </a:lnTo>
                <a:lnTo>
                  <a:pt x="967740" y="515112"/>
                </a:lnTo>
                <a:lnTo>
                  <a:pt x="452628" y="967740"/>
                </a:lnTo>
                <a:lnTo>
                  <a:pt x="0" y="45262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1083615" y="1645570"/>
            <a:ext cx="7160793" cy="78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</a:pPr>
            <a:r>
              <a:rPr spc="-11" dirty="0">
                <a:cs typeface="Arial Narrow"/>
              </a:rPr>
              <a:t>Cuando</a:t>
            </a:r>
            <a:r>
              <a:rPr spc="172" dirty="0">
                <a:cs typeface="Arial Narrow"/>
              </a:rPr>
              <a:t> </a:t>
            </a:r>
            <a:r>
              <a:rPr spc="-19" dirty="0">
                <a:cs typeface="Arial Narrow"/>
              </a:rPr>
              <a:t>u</a:t>
            </a:r>
            <a:r>
              <a:rPr spc="-11" dirty="0">
                <a:cs typeface="Arial Narrow"/>
              </a:rPr>
              <a:t>n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ruteador</a:t>
            </a:r>
            <a:r>
              <a:rPr spc="150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cuent</a:t>
            </a:r>
            <a:r>
              <a:rPr spc="-11" dirty="0">
                <a:cs typeface="Arial Narrow"/>
              </a:rPr>
              <a:t>a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</a:t>
            </a:r>
            <a:r>
              <a:rPr spc="-23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n</a:t>
            </a:r>
            <a:r>
              <a:rPr spc="172" dirty="0">
                <a:cs typeface="Arial Narrow"/>
              </a:rPr>
              <a:t> </a:t>
            </a:r>
            <a:r>
              <a:rPr spc="-8" dirty="0">
                <a:cs typeface="Arial Narrow"/>
              </a:rPr>
              <a:t>listas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contro</a:t>
            </a:r>
            <a:r>
              <a:rPr spc="-8" dirty="0">
                <a:cs typeface="Arial Narrow"/>
              </a:rPr>
              <a:t>l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acces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</a:t>
            </a:r>
            <a:r>
              <a:rPr spc="-4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do</a:t>
            </a:r>
            <a:r>
              <a:rPr dirty="0">
                <a:cs typeface="Arial Narrow"/>
              </a:rPr>
              <a:t> </a:t>
            </a:r>
            <a:r>
              <a:rPr spc="-15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tráfico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pasa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ru</a:t>
            </a:r>
            <a:r>
              <a:rPr spc="-11" dirty="0">
                <a:cs typeface="Arial Narrow"/>
              </a:rPr>
              <a:t>teador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es analizad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ante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conti</a:t>
            </a:r>
            <a:r>
              <a:rPr spc="-8" dirty="0">
                <a:cs typeface="Arial Narrow"/>
              </a:rPr>
              <a:t>n</a:t>
            </a:r>
            <a:r>
              <a:rPr spc="-11" dirty="0">
                <a:cs typeface="Arial Narrow"/>
              </a:rPr>
              <a:t>uar</a:t>
            </a:r>
            <a:r>
              <a:rPr spc="-15" dirty="0">
                <a:cs typeface="Arial Narrow"/>
              </a:rPr>
              <a:t> s</a:t>
            </a:r>
            <a:r>
              <a:rPr spc="-11" dirty="0">
                <a:cs typeface="Arial Narrow"/>
              </a:rPr>
              <a:t>u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camin</a:t>
            </a:r>
            <a:r>
              <a:rPr spc="-11" dirty="0" err="1">
                <a:cs typeface="Arial Narrow"/>
              </a:rPr>
              <a:t>o</a:t>
            </a:r>
            <a:r>
              <a:rPr spc="-11" dirty="0">
                <a:cs typeface="Arial Narrow"/>
              </a:rPr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8642" y="4131163"/>
            <a:ext cx="3376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i="1" dirty="0">
                <a:latin typeface="Times New Roman"/>
                <a:cs typeface="Times New Roman"/>
              </a:rPr>
              <a:t>te</a:t>
            </a:r>
            <a:r>
              <a:rPr b="1" i="1" spc="4" dirty="0">
                <a:latin typeface="Times New Roman"/>
                <a:cs typeface="Times New Roman"/>
              </a:rPr>
              <a:t>s</a:t>
            </a:r>
            <a:r>
              <a:rPr b="1" i="1" dirty="0">
                <a:latin typeface="Times New Roman"/>
                <a:cs typeface="Times New Roman"/>
              </a:rPr>
              <a:t>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9810" y="400030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/0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9812" y="4024598"/>
            <a:ext cx="6719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latin typeface="Calibri"/>
                <a:cs typeface="Calibri"/>
              </a:rPr>
              <a:t>S0/0/1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4391" y="523135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1</a:t>
            </a:r>
            <a:r>
              <a:rPr b="1" spc="-11" dirty="0">
                <a:latin typeface="Calibri"/>
                <a:cs typeface="Calibri"/>
              </a:rPr>
              <a:t>/1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49445AD-6A7B-492C-96DD-ED816BA3963C}"/>
              </a:ext>
            </a:extLst>
          </p:cNvPr>
          <p:cNvSpPr txBox="1">
            <a:spLocks/>
          </p:cNvSpPr>
          <p:nvPr/>
        </p:nvSpPr>
        <p:spPr>
          <a:xfrm>
            <a:off x="-684584" y="500919"/>
            <a:ext cx="9108504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¿Cómo trabajan las Listas de control de acceso?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A4F1DF7E-D40F-4E03-A6C1-FE982D9285D3}"/>
              </a:ext>
            </a:extLst>
          </p:cNvPr>
          <p:cNvSpPr txBox="1"/>
          <p:nvPr/>
        </p:nvSpPr>
        <p:spPr>
          <a:xfrm>
            <a:off x="4504863" y="3112922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</a:t>
            </a:r>
            <a:r>
              <a:rPr lang="es-ES" b="1" spc="-11" dirty="0">
                <a:latin typeface="Calibri"/>
                <a:cs typeface="Calibri"/>
              </a:rPr>
              <a:t>1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556792"/>
            <a:ext cx="6912768" cy="452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713899" indent="-114300">
              <a:lnSpc>
                <a:spcPct val="150000"/>
              </a:lnSpc>
            </a:pPr>
            <a:r>
              <a:rPr lang="es-ES" spc="-15" dirty="0">
                <a:cs typeface="Arial Narrow"/>
              </a:rPr>
              <a:t>  </a:t>
            </a:r>
            <a:r>
              <a:rPr spc="-15" dirty="0">
                <a:cs typeface="Arial Narrow"/>
              </a:rPr>
              <a:t>P</a:t>
            </a:r>
            <a:r>
              <a:rPr spc="-19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ra</a:t>
            </a:r>
            <a:r>
              <a:rPr spc="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</a:t>
            </a:r>
            <a:r>
              <a:rPr spc="-8" dirty="0">
                <a:cs typeface="Arial Narrow"/>
              </a:rPr>
              <a:t>o</a:t>
            </a:r>
            <a:r>
              <a:rPr spc="-15" dirty="0">
                <a:cs typeface="Arial Narrow"/>
              </a:rPr>
              <a:t>col</a:t>
            </a:r>
            <a:r>
              <a:rPr spc="-11" dirty="0">
                <a:cs typeface="Arial Narrow"/>
              </a:rPr>
              <a:t>o</a:t>
            </a:r>
            <a:r>
              <a:rPr spc="-8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TCP/IP</a:t>
            </a:r>
            <a:r>
              <a:rPr spc="-1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exi</a:t>
            </a:r>
            <a:r>
              <a:rPr spc="-23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ten</a:t>
            </a:r>
            <a:r>
              <a:rPr spc="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dos</a:t>
            </a:r>
            <a:r>
              <a:rPr spc="-1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tipo</a:t>
            </a:r>
            <a:r>
              <a:rPr spc="-11" dirty="0">
                <a:cs typeface="Arial Narrow"/>
              </a:rPr>
              <a:t>s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: </a:t>
            </a:r>
            <a:endParaRPr lang="es-ES" spc="-8" dirty="0">
              <a:cs typeface="Arial Narrow"/>
            </a:endParaRPr>
          </a:p>
          <a:p>
            <a:pPr marL="123825" marR="713899" indent="-114300">
              <a:lnSpc>
                <a:spcPct val="150000"/>
              </a:lnSpc>
            </a:pPr>
            <a:r>
              <a:rPr lang="es-ES"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 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estándar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pc="-8" dirty="0">
                <a:cs typeface="Arial Narrow"/>
              </a:rPr>
              <a:t>Bloquea o permite el tráfico con base en la </a:t>
            </a:r>
            <a:r>
              <a:rPr lang="es-MX" b="1" spc="-8" dirty="0">
                <a:cs typeface="Arial Narrow"/>
              </a:rPr>
              <a:t>dirección fuente</a:t>
            </a:r>
            <a:r>
              <a:rPr lang="es-MX" spc="-8" dirty="0">
                <a:cs typeface="Arial Narrow"/>
              </a:rPr>
              <a:t>.</a:t>
            </a:r>
            <a:endParaRPr lang="es-MX" dirty="0"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a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permite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to</a:t>
            </a:r>
            <a:r>
              <a:rPr spc="-8" dirty="0" err="1">
                <a:cs typeface="Arial Narrow"/>
              </a:rPr>
              <a:t>d</a:t>
            </a:r>
            <a:r>
              <a:rPr spc="-11" dirty="0" err="1">
                <a:cs typeface="Arial Narrow"/>
              </a:rPr>
              <a:t>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0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protocolo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lang="es-ES" spc="-11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comunicacione</a:t>
            </a:r>
            <a:r>
              <a:rPr spc="-8" dirty="0" err="1">
                <a:cs typeface="Arial Narrow"/>
              </a:rPr>
              <a:t>s</a:t>
            </a:r>
            <a:r>
              <a:rPr spc="-8" dirty="0">
                <a:cs typeface="Arial Narrow"/>
              </a:rPr>
              <a:t>.</a:t>
            </a:r>
            <a:r>
              <a:rPr lang="es-ES" spc="-8" dirty="0">
                <a:cs typeface="Arial Narrow"/>
              </a:rPr>
              <a:t> </a:t>
            </a: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8" dirty="0" err="1">
                <a:cs typeface="Arial Narrow"/>
              </a:rPr>
              <a:t>i</a:t>
            </a:r>
            <a:r>
              <a:rPr spc="-26" dirty="0" err="1">
                <a:cs typeface="Arial Narrow"/>
              </a:rPr>
              <a:t>c</a:t>
            </a:r>
            <a:r>
              <a:rPr spc="-15" dirty="0" err="1">
                <a:cs typeface="Arial Narrow"/>
              </a:rPr>
              <a:t>a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número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enter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1..99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  <a:p>
            <a:pPr marL="123825">
              <a:lnSpc>
                <a:spcPct val="150000"/>
              </a:lnSpc>
            </a:pP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lang="es-MX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lang="es-MX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extendid</a:t>
            </a: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a:</a:t>
            </a:r>
            <a:endParaRPr lang="es-MX"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pc="-8" dirty="0">
                <a:cs typeface="Arial Narrow"/>
              </a:rPr>
              <a:t>Bloquea o permite el tráfico con base a la </a:t>
            </a:r>
            <a:r>
              <a:rPr lang="es-ES" b="1" spc="-8" dirty="0">
                <a:cs typeface="Arial Narrow"/>
              </a:rPr>
              <a:t>dirección fuente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dirección destino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tipo de protocolo</a:t>
            </a:r>
            <a:r>
              <a:rPr lang="es-ES" spc="-8" dirty="0">
                <a:cs typeface="Arial Narrow"/>
              </a:rPr>
              <a:t>  y un </a:t>
            </a:r>
            <a:r>
              <a:rPr lang="es-ES" b="1" spc="-8" dirty="0">
                <a:cs typeface="Arial Narrow"/>
              </a:rPr>
              <a:t>puerto</a:t>
            </a:r>
            <a:r>
              <a:rPr lang="es-ES" spc="-8" dirty="0">
                <a:cs typeface="Arial Narrow"/>
              </a:rPr>
              <a:t> en particular.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Bloquea</a:t>
            </a:r>
            <a:r>
              <a:rPr spc="-11" dirty="0">
                <a:cs typeface="Arial Narrow"/>
              </a:rPr>
              <a:t> o</a:t>
            </a:r>
            <a:r>
              <a:rPr spc="214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</a:t>
            </a:r>
            <a:r>
              <a:rPr spc="-15" dirty="0" err="1">
                <a:cs typeface="Arial Narrow"/>
              </a:rPr>
              <a:t>i</a:t>
            </a:r>
            <a:r>
              <a:rPr spc="-11" dirty="0" err="1">
                <a:cs typeface="Arial Narrow"/>
              </a:rPr>
              <a:t>te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214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subconju</a:t>
            </a:r>
            <a:r>
              <a:rPr spc="-8" dirty="0" err="1">
                <a:cs typeface="Arial Narrow"/>
              </a:rPr>
              <a:t>n</a:t>
            </a:r>
            <a:r>
              <a:rPr spc="-11" dirty="0" err="1">
                <a:cs typeface="Arial Narrow"/>
              </a:rPr>
              <a:t>to</a:t>
            </a:r>
            <a:r>
              <a:rPr spc="19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20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</a:t>
            </a:r>
            <a:r>
              <a:rPr spc="-11" dirty="0" err="1">
                <a:cs typeface="Arial Narrow"/>
              </a:rPr>
              <a:t>protocolo</a:t>
            </a:r>
            <a:r>
              <a:rPr spc="-210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-206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</a:t>
            </a:r>
            <a:r>
              <a:rPr spc="-23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ciones</a:t>
            </a:r>
            <a:r>
              <a:rPr spc="-8" dirty="0">
                <a:cs typeface="Arial Narrow"/>
              </a:rPr>
              <a:t>.</a:t>
            </a:r>
            <a:r>
              <a:rPr dirty="0">
                <a:cs typeface="Arial Narrow"/>
              </a:rPr>
              <a:t> 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11" dirty="0" err="1">
                <a:cs typeface="Arial Narrow"/>
              </a:rPr>
              <a:t>ican</a:t>
            </a:r>
            <a:r>
              <a:rPr spc="-11" dirty="0">
                <a:cs typeface="Arial Narrow"/>
              </a:rPr>
              <a:t> 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8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número</a:t>
            </a:r>
            <a:r>
              <a:rPr spc="-150" dirty="0">
                <a:cs typeface="Arial Narrow"/>
              </a:rPr>
              <a:t> </a:t>
            </a:r>
            <a:r>
              <a:rPr spc="-23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ntero</a:t>
            </a:r>
            <a:r>
              <a:rPr spc="-150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153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8" dirty="0">
                <a:cs typeface="Arial Narrow"/>
              </a:rPr>
              <a:t> 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100..199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DB6A031-87B8-4845-B67E-FFC4075B7643}"/>
              </a:ext>
            </a:extLst>
          </p:cNvPr>
          <p:cNvSpPr txBox="1">
            <a:spLocks/>
          </p:cNvSpPr>
          <p:nvPr/>
        </p:nvSpPr>
        <p:spPr>
          <a:xfrm>
            <a:off x="1043608" y="62021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268760"/>
            <a:ext cx="6768752" cy="493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38" dirty="0">
                <a:cs typeface="Times New Roman"/>
              </a:rPr>
              <a:t> </a:t>
            </a:r>
            <a:r>
              <a:rPr lang="es-ES" spc="-38" dirty="0">
                <a:cs typeface="Times New Roman"/>
              </a:rPr>
              <a:t>Ve</a:t>
            </a:r>
            <a:r>
              <a:rPr spc="-8" dirty="0" err="1">
                <a:cs typeface="Times New Roman"/>
              </a:rPr>
              <a:t>rif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ca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valor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</a:t>
            </a:r>
            <a:r>
              <a:rPr spc="-4" dirty="0">
                <a:cs typeface="Times New Roman"/>
              </a:rPr>
              <a:t>i</a:t>
            </a:r>
            <a:r>
              <a:rPr spc="-8" dirty="0">
                <a:cs typeface="Times New Roman"/>
              </a:rPr>
              <a:t>t</a:t>
            </a:r>
            <a:r>
              <a:rPr spc="-11" dirty="0">
                <a:cs typeface="Times New Roman"/>
              </a:rPr>
              <a:t> cor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esp</a:t>
            </a:r>
            <a:r>
              <a:rPr spc="-8" dirty="0">
                <a:cs typeface="Times New Roman"/>
              </a:rPr>
              <a:t>o</a:t>
            </a:r>
            <a:r>
              <a:rPr spc="-11" dirty="0">
                <a:cs typeface="Times New Roman"/>
              </a:rPr>
              <a:t>n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iente.</a:t>
            </a:r>
            <a:endParaRPr dirty="0">
              <a:cs typeface="Times New Roman"/>
            </a:endParaRPr>
          </a:p>
          <a:p>
            <a:pPr>
              <a:spcBef>
                <a:spcPts val="1260"/>
              </a:spcBef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Ig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o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a 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sign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bi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>
              <a:spcBef>
                <a:spcPts val="28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any</a:t>
            </a:r>
            <a:r>
              <a:rPr spc="-11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4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8" dirty="0">
                <a:cs typeface="Times New Roman"/>
              </a:rPr>
              <a:t>il</a:t>
            </a:r>
            <a:r>
              <a:rPr b="1" spc="-11" dirty="0">
                <a:cs typeface="Times New Roman"/>
              </a:rPr>
              <a:t>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si</a:t>
            </a:r>
            <a:r>
              <a:rPr spc="-4" dirty="0" err="1">
                <a:cs typeface="Times New Roman"/>
              </a:rPr>
              <a:t>g</a:t>
            </a:r>
            <a:r>
              <a:rPr spc="-11" dirty="0" err="1">
                <a:cs typeface="Times New Roman"/>
              </a:rPr>
              <a:t>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1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</a:t>
            </a:r>
            <a:r>
              <a:rPr spc="-19" dirty="0" err="1">
                <a:cs typeface="Times New Roman"/>
              </a:rPr>
              <a:t>e</a:t>
            </a:r>
            <a:r>
              <a:rPr spc="-11" dirty="0" err="1">
                <a:cs typeface="Times New Roman"/>
              </a:rPr>
              <a:t>cto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para cualquier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1875473" algn="l"/>
              </a:tabLst>
            </a:pP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.0.0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endParaRPr b="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1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ignora el significado del bit, por lo tanto, esta máscara comodín permite cualquier IP.</a:t>
            </a:r>
          </a:p>
          <a:p>
            <a:pPr lvl="1">
              <a:spcBef>
                <a:spcPts val="15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ost</a:t>
            </a:r>
            <a:r>
              <a:rPr spc="-8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una</a:t>
            </a:r>
            <a:r>
              <a:rPr spc="-8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11" dirty="0">
                <a:cs typeface="Times New Roman"/>
              </a:rPr>
              <a:t>ildcard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4" dirty="0">
                <a:cs typeface="Times New Roman"/>
              </a:rPr>
              <a:t> </a:t>
            </a:r>
            <a:r>
              <a:rPr lang="es-MX" spc="-11" dirty="0">
                <a:cs typeface="Times New Roman"/>
              </a:rPr>
              <a:t>sign</a:t>
            </a:r>
            <a:r>
              <a:rPr lang="es-MX" spc="-4" dirty="0">
                <a:cs typeface="Times New Roman"/>
              </a:rPr>
              <a:t>i</a:t>
            </a:r>
            <a:r>
              <a:rPr lang="es-MX" spc="-11" dirty="0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lang="es-MX" spc="-11" dirty="0">
                <a:cs typeface="Times New Roman"/>
              </a:rPr>
              <a:t>to</a:t>
            </a:r>
            <a:r>
              <a:rPr lang="es-MX" spc="-30" dirty="0">
                <a:cs typeface="Times New Roman"/>
              </a:rPr>
              <a:t>m</a:t>
            </a:r>
            <a:r>
              <a:rPr lang="es-MX" spc="-11" dirty="0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lang="es-MX" spc="-11" dirty="0">
                <a:cs typeface="Times New Roman"/>
              </a:rPr>
              <a:t>efe</a:t>
            </a:r>
            <a:r>
              <a:rPr lang="es-MX" spc="-23" dirty="0">
                <a:cs typeface="Times New Roman"/>
              </a:rPr>
              <a:t>c</a:t>
            </a:r>
            <a:r>
              <a:rPr lang="es-MX" spc="-11" dirty="0">
                <a:cs typeface="Times New Roman"/>
              </a:rPr>
              <a:t>to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so</a:t>
            </a:r>
            <a:r>
              <a:rPr spc="-4" dirty="0">
                <a:cs typeface="Times New Roman"/>
              </a:rPr>
              <a:t>b</a:t>
            </a:r>
            <a:r>
              <a:rPr spc="-11" dirty="0">
                <a:cs typeface="Times New Roman"/>
              </a:rPr>
              <a:t>re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1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ú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ica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2002155" algn="l"/>
              </a:tabLs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A.B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C.D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0.0.0.0</a:t>
            </a:r>
            <a:endParaRPr lang="es-ES" b="1" spc="-1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0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verifica el significado del bit, por lo tanto, esta máscara comodín, hace un match exacto con la dirección IP.</a:t>
            </a:r>
            <a:endParaRPr sz="1600" b="1" dirty="0">
              <a:solidFill>
                <a:schemeClr val="accent5">
                  <a:lumMod val="75000"/>
                </a:schemeClr>
              </a:solidFill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6DC8E3B-9D38-48E3-834D-3F75C9B1F7A6}"/>
              </a:ext>
            </a:extLst>
          </p:cNvPr>
          <p:cNvSpPr txBox="1">
            <a:spLocks/>
          </p:cNvSpPr>
          <p:nvPr/>
        </p:nvSpPr>
        <p:spPr>
          <a:xfrm>
            <a:off x="107504" y="407444"/>
            <a:ext cx="806489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 err="1">
                <a:solidFill>
                  <a:schemeClr val="accent4">
                    <a:lumMod val="50000"/>
                  </a:schemeClr>
                </a:solidFill>
                <a:latin typeface="Dom Casual"/>
              </a:rPr>
              <a:t>Wildcard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de IP para listas de acceso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7350" y="18288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 dirty="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estánda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7732" y="2751382"/>
            <a:ext cx="5917882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60621" algn="l"/>
                <a:tab pos="5083493" algn="l"/>
              </a:tabLst>
            </a:pPr>
            <a:r>
              <a:rPr sz="1950" b="1" dirty="0">
                <a:latin typeface="Arial Narrow"/>
                <a:cs typeface="Arial Narrow"/>
              </a:rPr>
              <a:t>access</a:t>
            </a:r>
            <a:r>
              <a:rPr sz="1950" b="1" spc="-4" dirty="0">
                <a:latin typeface="Arial Narrow"/>
                <a:cs typeface="Arial Narrow"/>
              </a:rPr>
              <a:t>-</a:t>
            </a:r>
            <a:r>
              <a:rPr sz="1950" b="1" dirty="0">
                <a:latin typeface="Arial Narrow"/>
                <a:cs typeface="Arial Narrow"/>
              </a:rPr>
              <a:t>l</a:t>
            </a:r>
            <a:r>
              <a:rPr sz="1950" b="1" spc="-11" dirty="0">
                <a:latin typeface="Arial Narrow"/>
                <a:cs typeface="Arial Narrow"/>
              </a:rPr>
              <a:t>i</a:t>
            </a:r>
            <a:r>
              <a:rPr sz="1950" b="1" spc="-4" dirty="0">
                <a:latin typeface="Arial Narrow"/>
                <a:cs typeface="Arial Narrow"/>
              </a:rPr>
              <a:t>s</a:t>
            </a:r>
            <a:r>
              <a:rPr sz="1950" b="1" dirty="0">
                <a:latin typeface="Arial Narrow"/>
                <a:cs typeface="Arial Narrow"/>
              </a:rPr>
              <a:t>t	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1950" b="1" spc="-26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950" b="1" spc="-4" dirty="0">
                <a:latin typeface="Arial Narrow"/>
                <a:cs typeface="Arial Narrow"/>
              </a:rPr>
              <a:t>{</a:t>
            </a:r>
            <a:r>
              <a:rPr sz="1950" b="1" dirty="0">
                <a:solidFill>
                  <a:srgbClr val="009900"/>
                </a:solidFill>
                <a:latin typeface="Arial Narrow"/>
                <a:cs typeface="Arial Narrow"/>
              </a:rPr>
              <a:t>permit</a:t>
            </a:r>
            <a:r>
              <a:rPr sz="1950" b="1" spc="-11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sz="1950" b="1" dirty="0">
                <a:latin typeface="Arial Narrow"/>
                <a:cs typeface="Arial Narrow"/>
              </a:rPr>
              <a:t>|</a:t>
            </a:r>
            <a:r>
              <a:rPr sz="1950" b="1" spc="-4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sz="1950" b="1" spc="4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sz="1950" b="1" dirty="0">
                <a:latin typeface="Arial Narrow"/>
                <a:cs typeface="Arial Narrow"/>
              </a:rPr>
              <a:t>}</a:t>
            </a:r>
            <a:r>
              <a:rPr sz="1950" b="1" spc="-26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IP_O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igen	</a:t>
            </a:r>
            <a:r>
              <a:rPr sz="1950"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ldcard</a:t>
            </a:r>
            <a:endParaRPr sz="195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9546" y="4297815"/>
            <a:ext cx="4122420" cy="78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0109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9525">
              <a:spcBef>
                <a:spcPts val="1080"/>
              </a:spcBef>
              <a:tabLst>
                <a:tab pos="180498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out}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7350" y="3486151"/>
            <a:ext cx="5722962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 marR="62389">
              <a:tabLst>
                <a:tab pos="1354454" algn="l"/>
                <a:tab pos="1716881" algn="l"/>
                <a:tab pos="2005965" algn="l"/>
                <a:tab pos="2551271" algn="l"/>
                <a:tab pos="2913697" algn="l"/>
                <a:tab pos="3760946" algn="l"/>
                <a:tab pos="4123373" algn="l"/>
                <a:tab pos="4971098" algn="l"/>
                <a:tab pos="5199698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</a:t>
            </a:r>
            <a:r>
              <a:rPr sz="2100" b="1" spc="-8" dirty="0">
                <a:latin typeface="Arial Narrow"/>
                <a:cs typeface="Arial Narrow"/>
              </a:rPr>
              <a:t> interfaz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5" dirty="0">
                <a:latin typeface="Arial Narrow"/>
                <a:cs typeface="Arial Narrow"/>
              </a:rPr>
              <a:t>ead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BFAB779-6C8D-4564-B1B0-4396CFA65968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estándar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004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ESTÁNDAR SE DEBEN INSTALAR LO MAS CERCA DEL DESTINO.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“Estándar”</a:t>
            </a:r>
          </a:p>
        </p:txBody>
      </p:sp>
    </p:spTree>
    <p:extLst>
      <p:ext uri="{BB962C8B-B14F-4D97-AF65-F5344CB8AC3E}">
        <p14:creationId xmlns:p14="http://schemas.microsoft.com/office/powerpoint/2010/main" val="3280680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5025</TotalTime>
  <Words>1222</Words>
  <Application>Microsoft Office PowerPoint</Application>
  <PresentationFormat>On-screen Show (4:3)</PresentationFormat>
  <Paragraphs>125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Dom Casual</vt:lpstr>
      <vt:lpstr>Times New Roman</vt:lpstr>
      <vt:lpstr>Tema de Office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176</cp:revision>
  <dcterms:created xsi:type="dcterms:W3CDTF">2013-06-11T22:32:36Z</dcterms:created>
  <dcterms:modified xsi:type="dcterms:W3CDTF">2024-10-29T23:16:40Z</dcterms:modified>
</cp:coreProperties>
</file>