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461" r:id="rId3"/>
    <p:sldId id="303" r:id="rId4"/>
    <p:sldId id="277" r:id="rId5"/>
    <p:sldId id="261" r:id="rId6"/>
    <p:sldId id="275" r:id="rId7"/>
    <p:sldId id="462" r:id="rId8"/>
    <p:sldId id="278" r:id="rId9"/>
    <p:sldId id="270" r:id="rId10"/>
    <p:sldId id="279" r:id="rId11"/>
    <p:sldId id="281" r:id="rId12"/>
    <p:sldId id="282" r:id="rId13"/>
    <p:sldId id="304" r:id="rId14"/>
    <p:sldId id="463" r:id="rId15"/>
    <p:sldId id="464" r:id="rId16"/>
    <p:sldId id="465" r:id="rId17"/>
    <p:sldId id="305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4DF4BD-DA7F-477F-A7BE-B93111AEEBF2}" v="3" dt="2025-09-23T21:15:43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2819" autoAdjust="0"/>
  </p:normalViewPr>
  <p:slideViewPr>
    <p:cSldViewPr>
      <p:cViewPr varScale="1">
        <p:scale>
          <a:sx n="103" d="100"/>
          <a:sy n="103" d="100"/>
        </p:scale>
        <p:origin x="185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ethe Pérez Fuertes" userId="4ae9ef87-2a7d-42f8-8dfa-0a501a9e2ff4" providerId="ADAL" clId="{FDDD45CB-1330-4033-A842-3D2746AFF7C7}"/>
    <pc:docChg chg="undo custSel modSld">
      <pc:chgData name="Lizethe Pérez Fuertes" userId="4ae9ef87-2a7d-42f8-8dfa-0a501a9e2ff4" providerId="ADAL" clId="{FDDD45CB-1330-4033-A842-3D2746AFF7C7}" dt="2025-09-23T21:20:15.019" v="57" actId="6549"/>
      <pc:docMkLst>
        <pc:docMk/>
      </pc:docMkLst>
      <pc:sldChg chg="delSp modSp mod delAnim">
        <pc:chgData name="Lizethe Pérez Fuertes" userId="4ae9ef87-2a7d-42f8-8dfa-0a501a9e2ff4" providerId="ADAL" clId="{FDDD45CB-1330-4033-A842-3D2746AFF7C7}" dt="2025-09-23T21:20:15.019" v="57" actId="6549"/>
        <pc:sldMkLst>
          <pc:docMk/>
          <pc:sldMk cId="3858920255" sldId="465"/>
        </pc:sldMkLst>
        <pc:spChg chg="mod">
          <ac:chgData name="Lizethe Pérez Fuertes" userId="4ae9ef87-2a7d-42f8-8dfa-0a501a9e2ff4" providerId="ADAL" clId="{FDDD45CB-1330-4033-A842-3D2746AFF7C7}" dt="2025-09-23T21:18:57.664" v="54" actId="1076"/>
          <ac:spMkLst>
            <pc:docMk/>
            <pc:sldMk cId="3858920255" sldId="465"/>
            <ac:spMk id="2" creationId="{00000000-0000-0000-0000-000000000000}"/>
          </ac:spMkLst>
        </pc:spChg>
        <pc:spChg chg="del">
          <ac:chgData name="Lizethe Pérez Fuertes" userId="4ae9ef87-2a7d-42f8-8dfa-0a501a9e2ff4" providerId="ADAL" clId="{FDDD45CB-1330-4033-A842-3D2746AFF7C7}" dt="2025-09-23T21:17:27.655" v="38" actId="478"/>
          <ac:spMkLst>
            <pc:docMk/>
            <pc:sldMk cId="3858920255" sldId="465"/>
            <ac:spMk id="3" creationId="{00000000-0000-0000-0000-000000000000}"/>
          </ac:spMkLst>
        </pc:spChg>
        <pc:graphicFrameChg chg="mod modGraphic">
          <ac:chgData name="Lizethe Pérez Fuertes" userId="4ae9ef87-2a7d-42f8-8dfa-0a501a9e2ff4" providerId="ADAL" clId="{FDDD45CB-1330-4033-A842-3D2746AFF7C7}" dt="2025-09-23T21:20:15.019" v="57" actId="6549"/>
          <ac:graphicFrameMkLst>
            <pc:docMk/>
            <pc:sldMk cId="3858920255" sldId="465"/>
            <ac:graphicFrameMk id="4" creationId="{E8EB963D-A592-29D6-881E-30FF03114551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776705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8075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98361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235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9616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9905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23/09/2025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5616" y="2276872"/>
            <a:ext cx="6512768" cy="7920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 IPv4</a:t>
            </a:r>
            <a:endParaRPr lang="es-MX" sz="2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B08534-A09F-1500-A8A9-F7AE711BF2D0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  <p:pic>
        <p:nvPicPr>
          <p:cNvPr id="9" name="Imagen 8" descr="Imagen que contiene dibujo, pelota, azul&#10;&#10;Descripción generada automáticamente">
            <a:extLst>
              <a:ext uri="{FF2B5EF4-FFF2-40B4-BE49-F238E27FC236}">
                <a16:creationId xmlns:a16="http://schemas.microsoft.com/office/drawing/2014/main" id="{5C61F4C1-661C-2AEA-16FD-8FFBD746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494" y="3140968"/>
            <a:ext cx="457200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15 CuadroTexto"/>
          <p:cNvSpPr txBox="1">
            <a:spLocks noChangeArrowheads="1"/>
          </p:cNvSpPr>
          <p:nvPr/>
        </p:nvSpPr>
        <p:spPr bwMode="auto">
          <a:xfrm>
            <a:off x="683568" y="867449"/>
            <a:ext cx="5000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Direccionamiento IP v4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-9060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8" y="1237337"/>
            <a:ext cx="7775575" cy="421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longitud de los campos varia dependiendo de la clase de la dirección IP.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4324925-7DAE-4F66-9D8F-1541F1F78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225" y="1686599"/>
            <a:ext cx="4781550" cy="64770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BF7B074-237E-42ED-8269-6B8F3F751F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167" y="3478081"/>
            <a:ext cx="5286375" cy="2724150"/>
          </a:xfrm>
          <a:prstGeom prst="rect">
            <a:avLst/>
          </a:prstGeom>
        </p:spPr>
      </p:pic>
      <p:sp>
        <p:nvSpPr>
          <p:cNvPr id="8" name="4 Rectángulo">
            <a:extLst>
              <a:ext uri="{FF2B5EF4-FFF2-40B4-BE49-F238E27FC236}">
                <a16:creationId xmlns:a16="http://schemas.microsoft.com/office/drawing/2014/main" id="{98AD5CE1-E8BF-44E3-9819-F86643C6B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566" y="2381119"/>
            <a:ext cx="7775575" cy="83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Direccionamiento IP con subnetting</a:t>
            </a:r>
          </a:p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Algunos bits son prestados del campo Host Id.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27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6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Subnetting</a:t>
            </a:r>
          </a:p>
        </p:txBody>
      </p:sp>
      <p:sp>
        <p:nvSpPr>
          <p:cNvPr id="36" name="4 Rectángulo">
            <a:extLst>
              <a:ext uri="{FF2B5EF4-FFF2-40B4-BE49-F238E27FC236}">
                <a16:creationId xmlns:a16="http://schemas.microsoft.com/office/drawing/2014/main" id="{3C1F06FA-9F7D-4F63-AB8C-96B0AC07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2" y="1062935"/>
            <a:ext cx="7775575" cy="42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número máximos de bits que pueden ser prestados es la longitud del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Host Id – 2.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1E66C7A-034B-45AC-90B9-CFF902DAA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628800"/>
            <a:ext cx="5381625" cy="933450"/>
          </a:xfrm>
          <a:prstGeom prst="rect">
            <a:avLst/>
          </a:prstGeom>
        </p:spPr>
      </p:pic>
      <p:graphicFrame>
        <p:nvGraphicFramePr>
          <p:cNvPr id="6" name="Tabla 8">
            <a:extLst>
              <a:ext uri="{FF2B5EF4-FFF2-40B4-BE49-F238E27FC236}">
                <a16:creationId xmlns:a16="http://schemas.microsoft.com/office/drawing/2014/main" id="{442DB166-B095-4495-8DB9-09B3CF83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0343"/>
              </p:ext>
            </p:extLst>
          </p:nvPr>
        </p:nvGraphicFramePr>
        <p:xfrm>
          <a:off x="1403647" y="5517232"/>
          <a:ext cx="6336704" cy="75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3071">
                  <a:extLst>
                    <a:ext uri="{9D8B030D-6E8A-4147-A177-3AD203B41FA5}">
                      <a16:colId xmlns:a16="http://schemas.microsoft.com/office/drawing/2014/main" val="1735613308"/>
                    </a:ext>
                  </a:extLst>
                </a:gridCol>
                <a:gridCol w="769245">
                  <a:extLst>
                    <a:ext uri="{9D8B030D-6E8A-4147-A177-3AD203B41FA5}">
                      <a16:colId xmlns:a16="http://schemas.microsoft.com/office/drawing/2014/main" val="224069557"/>
                    </a:ext>
                  </a:extLst>
                </a:gridCol>
                <a:gridCol w="835609">
                  <a:extLst>
                    <a:ext uri="{9D8B030D-6E8A-4147-A177-3AD203B41FA5}">
                      <a16:colId xmlns:a16="http://schemas.microsoft.com/office/drawing/2014/main" val="1489629109"/>
                    </a:ext>
                  </a:extLst>
                </a:gridCol>
                <a:gridCol w="703879">
                  <a:extLst>
                    <a:ext uri="{9D8B030D-6E8A-4147-A177-3AD203B41FA5}">
                      <a16:colId xmlns:a16="http://schemas.microsoft.com/office/drawing/2014/main" val="3276910922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738843321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1993986288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3290462947"/>
                    </a:ext>
                  </a:extLst>
                </a:gridCol>
                <a:gridCol w="833725">
                  <a:extLst>
                    <a:ext uri="{9D8B030D-6E8A-4147-A177-3AD203B41FA5}">
                      <a16:colId xmlns:a16="http://schemas.microsoft.com/office/drawing/2014/main" val="559978083"/>
                    </a:ext>
                  </a:extLst>
                </a:gridCol>
              </a:tblGrid>
              <a:tr h="38692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7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5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3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2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1</a:t>
                      </a:r>
                      <a:endParaRPr lang="es-MX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2</a:t>
                      </a:r>
                      <a:r>
                        <a:rPr lang="es-ES" baseline="30000" dirty="0"/>
                        <a:t>0</a:t>
                      </a:r>
                      <a:endParaRPr lang="es-MX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1590927"/>
                  </a:ext>
                </a:extLst>
              </a:tr>
              <a:tr h="262244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128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32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16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8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4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2</a:t>
                      </a:r>
                      <a:endParaRPr lang="es-MX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1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6913627"/>
                  </a:ext>
                </a:extLst>
              </a:tr>
            </a:tbl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3FC69D47-150E-4F2E-830B-F426EFA99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3737" y="2700474"/>
            <a:ext cx="458152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26895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y prefijo de red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340" y="1423642"/>
            <a:ext cx="7844100" cy="44980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subneteo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pref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jo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red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sz="20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ú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 en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cua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do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ucho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ación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alio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del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esque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 ut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ado</a:t>
            </a:r>
          </a:p>
          <a:p>
            <a:pPr marL="231902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pre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ijo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dica</a:t>
            </a:r>
            <a:r>
              <a:rPr sz="20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posi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6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Crít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</a:t>
            </a:r>
            <a:r>
              <a:rPr sz="2000" b="1" spc="7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BC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r>
              <a:rPr sz="2000" spc="7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Este</a:t>
            </a:r>
            <a:r>
              <a:rPr sz="20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te nos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inf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spc="-15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ón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p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sz="2000" spc="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0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lc</a:t>
            </a:r>
            <a:r>
              <a:rPr sz="2000" spc="-20" dirty="0" err="1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 err="1">
                <a:latin typeface="Arial" panose="020B0604020202020204" pitchFamily="34" charset="0"/>
                <a:cs typeface="Arial" panose="020B0604020202020204" pitchFamily="34" charset="0"/>
              </a:rPr>
              <a:t>lar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0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des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laza</a:t>
            </a:r>
            <a:r>
              <a:rPr sz="2000" b="1" spc="-20" dirty="0" err="1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iento</a:t>
            </a:r>
            <a:r>
              <a:rPr sz="2000" b="1" spc="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entre subredes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per</a:t>
            </a:r>
            <a:r>
              <a:rPr sz="2000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ite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nstr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ir</a:t>
            </a:r>
            <a:r>
              <a:rPr sz="2000" spc="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ásca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sz="2000" b="1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sub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eto</a:t>
            </a:r>
            <a:r>
              <a:rPr sz="20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sz="2000" spc="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0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5" dirty="0">
                <a:latin typeface="Arial" panose="020B0604020202020204" pitchFamily="34" charset="0"/>
                <a:cs typeface="Arial" panose="020B0604020202020204" pitchFamily="34" charset="0"/>
              </a:rPr>
              <a:t>da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infor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ac</a:t>
            </a:r>
            <a:r>
              <a:rPr sz="2000" spc="5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ón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sz="2000" b="1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2000" b="1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se 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5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sz="20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il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zado 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ra crear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subre</a:t>
            </a:r>
            <a:r>
              <a:rPr sz="2000" b="1" spc="-10" dirty="0" err="1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es</a:t>
            </a:r>
            <a:r>
              <a:rPr sz="2000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y,</a:t>
            </a:r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por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consecue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nc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ia,</a:t>
            </a:r>
            <a:r>
              <a:rPr sz="2000" spc="2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el</a:t>
            </a:r>
            <a:r>
              <a:rPr sz="2000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nú</a:t>
            </a:r>
            <a:r>
              <a:rPr sz="2000" b="1" spc="-20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ero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ts</a:t>
            </a:r>
            <a:r>
              <a:rPr sz="2000" b="1" spc="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2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sec</a:t>
            </a:r>
            <a:r>
              <a:rPr sz="2000" b="1" spc="5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ión</a:t>
            </a:r>
            <a:r>
              <a:rPr sz="20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0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hosts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5576" y="1124744"/>
            <a:ext cx="7653536" cy="175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</a:t>
            </a:r>
            <a:r>
              <a:rPr lang="es-E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máscara de subred </a:t>
            </a: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en notación punto decimal?</a:t>
            </a:r>
          </a:p>
          <a:p>
            <a:pPr marL="12700" marR="5080" algn="just">
              <a:lnSpc>
                <a:spcPct val="150000"/>
              </a:lnSpc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tabLst>
                <a:tab pos="4553585" algn="l"/>
              </a:tabLst>
            </a:pP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E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8A57D8-F061-44AE-9714-330402935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960" y="4119523"/>
            <a:ext cx="4051741" cy="223224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762E2C6-F53E-DB20-39B8-7C4D866D0524}"/>
              </a:ext>
            </a:extLst>
          </p:cNvPr>
          <p:cNvSpPr txBox="1"/>
          <p:nvPr/>
        </p:nvSpPr>
        <p:spPr>
          <a:xfrm>
            <a:off x="679448" y="3189531"/>
            <a:ext cx="7805791" cy="72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2000" b="1" dirty="0">
                <a:solidFill>
                  <a:srgbClr val="FF0000"/>
                </a:solidFill>
              </a:rPr>
              <a:t>Máscara de subred en binario: 11111111.1111111.11111100.00000000</a:t>
            </a:r>
          </a:p>
          <a:p>
            <a:pPr algn="just">
              <a:lnSpc>
                <a:spcPts val="2500"/>
              </a:lnSpc>
            </a:pPr>
            <a:r>
              <a:rPr lang="es-ES" sz="2000" b="1" dirty="0">
                <a:solidFill>
                  <a:srgbClr val="FF0000"/>
                </a:solidFill>
              </a:rPr>
              <a:t>Máscara de subred en decimal : 255.255.252.0</a:t>
            </a:r>
            <a:endParaRPr lang="es-MX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272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8D5DE06-DEF8-4E6C-91D6-2A5C898AB193}"/>
              </a:ext>
            </a:extLst>
          </p:cNvPr>
          <p:cNvSpPr txBox="1"/>
          <p:nvPr/>
        </p:nvSpPr>
        <p:spPr>
          <a:xfrm>
            <a:off x="631440" y="1139647"/>
            <a:ext cx="7937004" cy="12549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</a:t>
            </a:r>
            <a:r>
              <a:rPr lang="es-E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dirección de subred</a:t>
            </a: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tabLst>
                <a:tab pos="4553585" algn="l"/>
              </a:tabLst>
            </a:pP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9EF0549-B703-A39B-A5D3-28A9D1519B73}"/>
              </a:ext>
            </a:extLst>
          </p:cNvPr>
          <p:cNvSpPr txBox="1"/>
          <p:nvPr/>
        </p:nvSpPr>
        <p:spPr>
          <a:xfrm>
            <a:off x="541666" y="3398355"/>
            <a:ext cx="7992888" cy="1799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endParaRPr lang="es-ES" sz="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Dirección IPv4:            10.25.96.2           0001010. 00011001. 01100000. 00000010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Máscara de subred: 255.255.252.0       1111111. 11111111. 11111100. 00000000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                                  ---------------------    ----------------------------------------------------------</a:t>
            </a:r>
          </a:p>
          <a:p>
            <a:pPr algn="just">
              <a:lnSpc>
                <a:spcPts val="2500"/>
              </a:lnSpc>
            </a:pPr>
            <a:r>
              <a:rPr lang="es-ES" b="1" dirty="0"/>
              <a:t>Dirección de subred:   10.25.96.0          0001010. 00011001. 01100000. 00000000</a:t>
            </a:r>
          </a:p>
          <a:p>
            <a:pPr marL="342900" indent="-342900" algn="just">
              <a:lnSpc>
                <a:spcPts val="2500"/>
              </a:lnSpc>
              <a:buFont typeface="+mj-lt"/>
              <a:buAutoNum type="arabicPeriod" startAt="3"/>
            </a:pPr>
            <a:endParaRPr lang="es-MX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975D76A2-3D27-80A5-D26B-F3B88B1E6718}"/>
              </a:ext>
            </a:extLst>
          </p:cNvPr>
          <p:cNvSpPr txBox="1"/>
          <p:nvPr/>
        </p:nvSpPr>
        <p:spPr>
          <a:xfrm>
            <a:off x="597550" y="2924944"/>
            <a:ext cx="7468952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b="1" dirty="0">
                <a:solidFill>
                  <a:srgbClr val="FF0000"/>
                </a:solidFill>
                <a:cs typeface="Times New Roman"/>
              </a:rPr>
              <a:t>Dirección de subred: </a:t>
            </a:r>
            <a:r>
              <a:rPr lang="es-ES" dirty="0">
                <a:solidFill>
                  <a:srgbClr val="FF0000"/>
                </a:solidFill>
                <a:cs typeface="Times New Roman"/>
              </a:rPr>
              <a:t>Realizar un </a:t>
            </a:r>
            <a:r>
              <a:rPr lang="es-ES" b="1" dirty="0">
                <a:solidFill>
                  <a:srgbClr val="FF0000"/>
                </a:solidFill>
                <a:cs typeface="Times New Roman"/>
              </a:rPr>
              <a:t>and</a:t>
            </a:r>
            <a:r>
              <a:rPr lang="es-ES" dirty="0">
                <a:solidFill>
                  <a:srgbClr val="FF0000"/>
                </a:solidFill>
                <a:cs typeface="Times New Roman"/>
              </a:rPr>
              <a:t> binario entre la IP y la máscara de subred.</a:t>
            </a:r>
            <a:endParaRPr dirty="0">
              <a:solidFill>
                <a:srgbClr val="FF0000"/>
              </a:solidFill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28720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65764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8D5DE06-DEF8-4E6C-91D6-2A5C898AB193}"/>
              </a:ext>
            </a:extLst>
          </p:cNvPr>
          <p:cNvSpPr txBox="1"/>
          <p:nvPr/>
        </p:nvSpPr>
        <p:spPr>
          <a:xfrm>
            <a:off x="569413" y="1195546"/>
            <a:ext cx="7867510" cy="13165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tabLst>
                <a:tab pos="4553585" algn="l"/>
              </a:tabLst>
            </a:pP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¿Qué tendrías que hacer para encontrar la </a:t>
            </a:r>
            <a:r>
              <a:rPr lang="es-ES" sz="2000" b="1" spc="-5" dirty="0">
                <a:latin typeface="Arial" panose="020B0604020202020204" pitchFamily="34" charset="0"/>
                <a:cs typeface="Arial" panose="020B0604020202020204" pitchFamily="34" charset="0"/>
              </a:rPr>
              <a:t>dirección de broadcast de una subred</a:t>
            </a:r>
            <a:r>
              <a:rPr lang="es-ES" sz="2000" spc="-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tabLst>
                <a:tab pos="4553585" algn="l"/>
              </a:tabLst>
            </a:pP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s-MX" sz="2400" b="1" spc="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MX" sz="2400" b="1" spc="-2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/</a:t>
            </a:r>
            <a:r>
              <a:rPr lang="es-MX" sz="2400" b="1" spc="-15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EB4948F-9B79-DCD0-7ABC-D58D168C43CA}"/>
              </a:ext>
            </a:extLst>
          </p:cNvPr>
          <p:cNvSpPr txBox="1"/>
          <p:nvPr/>
        </p:nvSpPr>
        <p:spPr>
          <a:xfrm>
            <a:off x="802474" y="4894468"/>
            <a:ext cx="5722250" cy="1676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Byte crítico: </a:t>
            </a:r>
            <a:r>
              <a:rPr lang="es-ES" b="1" dirty="0"/>
              <a:t>255.255.</a:t>
            </a:r>
            <a:r>
              <a:rPr lang="es-ES" b="1" dirty="0">
                <a:solidFill>
                  <a:srgbClr val="FF0000"/>
                </a:solidFill>
              </a:rPr>
              <a:t>252</a:t>
            </a:r>
            <a:r>
              <a:rPr lang="es-ES" b="1" dirty="0"/>
              <a:t>.0      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Desplazamiento en el byte crítico: </a:t>
            </a:r>
            <a:r>
              <a:rPr lang="es-ES" b="1" dirty="0"/>
              <a:t>256</a:t>
            </a:r>
            <a:r>
              <a:rPr lang="es-ES" b="1" dirty="0">
                <a:solidFill>
                  <a:srgbClr val="FF0000"/>
                </a:solidFill>
              </a:rPr>
              <a:t> </a:t>
            </a:r>
            <a:r>
              <a:rPr lang="es-ES" b="1" dirty="0"/>
              <a:t>– 252 = </a:t>
            </a:r>
            <a:r>
              <a:rPr lang="es-ES" b="1" dirty="0">
                <a:solidFill>
                  <a:srgbClr val="FF0000"/>
                </a:solidFill>
              </a:rPr>
              <a:t>4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Dirección de subred:        10. 25. 96. 0 </a:t>
            </a:r>
          </a:p>
          <a:p>
            <a:pPr algn="just">
              <a:lnSpc>
                <a:spcPts val="2500"/>
              </a:lnSpc>
            </a:pPr>
            <a:r>
              <a:rPr lang="es-ES" b="1" dirty="0"/>
              <a:t>Dirección de broadcast:  </a:t>
            </a:r>
            <a:r>
              <a:rPr lang="es-ES" b="1" dirty="0">
                <a:highlight>
                  <a:srgbClr val="FFFF00"/>
                </a:highlight>
              </a:rPr>
              <a:t>10. 25</a:t>
            </a:r>
            <a:r>
              <a:rPr lang="es-ES" b="1" dirty="0"/>
              <a:t>. </a:t>
            </a:r>
            <a:r>
              <a:rPr lang="es-ES" b="1" dirty="0">
                <a:highlight>
                  <a:srgbClr val="00FFFF"/>
                </a:highlight>
              </a:rPr>
              <a:t>96 + 3</a:t>
            </a:r>
            <a:r>
              <a:rPr lang="es-ES" b="1" dirty="0"/>
              <a:t>. </a:t>
            </a:r>
            <a:r>
              <a:rPr lang="es-ES" b="1" dirty="0">
                <a:highlight>
                  <a:srgbClr val="00FF00"/>
                </a:highlight>
              </a:rPr>
              <a:t>255</a:t>
            </a:r>
          </a:p>
          <a:p>
            <a:pPr algn="just">
              <a:lnSpc>
                <a:spcPts val="2500"/>
              </a:lnSpc>
            </a:pPr>
            <a:r>
              <a:rPr lang="es-E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8F9924F-393E-0FBA-E921-4BCC01A7DF4D}"/>
              </a:ext>
            </a:extLst>
          </p:cNvPr>
          <p:cNvSpPr txBox="1"/>
          <p:nvPr/>
        </p:nvSpPr>
        <p:spPr>
          <a:xfrm>
            <a:off x="549340" y="2959221"/>
            <a:ext cx="8229600" cy="16158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77470" algn="just">
              <a:lnSpc>
                <a:spcPct val="100000"/>
              </a:lnSpc>
              <a:spcBef>
                <a:spcPts val="1475"/>
              </a:spcBef>
            </a:pPr>
            <a:r>
              <a:rPr lang="es-ES" b="1" dirty="0">
                <a:solidFill>
                  <a:srgbClr val="FF0000"/>
                </a:solidFill>
                <a:cs typeface="Times New Roman"/>
              </a:rPr>
              <a:t>Dirección de broadcast: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FFFF00"/>
                </a:highlight>
                <a:cs typeface="Times New Roman"/>
              </a:rPr>
              <a:t>Los valores a la izquierda del </a:t>
            </a:r>
            <a:r>
              <a:rPr lang="es-ES" b="1" dirty="0">
                <a:highlight>
                  <a:srgbClr val="FFFF00"/>
                </a:highlight>
                <a:cs typeface="Times New Roman"/>
              </a:rPr>
              <a:t>byte crítico </a:t>
            </a:r>
            <a:r>
              <a:rPr lang="es-ES" dirty="0">
                <a:highlight>
                  <a:srgbClr val="FFFF00"/>
                </a:highlight>
                <a:cs typeface="Times New Roman"/>
              </a:rPr>
              <a:t>no cambian. </a:t>
            </a:r>
          </a:p>
          <a:p>
            <a:pPr marL="355600" marR="7747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00FFFF"/>
                </a:highlight>
                <a:cs typeface="Times New Roman"/>
              </a:rPr>
              <a:t>Al byte crítico le corresponde el </a:t>
            </a:r>
            <a:r>
              <a:rPr lang="es-ES" b="1" dirty="0">
                <a:highlight>
                  <a:srgbClr val="00FFFF"/>
                </a:highlight>
                <a:cs typeface="Times New Roman"/>
              </a:rPr>
              <a:t>valor inicial del byte crítico +</a:t>
            </a:r>
            <a:r>
              <a:rPr lang="es-ES" dirty="0">
                <a:highlight>
                  <a:srgbClr val="00FFFF"/>
                </a:highlight>
                <a:cs typeface="Times New Roman"/>
              </a:rPr>
              <a:t> (</a:t>
            </a:r>
            <a:r>
              <a:rPr lang="es-ES" b="1" dirty="0">
                <a:highlight>
                  <a:srgbClr val="00FFFF"/>
                </a:highlight>
                <a:cs typeface="Times New Roman"/>
              </a:rPr>
              <a:t>desplazamiento – 1)</a:t>
            </a:r>
          </a:p>
          <a:p>
            <a:pPr marL="355600" marR="77470" indent="-34290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>
                <a:highlight>
                  <a:srgbClr val="00FF00"/>
                </a:highlight>
                <a:cs typeface="Times New Roman"/>
              </a:rPr>
              <a:t>Todo lo que se encuentre a la derecha del byte crítico le corresponde el valor numérico de </a:t>
            </a:r>
            <a:r>
              <a:rPr lang="es-ES" b="1" dirty="0">
                <a:highlight>
                  <a:srgbClr val="00FF00"/>
                </a:highlight>
                <a:cs typeface="Times New Roman"/>
              </a:rPr>
              <a:t>255</a:t>
            </a:r>
            <a:r>
              <a:rPr lang="es-ES" dirty="0">
                <a:highlight>
                  <a:srgbClr val="00FF00"/>
                </a:highlight>
                <a:cs typeface="Times New Roman"/>
              </a:rPr>
              <a:t>. </a:t>
            </a:r>
            <a:endParaRPr dirty="0">
              <a:highlight>
                <a:srgbClr val="00FFFF"/>
              </a:highlight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492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512" y="476672"/>
            <a:ext cx="822960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 marL="1018540">
              <a:lnSpc>
                <a:spcPct val="100000"/>
              </a:lnSpc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Subredes y máscaras de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subr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8EB963D-A592-29D6-881E-30FF03114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11112"/>
              </p:ext>
            </p:extLst>
          </p:nvPr>
        </p:nvGraphicFramePr>
        <p:xfrm>
          <a:off x="719572" y="1700808"/>
          <a:ext cx="7704856" cy="388843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37546">
                  <a:extLst>
                    <a:ext uri="{9D8B030D-6E8A-4147-A177-3AD203B41FA5}">
                      <a16:colId xmlns:a16="http://schemas.microsoft.com/office/drawing/2014/main" val="1181902816"/>
                    </a:ext>
                  </a:extLst>
                </a:gridCol>
                <a:gridCol w="632889">
                  <a:extLst>
                    <a:ext uri="{9D8B030D-6E8A-4147-A177-3AD203B41FA5}">
                      <a16:colId xmlns:a16="http://schemas.microsoft.com/office/drawing/2014/main" val="2465227403"/>
                    </a:ext>
                  </a:extLst>
                </a:gridCol>
                <a:gridCol w="1523399">
                  <a:extLst>
                    <a:ext uri="{9D8B030D-6E8A-4147-A177-3AD203B41FA5}">
                      <a16:colId xmlns:a16="http://schemas.microsoft.com/office/drawing/2014/main" val="714501495"/>
                    </a:ext>
                  </a:extLst>
                </a:gridCol>
                <a:gridCol w="2005139">
                  <a:extLst>
                    <a:ext uri="{9D8B030D-6E8A-4147-A177-3AD203B41FA5}">
                      <a16:colId xmlns:a16="http://schemas.microsoft.com/office/drawing/2014/main" val="3006381684"/>
                    </a:ext>
                  </a:extLst>
                </a:gridCol>
                <a:gridCol w="2005883">
                  <a:extLst>
                    <a:ext uri="{9D8B030D-6E8A-4147-A177-3AD203B41FA5}">
                      <a16:colId xmlns:a16="http://schemas.microsoft.com/office/drawing/2014/main" val="13027428"/>
                    </a:ext>
                  </a:extLst>
                </a:gridCol>
              </a:tblGrid>
              <a:tr h="915409"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lang="en-US" sz="1400" spc="-10" dirty="0" err="1">
                          <a:effectLst/>
                        </a:rPr>
                        <a:t>Dirección</a:t>
                      </a:r>
                      <a:r>
                        <a:rPr lang="en-US" sz="1400" spc="-10" dirty="0">
                          <a:effectLst/>
                        </a:rPr>
                        <a:t> IP</a:t>
                      </a:r>
                      <a:r>
                        <a:rPr lang="en-US" sz="1400" dirty="0">
                          <a:effectLst/>
                        </a:rPr>
                        <a:t> / </a:t>
                      </a:r>
                      <a:r>
                        <a:rPr lang="en-US" sz="1400" spc="-5" dirty="0" err="1">
                          <a:effectLst/>
                        </a:rPr>
                        <a:t>Prefijo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35"/>
                        </a:lnSpc>
                      </a:pPr>
                      <a:r>
                        <a:rPr lang="en-US" sz="1400" dirty="0" err="1">
                          <a:effectLst/>
                        </a:rPr>
                        <a:t>Clase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pc="-5" dirty="0" err="1">
                          <a:effectLst/>
                        </a:rPr>
                        <a:t>Máscara</a:t>
                      </a:r>
                      <a:r>
                        <a:rPr lang="en-US" sz="1400" spc="-5" dirty="0">
                          <a:effectLst/>
                        </a:rPr>
                        <a:t> </a:t>
                      </a:r>
                      <a:r>
                        <a:rPr lang="en-US" sz="1400" dirty="0">
                          <a:effectLst/>
                        </a:rPr>
                        <a:t>de</a:t>
                      </a:r>
                      <a:r>
                        <a:rPr lang="en-US" sz="1400" spc="-5" dirty="0">
                          <a:effectLst/>
                        </a:rPr>
                        <a:t> </a:t>
                      </a:r>
                      <a:r>
                        <a:rPr lang="en-US" sz="1400" spc="-5" dirty="0" err="1">
                          <a:effectLst/>
                        </a:rPr>
                        <a:t>subred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spc="-5" dirty="0" err="1">
                          <a:effectLst/>
                        </a:rPr>
                        <a:t>Dirección</a:t>
                      </a:r>
                      <a:r>
                        <a:rPr lang="en-US" sz="1400" spc="-5" dirty="0">
                          <a:effectLst/>
                        </a:rPr>
                        <a:t> de </a:t>
                      </a:r>
                      <a:r>
                        <a:rPr lang="en-US" sz="1400" spc="-5" dirty="0" err="1">
                          <a:effectLst/>
                        </a:rPr>
                        <a:t>subred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R="135890" algn="ctr">
                        <a:tabLst>
                          <a:tab pos="1082040" algn="l"/>
                        </a:tabLst>
                      </a:pPr>
                      <a:r>
                        <a:rPr lang="en-US" sz="1400" spc="-5" dirty="0" err="1">
                          <a:effectLst/>
                        </a:rPr>
                        <a:t>Dirección</a:t>
                      </a:r>
                      <a:r>
                        <a:rPr lang="en-US" sz="1400" dirty="0">
                          <a:effectLst/>
                        </a:rPr>
                        <a:t> de b</a:t>
                      </a:r>
                      <a:r>
                        <a:rPr lang="en-US" sz="1400" spc="-5" dirty="0">
                          <a:effectLst/>
                        </a:rPr>
                        <a:t>roadcast</a:t>
                      </a:r>
                      <a:endParaRPr lang="es-MX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36251098"/>
                  </a:ext>
                </a:extLst>
              </a:tr>
              <a:tr h="1471721">
                <a:tc>
                  <a:txBody>
                    <a:bodyPr/>
                    <a:lstStyle/>
                    <a:p>
                      <a:pPr algn="ctr"/>
                      <a:r>
                        <a:rPr lang="es-MX" sz="1600">
                          <a:effectLst/>
                        </a:rPr>
                        <a:t>182.25.1.194 </a:t>
                      </a:r>
                      <a:r>
                        <a:rPr lang="es-MX" sz="1600" dirty="0">
                          <a:effectLst/>
                        </a:rPr>
                        <a:t>/27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s-MX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es-MX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5770447"/>
                  </a:ext>
                </a:extLst>
              </a:tr>
              <a:tr h="1501303">
                <a:tc>
                  <a:txBody>
                    <a:bodyPr/>
                    <a:lstStyle/>
                    <a:p>
                      <a:pPr algn="ctr">
                        <a:spcBef>
                          <a:spcPts val="50"/>
                        </a:spcBef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</a:endParaRPr>
                    </a:p>
                    <a:p>
                      <a:pPr algn="ctr"/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8.129.2.3 /9</a:t>
                      </a: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MX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MX" sz="1400" b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1229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920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783431" y="1268760"/>
            <a:ext cx="7769225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dirty="0">
                <a:cs typeface="Times New Roman"/>
              </a:rPr>
              <a:t>Con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base </a:t>
            </a:r>
            <a:r>
              <a:rPr sz="2000" spc="114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n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n</a:t>
            </a:r>
            <a:r>
              <a:rPr sz="2000" dirty="0">
                <a:cs typeface="Times New Roman"/>
              </a:rPr>
              <a:t>formación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10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9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IP </a:t>
            </a:r>
            <a:r>
              <a:rPr sz="2000" spc="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y </a:t>
            </a:r>
            <a:r>
              <a:rPr sz="2000" spc="10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el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pre</a:t>
            </a:r>
            <a:r>
              <a:rPr sz="2000" spc="-15" dirty="0">
                <a:cs typeface="Times New Roman"/>
              </a:rPr>
              <a:t>f</a:t>
            </a:r>
            <a:r>
              <a:rPr sz="2000" dirty="0">
                <a:cs typeface="Times New Roman"/>
              </a:rPr>
              <a:t>i</a:t>
            </a:r>
            <a:r>
              <a:rPr sz="2000" spc="5" dirty="0">
                <a:cs typeface="Times New Roman"/>
              </a:rPr>
              <a:t>j</a:t>
            </a:r>
            <a:r>
              <a:rPr sz="2000" dirty="0">
                <a:cs typeface="Times New Roman"/>
              </a:rPr>
              <a:t>o </a:t>
            </a:r>
            <a:r>
              <a:rPr sz="2000" spc="1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 </a:t>
            </a:r>
            <a:r>
              <a:rPr sz="2000" spc="1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red, </a:t>
            </a:r>
            <a:r>
              <a:rPr sz="2000" dirty="0" err="1">
                <a:cs typeface="Times New Roman"/>
              </a:rPr>
              <a:t>deter</a:t>
            </a:r>
            <a:r>
              <a:rPr sz="2000" spc="-15" dirty="0" err="1">
                <a:cs typeface="Times New Roman"/>
              </a:rPr>
              <a:t>m</a:t>
            </a:r>
            <a:r>
              <a:rPr sz="2000" dirty="0" err="1">
                <a:cs typeface="Times New Roman"/>
              </a:rPr>
              <a:t>in</a:t>
            </a:r>
            <a:r>
              <a:rPr sz="2000" spc="-10" dirty="0" err="1">
                <a:cs typeface="Times New Roman"/>
              </a:rPr>
              <a:t>a</a:t>
            </a:r>
            <a:r>
              <a:rPr sz="2000" spc="-2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</a:t>
            </a:r>
            <a:r>
              <a:rPr sz="2000" spc="-20" dirty="0">
                <a:cs typeface="Times New Roman"/>
              </a:rPr>
              <a:t>m</a:t>
            </a:r>
            <a:r>
              <a:rPr lang="es-ES" sz="2000" spc="-20" dirty="0">
                <a:cs typeface="Times New Roman"/>
              </a:rPr>
              <a:t>á</a:t>
            </a:r>
            <a:r>
              <a:rPr sz="2000" dirty="0">
                <a:cs typeface="Times New Roman"/>
              </a:rPr>
              <a:t>sc</a:t>
            </a:r>
            <a:r>
              <a:rPr sz="2000" spc="5" dirty="0">
                <a:cs typeface="Times New Roman"/>
              </a:rPr>
              <a:t>a</a:t>
            </a:r>
            <a:r>
              <a:rPr sz="2000" dirty="0">
                <a:cs typeface="Times New Roman"/>
              </a:rPr>
              <a:t>r</a:t>
            </a:r>
            <a:r>
              <a:rPr lang="es-ES" sz="2000" dirty="0">
                <a:cs typeface="Times New Roman"/>
              </a:rPr>
              <a:t>a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subre</a:t>
            </a:r>
            <a:r>
              <a:rPr sz="2000" spc="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.</a:t>
            </a: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94404"/>
              </p:ext>
            </p:extLst>
          </p:nvPr>
        </p:nvGraphicFramePr>
        <p:xfrm>
          <a:off x="179512" y="2218089"/>
          <a:ext cx="5328592" cy="2948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9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9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4545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sz="2400" b="1" spc="-13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/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p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ef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jo </a:t>
                      </a:r>
                      <a:r>
                        <a:rPr sz="2400" b="1" spc="-5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de sub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ed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761489" algn="l"/>
                          <a:tab pos="1998345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135. 21. 0. 0	/	19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>
                          <a:latin typeface="+mn-lt"/>
                          <a:cs typeface="Times New Roman"/>
                        </a:rPr>
                        <a:t>255.255.1110 0000.0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  <a:p>
                      <a:pPr algn="ctr"/>
                      <a:r>
                        <a:rPr lang="es-ES" sz="2000" dirty="0">
                          <a:latin typeface="+mn-lt"/>
                          <a:cs typeface="Times New Roman"/>
                        </a:rPr>
                        <a:t>255.255.224.0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304290" algn="l"/>
                          <a:tab pos="15405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1. 0. 0. 0	/	26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608455" algn="l"/>
                          <a:tab pos="1844675" algn="l"/>
                        </a:tabLst>
                      </a:pPr>
                      <a:r>
                        <a:rPr sz="2400" spc="-5" dirty="0">
                          <a:latin typeface="+mn-lt"/>
                          <a:cs typeface="Times New Roman"/>
                        </a:rPr>
                        <a:t>145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0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.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400" dirty="0">
                          <a:latin typeface="+mn-lt"/>
                          <a:cs typeface="Times New Roman"/>
                        </a:rPr>
                        <a:t>0	/	</a:t>
                      </a:r>
                      <a:r>
                        <a:rPr sz="2400" spc="-5" dirty="0">
                          <a:latin typeface="+mn-lt"/>
                          <a:cs typeface="Times New Roman"/>
                        </a:rPr>
                        <a:t>22</a:t>
                      </a:r>
                      <a:endParaRPr sz="24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90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tabLst>
                          <a:tab pos="1456690" algn="l"/>
                          <a:tab pos="1692910" algn="l"/>
                        </a:tabLst>
                      </a:pPr>
                      <a:r>
                        <a:rPr sz="2400" dirty="0">
                          <a:latin typeface="+mn-lt"/>
                          <a:cs typeface="Times New Roman"/>
                        </a:rPr>
                        <a:t>10. 0. 0. 0	/	13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9421923F-0621-4DC4-B128-DCFD643E555F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Máscaras de subred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6465F33-5440-454B-B705-93ED42C69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431" y="2188164"/>
            <a:ext cx="3596178" cy="1981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4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132856"/>
            <a:ext cx="5472608" cy="234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A9D2FF2-E471-4BB3-B671-8A4A1EA4B551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2167718"/>
          <a:ext cx="1834955" cy="56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562865"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7100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B1688EE-BCE1-428A-8728-936AF6573562}"/>
              </a:ext>
            </a:extLst>
          </p:cNvPr>
          <p:cNvGraphicFramePr>
            <a:graphicFrameLocks noGrp="1"/>
          </p:cNvGraphicFramePr>
          <p:nvPr/>
        </p:nvGraphicFramePr>
        <p:xfrm>
          <a:off x="6265436" y="2990988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98E4EA1-2253-4C58-ABE8-F54C87665BE0}"/>
              </a:ext>
            </a:extLst>
          </p:cNvPr>
          <p:cNvGraphicFramePr>
            <a:graphicFrameLocks noGrp="1"/>
          </p:cNvGraphicFramePr>
          <p:nvPr/>
        </p:nvGraphicFramePr>
        <p:xfrm>
          <a:off x="6264604" y="3482435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C60CB33-F1CE-4345-9AAD-DDFBD5B9E30E}"/>
              </a:ext>
            </a:extLst>
          </p:cNvPr>
          <p:cNvGraphicFramePr>
            <a:graphicFrameLocks noGrp="1"/>
          </p:cNvGraphicFramePr>
          <p:nvPr/>
        </p:nvGraphicFramePr>
        <p:xfrm>
          <a:off x="6265437" y="4065144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99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26794" y="1309640"/>
            <a:ext cx="5673725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15" dirty="0">
                <a:cs typeface="Times New Roman"/>
              </a:rPr>
              <a:t>Cinco</a:t>
            </a:r>
            <a:r>
              <a:rPr sz="2400" b="1" spc="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clases</a:t>
            </a:r>
            <a:r>
              <a:rPr sz="2400" b="1" spc="-10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di</a:t>
            </a:r>
            <a:r>
              <a:rPr sz="2400" b="1" spc="-10" dirty="0">
                <a:cs typeface="Times New Roman"/>
              </a:rPr>
              <a:t>s</a:t>
            </a:r>
            <a:r>
              <a:rPr sz="2400" b="1" spc="-15" dirty="0">
                <a:cs typeface="Times New Roman"/>
              </a:rPr>
              <a:t>eñadas</a:t>
            </a:r>
            <a:r>
              <a:rPr sz="2400" b="1" spc="-10" dirty="0">
                <a:cs typeface="Times New Roman"/>
              </a:rPr>
              <a:t> :</a:t>
            </a:r>
            <a:r>
              <a:rPr sz="2400" b="1" spc="-14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A,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B,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C,</a:t>
            </a:r>
            <a:r>
              <a:rPr sz="2400" b="1" spc="-5" dirty="0">
                <a:cs typeface="Times New Roman"/>
              </a:rPr>
              <a:t> </a:t>
            </a:r>
            <a:r>
              <a:rPr sz="2400" b="1" spc="-15" dirty="0">
                <a:cs typeface="Times New Roman"/>
              </a:rPr>
              <a:t>D,</a:t>
            </a:r>
            <a:r>
              <a:rPr sz="2400" b="1" spc="15" dirty="0">
                <a:cs typeface="Times New Roman"/>
              </a:rPr>
              <a:t> </a:t>
            </a:r>
            <a:r>
              <a:rPr sz="2400" b="1" spc="-20" dirty="0">
                <a:cs typeface="Times New Roman"/>
              </a:rPr>
              <a:t>E</a:t>
            </a:r>
            <a:endParaRPr sz="24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85800" y="1295400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256141" y="4941168"/>
            <a:ext cx="1773718" cy="936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Mult</a:t>
            </a:r>
            <a:r>
              <a:rPr sz="2000" b="1" spc="5" dirty="0">
                <a:cs typeface="Times New Roman"/>
              </a:rPr>
              <a:t>i</a:t>
            </a:r>
            <a:r>
              <a:rPr sz="2000" b="1" dirty="0">
                <a:cs typeface="Times New Roman"/>
              </a:rPr>
              <a:t>cast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52"/>
              </a:spcBef>
            </a:pPr>
            <a:endParaRPr sz="2000" dirty="0"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b="1" dirty="0">
                <a:cs typeface="Times New Roman"/>
              </a:rPr>
              <a:t>I</a:t>
            </a:r>
            <a:r>
              <a:rPr sz="2000" b="1" spc="-10" dirty="0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vestiga</a:t>
            </a:r>
            <a:r>
              <a:rPr sz="2000" b="1" spc="5" dirty="0">
                <a:cs typeface="Times New Roman"/>
              </a:rPr>
              <a:t>c</a:t>
            </a:r>
            <a:r>
              <a:rPr sz="2000" b="1" dirty="0">
                <a:cs typeface="Times New Roman"/>
              </a:rPr>
              <a:t>ión</a:t>
            </a:r>
            <a:endParaRPr sz="2000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6650"/>
              </p:ext>
            </p:extLst>
          </p:nvPr>
        </p:nvGraphicFramePr>
        <p:xfrm>
          <a:off x="2190650" y="2010995"/>
          <a:ext cx="5679579" cy="40538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3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4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8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1465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20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20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20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20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20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Máscara de clase (subred)</a:t>
                      </a:r>
                      <a:endParaRPr sz="20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A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338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B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2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lang="es-ES" sz="20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C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3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1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0259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1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D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E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0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b="1" dirty="0">
                          <a:latin typeface="+mn-lt"/>
                          <a:cs typeface="Times New Roman"/>
                        </a:rPr>
                        <a:t>4</a:t>
                      </a:r>
                      <a:endParaRPr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20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20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A5E448B3-6A4D-424B-8A7A-7BB678DFA6C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80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15 CuadroTexto"/>
          <p:cNvSpPr txBox="1">
            <a:spLocks noChangeArrowheads="1"/>
          </p:cNvSpPr>
          <p:nvPr/>
        </p:nvSpPr>
        <p:spPr bwMode="auto">
          <a:xfrm>
            <a:off x="817761" y="1340768"/>
            <a:ext cx="389825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IP v4  (Direccionamiento lógico)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</a:t>
            </a: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 v4</a:t>
            </a: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multicast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193087" cy="35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6DD0A43D-112C-4A45-8BC3-78D94F341CEF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8072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5695" y="1543858"/>
            <a:ext cx="583264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8338" y="116632"/>
            <a:ext cx="7622540" cy="682622"/>
          </a:xfrm>
          <a:prstGeom prst="rect">
            <a:avLst/>
          </a:prstGeom>
        </p:spPr>
        <p:txBody>
          <a:bodyPr vert="horz" wrap="square" lIns="0" tIns="18834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</a:t>
            </a:r>
            <a:r>
              <a:rPr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de b</a:t>
            </a:r>
            <a:r>
              <a:rPr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roadcast</a:t>
            </a:r>
            <a:endParaRPr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38" y="1242329"/>
            <a:ext cx="7622540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000" spc="-5" dirty="0">
                <a:cs typeface="Times New Roman"/>
              </a:rPr>
              <a:t>L</a:t>
            </a:r>
            <a:r>
              <a:rPr sz="2000" dirty="0">
                <a:cs typeface="Times New Roman"/>
              </a:rPr>
              <a:t>a </a:t>
            </a:r>
            <a:r>
              <a:rPr sz="2000" spc="-20" dirty="0">
                <a:cs typeface="Times New Roman"/>
              </a:rPr>
              <a:t> </a:t>
            </a:r>
            <a:r>
              <a:rPr sz="2000" b="1" spc="-15" dirty="0" err="1">
                <a:cs typeface="Times New Roman"/>
              </a:rPr>
              <a:t>d</a:t>
            </a:r>
            <a:r>
              <a:rPr sz="2000" b="1" dirty="0" err="1">
                <a:cs typeface="Times New Roman"/>
              </a:rPr>
              <a:t>irec</a:t>
            </a:r>
            <a:r>
              <a:rPr sz="2000" b="1" spc="-10" dirty="0" err="1">
                <a:cs typeface="Times New Roman"/>
              </a:rPr>
              <a:t>c</a:t>
            </a:r>
            <a:r>
              <a:rPr sz="2000" b="1" dirty="0" err="1">
                <a:cs typeface="Times New Roman"/>
              </a:rPr>
              <a:t>i</a:t>
            </a:r>
            <a:r>
              <a:rPr sz="2000" b="1" spc="-10" dirty="0" err="1">
                <a:cs typeface="Times New Roman"/>
              </a:rPr>
              <a:t>ó</a:t>
            </a:r>
            <a:r>
              <a:rPr sz="2000" b="1" dirty="0" err="1">
                <a:cs typeface="Times New Roman"/>
              </a:rPr>
              <a:t>n</a:t>
            </a:r>
            <a:r>
              <a:rPr sz="2000" b="1" dirty="0">
                <a:cs typeface="Times New Roman"/>
              </a:rPr>
              <a:t> </a:t>
            </a:r>
            <a:r>
              <a:rPr sz="2000" b="1" spc="-25" dirty="0">
                <a:cs typeface="Times New Roman"/>
              </a:rPr>
              <a:t> </a:t>
            </a:r>
            <a:r>
              <a:rPr sz="2000" b="1" dirty="0">
                <a:cs typeface="Times New Roman"/>
              </a:rPr>
              <a:t>broa</a:t>
            </a:r>
            <a:r>
              <a:rPr sz="2000" b="1" spc="-15" dirty="0">
                <a:cs typeface="Times New Roman"/>
              </a:rPr>
              <a:t>d</a:t>
            </a:r>
            <a:r>
              <a:rPr sz="2000" b="1" dirty="0">
                <a:cs typeface="Times New Roman"/>
              </a:rPr>
              <a:t>cast </a:t>
            </a:r>
            <a:r>
              <a:rPr sz="2000" b="1" spc="-3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 </a:t>
            </a:r>
            <a:r>
              <a:rPr sz="2000" spc="-25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u</a:t>
            </a:r>
            <a:r>
              <a:rPr sz="2000" spc="-15" dirty="0" err="1">
                <a:cs typeface="Times New Roman"/>
              </a:rPr>
              <a:t>n</a:t>
            </a:r>
            <a:r>
              <a:rPr sz="2000" dirty="0" err="1">
                <a:cs typeface="Times New Roman"/>
              </a:rPr>
              <a:t>a</a:t>
            </a:r>
            <a:r>
              <a:rPr sz="2000" dirty="0">
                <a:cs typeface="Times New Roman"/>
              </a:rPr>
              <a:t> </a:t>
            </a:r>
            <a:r>
              <a:rPr sz="2000" spc="-25" dirty="0">
                <a:cs typeface="Times New Roman"/>
              </a:rPr>
              <a:t> </a:t>
            </a:r>
            <a:r>
              <a:rPr sz="2000" b="1" spc="-15" dirty="0" err="1">
                <a:cs typeface="Times New Roman"/>
              </a:rPr>
              <a:t>d</a:t>
            </a:r>
            <a:r>
              <a:rPr sz="2000" b="1" dirty="0" err="1">
                <a:cs typeface="Times New Roman"/>
              </a:rPr>
              <a:t>irec</a:t>
            </a:r>
            <a:r>
              <a:rPr sz="2000" b="1" spc="-10" dirty="0" err="1">
                <a:cs typeface="Times New Roman"/>
              </a:rPr>
              <a:t>c</a:t>
            </a:r>
            <a:r>
              <a:rPr sz="2000" b="1" dirty="0" err="1">
                <a:cs typeface="Times New Roman"/>
              </a:rPr>
              <a:t>ión</a:t>
            </a:r>
            <a:r>
              <a:rPr lang="es-MX" sz="2000" b="1" dirty="0">
                <a:cs typeface="Times New Roman"/>
              </a:rPr>
              <a:t> de red</a:t>
            </a:r>
            <a:r>
              <a:rPr sz="2000" b="1" dirty="0">
                <a:cs typeface="Times New Roman"/>
              </a:rPr>
              <a:t> </a:t>
            </a:r>
            <a:r>
              <a:rPr sz="2000" b="1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spc="-2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for</a:t>
            </a:r>
            <a:r>
              <a:rPr sz="2000" spc="-25" dirty="0">
                <a:cs typeface="Times New Roman"/>
              </a:rPr>
              <a:t>m</a:t>
            </a:r>
            <a:r>
              <a:rPr sz="2000" dirty="0">
                <a:cs typeface="Times New Roman"/>
              </a:rPr>
              <a:t>a </a:t>
            </a:r>
            <a:r>
              <a:rPr sz="2000" spc="-25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al </a:t>
            </a:r>
            <a:r>
              <a:rPr sz="2000" dirty="0" err="1">
                <a:cs typeface="Times New Roman"/>
              </a:rPr>
              <a:t>cop</a:t>
            </a:r>
            <a:r>
              <a:rPr sz="2000" spc="-10" dirty="0" err="1">
                <a:cs typeface="Times New Roman"/>
              </a:rPr>
              <a:t>i</a:t>
            </a:r>
            <a:r>
              <a:rPr sz="2000" dirty="0" err="1">
                <a:cs typeface="Times New Roman"/>
              </a:rPr>
              <a:t>a</a:t>
            </a:r>
            <a:r>
              <a:rPr sz="2000" spc="-95" dirty="0" err="1">
                <a:cs typeface="Times New Roman"/>
              </a:rPr>
              <a:t>r</a:t>
            </a:r>
            <a:r>
              <a:rPr sz="2000" dirty="0">
                <a:cs typeface="Times New Roman"/>
              </a:rPr>
              <a:t>, </a:t>
            </a:r>
            <a:r>
              <a:rPr sz="2000" dirty="0" err="1">
                <a:cs typeface="Times New Roman"/>
              </a:rPr>
              <a:t>de</a:t>
            </a:r>
            <a:r>
              <a:rPr sz="2000" spc="-15" dirty="0" err="1">
                <a:cs typeface="Times New Roman"/>
              </a:rPr>
              <a:t>p</a:t>
            </a:r>
            <a:r>
              <a:rPr sz="2000" spc="-10" dirty="0" err="1">
                <a:cs typeface="Times New Roman"/>
              </a:rPr>
              <a:t>e</a:t>
            </a:r>
            <a:r>
              <a:rPr sz="2000" dirty="0" err="1">
                <a:cs typeface="Times New Roman"/>
              </a:rPr>
              <a:t>ndiendo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spc="-10" dirty="0" err="1">
                <a:cs typeface="Times New Roman"/>
              </a:rPr>
              <a:t>c</a:t>
            </a:r>
            <a:r>
              <a:rPr sz="2000" dirty="0" err="1">
                <a:cs typeface="Times New Roman"/>
              </a:rPr>
              <a:t>lase</a:t>
            </a:r>
            <a:r>
              <a:rPr sz="2000" spc="-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 q</a:t>
            </a:r>
            <a:r>
              <a:rPr sz="2000" spc="-15" dirty="0">
                <a:cs typeface="Times New Roman"/>
              </a:rPr>
              <a:t>u</a:t>
            </a:r>
            <a:r>
              <a:rPr sz="2000" dirty="0">
                <a:cs typeface="Times New Roman"/>
              </a:rPr>
              <a:t>e</a:t>
            </a:r>
            <a:r>
              <a:rPr sz="2000" spc="-1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perten</a:t>
            </a:r>
            <a:r>
              <a:rPr sz="2000" spc="-15" dirty="0" err="1">
                <a:cs typeface="Times New Roman"/>
              </a:rPr>
              <a:t>e</a:t>
            </a:r>
            <a:r>
              <a:rPr sz="2000" dirty="0" err="1">
                <a:cs typeface="Times New Roman"/>
              </a:rPr>
              <a:t>ce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5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direc</a:t>
            </a:r>
            <a:r>
              <a:rPr sz="2000" spc="-15" dirty="0" err="1">
                <a:cs typeface="Times New Roman"/>
              </a:rPr>
              <a:t>c</a:t>
            </a:r>
            <a:r>
              <a:rPr sz="2000" dirty="0" err="1">
                <a:cs typeface="Times New Roman"/>
              </a:rPr>
              <a:t>ión</a:t>
            </a:r>
            <a:r>
              <a:rPr sz="2000" dirty="0">
                <a:cs typeface="Times New Roman"/>
              </a:rPr>
              <a:t> I</a:t>
            </a:r>
            <a:r>
              <a:rPr sz="2000" spc="-280" dirty="0">
                <a:cs typeface="Times New Roman"/>
              </a:rPr>
              <a:t>P</a:t>
            </a:r>
            <a:r>
              <a:rPr sz="2000" dirty="0">
                <a:cs typeface="Times New Roman"/>
              </a:rPr>
              <a:t>, los</a:t>
            </a:r>
            <a:r>
              <a:rPr sz="2000" spc="65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valores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65" dirty="0"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Bytes</a:t>
            </a:r>
            <a:r>
              <a:rPr sz="2000" b="1" spc="60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b="1" dirty="0">
                <a:highlight>
                  <a:srgbClr val="FFFF00"/>
                </a:highlight>
                <a:cs typeface="Times New Roman"/>
              </a:rPr>
              <a:t>de</a:t>
            </a:r>
            <a:r>
              <a:rPr sz="2000" b="1" spc="70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b="1" dirty="0" err="1">
                <a:highlight>
                  <a:srgbClr val="FFFF00"/>
                </a:highlight>
                <a:cs typeface="Times New Roman"/>
              </a:rPr>
              <a:t>reser</a:t>
            </a:r>
            <a:r>
              <a:rPr sz="2000" b="1" spc="-10" dirty="0" err="1">
                <a:highlight>
                  <a:srgbClr val="FFFF00"/>
                </a:highlight>
                <a:cs typeface="Times New Roman"/>
              </a:rPr>
              <a:t>v</a:t>
            </a:r>
            <a:r>
              <a:rPr sz="2000" b="1" dirty="0" err="1">
                <a:highlight>
                  <a:srgbClr val="FFFF00"/>
                </a:highlight>
                <a:cs typeface="Times New Roman"/>
              </a:rPr>
              <a:t>a</a:t>
            </a:r>
            <a:r>
              <a:rPr sz="2000" b="1" spc="75" dirty="0">
                <a:highlight>
                  <a:srgbClr val="FFFF00"/>
                </a:highlight>
                <a:cs typeface="Times New Roman"/>
              </a:rPr>
              <a:t> </a:t>
            </a:r>
            <a:r>
              <a:rPr sz="2000" dirty="0">
                <a:cs typeface="Times New Roman"/>
              </a:rPr>
              <a:t>y</a:t>
            </a:r>
            <a:r>
              <a:rPr sz="2000" spc="6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a</a:t>
            </a:r>
            <a:r>
              <a:rPr sz="2000" spc="-10" dirty="0" err="1">
                <a:cs typeface="Times New Roman"/>
              </a:rPr>
              <a:t>s</a:t>
            </a:r>
            <a:r>
              <a:rPr sz="2000" dirty="0" err="1">
                <a:cs typeface="Times New Roman"/>
              </a:rPr>
              <a:t>ignar</a:t>
            </a:r>
            <a:r>
              <a:rPr sz="2000" spc="7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e</a:t>
            </a:r>
            <a:r>
              <a:rPr sz="2000" dirty="0">
                <a:cs typeface="Times New Roman"/>
              </a:rPr>
              <a:t>l</a:t>
            </a:r>
            <a:r>
              <a:rPr sz="2000" spc="6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v</a:t>
            </a:r>
            <a:r>
              <a:rPr sz="2000" dirty="0">
                <a:cs typeface="Times New Roman"/>
              </a:rPr>
              <a:t>alor</a:t>
            </a:r>
            <a:r>
              <a:rPr sz="2000" spc="7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</a:t>
            </a:r>
            <a:r>
              <a:rPr sz="2000" dirty="0">
                <a:cs typeface="Times New Roman"/>
              </a:rPr>
              <a:t>e</a:t>
            </a:r>
            <a:r>
              <a:rPr sz="2000" spc="7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255</a:t>
            </a:r>
            <a:r>
              <a:rPr sz="2000" spc="6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 los</a:t>
            </a:r>
            <a:r>
              <a:rPr sz="2000" spc="-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b</a:t>
            </a:r>
            <a:r>
              <a:rPr sz="2000" dirty="0" err="1">
                <a:cs typeface="Times New Roman"/>
              </a:rPr>
              <a:t>ytes</a:t>
            </a:r>
            <a:r>
              <a:rPr sz="2000" dirty="0">
                <a:cs typeface="Times New Roman"/>
              </a:rPr>
              <a:t> que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se </a:t>
            </a:r>
            <a:r>
              <a:rPr sz="2000" dirty="0" err="1">
                <a:cs typeface="Times New Roman"/>
              </a:rPr>
              <a:t>encuen</a:t>
            </a:r>
            <a:r>
              <a:rPr sz="2000" spc="5" dirty="0" err="1">
                <a:cs typeface="Times New Roman"/>
              </a:rPr>
              <a:t>t</a:t>
            </a:r>
            <a:r>
              <a:rPr sz="2000" dirty="0" err="1">
                <a:cs typeface="Times New Roman"/>
              </a:rPr>
              <a:t>ran</a:t>
            </a:r>
            <a:r>
              <a:rPr sz="2000" spc="-2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a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la</a:t>
            </a:r>
            <a:r>
              <a:rPr sz="2000" spc="-1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derecha</a:t>
            </a:r>
            <a:r>
              <a:rPr sz="2000" spc="-1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los</a:t>
            </a:r>
            <a:r>
              <a:rPr sz="2000" spc="5" dirty="0">
                <a:cs typeface="Times New Roman"/>
              </a:rPr>
              <a:t> </a:t>
            </a:r>
            <a:r>
              <a:rPr sz="2000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dirty="0" err="1">
                <a:cs typeface="Times New Roman"/>
              </a:rPr>
              <a:t>r</a:t>
            </a:r>
            <a:r>
              <a:rPr sz="2000" spc="5" dirty="0" err="1">
                <a:cs typeface="Times New Roman"/>
              </a:rPr>
              <a:t>e</a:t>
            </a:r>
            <a:r>
              <a:rPr sz="2000" dirty="0" err="1">
                <a:cs typeface="Times New Roman"/>
              </a:rPr>
              <a:t>s</a:t>
            </a:r>
            <a:r>
              <a:rPr sz="2000" spc="5" dirty="0" err="1">
                <a:cs typeface="Times New Roman"/>
              </a:rPr>
              <a:t>e</a:t>
            </a:r>
            <a:r>
              <a:rPr sz="2000" dirty="0" err="1">
                <a:cs typeface="Times New Roman"/>
              </a:rPr>
              <a:t>r</a:t>
            </a:r>
            <a:r>
              <a:rPr sz="2000" spc="5" dirty="0" err="1">
                <a:cs typeface="Times New Roman"/>
              </a:rPr>
              <a:t>v</a:t>
            </a:r>
            <a:r>
              <a:rPr sz="2000" spc="-5" dirty="0" err="1">
                <a:cs typeface="Times New Roman"/>
              </a:rPr>
              <a:t>a</a:t>
            </a:r>
            <a:r>
              <a:rPr sz="2000" dirty="0">
                <a:cs typeface="Times New Roman"/>
              </a:rPr>
              <a:t>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102CBEE-F02E-4957-B590-6BC6FD09D189}"/>
              </a:ext>
            </a:extLst>
          </p:cNvPr>
          <p:cNvSpPr/>
          <p:nvPr/>
        </p:nvSpPr>
        <p:spPr>
          <a:xfrm>
            <a:off x="688338" y="5843435"/>
            <a:ext cx="76225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lang="es-ES" b="1" spc="-5" dirty="0">
                <a:cs typeface="Times New Roman"/>
              </a:rPr>
              <a:t>NOTA: </a:t>
            </a:r>
            <a:r>
              <a:rPr lang="es-ES" spc="-5" dirty="0">
                <a:cs typeface="Times New Roman"/>
              </a:rPr>
              <a:t>Identificar el valor de la red o clase (los bits de reserva se copian)</a:t>
            </a:r>
            <a:endParaRPr lang="es-ES" dirty="0">
              <a:cs typeface="Times New Roman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5E136725-7901-D30E-974F-5F12AA861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9386"/>
              </p:ext>
            </p:extLst>
          </p:nvPr>
        </p:nvGraphicFramePr>
        <p:xfrm>
          <a:off x="761655" y="2729813"/>
          <a:ext cx="7700086" cy="28572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708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59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1375">
                  <a:extLst>
                    <a:ext uri="{9D8B030D-6E8A-4147-A177-3AD203B41FA5}">
                      <a16:colId xmlns:a16="http://schemas.microsoft.com/office/drawing/2014/main" val="158281259"/>
                    </a:ext>
                  </a:extLst>
                </a:gridCol>
                <a:gridCol w="3081890">
                  <a:extLst>
                    <a:ext uri="{9D8B030D-6E8A-4147-A177-3AD203B41FA5}">
                      <a16:colId xmlns:a16="http://schemas.microsoft.com/office/drawing/2014/main" val="2714721413"/>
                    </a:ext>
                  </a:extLst>
                </a:gridCol>
              </a:tblGrid>
              <a:tr h="57504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800" b="1" spc="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ón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IP</a:t>
                      </a:r>
                      <a:r>
                        <a:rPr lang="es-ES" sz="1800" b="1" spc="-5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lang="es-MX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Dir</a:t>
                      </a:r>
                      <a:r>
                        <a:rPr lang="es-ES"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ección</a:t>
                      </a:r>
                      <a:r>
                        <a:rPr lang="es-ES" sz="1800" b="1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de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s-ES" sz="1800" b="1" spc="-40" dirty="0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b</a:t>
                      </a:r>
                      <a:r>
                        <a:rPr sz="1800" b="1" spc="-35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800" b="1" dirty="0" err="1">
                          <a:solidFill>
                            <a:srgbClr val="FFFFFF"/>
                          </a:solidFill>
                          <a:latin typeface="+mn-lt"/>
                          <a:cs typeface="Times New Roman"/>
                        </a:rPr>
                        <a:t>oadcast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7948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129. 10. 0. 0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>
                          <a:latin typeface="+mn-lt"/>
                          <a:cs typeface="Times New Roman"/>
                        </a:rPr>
                        <a:t>B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>
                          <a:latin typeface="+mn-lt"/>
                          <a:cs typeface="Times New Roman"/>
                        </a:rPr>
                        <a:t>255.255.0.0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highlight>
                            <a:srgbClr val="FFFF00"/>
                          </a:highlight>
                          <a:latin typeface="+mn-lt"/>
                          <a:cs typeface="Times New Roman"/>
                        </a:rPr>
                        <a:t>129.10.</a:t>
                      </a:r>
                      <a:r>
                        <a:rPr lang="es-MX" sz="1800" dirty="0">
                          <a:latin typeface="+mn-lt"/>
                          <a:cs typeface="Times New Roman"/>
                        </a:rPr>
                        <a:t>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764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68. 0.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>
                          <a:latin typeface="+mn-lt"/>
                          <a:cs typeface="Times New Roman"/>
                        </a:rPr>
                        <a:t>A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dirty="0">
                          <a:latin typeface="+mn-lt"/>
                          <a:cs typeface="Times New Roman"/>
                        </a:rPr>
                        <a:t>255.0.0.0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highlight>
                            <a:srgbClr val="FFFF00"/>
                          </a:highlight>
                          <a:latin typeface="+mn-lt"/>
                          <a:cs typeface="Times New Roman"/>
                        </a:rPr>
                        <a:t>68.</a:t>
                      </a:r>
                      <a:r>
                        <a:rPr lang="es-MX" sz="1800" dirty="0">
                          <a:latin typeface="+mn-lt"/>
                          <a:cs typeface="Times New Roman"/>
                        </a:rPr>
                        <a:t>255.255.255</a:t>
                      </a:r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31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195.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79.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5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130. 0. 0. 0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23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+mn-lt"/>
                          <a:cs typeface="Times New Roman"/>
                        </a:rPr>
                        <a:t>221.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0.</a:t>
                      </a:r>
                      <a:r>
                        <a:rPr sz="18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800" b="1" dirty="0">
                          <a:latin typeface="+mn-lt"/>
                          <a:cs typeface="Times New Roman"/>
                        </a:rPr>
                        <a:t>0</a:t>
                      </a: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18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52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3181</TotalTime>
  <Words>971</Words>
  <Application>Microsoft Office PowerPoint</Application>
  <PresentationFormat>Presentación en pantalla (4:3)</PresentationFormat>
  <Paragraphs>172</Paragraphs>
  <Slides>17</Slides>
  <Notes>12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Direcciones de broadcast</vt:lpstr>
      <vt:lpstr>Presentación de PowerPoint</vt:lpstr>
      <vt:lpstr>Presentación de PowerPoint</vt:lpstr>
      <vt:lpstr>Dirección IP y prefijo de red</vt:lpstr>
      <vt:lpstr>Subredes y máscaras de subred</vt:lpstr>
      <vt:lpstr>Subredes y máscaras de subred</vt:lpstr>
      <vt:lpstr>Subredes y máscaras de subred</vt:lpstr>
      <vt:lpstr>Subredes y máscaras de subred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150</cp:revision>
  <dcterms:created xsi:type="dcterms:W3CDTF">2013-06-11T22:32:36Z</dcterms:created>
  <dcterms:modified xsi:type="dcterms:W3CDTF">2025-09-23T21:20:23Z</dcterms:modified>
</cp:coreProperties>
</file>