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8" r:id="rId2"/>
    <p:sldId id="270" r:id="rId3"/>
    <p:sldId id="304" r:id="rId4"/>
    <p:sldId id="305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2819" autoAdjust="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11/02/2024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7235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616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07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11/02/2024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35695" y="1543858"/>
            <a:ext cx="583264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-1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perten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red?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984212"/>
              </p:ext>
            </p:extLst>
          </p:nvPr>
        </p:nvGraphicFramePr>
        <p:xfrm>
          <a:off x="2327906" y="2614021"/>
          <a:ext cx="4848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IPv4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172. 16. 0. 0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225. 255. 254. 245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A5025F5-7064-40D8-BCFF-4572274632F8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clase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EF4536-84F0-4343-B7F8-DCAA1B7A2EED}"/>
              </a:ext>
            </a:extLst>
          </p:cNvPr>
          <p:cNvSpPr txBox="1"/>
          <p:nvPr/>
        </p:nvSpPr>
        <p:spPr>
          <a:xfrm>
            <a:off x="2267743" y="568872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primer byte nos dice la clase a la que pertenece.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38" y="116632"/>
            <a:ext cx="762254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 b</a:t>
            </a:r>
            <a:r>
              <a:rPr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roadcast</a:t>
            </a:r>
            <a:endParaRPr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38" y="1242329"/>
            <a:ext cx="76225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</a:t>
            </a:r>
            <a:r>
              <a:rPr sz="2000" b="1" dirty="0">
                <a:cs typeface="Times New Roman"/>
              </a:rPr>
              <a:t>irec</a:t>
            </a:r>
            <a:r>
              <a:rPr sz="2000" b="1" spc="-10" dirty="0">
                <a:cs typeface="Times New Roman"/>
              </a:rPr>
              <a:t>c</a:t>
            </a:r>
            <a:r>
              <a:rPr sz="2000" b="1" dirty="0">
                <a:cs typeface="Times New Roman"/>
              </a:rPr>
              <a:t>i</a:t>
            </a:r>
            <a:r>
              <a:rPr sz="2000" b="1" spc="-10" dirty="0">
                <a:cs typeface="Times New Roman"/>
              </a:rPr>
              <a:t>ó</a:t>
            </a:r>
            <a:r>
              <a:rPr sz="2000" b="1" dirty="0">
                <a:cs typeface="Times New Roman"/>
              </a:rPr>
              <a:t>n </a:t>
            </a:r>
            <a:r>
              <a:rPr sz="2000" b="1" spc="-2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broa</a:t>
            </a:r>
            <a:r>
              <a:rPr sz="2000" b="1" spc="-15" dirty="0">
                <a:cs typeface="Times New Roman"/>
              </a:rPr>
              <a:t>d</a:t>
            </a:r>
            <a:r>
              <a:rPr sz="2000" b="1" dirty="0">
                <a:cs typeface="Times New Roman"/>
              </a:rPr>
              <a:t>cast </a:t>
            </a:r>
            <a:r>
              <a:rPr sz="2000" b="1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u</a:t>
            </a:r>
            <a:r>
              <a:rPr sz="2000" spc="-1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b="1" spc="-15" dirty="0" err="1">
                <a:cs typeface="Times New Roman"/>
              </a:rPr>
              <a:t>d</a:t>
            </a:r>
            <a:r>
              <a:rPr sz="2000" b="1" dirty="0" err="1">
                <a:cs typeface="Times New Roman"/>
              </a:rPr>
              <a:t>irec</a:t>
            </a:r>
            <a:r>
              <a:rPr sz="2000" b="1" spc="-10" dirty="0" err="1">
                <a:cs typeface="Times New Roman"/>
              </a:rPr>
              <a:t>c</a:t>
            </a:r>
            <a:r>
              <a:rPr sz="2000" b="1" dirty="0" err="1">
                <a:cs typeface="Times New Roman"/>
              </a:rPr>
              <a:t>ión</a:t>
            </a:r>
            <a:r>
              <a:rPr sz="2000" b="1" dirty="0">
                <a:cs typeface="Times New Roman"/>
              </a:rPr>
              <a:t> </a:t>
            </a:r>
            <a:r>
              <a:rPr sz="2000" b="1" spc="-30" dirty="0">
                <a:cs typeface="Times New Roman"/>
              </a:rPr>
              <a:t> </a:t>
            </a:r>
            <a:r>
              <a:rPr lang="es-MX" sz="2000" b="1" dirty="0">
                <a:cs typeface="Times New Roman"/>
              </a:rPr>
              <a:t>de red</a:t>
            </a:r>
            <a:r>
              <a:rPr sz="2000" b="1" dirty="0">
                <a:cs typeface="Times New Roman"/>
              </a:rPr>
              <a:t> </a:t>
            </a:r>
            <a:r>
              <a:rPr sz="2000" b="1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for</a:t>
            </a:r>
            <a:r>
              <a:rPr sz="2000" spc="-2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al </a:t>
            </a:r>
            <a:r>
              <a:rPr sz="2000" dirty="0">
                <a:cs typeface="Times New Roman"/>
              </a:rPr>
              <a:t>cop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a</a:t>
            </a:r>
            <a:r>
              <a:rPr sz="2000" spc="-9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, de</a:t>
            </a:r>
            <a:r>
              <a:rPr sz="2000" spc="-15" dirty="0">
                <a:cs typeface="Times New Roman"/>
              </a:rPr>
              <a:t>p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ndiendo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q</a:t>
            </a:r>
            <a:r>
              <a:rPr sz="2000" spc="-1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perten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ce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direc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I</a:t>
            </a:r>
            <a:r>
              <a:rPr sz="2000" spc="-280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, los</a:t>
            </a:r>
            <a:r>
              <a:rPr sz="2000" spc="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valores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65" dirty="0">
                <a:cs typeface="Times New Roman"/>
              </a:rPr>
              <a:t> </a:t>
            </a:r>
            <a:r>
              <a:rPr sz="2000" b="1" dirty="0">
                <a:highlight>
                  <a:srgbClr val="FFFF00"/>
                </a:highlight>
                <a:cs typeface="Times New Roman"/>
              </a:rPr>
              <a:t>Bytes</a:t>
            </a:r>
            <a:r>
              <a:rPr sz="2000" b="1" spc="60" dirty="0">
                <a:highlight>
                  <a:srgbClr val="FFFF00"/>
                </a:highlight>
                <a:cs typeface="Times New Roman"/>
              </a:rPr>
              <a:t> </a:t>
            </a:r>
            <a:r>
              <a:rPr sz="2000" b="1" dirty="0">
                <a:highlight>
                  <a:srgbClr val="FFFF00"/>
                </a:highlight>
                <a:cs typeface="Times New Roman"/>
              </a:rPr>
              <a:t>de</a:t>
            </a:r>
            <a:r>
              <a:rPr sz="2000" b="1" spc="70" dirty="0">
                <a:highlight>
                  <a:srgbClr val="FFFF00"/>
                </a:highlight>
                <a:cs typeface="Times New Roman"/>
              </a:rPr>
              <a:t> </a:t>
            </a:r>
            <a:r>
              <a:rPr sz="2000" b="1" dirty="0">
                <a:highlight>
                  <a:srgbClr val="FFFF00"/>
                </a:highlight>
                <a:cs typeface="Times New Roman"/>
              </a:rPr>
              <a:t>reser</a:t>
            </a:r>
            <a:r>
              <a:rPr sz="2000" b="1" spc="-10" dirty="0">
                <a:highlight>
                  <a:srgbClr val="FFFF00"/>
                </a:highlight>
                <a:cs typeface="Times New Roman"/>
              </a:rPr>
              <a:t>v</a:t>
            </a:r>
            <a:r>
              <a:rPr sz="2000" b="1" dirty="0">
                <a:highlight>
                  <a:srgbClr val="FFFF00"/>
                </a:highlight>
                <a:cs typeface="Times New Roman"/>
              </a:rPr>
              <a:t>a</a:t>
            </a:r>
            <a:r>
              <a:rPr sz="2000" b="1" spc="75" dirty="0">
                <a:highlight>
                  <a:srgbClr val="FFFF00"/>
                </a:highlight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ignar</a:t>
            </a:r>
            <a:r>
              <a:rPr sz="2000" spc="7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dirty="0">
                <a:cs typeface="Times New Roman"/>
              </a:rPr>
              <a:t>alor</a:t>
            </a:r>
            <a:r>
              <a:rPr sz="2000" spc="7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7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los</a:t>
            </a:r>
            <a:r>
              <a:rPr sz="2000" spc="-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b</a:t>
            </a:r>
            <a:r>
              <a:rPr sz="2000" dirty="0" err="1">
                <a:cs typeface="Times New Roman"/>
              </a:rPr>
              <a:t>ytes</a:t>
            </a:r>
            <a:r>
              <a:rPr sz="2000" dirty="0">
                <a:cs typeface="Times New Roman"/>
              </a:rPr>
              <a:t> que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ran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derecha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v</a:t>
            </a:r>
            <a:r>
              <a:rPr sz="2000" spc="-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088784"/>
              </p:ext>
            </p:extLst>
          </p:nvPr>
        </p:nvGraphicFramePr>
        <p:xfrm>
          <a:off x="721957" y="2846477"/>
          <a:ext cx="7700086" cy="2857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1375">
                  <a:extLst>
                    <a:ext uri="{9D8B030D-6E8A-4147-A177-3AD203B41FA5}">
                      <a16:colId xmlns:a16="http://schemas.microsoft.com/office/drawing/2014/main" val="158281259"/>
                    </a:ext>
                  </a:extLst>
                </a:gridCol>
                <a:gridCol w="3081890">
                  <a:extLst>
                    <a:ext uri="{9D8B030D-6E8A-4147-A177-3AD203B41FA5}">
                      <a16:colId xmlns:a16="http://schemas.microsoft.com/office/drawing/2014/main" val="2714721413"/>
                    </a:ext>
                  </a:extLst>
                </a:gridCol>
              </a:tblGrid>
              <a:tr h="57504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ón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lang="es-ES"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lang="es-MX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lang="es-MX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lang="es-ES"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ección</a:t>
                      </a:r>
                      <a:r>
                        <a:rPr lang="es-ES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de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s-ES"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b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oadcast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94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129. 10. 0. 0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>
                          <a:latin typeface="+mn-lt"/>
                          <a:cs typeface="Times New Roman"/>
                        </a:rPr>
                        <a:t>B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>
                          <a:latin typeface="+mn-lt"/>
                          <a:cs typeface="Times New Roman"/>
                        </a:rPr>
                        <a:t>255.255.0.0</a:t>
                      </a: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>
                          <a:latin typeface="+mn-lt"/>
                          <a:cs typeface="Times New Roman"/>
                        </a:rPr>
                        <a:t>129.10.255.255</a:t>
                      </a: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76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68. 0.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>
                          <a:latin typeface="+mn-lt"/>
                          <a:cs typeface="Times New Roman"/>
                        </a:rPr>
                        <a:t>A</a:t>
                      </a: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>
                          <a:latin typeface="+mn-lt"/>
                          <a:cs typeface="Times New Roman"/>
                        </a:rPr>
                        <a:t>255.0.0.0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>
                          <a:latin typeface="+mn-lt"/>
                          <a:cs typeface="Times New Roman"/>
                        </a:rPr>
                        <a:t>68.255.255.255</a:t>
                      </a: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31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195.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79.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5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130. 0. 0. 0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2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221.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A102CBEE-F02E-4957-B590-6BC6FD09D189}"/>
              </a:ext>
            </a:extLst>
          </p:cNvPr>
          <p:cNvSpPr/>
          <p:nvPr/>
        </p:nvSpPr>
        <p:spPr>
          <a:xfrm>
            <a:off x="688338" y="5949280"/>
            <a:ext cx="7622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b="1" spc="-5" dirty="0">
                <a:cs typeface="Times New Roman"/>
              </a:rPr>
              <a:t>NOTA: </a:t>
            </a:r>
            <a:r>
              <a:rPr lang="es-ES" spc="-5" dirty="0">
                <a:cs typeface="Times New Roman"/>
              </a:rPr>
              <a:t>Identificar el valor de la red o clase (los bits de reserva se copian)</a:t>
            </a:r>
            <a:endParaRPr lang="es-ES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0352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65764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576" y="1124744"/>
            <a:ext cx="765353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tabLst>
                <a:tab pos="4553585" algn="l"/>
              </a:tabLst>
            </a:pP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EB963D-A592-29D6-881E-30FF03114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556928"/>
              </p:ext>
            </p:extLst>
          </p:nvPr>
        </p:nvGraphicFramePr>
        <p:xfrm>
          <a:off x="704256" y="1988840"/>
          <a:ext cx="7704856" cy="388843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537546">
                  <a:extLst>
                    <a:ext uri="{9D8B030D-6E8A-4147-A177-3AD203B41FA5}">
                      <a16:colId xmlns:a16="http://schemas.microsoft.com/office/drawing/2014/main" val="1181902816"/>
                    </a:ext>
                  </a:extLst>
                </a:gridCol>
                <a:gridCol w="632889">
                  <a:extLst>
                    <a:ext uri="{9D8B030D-6E8A-4147-A177-3AD203B41FA5}">
                      <a16:colId xmlns:a16="http://schemas.microsoft.com/office/drawing/2014/main" val="2465227403"/>
                    </a:ext>
                  </a:extLst>
                </a:gridCol>
                <a:gridCol w="1523399">
                  <a:extLst>
                    <a:ext uri="{9D8B030D-6E8A-4147-A177-3AD203B41FA5}">
                      <a16:colId xmlns:a16="http://schemas.microsoft.com/office/drawing/2014/main" val="714501495"/>
                    </a:ext>
                  </a:extLst>
                </a:gridCol>
                <a:gridCol w="2005139">
                  <a:extLst>
                    <a:ext uri="{9D8B030D-6E8A-4147-A177-3AD203B41FA5}">
                      <a16:colId xmlns:a16="http://schemas.microsoft.com/office/drawing/2014/main" val="3006381684"/>
                    </a:ext>
                  </a:extLst>
                </a:gridCol>
                <a:gridCol w="2005883">
                  <a:extLst>
                    <a:ext uri="{9D8B030D-6E8A-4147-A177-3AD203B41FA5}">
                      <a16:colId xmlns:a16="http://schemas.microsoft.com/office/drawing/2014/main" val="13027428"/>
                    </a:ext>
                  </a:extLst>
                </a:gridCol>
              </a:tblGrid>
              <a:tr h="915409">
                <a:tc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</a:pPr>
                      <a:r>
                        <a:rPr lang="en-US" sz="1400" spc="-10" dirty="0" err="1">
                          <a:effectLst/>
                        </a:rPr>
                        <a:t>Dirección</a:t>
                      </a:r>
                      <a:r>
                        <a:rPr lang="en-US" sz="1400" spc="-10" dirty="0">
                          <a:effectLst/>
                        </a:rPr>
                        <a:t> IP</a:t>
                      </a:r>
                      <a:r>
                        <a:rPr lang="en-US" sz="1400" dirty="0">
                          <a:effectLst/>
                        </a:rPr>
                        <a:t> / </a:t>
                      </a:r>
                      <a:r>
                        <a:rPr lang="en-US" sz="1400" spc="-5" dirty="0" err="1">
                          <a:effectLst/>
                        </a:rPr>
                        <a:t>Prefijo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</a:pPr>
                      <a:r>
                        <a:rPr lang="en-US" sz="1400" dirty="0" err="1">
                          <a:effectLst/>
                        </a:rPr>
                        <a:t>Clase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pc="-5" dirty="0" err="1">
                          <a:effectLst/>
                        </a:rPr>
                        <a:t>Máscara</a:t>
                      </a:r>
                      <a:r>
                        <a:rPr lang="en-US" sz="1400" spc="-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de</a:t>
                      </a:r>
                      <a:r>
                        <a:rPr lang="en-US" sz="1400" spc="-5" dirty="0">
                          <a:effectLst/>
                        </a:rPr>
                        <a:t> </a:t>
                      </a:r>
                      <a:r>
                        <a:rPr lang="en-US" sz="1400" spc="-5" dirty="0" err="1">
                          <a:effectLst/>
                        </a:rPr>
                        <a:t>subred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pc="-5" dirty="0" err="1">
                          <a:effectLst/>
                        </a:rPr>
                        <a:t>Dirección</a:t>
                      </a:r>
                      <a:r>
                        <a:rPr lang="en-US" sz="1400" spc="-5" dirty="0">
                          <a:effectLst/>
                        </a:rPr>
                        <a:t> de </a:t>
                      </a:r>
                      <a:r>
                        <a:rPr lang="en-US" sz="1400" spc="-5" dirty="0" err="1">
                          <a:effectLst/>
                        </a:rPr>
                        <a:t>subred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35890" algn="ctr">
                        <a:tabLst>
                          <a:tab pos="1082040" algn="l"/>
                        </a:tabLst>
                      </a:pPr>
                      <a:r>
                        <a:rPr lang="en-US" sz="1400" spc="-5" dirty="0" err="1">
                          <a:effectLst/>
                        </a:rPr>
                        <a:t>Dirección</a:t>
                      </a:r>
                      <a:r>
                        <a:rPr lang="en-US" sz="1400" dirty="0">
                          <a:effectLst/>
                        </a:rPr>
                        <a:t> de b</a:t>
                      </a:r>
                      <a:r>
                        <a:rPr lang="en-US" sz="1400" spc="-5" dirty="0">
                          <a:effectLst/>
                        </a:rPr>
                        <a:t>roadcast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36251098"/>
                  </a:ext>
                </a:extLst>
              </a:tr>
              <a:tr h="1471721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</a:rPr>
                        <a:t>10.25.96.2 /22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70447"/>
                  </a:ext>
                </a:extLst>
              </a:tr>
              <a:tr h="1501303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MX" sz="1200" dirty="0">
                        <a:effectLst/>
                      </a:endParaRPr>
                    </a:p>
                    <a:p>
                      <a:pPr algn="ctr"/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8.0.0.0 /9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229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27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3431" y="126876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</a:t>
            </a:r>
            <a:r>
              <a:rPr sz="2000" dirty="0" err="1">
                <a:cs typeface="Times New Roman"/>
              </a:rPr>
              <a:t>deter</a:t>
            </a:r>
            <a:r>
              <a:rPr sz="2000" spc="-15" dirty="0" err="1">
                <a:cs typeface="Times New Roman"/>
              </a:rPr>
              <a:t>m</a:t>
            </a:r>
            <a:r>
              <a:rPr sz="2000" dirty="0" err="1">
                <a:cs typeface="Times New Roman"/>
              </a:rPr>
              <a:t>in</a:t>
            </a:r>
            <a:r>
              <a:rPr sz="2000" spc="-10" dirty="0" err="1">
                <a:cs typeface="Times New Roman"/>
              </a:rPr>
              <a:t>a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119793"/>
              </p:ext>
            </p:extLst>
          </p:nvPr>
        </p:nvGraphicFramePr>
        <p:xfrm>
          <a:off x="179512" y="2218089"/>
          <a:ext cx="5328592" cy="2948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54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0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255.255.1110 0000.0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255.255.224.0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Máscaras de subred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465F33-5440-454B-B705-93ED42C6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31" y="2188164"/>
            <a:ext cx="3596178" cy="19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3179</TotalTime>
  <Words>311</Words>
  <Application>Microsoft Office PowerPoint</Application>
  <PresentationFormat>On-screen Show (4:3)</PresentationFormat>
  <Paragraphs>49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Dom Casual</vt:lpstr>
      <vt:lpstr>Tema de Office</vt:lpstr>
      <vt:lpstr>PowerPoint Presentation</vt:lpstr>
      <vt:lpstr>Direcciones de broadcast</vt:lpstr>
      <vt:lpstr>Subredes y máscaras de subred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153</cp:revision>
  <dcterms:created xsi:type="dcterms:W3CDTF">2013-06-11T22:32:36Z</dcterms:created>
  <dcterms:modified xsi:type="dcterms:W3CDTF">2024-02-11T20:09:44Z</dcterms:modified>
</cp:coreProperties>
</file>