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4"/>
  </p:notesMasterIdLst>
  <p:handoutMasterIdLst>
    <p:handoutMasterId r:id="rId35"/>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295" r:id="rId20"/>
    <p:sldId id="1008" r:id="rId21"/>
    <p:sldId id="1009" r:id="rId22"/>
    <p:sldId id="1010" r:id="rId23"/>
    <p:sldId id="1011" r:id="rId24"/>
    <p:sldId id="1012" r:id="rId25"/>
    <p:sldId id="1013" r:id="rId26"/>
    <p:sldId id="1014" r:id="rId27"/>
    <p:sldId id="1015" r:id="rId28"/>
    <p:sldId id="1016" r:id="rId29"/>
    <p:sldId id="1299" r:id="rId30"/>
    <p:sldId id="1017" r:id="rId31"/>
    <p:sldId id="1018" r:id="rId32"/>
    <p:sldId id="1288" r:id="rId3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7352" autoAdjust="0"/>
    <p:restoredTop sz="79525" autoAdjust="0"/>
  </p:normalViewPr>
  <p:slideViewPr>
    <p:cSldViewPr snapToGrid="0">
      <p:cViewPr varScale="1">
        <p:scale>
          <a:sx n="123" d="100"/>
          <a:sy n="123" d="100"/>
        </p:scale>
        <p:origin x="1956"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55289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2.2.3.1 </a:t>
            </a:r>
            <a:r>
              <a:rPr lang="es-ES" b="0" dirty="0"/>
              <a:t>El comando ipv6 route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71142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2.2.3.2 Opciones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3741278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2.2.3.3 Configurar una ruta IPv6 estática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288038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2.2.3.4 Configurar una ruta IPv6 estática conectada directamente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98301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2.2.3.5 Configurar una ruta IPv6 estática totalmente especificada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3355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2.2.3.6 Verificar rutas IPv6 estáticas</a:t>
            </a:r>
          </a:p>
          <a:p>
            <a:endParaRPr lang="es-ES" b="0" dirty="0">
              <a:effectLst/>
            </a:endParaRPr>
          </a:p>
          <a:p>
            <a:pPr marL="0" indent="0">
              <a:buNone/>
            </a:pPr>
            <a:endParaRPr lang="es-ES" dirty="0"/>
          </a:p>
        </p:txBody>
      </p:sp>
    </p:spTree>
    <p:extLst>
      <p:ext uri="{BB962C8B-B14F-4D97-AF65-F5344CB8AC3E}">
        <p14:creationId xmlns:p14="http://schemas.microsoft.com/office/powerpoint/2010/main" val="311765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2.2.4.1 </a:t>
            </a:r>
            <a:r>
              <a:rPr lang="es-ES" b="0" dirty="0">
                <a:effectLst/>
              </a:rPr>
              <a:t>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2694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2.2.4.2 Configurar una 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95584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2.2.4.3 </a:t>
            </a:r>
            <a:r>
              <a:rPr lang="es-ES" b="0" dirty="0"/>
              <a:t>Verificar una ruta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345120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149613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17945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2.2.5.1 </a:t>
            </a:r>
            <a:r>
              <a:rPr lang="es-ES" b="0" dirty="0">
                <a:effectLst/>
              </a:rPr>
              <a:t>Rutas estáticas flotantes</a:t>
            </a:r>
          </a:p>
          <a:p>
            <a:endParaRPr lang="es-ES" b="0" dirty="0">
              <a:effectLst/>
            </a:endParaRPr>
          </a:p>
          <a:p>
            <a:pPr marL="0" indent="0">
              <a:buNone/>
            </a:pPr>
            <a:endParaRPr lang="es-ES" dirty="0"/>
          </a:p>
        </p:txBody>
      </p:sp>
    </p:spTree>
    <p:extLst>
      <p:ext uri="{BB962C8B-B14F-4D97-AF65-F5344CB8AC3E}">
        <p14:creationId xmlns:p14="http://schemas.microsoft.com/office/powerpoint/2010/main" val="247585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498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b="1" kern="0" dirty="0">
                <a:solidFill>
                  <a:srgbClr val="000000"/>
                </a:solidFill>
                <a:latin typeface="Arial"/>
              </a:rPr>
              <a:t>NOTA: </a:t>
            </a:r>
            <a:r>
              <a:rPr lang="es-ES" sz="2000" kern="0" dirty="0">
                <a:solidFill>
                  <a:srgbClr val="000000"/>
                </a:solidFill>
                <a:latin typeface="Arial"/>
              </a:rPr>
              <a:t>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IPv6</a:t>
            </a:r>
            <a:endParaRPr lang="es-ES" sz="2400" dirty="0">
              <a:solidFill>
                <a:srgbClr val="00B0F0"/>
              </a:solidFill>
            </a:endParaRPr>
          </a:p>
        </p:txBody>
      </p:sp>
    </p:spTree>
    <p:extLst>
      <p:ext uri="{BB962C8B-B14F-4D97-AF65-F5344CB8AC3E}">
        <p14:creationId xmlns:p14="http://schemas.microsoft.com/office/powerpoint/2010/main" val="355366950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El comando </a:t>
            </a:r>
            <a:r>
              <a:rPr lang="es-ES" dirty="0">
                <a:latin typeface="Courier New" panose="02070309020205020404" pitchFamily="49" charset="0"/>
              </a:rPr>
              <a:t>ipv6 route</a:t>
            </a:r>
          </a:p>
        </p:txBody>
      </p:sp>
      <p:sp>
        <p:nvSpPr>
          <p:cNvPr id="2" name="Rectangle 1"/>
          <p:cNvSpPr>
            <a:spLocks noChangeArrowheads="1"/>
          </p:cNvSpPr>
          <p:nvPr/>
        </p:nvSpPr>
        <p:spPr bwMode="auto">
          <a:xfrm>
            <a:off x="698268" y="-48399"/>
            <a:ext cx="8445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8516" y="104001"/>
            <a:ext cx="8396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0694" y="1474584"/>
            <a:ext cx="6750551" cy="4922785"/>
          </a:xfrm>
          <a:prstGeom prst="rect">
            <a:avLst/>
          </a:prstGeom>
        </p:spPr>
      </p:pic>
    </p:spTree>
    <p:extLst>
      <p:ext uri="{BB962C8B-B14F-4D97-AF65-F5344CB8AC3E}">
        <p14:creationId xmlns:p14="http://schemas.microsoft.com/office/powerpoint/2010/main" val="5299446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Opciones de siguiente salto</a:t>
            </a:r>
          </a:p>
        </p:txBody>
      </p:sp>
      <p:sp>
        <p:nvSpPr>
          <p:cNvPr id="2" name="Rectangle 1"/>
          <p:cNvSpPr>
            <a:spLocks noChangeArrowheads="1"/>
          </p:cNvSpPr>
          <p:nvPr/>
        </p:nvSpPr>
        <p:spPr bwMode="auto">
          <a:xfrm>
            <a:off x="781396" y="-48399"/>
            <a:ext cx="83626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81396" y="104001"/>
            <a:ext cx="8184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46363" y="1474584"/>
            <a:ext cx="8619661" cy="215443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del siguiente salto</a:t>
            </a:r>
            <a:r>
              <a:rPr lang="es-ES" sz="2000" kern="0" dirty="0">
                <a:solidFill>
                  <a:srgbClr val="000000"/>
                </a:solidFill>
                <a:latin typeface="Arial"/>
              </a:rPr>
              <a:t>: solo se especifica la dirección IPv6 del siguiente salto.</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conectada directamente</a:t>
            </a:r>
            <a:r>
              <a:rPr lang="es-ES" sz="2000" kern="0" dirty="0">
                <a:solidFill>
                  <a:srgbClr val="000000"/>
                </a:solidFill>
                <a:latin typeface="Arial"/>
              </a:rPr>
              <a:t>: solo se especifica la interfaz de salida del router.</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totalmente especificada</a:t>
            </a:r>
            <a:r>
              <a:rPr lang="es-ES" sz="2000" kern="0" dirty="0">
                <a:solidFill>
                  <a:srgbClr val="000000"/>
                </a:solidFill>
                <a:latin typeface="Arial"/>
              </a:rPr>
              <a:t>: se especifican la dirección IPv6 del siguiente salto y la interfaz de salida.</a:t>
            </a:r>
          </a:p>
        </p:txBody>
      </p:sp>
    </p:spTree>
    <p:extLst>
      <p:ext uri="{BB962C8B-B14F-4D97-AF65-F5344CB8AC3E}">
        <p14:creationId xmlns:p14="http://schemas.microsoft.com/office/powerpoint/2010/main" val="36790684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75704" cy="838200"/>
          </a:xfrm>
        </p:spPr>
        <p:txBody>
          <a:bodyPr anchor="t"/>
          <a:lstStyle/>
          <a:p>
            <a:r>
              <a:rPr lang="es-ES" sz="1800" dirty="0"/>
              <a:t>Configurar rutas estáticas IPv6</a:t>
            </a:r>
            <a:br>
              <a:rPr dirty="0"/>
            </a:br>
            <a:r>
              <a:rPr lang="es-ES" dirty="0"/>
              <a:t>Configurar una ruta IPv6 estática de siguiente salto</a:t>
            </a:r>
          </a:p>
        </p:txBody>
      </p:sp>
      <p:sp>
        <p:nvSpPr>
          <p:cNvPr id="2" name="Rectangle 1"/>
          <p:cNvSpPr>
            <a:spLocks noChangeArrowheads="1"/>
          </p:cNvSpPr>
          <p:nvPr/>
        </p:nvSpPr>
        <p:spPr bwMode="auto">
          <a:xfrm>
            <a:off x="897775" y="57931"/>
            <a:ext cx="79910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327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519" y="1520462"/>
            <a:ext cx="6234674" cy="5140036"/>
          </a:xfrm>
          <a:prstGeom prst="rect">
            <a:avLst/>
          </a:prstGeom>
        </p:spPr>
      </p:pic>
    </p:spTree>
    <p:extLst>
      <p:ext uri="{BB962C8B-B14F-4D97-AF65-F5344CB8AC3E}">
        <p14:creationId xmlns:p14="http://schemas.microsoft.com/office/powerpoint/2010/main" val="12097462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conectada directamente</a:t>
            </a:r>
          </a:p>
        </p:txBody>
      </p:sp>
      <p:sp>
        <p:nvSpPr>
          <p:cNvPr id="2" name="Rectangle 1"/>
          <p:cNvSpPr>
            <a:spLocks noChangeArrowheads="1"/>
          </p:cNvSpPr>
          <p:nvPr/>
        </p:nvSpPr>
        <p:spPr bwMode="auto">
          <a:xfrm>
            <a:off x="764771" y="-48399"/>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771" y="104001"/>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6" y="1497257"/>
            <a:ext cx="5583382" cy="4897368"/>
          </a:xfrm>
          <a:prstGeom prst="rect">
            <a:avLst/>
          </a:prstGeom>
        </p:spPr>
      </p:pic>
    </p:spTree>
    <p:extLst>
      <p:ext uri="{BB962C8B-B14F-4D97-AF65-F5344CB8AC3E}">
        <p14:creationId xmlns:p14="http://schemas.microsoft.com/office/powerpoint/2010/main" val="26521530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totalmente especificada</a:t>
            </a:r>
          </a:p>
        </p:txBody>
      </p:sp>
      <p:sp>
        <p:nvSpPr>
          <p:cNvPr id="2" name="Rectangle 1"/>
          <p:cNvSpPr>
            <a:spLocks noChangeArrowheads="1"/>
          </p:cNvSpPr>
          <p:nvPr/>
        </p:nvSpPr>
        <p:spPr bwMode="auto">
          <a:xfrm>
            <a:off x="734290" y="-48399"/>
            <a:ext cx="84097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34290" y="104001"/>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5759" y="1619134"/>
            <a:ext cx="7686337" cy="5030835"/>
          </a:xfrm>
          <a:prstGeom prst="rect">
            <a:avLst/>
          </a:prstGeom>
        </p:spPr>
      </p:pic>
    </p:spTree>
    <p:extLst>
      <p:ext uri="{BB962C8B-B14F-4D97-AF65-F5344CB8AC3E}">
        <p14:creationId xmlns:p14="http://schemas.microsoft.com/office/powerpoint/2010/main" val="273737573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Verificar rutas IPv6 estáticas</a:t>
            </a:r>
          </a:p>
        </p:txBody>
      </p:sp>
      <p:sp>
        <p:nvSpPr>
          <p:cNvPr id="2" name="Rectangle 1"/>
          <p:cNvSpPr>
            <a:spLocks noChangeArrowheads="1"/>
          </p:cNvSpPr>
          <p:nvPr/>
        </p:nvSpPr>
        <p:spPr bwMode="auto">
          <a:xfrm>
            <a:off x="831272" y="-48399"/>
            <a:ext cx="83127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14894" y="104001"/>
            <a:ext cx="8581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 y="1474583"/>
            <a:ext cx="3796145" cy="2600712"/>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Además de </a:t>
            </a:r>
            <a:r>
              <a:rPr lang="es-ES" sz="2000" b="1" kern="0" dirty="0">
                <a:solidFill>
                  <a:srgbClr val="000000"/>
                </a:solidFill>
                <a:latin typeface="Courier"/>
              </a:rPr>
              <a:t>ping</a:t>
            </a:r>
            <a:r>
              <a:rPr lang="es-ES" dirty="0"/>
              <a:t> </a:t>
            </a:r>
            <a:r>
              <a:rPr lang="es-ES" sz="2000" kern="0" dirty="0">
                <a:solidFill>
                  <a:srgbClr val="000000"/>
                </a:solidFill>
                <a:latin typeface="Arial"/>
              </a:rPr>
              <a:t>y</a:t>
            </a:r>
            <a:r>
              <a:rPr lang="es-ES" dirty="0"/>
              <a:t> </a:t>
            </a:r>
            <a:r>
              <a:rPr lang="es-ES" sz="2000" b="1" kern="0" dirty="0">
                <a:solidFill>
                  <a:srgbClr val="000000"/>
                </a:solidFill>
                <a:latin typeface="Courier"/>
              </a:rPr>
              <a:t>traceroute</a:t>
            </a:r>
            <a:r>
              <a:rPr lang="es-ES" sz="2000" kern="0" dirty="0">
                <a:solidFill>
                  <a:srgbClr val="000000"/>
                </a:solidFill>
                <a:latin typeface="Arial"/>
              </a:rPr>
              <a:t>, otros de los comandos para verificar rutas estáticas son:</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static</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a:t>
            </a:r>
            <a:r>
              <a:rPr lang="es-ES" sz="2000" i="1" kern="0" dirty="0">
                <a:solidFill>
                  <a:srgbClr val="000000"/>
                </a:solidFill>
                <a:latin typeface="Courier"/>
              </a:rPr>
              <a:t>red</a:t>
            </a:r>
            <a:endParaRPr lang="es-ES" sz="2000" kern="0" dirty="0">
              <a:solidFill>
                <a:srgbClr val="000000"/>
              </a:solidFill>
              <a:latin typeface="Courier"/>
              <a:ea typeface="+mn-ea"/>
              <a:cs typeface="Courier"/>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00945" y="1828906"/>
            <a:ext cx="4783995" cy="4128443"/>
          </a:xfrm>
          <a:prstGeom prst="rect">
            <a:avLst/>
          </a:prstGeom>
        </p:spPr>
      </p:pic>
    </p:spTree>
    <p:extLst>
      <p:ext uri="{BB962C8B-B14F-4D97-AF65-F5344CB8AC3E}">
        <p14:creationId xmlns:p14="http://schemas.microsoft.com/office/powerpoint/2010/main" val="279783495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89956" y="104001"/>
            <a:ext cx="86064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8202" y="1607127"/>
            <a:ext cx="7094751" cy="4827357"/>
          </a:xfrm>
          <a:prstGeom prst="rect">
            <a:avLst/>
          </a:prstGeom>
        </p:spPr>
      </p:pic>
    </p:spTree>
    <p:extLst>
      <p:ext uri="{BB962C8B-B14F-4D97-AF65-F5344CB8AC3E}">
        <p14:creationId xmlns:p14="http://schemas.microsoft.com/office/powerpoint/2010/main" val="64447232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por default IPv6</a:t>
            </a:r>
            <a:br>
              <a:rPr dirty="0"/>
            </a:br>
            <a:r>
              <a:rPr lang="es-ES" dirty="0"/>
              <a:t>Configurar una 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64524" y="104001"/>
            <a:ext cx="84318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715" y="1540936"/>
            <a:ext cx="6169369" cy="5036415"/>
          </a:xfrm>
          <a:prstGeom prst="rect">
            <a:avLst/>
          </a:prstGeom>
        </p:spPr>
      </p:pic>
    </p:spTree>
    <p:extLst>
      <p:ext uri="{BB962C8B-B14F-4D97-AF65-F5344CB8AC3E}">
        <p14:creationId xmlns:p14="http://schemas.microsoft.com/office/powerpoint/2010/main" val="29501779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402141"/>
            <a:ext cx="8772157" cy="838200"/>
          </a:xfrm>
        </p:spPr>
        <p:txBody>
          <a:bodyPr anchor="t"/>
          <a:lstStyle/>
          <a:p>
            <a:r>
              <a:rPr lang="es-ES" sz="1800" dirty="0"/>
              <a:t>Configurar rutas por default IPv6</a:t>
            </a:r>
            <a:br>
              <a:rPr dirty="0"/>
            </a:br>
            <a:r>
              <a:rPr lang="es-ES" dirty="0"/>
              <a:t>Verificar una ruta estática IPv6 por default</a:t>
            </a:r>
          </a:p>
        </p:txBody>
      </p:sp>
      <p:sp>
        <p:nvSpPr>
          <p:cNvPr id="2" name="Rectangle 1"/>
          <p:cNvSpPr>
            <a:spLocks noChangeArrowheads="1"/>
          </p:cNvSpPr>
          <p:nvPr/>
        </p:nvSpPr>
        <p:spPr bwMode="auto">
          <a:xfrm>
            <a:off x="581890" y="-48399"/>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48144" y="104001"/>
            <a:ext cx="8548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9120" y="1555968"/>
            <a:ext cx="7600324" cy="4902452"/>
          </a:xfrm>
          <a:prstGeom prst="rect">
            <a:avLst/>
          </a:prstGeom>
        </p:spPr>
      </p:pic>
    </p:spTree>
    <p:extLst>
      <p:ext uri="{BB962C8B-B14F-4D97-AF65-F5344CB8AC3E}">
        <p14:creationId xmlns:p14="http://schemas.microsoft.com/office/powerpoint/2010/main" val="23526318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flotantes</a:t>
            </a:r>
            <a:endParaRPr lang="es-ES" sz="2400" dirty="0">
              <a:solidFill>
                <a:srgbClr val="00B0F0"/>
              </a:solidFill>
            </a:endParaRPr>
          </a:p>
        </p:txBody>
      </p:sp>
    </p:spTree>
    <p:extLst>
      <p:ext uri="{BB962C8B-B14F-4D97-AF65-F5344CB8AC3E}">
        <p14:creationId xmlns:p14="http://schemas.microsoft.com/office/powerpoint/2010/main" val="394720803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1624600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Rutas estáticas flotantes</a:t>
            </a:r>
          </a:p>
        </p:txBody>
      </p:sp>
      <p:sp>
        <p:nvSpPr>
          <p:cNvPr id="2" name="Rectangle 1"/>
          <p:cNvSpPr>
            <a:spLocks noChangeArrowheads="1"/>
          </p:cNvSpPr>
          <p:nvPr/>
        </p:nvSpPr>
        <p:spPr bwMode="auto">
          <a:xfrm>
            <a:off x="789708" y="-48399"/>
            <a:ext cx="83542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36480" y="1403149"/>
            <a:ext cx="8564239" cy="1708160"/>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Las rutas estáticas flotantes tienen una distancia administrativa mayor que la distancia administrativa de otras rutas estáticas o dinámicas.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De manera predeterminada, las rutas estáticas tienen una distancia administrativa de 1, lo que las hace preferibles a las rutas descubiertas mediante protocolos de </a:t>
            </a:r>
            <a:r>
              <a:rPr lang="es-ES" sz="2000" kern="0" dirty="0" err="1">
                <a:solidFill>
                  <a:srgbClr val="000000"/>
                </a:solidFill>
                <a:latin typeface="Arial"/>
              </a:rPr>
              <a:t>routing</a:t>
            </a:r>
            <a:r>
              <a:rPr lang="es-ES" sz="2000" kern="0" dirty="0">
                <a:solidFill>
                  <a:srgbClr val="000000"/>
                </a:solidFill>
                <a:latin typeface="Arial"/>
              </a:rPr>
              <a:t> dinámico. </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6495" y="3281866"/>
            <a:ext cx="4681024" cy="3552225"/>
          </a:xfrm>
          <a:prstGeom prst="rect">
            <a:avLst/>
          </a:prstGeom>
        </p:spPr>
      </p:pic>
      <p:sp>
        <p:nvSpPr>
          <p:cNvPr id="5" name="Rectangle 2">
            <a:extLst>
              <a:ext uri="{FF2B5EF4-FFF2-40B4-BE49-F238E27FC236}">
                <a16:creationId xmlns:a16="http://schemas.microsoft.com/office/drawing/2014/main" id="{A2E2F8A8-BED2-A513-2BD8-654CCECCFA60}"/>
              </a:ext>
            </a:extLst>
          </p:cNvPr>
          <p:cNvSpPr/>
          <p:nvPr/>
        </p:nvSpPr>
        <p:spPr>
          <a:xfrm>
            <a:off x="336480" y="3281866"/>
            <a:ext cx="3472121" cy="2585323"/>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La ruta estática "flota" y no se utiliza cuando está activa la ruta con la mejor distancia administrativa.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Si se pierde la ruta preferida, la ruta estática flotante puede tomar el control.</a:t>
            </a:r>
          </a:p>
        </p:txBody>
      </p:sp>
    </p:spTree>
    <p:extLst>
      <p:ext uri="{BB962C8B-B14F-4D97-AF65-F5344CB8AC3E}">
        <p14:creationId xmlns:p14="http://schemas.microsoft.com/office/powerpoint/2010/main" val="12790293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9859" y="596376"/>
            <a:ext cx="8509663" cy="731837"/>
          </a:xfrm>
        </p:spPr>
        <p:txBody>
          <a:bodyPr/>
          <a:lstStyle/>
          <a:p>
            <a:pPr rtl="0"/>
            <a:r>
              <a:rPr lang="es-419" sz="1600" dirty="0">
                <a:solidFill>
                  <a:schemeClr val="accent5">
                    <a:lumMod val="75000"/>
                  </a:schemeClr>
                </a:solidFill>
              </a:rPr>
              <a:t>Configurar Rutas Estáticas Flotantes</a:t>
            </a:r>
            <a:br>
              <a:rPr lang="en-US" dirty="0">
                <a:solidFill>
                  <a:schemeClr val="accent5">
                    <a:lumMod val="75000"/>
                  </a:schemeClr>
                </a:solidFill>
              </a:rPr>
            </a:br>
            <a:r>
              <a:rPr lang="es-419" sz="2800" dirty="0">
                <a:solidFill>
                  <a:schemeClr val="accent5">
                    <a:lumMod val="75000"/>
                  </a:schemeClr>
                </a:solidFill>
              </a:rPr>
              <a:t>Configurar Rutas Estáticas Flotantes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3" y="1589088"/>
            <a:ext cx="8280057" cy="1839913"/>
          </a:xfrm>
        </p:spPr>
        <p:txBody>
          <a:bodyPr/>
          <a:lstStyle/>
          <a:p>
            <a:pPr marL="0" indent="0" algn="l"/>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1843870"/>
            <a:ext cx="5815733" cy="873316"/>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0.0.0.0 0.0.0.0 172.16.2.2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0.0.0.0 0.0.0.0 10.10.10.2 5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2001:db8:acad:2::2 </a:t>
            </a:r>
          </a:p>
          <a:p>
            <a:pPr rtl="0"/>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4"/>
          <a:stretch>
            <a:fillRect/>
          </a:stretch>
        </p:blipFill>
        <p:spPr>
          <a:xfrm>
            <a:off x="1889230" y="368378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a:t>
            </a:r>
            <a:r>
              <a:rPr lang="es-ES" sz="2000" b="1" dirty="0">
                <a:solidFill>
                  <a:srgbClr val="FF0000"/>
                </a:solidFill>
              </a:rPr>
              <a:t>red de conexión única </a:t>
            </a:r>
            <a:r>
              <a:rPr lang="es-ES" sz="2000" dirty="0"/>
              <a:t>(</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a:t>
            </a:r>
            <a:r>
              <a:rPr lang="es-ES" sz="2000" b="1" kern="0" dirty="0">
                <a:solidFill>
                  <a:srgbClr val="FF0000"/>
                </a:solidFill>
              </a:rPr>
              <a:t>resumen de varias redes contiguas</a:t>
            </a:r>
            <a:r>
              <a:rPr lang="es-ES" sz="2000" kern="0" dirty="0"/>
              <a:t> como una sola ruta estática.</a:t>
            </a:r>
          </a:p>
          <a:p>
            <a:pPr marL="457200" indent="-457200">
              <a:buFont typeface="+mj-lt"/>
              <a:buAutoNum type="arabicPeriod" startAt="3"/>
            </a:pPr>
            <a:r>
              <a:rPr lang="es-ES" sz="2000" kern="0" dirty="0"/>
              <a:t>Para crear una ruta de respaldo en caso de que falle un enlace de la ruta principal (</a:t>
            </a:r>
            <a:r>
              <a:rPr lang="es-ES" sz="2000" b="1" kern="0" dirty="0">
                <a:solidFill>
                  <a:srgbClr val="FF0000"/>
                </a:solidFill>
              </a:rPr>
              <a:t>rutas flotantes</a:t>
            </a:r>
            <a:r>
              <a:rPr lang="es-ES" sz="2000" kern="0" dirty="0"/>
              <a:t>).</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069304" y="2512324"/>
            <a:ext cx="5428610" cy="3752173"/>
          </a:xfrm>
        </p:spPr>
      </p:pic>
      <p:sp>
        <p:nvSpPr>
          <p:cNvPr id="5" name="Rectangle 4"/>
          <p:cNvSpPr/>
          <p:nvPr/>
        </p:nvSpPr>
        <p:spPr>
          <a:xfrm>
            <a:off x="247923" y="1614166"/>
            <a:ext cx="8718102" cy="1020279"/>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28806</TotalTime>
  <Pages>28</Pages>
  <Words>1524</Words>
  <Application>Microsoft Office PowerPoint</Application>
  <PresentationFormat>Presentación en pantalla (4:3)</PresentationFormat>
  <Paragraphs>185</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31</vt:i4>
      </vt:variant>
    </vt:vector>
  </HeadingPairs>
  <TitlesOfParts>
    <vt:vector size="37" baseType="lpstr">
      <vt:lpstr>Arial</vt:lpstr>
      <vt:lpstr>Courier</vt:lpstr>
      <vt:lpstr>Courier New</vt:lpstr>
      <vt:lpstr>Wingdings</vt:lpstr>
      <vt:lpstr>PPT-TMPLT-WHT_C</vt:lpstr>
      <vt:lpstr>NetAcad-4F_PPT-WHT_060408</vt:lpstr>
      <vt:lpstr>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rutas estáticas y por default IPv6</vt:lpstr>
      <vt:lpstr>Configurar rutas estáticas IPv6 El comando ipv6 route</vt:lpstr>
      <vt:lpstr>Configurar rutas estáticas IPv6 Opciones de siguiente salto</vt:lpstr>
      <vt:lpstr>Configurar rutas estáticas IPv6 Configurar una ruta IPv6 estática de siguiente salto</vt:lpstr>
      <vt:lpstr>Configurar rutas estáticas IPv6 Configurar una ruta IPv6 estática conectada directamente</vt:lpstr>
      <vt:lpstr>Configurar rutas estáticas IPv6 Configurar una ruta IPv6 estática totalmente especificada</vt:lpstr>
      <vt:lpstr>Configurar rutas estáticas IPv6 Verificar rutas IPv6 estáticas</vt:lpstr>
      <vt:lpstr>Configurar rutas por default IPv6 Ruta IPv6 estática por default</vt:lpstr>
      <vt:lpstr>Configurar rutas por default IPv6 Configurar una ruta IPv6 estática por default</vt:lpstr>
      <vt:lpstr>Configurar rutas por default IPv6 Verificar una ruta estática IPv6 por default</vt:lpstr>
      <vt:lpstr>Configurar rutas estáticas flotantes</vt:lpstr>
      <vt:lpstr>Configurar una ruta estática flotante IPv4</vt:lpstr>
      <vt:lpstr>Configurar rutas por default IPv6 Rutas estáticas flotantes</vt:lpstr>
      <vt:lpstr>Configurar Rutas Estáticas Flotantes Configurar Rutas Estáticas Flotantes IPv4 e IPv6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1154</cp:revision>
  <cp:lastPrinted>1999-01-27T00:54:54Z</cp:lastPrinted>
  <dcterms:created xsi:type="dcterms:W3CDTF">2006-10-23T15:07:30Z</dcterms:created>
  <dcterms:modified xsi:type="dcterms:W3CDTF">2023-03-02T17:28:13Z</dcterms:modified>
</cp:coreProperties>
</file>