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7" r:id="rId2"/>
    <p:sldId id="258" r:id="rId3"/>
    <p:sldId id="276" r:id="rId4"/>
    <p:sldId id="277" r:id="rId5"/>
    <p:sldId id="260" r:id="rId6"/>
    <p:sldId id="303" r:id="rId7"/>
    <p:sldId id="261" r:id="rId8"/>
    <p:sldId id="275" r:id="rId9"/>
    <p:sldId id="262" r:id="rId10"/>
    <p:sldId id="278" r:id="rId11"/>
    <p:sldId id="266" r:id="rId12"/>
    <p:sldId id="267" r:id="rId13"/>
    <p:sldId id="279" r:id="rId14"/>
    <p:sldId id="281" r:id="rId15"/>
    <p:sldId id="282" r:id="rId16"/>
    <p:sldId id="304" r:id="rId17"/>
    <p:sldId id="265" r:id="rId18"/>
    <p:sldId id="285" r:id="rId19"/>
    <p:sldId id="283" r:id="rId20"/>
    <p:sldId id="291" r:id="rId21"/>
    <p:sldId id="288" r:id="rId22"/>
    <p:sldId id="305" r:id="rId23"/>
    <p:sldId id="286" r:id="rId24"/>
    <p:sldId id="270" r:id="rId25"/>
    <p:sldId id="271" r:id="rId26"/>
    <p:sldId id="292" r:id="rId27"/>
    <p:sldId id="302" r:id="rId28"/>
    <p:sldId id="295" r:id="rId29"/>
    <p:sldId id="296" r:id="rId3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2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0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27136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174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171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82195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5978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3962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17/01/2023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548680"/>
            <a:ext cx="8208912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28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28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ES" sz="28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  <a:endParaRPr lang="es-MX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Esquemas de 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IP Address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213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endParaRPr lang="es-MX" sz="800" b="1" dirty="0">
              <a:solidFill>
                <a:schemeClr val="accent6">
                  <a:lumMod val="75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IP Address with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844100" cy="4209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máscara de subred en notación punto decimal?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es-ES" sz="24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lang="es-ES" sz="24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4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dirección de red y la dirección de broadcast?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442564"/>
            <a:ext cx="3600400" cy="198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55598" y="413366"/>
            <a:ext cx="6833234" cy="1031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85950" marR="5080" indent="-1873885">
              <a:lnSpc>
                <a:spcPct val="100000"/>
              </a:lnSpc>
            </a:pP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Métod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o base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0 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para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cre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 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subrede</a:t>
            </a:r>
            <a:r>
              <a:rPr sz="3600" b="1" spc="-20" dirty="0">
                <a:solidFill>
                  <a:srgbClr val="FFFFFF"/>
                </a:solidFill>
                <a:latin typeface="Arial Narrow"/>
                <a:cs typeface="Arial Narrow"/>
              </a:rPr>
              <a:t>s</a:t>
            </a:r>
            <a:r>
              <a:rPr sz="3600" b="1" spc="-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y más</a:t>
            </a:r>
            <a:r>
              <a:rPr sz="3600" b="1" spc="5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3600" b="1" spc="-5" dirty="0">
                <a:solidFill>
                  <a:srgbClr val="FFFFFF"/>
                </a:solidFill>
                <a:latin typeface="Arial Narrow"/>
                <a:cs typeface="Arial Narrow"/>
              </a:rPr>
              <a:t>ara</a:t>
            </a:r>
            <a:r>
              <a:rPr sz="3600" b="1" dirty="0">
                <a:solidFill>
                  <a:srgbClr val="FFFFFF"/>
                </a:solidFill>
                <a:latin typeface="Arial Narrow"/>
                <a:cs typeface="Arial Narrow"/>
              </a:rPr>
              <a:t>s de</a:t>
            </a:r>
            <a:r>
              <a:rPr sz="3600" b="1" spc="-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600" b="1" spc="-15" dirty="0">
                <a:solidFill>
                  <a:srgbClr val="FFFFFF"/>
                </a:solidFill>
                <a:latin typeface="Arial Narrow"/>
                <a:cs typeface="Arial Narrow"/>
              </a:rPr>
              <a:t>red.</a:t>
            </a:r>
            <a:endParaRPr sz="36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7557" y="1453480"/>
            <a:ext cx="670496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cs typeface="Times New Roman"/>
              </a:rPr>
              <a:t>1. Las di</a:t>
            </a:r>
            <a:r>
              <a:rPr sz="2000" spc="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ecciones</a:t>
            </a:r>
            <a:r>
              <a:rPr sz="2000" spc="-3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IPv4 </a:t>
            </a:r>
            <a:r>
              <a:rPr sz="2000" dirty="0">
                <a:cs typeface="Times New Roman"/>
              </a:rPr>
              <a:t>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án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pues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as</a:t>
            </a:r>
            <a:r>
              <a:rPr sz="2000" spc="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32 bits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470132" y="3429000"/>
            <a:ext cx="820632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2.</a:t>
            </a:r>
            <a:r>
              <a:rPr sz="2000" spc="3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4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p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efijo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e</a:t>
            </a:r>
            <a:r>
              <a:rPr sz="2000" b="1" spc="40" dirty="0">
                <a:cs typeface="Times New Roman"/>
              </a:rPr>
              <a:t> </a:t>
            </a:r>
            <a:r>
              <a:rPr sz="2000" b="1" spc="-50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ed</a:t>
            </a:r>
            <a:r>
              <a:rPr sz="2000" b="1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</a:t>
            </a:r>
            <a:r>
              <a:rPr sz="2000" spc="3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su</a:t>
            </a:r>
            <a:r>
              <a:rPr sz="2000" spc="-2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4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</a:t>
            </a:r>
            <a:r>
              <a:rPr sz="2000" dirty="0">
                <a:cs typeface="Times New Roman"/>
              </a:rPr>
              <a:t>its</a:t>
            </a:r>
            <a:r>
              <a:rPr sz="2000" spc="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25" dirty="0"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cs typeface="Times New Roman"/>
              </a:rPr>
              <a:t>Reserva</a:t>
            </a:r>
            <a:r>
              <a:rPr sz="2000" b="1" spc="4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de 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se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s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ut</a:t>
            </a:r>
            <a:r>
              <a:rPr sz="2000" spc="5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lizados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para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ar</a:t>
            </a:r>
            <a:r>
              <a:rPr sz="2000" spc="-15" dirty="0">
                <a:cs typeface="Times New Roman"/>
              </a:rPr>
              <a:t> 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sub</a:t>
            </a:r>
            <a:r>
              <a:rPr sz="2000" b="1" spc="-50" dirty="0">
                <a:solidFill>
                  <a:srgbClr val="0000FF"/>
                </a:solidFill>
                <a:cs typeface="Times New Roman"/>
              </a:rPr>
              <a:t>r</a:t>
            </a:r>
            <a:r>
              <a:rPr sz="2000" b="1" dirty="0">
                <a:solidFill>
                  <a:srgbClr val="0000FF"/>
                </a:solidFill>
                <a:cs typeface="Times New Roman"/>
              </a:rPr>
              <a:t>edes</a:t>
            </a:r>
            <a:r>
              <a:rPr sz="2000" b="1" spc="15" dirty="0">
                <a:solidFill>
                  <a:srgbClr val="0000FF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(R+s).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67744" y="5359584"/>
            <a:ext cx="553720" cy="330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05453" y="5427839"/>
            <a:ext cx="62103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s=13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718887" y="5475036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72121"/>
              </p:ext>
            </p:extLst>
          </p:nvPr>
        </p:nvGraphicFramePr>
        <p:xfrm>
          <a:off x="2016520" y="1969028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599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73278"/>
              </p:ext>
            </p:extLst>
          </p:nvPr>
        </p:nvGraphicFramePr>
        <p:xfrm>
          <a:off x="1877568" y="420127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D0D0D"/>
                      </a:solidFill>
                      <a:prstDash val="solid"/>
                    </a:lnL>
                    <a:lnR w="9144">
                      <a:solidFill>
                        <a:srgbClr val="0D0D0D"/>
                      </a:solidFill>
                      <a:prstDash val="solid"/>
                    </a:lnR>
                    <a:lnT w="9144">
                      <a:solidFill>
                        <a:srgbClr val="0D0D0D"/>
                      </a:solidFill>
                      <a:prstDash val="solid"/>
                    </a:lnT>
                    <a:lnB w="9144">
                      <a:solidFill>
                        <a:srgbClr val="0D0D0D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61E19FA8-B516-42C5-B62A-FE65B6669BA8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83567" y="1521841"/>
            <a:ext cx="755015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L</a:t>
            </a:r>
            <a:r>
              <a:rPr sz="2000" dirty="0" err="1">
                <a:cs typeface="Times New Roman"/>
              </a:rPr>
              <a:t>os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ts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b="1" dirty="0">
                <a:solidFill>
                  <a:srgbClr val="009973"/>
                </a:solidFill>
                <a:cs typeface="Times New Roman"/>
              </a:rPr>
              <a:t>host</a:t>
            </a:r>
            <a:r>
              <a:rPr lang="es-ES" sz="2000" b="1" dirty="0">
                <a:solidFill>
                  <a:srgbClr val="009973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son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res</a:t>
            </a:r>
            <a:r>
              <a:rPr sz="2000" spc="-1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a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lang="es-ES" sz="200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2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</a:t>
            </a:r>
            <a:r>
              <a:rPr lang="es-ES" sz="200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lor</a:t>
            </a:r>
            <a:r>
              <a:rPr lang="es-ES" sz="20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prefij</a:t>
            </a:r>
            <a:r>
              <a:rPr sz="2000" spc="5" dirty="0" err="1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3567" y="4096296"/>
            <a:ext cx="8136899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</a:t>
            </a:r>
            <a:r>
              <a:rPr sz="2000" b="1" spc="-15" dirty="0">
                <a:cs typeface="Times New Roman"/>
              </a:rPr>
              <a:t>r</a:t>
            </a:r>
            <a:r>
              <a:rPr sz="2000" b="1" dirty="0">
                <a:cs typeface="Times New Roman"/>
              </a:rPr>
              <a:t>ít</a:t>
            </a:r>
            <a:r>
              <a:rPr sz="2000" b="1" spc="-10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co </a:t>
            </a:r>
            <a:r>
              <a:rPr sz="2000" dirty="0">
                <a:cs typeface="Times New Roman"/>
              </a:rPr>
              <a:t>(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) es aquel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 donde está ubicado</a:t>
            </a:r>
            <a:r>
              <a:rPr sz="2000" spc="-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el </a:t>
            </a:r>
            <a:r>
              <a:rPr sz="2000" dirty="0">
                <a:cs typeface="Times New Roman"/>
              </a:rPr>
              <a:t>úl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i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bit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lang="es-ES" sz="200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subne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eo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6" name="object 6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8599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317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2012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2469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2164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2926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2621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2774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517595" y="5054411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59747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5669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61271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8223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6584394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62795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6431995" y="5054411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24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25"/>
          <p:cNvSpPr/>
          <p:nvPr/>
        </p:nvSpPr>
        <p:spPr>
          <a:xfrm>
            <a:off x="3079195" y="5065079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26"/>
          <p:cNvSpPr/>
          <p:nvPr/>
        </p:nvSpPr>
        <p:spPr>
          <a:xfrm>
            <a:off x="35363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27"/>
          <p:cNvSpPr/>
          <p:nvPr/>
        </p:nvSpPr>
        <p:spPr>
          <a:xfrm>
            <a:off x="3231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28"/>
          <p:cNvSpPr/>
          <p:nvPr/>
        </p:nvSpPr>
        <p:spPr>
          <a:xfrm>
            <a:off x="3688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29"/>
          <p:cNvSpPr/>
          <p:nvPr/>
        </p:nvSpPr>
        <p:spPr>
          <a:xfrm>
            <a:off x="3383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0"/>
          <p:cNvSpPr/>
          <p:nvPr/>
        </p:nvSpPr>
        <p:spPr>
          <a:xfrm>
            <a:off x="4145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1"/>
          <p:cNvSpPr/>
          <p:nvPr/>
        </p:nvSpPr>
        <p:spPr>
          <a:xfrm>
            <a:off x="3841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2"/>
          <p:cNvSpPr/>
          <p:nvPr/>
        </p:nvSpPr>
        <p:spPr>
          <a:xfrm>
            <a:off x="3993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3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34"/>
          <p:cNvSpPr/>
          <p:nvPr/>
        </p:nvSpPr>
        <p:spPr>
          <a:xfrm>
            <a:off x="4298395" y="5065079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47555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4450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37"/>
          <p:cNvSpPr/>
          <p:nvPr/>
        </p:nvSpPr>
        <p:spPr>
          <a:xfrm>
            <a:off x="49079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4603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5060395" y="506507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53651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5212795" y="5065079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0791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44"/>
          <p:cNvSpPr/>
          <p:nvPr/>
        </p:nvSpPr>
        <p:spPr>
          <a:xfrm>
            <a:off x="42983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45"/>
          <p:cNvSpPr/>
          <p:nvPr/>
        </p:nvSpPr>
        <p:spPr>
          <a:xfrm>
            <a:off x="5517595" y="4912679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46"/>
          <p:cNvSpPr/>
          <p:nvPr/>
        </p:nvSpPr>
        <p:spPr>
          <a:xfrm>
            <a:off x="4298395" y="4789235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400"/>
                </a:moveTo>
                <a:lnTo>
                  <a:pt x="1219200" y="914400"/>
                </a:lnTo>
                <a:lnTo>
                  <a:pt x="12192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48"/>
          <p:cNvSpPr txBox="1"/>
          <p:nvPr/>
        </p:nvSpPr>
        <p:spPr>
          <a:xfrm>
            <a:off x="2228820" y="2861429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888201" y="2847967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4679395" y="5971024"/>
            <a:ext cx="44767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Times New Roman"/>
                <a:cs typeface="Times New Roman"/>
              </a:rPr>
              <a:t>BC</a:t>
            </a:r>
            <a:endParaRPr sz="2400" dirty="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559641"/>
              </p:ext>
            </p:extLst>
          </p:nvPr>
        </p:nvGraphicFramePr>
        <p:xfrm>
          <a:off x="1893794" y="1988840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54" name="object 10">
            <a:extLst>
              <a:ext uri="{FF2B5EF4-FFF2-40B4-BE49-F238E27FC236}">
                <a16:creationId xmlns:a16="http://schemas.microsoft.com/office/drawing/2014/main" id="{D82007E2-0BBD-4EC5-97B4-65706580B7BC}"/>
              </a:ext>
            </a:extLst>
          </p:cNvPr>
          <p:cNvSpPr txBox="1"/>
          <p:nvPr/>
        </p:nvSpPr>
        <p:spPr>
          <a:xfrm>
            <a:off x="6353204" y="3204791"/>
            <a:ext cx="2348865" cy="58547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710">
              <a:lnSpc>
                <a:spcPct val="100000"/>
              </a:lnSpc>
            </a:pP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P</a:t>
            </a:r>
            <a:r>
              <a:rPr sz="3200" b="1" spc="-60" dirty="0">
                <a:solidFill>
                  <a:srgbClr val="FFC000"/>
                </a:solidFill>
                <a:latin typeface="Times New Roman"/>
                <a:cs typeface="Times New Roman"/>
              </a:rPr>
              <a:t>r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efijo</a:t>
            </a:r>
            <a:r>
              <a:rPr sz="3200" b="1" spc="-30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C000"/>
                </a:solidFill>
                <a:latin typeface="Times New Roman"/>
                <a:cs typeface="Times New Roman"/>
              </a:rPr>
              <a:t>= /21</a:t>
            </a:r>
            <a:endParaRPr sz="32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809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78233" y="692696"/>
            <a:ext cx="8477289" cy="19236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12700"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r>
              <a:rPr sz="2000" spc="-5" dirty="0">
                <a:cs typeface="Times New Roman"/>
              </a:rPr>
              <a:t>3</a:t>
            </a:r>
            <a:r>
              <a:rPr sz="2000" dirty="0">
                <a:cs typeface="Times New Roman"/>
              </a:rPr>
              <a:t>.</a:t>
            </a:r>
            <a:r>
              <a:rPr lang="es-ES" sz="2000" dirty="0">
                <a:cs typeface="Times New Roman"/>
              </a:rPr>
              <a:t> Para </a:t>
            </a:r>
            <a:r>
              <a:rPr lang="es-ES" sz="2000" b="1" dirty="0">
                <a:cs typeface="Times New Roman"/>
              </a:rPr>
              <a:t>calcular la máscara</a:t>
            </a:r>
            <a:r>
              <a:rPr lang="es-ES" sz="2000" dirty="0">
                <a:cs typeface="Times New Roman"/>
              </a:rPr>
              <a:t>, recuerda que los bits de red y subred se rellenan con unos y luego se convierte a decimal. Un tip importante es que los </a:t>
            </a:r>
            <a:r>
              <a:rPr lang="es-ES" sz="2000" spc="-12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by</a:t>
            </a:r>
            <a:r>
              <a:rPr lang="es-ES" sz="2000" spc="10" dirty="0">
                <a:cs typeface="Times New Roman"/>
              </a:rPr>
              <a:t>t</a:t>
            </a:r>
            <a:r>
              <a:rPr lang="es-ES" sz="2000" dirty="0">
                <a:cs typeface="Times New Roman"/>
              </a:rPr>
              <a:t>es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encuentran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la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</a:t>
            </a:r>
            <a:r>
              <a:rPr lang="es-ES" sz="2000" spc="-20" dirty="0">
                <a:cs typeface="Times New Roman"/>
              </a:rPr>
              <a:t>z</a:t>
            </a:r>
            <a:r>
              <a:rPr lang="es-ES" sz="2000" dirty="0">
                <a:cs typeface="Times New Roman"/>
              </a:rPr>
              <a:t>quierda </a:t>
            </a:r>
            <a:r>
              <a:rPr lang="es-ES" sz="2000" spc="-114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del </a:t>
            </a:r>
            <a:r>
              <a:rPr lang="es-ES" sz="2000" spc="-120" dirty="0">
                <a:cs typeface="Times New Roman"/>
              </a:rPr>
              <a:t> </a:t>
            </a:r>
            <a:r>
              <a:rPr lang="es-ES" sz="2000" b="1" dirty="0">
                <a:cs typeface="Times New Roman"/>
              </a:rPr>
              <a:t>Byte Crítico </a:t>
            </a:r>
            <a:r>
              <a:rPr lang="es-ES" sz="2000" b="1" spc="14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les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cor</a:t>
            </a:r>
            <a:r>
              <a:rPr lang="es-ES" sz="2000" spc="-45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esponde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 </a:t>
            </a:r>
            <a:r>
              <a:rPr lang="es-ES" sz="2000" spc="150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</a:t>
            </a:r>
            <a:r>
              <a:rPr lang="es-ES" sz="2000" spc="10" dirty="0">
                <a:cs typeface="Times New Roman"/>
              </a:rPr>
              <a:t>o</a:t>
            </a:r>
            <a:r>
              <a:rPr lang="es-ES" sz="2000" dirty="0">
                <a:cs typeface="Times New Roman"/>
              </a:rPr>
              <a:t>r </a:t>
            </a:r>
            <a:r>
              <a:rPr lang="es-ES" sz="2000" spc="1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255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los </a:t>
            </a:r>
            <a:r>
              <a:rPr lang="es-ES" sz="2000" spc="16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qu</a:t>
            </a:r>
            <a:r>
              <a:rPr lang="es-ES" sz="2000" dirty="0">
                <a:cs typeface="Times New Roman"/>
              </a:rPr>
              <a:t>e </a:t>
            </a:r>
            <a:r>
              <a:rPr lang="es-ES" sz="2000" spc="15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se encuentran a la</a:t>
            </a:r>
            <a:r>
              <a:rPr lang="es-ES" sz="2000" spc="-1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de</a:t>
            </a:r>
            <a:r>
              <a:rPr lang="es-ES" sz="2000" spc="-5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echa</a:t>
            </a:r>
            <a:r>
              <a:rPr lang="es-ES" sz="2000" spc="-10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u</a:t>
            </a:r>
            <a:r>
              <a:rPr lang="es-ES" sz="2000" dirty="0">
                <a:cs typeface="Times New Roman"/>
              </a:rPr>
              <a:t>n</a:t>
            </a:r>
            <a:r>
              <a:rPr lang="es-ES" sz="2000" spc="5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valor</a:t>
            </a:r>
            <a:r>
              <a:rPr lang="es-ES" sz="2000" spc="-5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d</a:t>
            </a:r>
            <a:r>
              <a:rPr lang="es-ES" sz="2000" dirty="0">
                <a:cs typeface="Times New Roman"/>
              </a:rPr>
              <a:t>e 0.</a:t>
            </a:r>
          </a:p>
          <a:p>
            <a:pPr marL="12700">
              <a:lnSpc>
                <a:spcPct val="100000"/>
              </a:lnSpc>
              <a:tabLst>
                <a:tab pos="382905" algn="l"/>
                <a:tab pos="1031875" algn="l"/>
                <a:tab pos="1529080" algn="l"/>
                <a:tab pos="2111375" algn="l"/>
                <a:tab pos="2540635" algn="l"/>
                <a:tab pos="3223895" algn="l"/>
                <a:tab pos="3789679" algn="l"/>
                <a:tab pos="4150360" algn="l"/>
                <a:tab pos="4866640" algn="l"/>
                <a:tab pos="5297170" algn="l"/>
                <a:tab pos="5743575" algn="l"/>
                <a:tab pos="6036310" algn="l"/>
                <a:tab pos="6398895" algn="l"/>
                <a:tab pos="7165340" algn="l"/>
              </a:tabLst>
            </a:pPr>
            <a:endParaRPr sz="2000" b="1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358" y="5202485"/>
            <a:ext cx="8136899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4. </a:t>
            </a:r>
            <a:r>
              <a:rPr lang="es-ES" sz="2000" dirty="0">
                <a:cs typeface="Times New Roman"/>
              </a:rPr>
              <a:t>Para calcular el </a:t>
            </a:r>
            <a:r>
              <a:rPr lang="es-ES" sz="2000" b="1" dirty="0">
                <a:cs typeface="Times New Roman"/>
              </a:rPr>
              <a:t>desplazamiento en el Byte Crítico</a:t>
            </a:r>
            <a:r>
              <a:rPr lang="es-ES" sz="2000" dirty="0">
                <a:cs typeface="Times New Roman"/>
              </a:rPr>
              <a:t>, al valor de </a:t>
            </a:r>
            <a:r>
              <a:rPr lang="es-ES" sz="2000" b="1" dirty="0">
                <a:cs typeface="Times New Roman"/>
              </a:rPr>
              <a:t>256</a:t>
            </a:r>
            <a:r>
              <a:rPr lang="es-ES" sz="2000" dirty="0">
                <a:cs typeface="Times New Roman"/>
              </a:rPr>
              <a:t> le restas el valor de la máscara en el </a:t>
            </a:r>
            <a:r>
              <a:rPr lang="es-ES" sz="2000" b="1" dirty="0">
                <a:cs typeface="Times New Roman"/>
              </a:rPr>
              <a:t>Byte Critico</a:t>
            </a:r>
            <a:r>
              <a:rPr lang="es-ES" sz="2000" dirty="0">
                <a:cs typeface="Times New Roman"/>
              </a:rPr>
              <a:t> (decimal) y este es el valor del desplazamiento de cada subred. </a:t>
            </a:r>
          </a:p>
          <a:p>
            <a:pPr marL="12700" marR="5080">
              <a:lnSpc>
                <a:spcPct val="100000"/>
              </a:lnSpc>
              <a:spcBef>
                <a:spcPts val="600"/>
              </a:spcBef>
            </a:pPr>
            <a:r>
              <a:rPr lang="es-ES" sz="2000" dirty="0">
                <a:cs typeface="Times New Roman"/>
              </a:rPr>
              <a:t>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256 – 248 = 8          </a:t>
            </a:r>
            <a:r>
              <a:rPr lang="es-ES" sz="2000" dirty="0">
                <a:cs typeface="Times New Roman"/>
              </a:rPr>
              <a:t>El desplazamiento es de 8 en el </a:t>
            </a:r>
            <a:r>
              <a:rPr lang="es-ES" sz="2000" b="1" dirty="0">
                <a:cs typeface="Times New Roman"/>
              </a:rPr>
              <a:t>Byte crítico.</a:t>
            </a:r>
          </a:p>
          <a:p>
            <a:pPr marL="12700" marR="5080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   </a:t>
            </a:r>
            <a:endParaRPr sz="2000" b="1" dirty="0"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66694" y="325433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507502" y="324909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47" name="object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137298"/>
              </p:ext>
            </p:extLst>
          </p:nvPr>
        </p:nvGraphicFramePr>
        <p:xfrm>
          <a:off x="542358" y="238174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3" name="Rectangle 2">
            <a:extLst>
              <a:ext uri="{FF2B5EF4-FFF2-40B4-BE49-F238E27FC236}">
                <a16:creationId xmlns:a16="http://schemas.microsoft.com/office/drawing/2014/main" id="{656D44B2-D91A-4091-8736-F55A99AE2703}"/>
              </a:ext>
            </a:extLst>
          </p:cNvPr>
          <p:cNvSpPr txBox="1">
            <a:spLocks noChangeArrowheads="1"/>
          </p:cNvSpPr>
          <p:nvPr/>
        </p:nvSpPr>
        <p:spPr>
          <a:xfrm>
            <a:off x="-8965" y="-12760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pic>
        <p:nvPicPr>
          <p:cNvPr id="55" name="Imagen 54">
            <a:extLst>
              <a:ext uri="{FF2B5EF4-FFF2-40B4-BE49-F238E27FC236}">
                <a16:creationId xmlns:a16="http://schemas.microsoft.com/office/drawing/2014/main" id="{6D3F9FD4-1BC9-40A6-8457-B5A0913D2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642" y="2777552"/>
            <a:ext cx="3432838" cy="1891273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4507D193-0F7D-47FA-9FF6-E858A69FADC4}"/>
              </a:ext>
            </a:extLst>
          </p:cNvPr>
          <p:cNvSpPr txBox="1"/>
          <p:nvPr/>
        </p:nvSpPr>
        <p:spPr>
          <a:xfrm>
            <a:off x="542358" y="402983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275B682-45B3-4EDA-9259-21D409CED958}"/>
              </a:ext>
            </a:extLst>
          </p:cNvPr>
          <p:cNvSpPr/>
          <p:nvPr/>
        </p:nvSpPr>
        <p:spPr>
          <a:xfrm>
            <a:off x="6332857" y="403805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4467EFF3-6FB8-4417-8BBB-8D89CF19C2BF}"/>
              </a:ext>
            </a:extLst>
          </p:cNvPr>
          <p:cNvSpPr/>
          <p:nvPr/>
        </p:nvSpPr>
        <p:spPr>
          <a:xfrm>
            <a:off x="2980757" y="238174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9" name="object 50">
            <a:extLst>
              <a:ext uri="{FF2B5EF4-FFF2-40B4-BE49-F238E27FC236}">
                <a16:creationId xmlns:a16="http://schemas.microsoft.com/office/drawing/2014/main" id="{D465361C-46D6-4471-B742-F1182886CE41}"/>
              </a:ext>
            </a:extLst>
          </p:cNvPr>
          <p:cNvSpPr txBox="1"/>
          <p:nvPr/>
        </p:nvSpPr>
        <p:spPr>
          <a:xfrm>
            <a:off x="2980756" y="483896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915816" y="2190579"/>
            <a:ext cx="5791200" cy="1676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Estudiar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entender</a:t>
            </a:r>
            <a:r>
              <a:rPr lang="es-MX" sz="1800" dirty="0">
                <a:latin typeface="ZapfHumnst BT"/>
              </a:rPr>
              <a:t> los esquemas de direccionamiento IPv4,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crear</a:t>
            </a:r>
            <a:r>
              <a:rPr lang="es-MX" sz="1800" dirty="0">
                <a:latin typeface="ZapfHumnst BT"/>
              </a:rPr>
              <a:t> esquemas de direccionamiento y </a:t>
            </a: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reconocer</a:t>
            </a:r>
            <a:r>
              <a:rPr lang="es-MX" sz="1800" dirty="0">
                <a:latin typeface="ZapfHumnst BT"/>
              </a:rPr>
              <a:t> esquemas con base de una dirección IP y su máscara.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lang="es-ES" sz="2000" spc="-5" dirty="0">
                <a:cs typeface="Times New Roman"/>
              </a:rPr>
              <a:t>n el </a:t>
            </a:r>
            <a:r>
              <a:rPr lang="es-ES" sz="2000" b="1" spc="-5" dirty="0">
                <a:cs typeface="Times New Roman"/>
              </a:rPr>
              <a:t>Byte crítico</a:t>
            </a:r>
            <a:r>
              <a:rPr lang="es-ES" sz="2000" spc="-5" dirty="0">
                <a:cs typeface="Times New Roman"/>
              </a:rPr>
              <a:t>, los bits que faltan para completar el byte o llegar a la siguiente frontera se denomina por la literal </a:t>
            </a:r>
            <a:r>
              <a:rPr lang="es-ES" sz="2000" b="1" spc="-5" dirty="0">
                <a:cs typeface="Times New Roman"/>
              </a:rPr>
              <a:t>k</a:t>
            </a:r>
            <a:r>
              <a:rPr lang="es-ES" sz="2000" spc="-5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490" y="3914481"/>
            <a:ext cx="761619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Elevar </a:t>
            </a:r>
            <a:r>
              <a:rPr lang="es-ES" sz="2000" b="1" dirty="0">
                <a:cs typeface="Times New Roman"/>
              </a:rPr>
              <a:t>2</a:t>
            </a:r>
            <a:r>
              <a:rPr lang="es-ES" sz="2000" b="1" baseline="30000" dirty="0">
                <a:cs typeface="Times New Roman"/>
              </a:rPr>
              <a:t>k</a:t>
            </a:r>
            <a:r>
              <a:rPr lang="es-ES" sz="2000" dirty="0">
                <a:cs typeface="Times New Roman"/>
              </a:rPr>
              <a:t> representa el desplazamiento entre subredes.</a:t>
            </a:r>
            <a:endParaRPr sz="2000" dirty="0">
              <a:cs typeface="Times New Roman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object 13">
            <a:extLst>
              <a:ext uri="{FF2B5EF4-FFF2-40B4-BE49-F238E27FC236}">
                <a16:creationId xmlns:a16="http://schemas.microsoft.com/office/drawing/2014/main" id="{029693CB-CB35-46FC-ACD1-68904EFB0CB0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14">
            <a:extLst>
              <a:ext uri="{FF2B5EF4-FFF2-40B4-BE49-F238E27FC236}">
                <a16:creationId xmlns:a16="http://schemas.microsoft.com/office/drawing/2014/main" id="{C2A16EDE-59FC-4E51-9188-31E8B26D25E7}"/>
              </a:ext>
            </a:extLst>
          </p:cNvPr>
          <p:cNvSpPr/>
          <p:nvPr/>
        </p:nvSpPr>
        <p:spPr>
          <a:xfrm>
            <a:off x="16295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200" y="457200"/>
                </a:lnTo>
                <a:lnTo>
                  <a:pt x="1219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15">
            <a:extLst>
              <a:ext uri="{FF2B5EF4-FFF2-40B4-BE49-F238E27FC236}">
                <a16:creationId xmlns:a16="http://schemas.microsoft.com/office/drawing/2014/main" id="{AB7A4BE6-8949-46CA-AB34-5C0E4DF03C17}"/>
              </a:ext>
            </a:extLst>
          </p:cNvPr>
          <p:cNvSpPr/>
          <p:nvPr/>
        </p:nvSpPr>
        <p:spPr>
          <a:xfrm>
            <a:off x="2086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6">
            <a:extLst>
              <a:ext uri="{FF2B5EF4-FFF2-40B4-BE49-F238E27FC236}">
                <a16:creationId xmlns:a16="http://schemas.microsoft.com/office/drawing/2014/main" id="{BC7E1738-FFA3-4FCD-AB0C-AD24F5E8952A}"/>
              </a:ext>
            </a:extLst>
          </p:cNvPr>
          <p:cNvSpPr/>
          <p:nvPr/>
        </p:nvSpPr>
        <p:spPr>
          <a:xfrm>
            <a:off x="1781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7">
            <a:extLst>
              <a:ext uri="{FF2B5EF4-FFF2-40B4-BE49-F238E27FC236}">
                <a16:creationId xmlns:a16="http://schemas.microsoft.com/office/drawing/2014/main" id="{FC45B834-F8FA-44F6-9B10-81AB172B699B}"/>
              </a:ext>
            </a:extLst>
          </p:cNvPr>
          <p:cNvSpPr/>
          <p:nvPr/>
        </p:nvSpPr>
        <p:spPr>
          <a:xfrm>
            <a:off x="2239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36FD79C3-1308-4B5A-97AB-F517AA7DCEA7}"/>
              </a:ext>
            </a:extLst>
          </p:cNvPr>
          <p:cNvSpPr/>
          <p:nvPr/>
        </p:nvSpPr>
        <p:spPr>
          <a:xfrm>
            <a:off x="1934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9">
            <a:extLst>
              <a:ext uri="{FF2B5EF4-FFF2-40B4-BE49-F238E27FC236}">
                <a16:creationId xmlns:a16="http://schemas.microsoft.com/office/drawing/2014/main" id="{37AEEBF3-95F2-4822-8C1F-81AAE198A0D3}"/>
              </a:ext>
            </a:extLst>
          </p:cNvPr>
          <p:cNvSpPr/>
          <p:nvPr/>
        </p:nvSpPr>
        <p:spPr>
          <a:xfrm>
            <a:off x="2696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20">
            <a:extLst>
              <a:ext uri="{FF2B5EF4-FFF2-40B4-BE49-F238E27FC236}">
                <a16:creationId xmlns:a16="http://schemas.microsoft.com/office/drawing/2014/main" id="{07E8441A-79C6-4854-B885-55CB4BF4B3B0}"/>
              </a:ext>
            </a:extLst>
          </p:cNvPr>
          <p:cNvSpPr/>
          <p:nvPr/>
        </p:nvSpPr>
        <p:spPr>
          <a:xfrm>
            <a:off x="2391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21">
            <a:extLst>
              <a:ext uri="{FF2B5EF4-FFF2-40B4-BE49-F238E27FC236}">
                <a16:creationId xmlns:a16="http://schemas.microsoft.com/office/drawing/2014/main" id="{EDFE8B83-E0D9-4FC9-AB51-2412656499A3}"/>
              </a:ext>
            </a:extLst>
          </p:cNvPr>
          <p:cNvSpPr/>
          <p:nvPr/>
        </p:nvSpPr>
        <p:spPr>
          <a:xfrm>
            <a:off x="2543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22">
            <a:extLst>
              <a:ext uri="{FF2B5EF4-FFF2-40B4-BE49-F238E27FC236}">
                <a16:creationId xmlns:a16="http://schemas.microsoft.com/office/drawing/2014/main" id="{9B32F4D7-AADE-4A54-A913-2A84DBDE5686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ED17C573-1283-4826-9468-A38383CF80BE}"/>
              </a:ext>
            </a:extLst>
          </p:cNvPr>
          <p:cNvSpPr/>
          <p:nvPr/>
        </p:nvSpPr>
        <p:spPr>
          <a:xfrm>
            <a:off x="5287144" y="2831806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199"/>
                </a:moveTo>
                <a:lnTo>
                  <a:pt x="1219200" y="457199"/>
                </a:lnTo>
                <a:lnTo>
                  <a:pt x="1219200" y="0"/>
                </a:lnTo>
                <a:lnTo>
                  <a:pt x="0" y="0"/>
                </a:lnTo>
                <a:lnTo>
                  <a:pt x="0" y="457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E18A26C5-0334-42C4-86FC-AC9191C16220}"/>
              </a:ext>
            </a:extLst>
          </p:cNvPr>
          <p:cNvSpPr/>
          <p:nvPr/>
        </p:nvSpPr>
        <p:spPr>
          <a:xfrm>
            <a:off x="57443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25">
            <a:extLst>
              <a:ext uri="{FF2B5EF4-FFF2-40B4-BE49-F238E27FC236}">
                <a16:creationId xmlns:a16="http://schemas.microsoft.com/office/drawing/2014/main" id="{338932EB-BD4C-428D-BB92-D7A254993684}"/>
              </a:ext>
            </a:extLst>
          </p:cNvPr>
          <p:cNvSpPr/>
          <p:nvPr/>
        </p:nvSpPr>
        <p:spPr>
          <a:xfrm>
            <a:off x="5439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6">
            <a:extLst>
              <a:ext uri="{FF2B5EF4-FFF2-40B4-BE49-F238E27FC236}">
                <a16:creationId xmlns:a16="http://schemas.microsoft.com/office/drawing/2014/main" id="{BBB50365-3784-474E-9DC5-D9F4ED7E2AC3}"/>
              </a:ext>
            </a:extLst>
          </p:cNvPr>
          <p:cNvSpPr/>
          <p:nvPr/>
        </p:nvSpPr>
        <p:spPr>
          <a:xfrm>
            <a:off x="58967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7">
            <a:extLst>
              <a:ext uri="{FF2B5EF4-FFF2-40B4-BE49-F238E27FC236}">
                <a16:creationId xmlns:a16="http://schemas.microsoft.com/office/drawing/2014/main" id="{FA6930B5-9677-4DCD-8408-BCD8BE3D51A1}"/>
              </a:ext>
            </a:extLst>
          </p:cNvPr>
          <p:cNvSpPr/>
          <p:nvPr/>
        </p:nvSpPr>
        <p:spPr>
          <a:xfrm>
            <a:off x="5591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8">
            <a:extLst>
              <a:ext uri="{FF2B5EF4-FFF2-40B4-BE49-F238E27FC236}">
                <a16:creationId xmlns:a16="http://schemas.microsoft.com/office/drawing/2014/main" id="{5287F012-919C-489E-A8C6-7D0508E12709}"/>
              </a:ext>
            </a:extLst>
          </p:cNvPr>
          <p:cNvSpPr/>
          <p:nvPr/>
        </p:nvSpPr>
        <p:spPr>
          <a:xfrm>
            <a:off x="63539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9">
            <a:extLst>
              <a:ext uri="{FF2B5EF4-FFF2-40B4-BE49-F238E27FC236}">
                <a16:creationId xmlns:a16="http://schemas.microsoft.com/office/drawing/2014/main" id="{16E82D26-61E9-440A-9703-6D86C8B637F0}"/>
              </a:ext>
            </a:extLst>
          </p:cNvPr>
          <p:cNvSpPr/>
          <p:nvPr/>
        </p:nvSpPr>
        <p:spPr>
          <a:xfrm>
            <a:off x="60491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30">
            <a:extLst>
              <a:ext uri="{FF2B5EF4-FFF2-40B4-BE49-F238E27FC236}">
                <a16:creationId xmlns:a16="http://schemas.microsoft.com/office/drawing/2014/main" id="{74212762-7D3F-4F0F-9047-CB8E573BC866}"/>
              </a:ext>
            </a:extLst>
          </p:cNvPr>
          <p:cNvSpPr/>
          <p:nvPr/>
        </p:nvSpPr>
        <p:spPr>
          <a:xfrm>
            <a:off x="6201544" y="2831806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19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5" name="object 31">
            <a:extLst>
              <a:ext uri="{FF2B5EF4-FFF2-40B4-BE49-F238E27FC236}">
                <a16:creationId xmlns:a16="http://schemas.microsoft.com/office/drawing/2014/main" id="{F49C2C2B-0AD4-4259-886B-00F4E7BC5D39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6" name="object 32">
            <a:extLst>
              <a:ext uri="{FF2B5EF4-FFF2-40B4-BE49-F238E27FC236}">
                <a16:creationId xmlns:a16="http://schemas.microsoft.com/office/drawing/2014/main" id="{3189339D-B65B-42C6-8329-EA866FD1D487}"/>
              </a:ext>
            </a:extLst>
          </p:cNvPr>
          <p:cNvSpPr/>
          <p:nvPr/>
        </p:nvSpPr>
        <p:spPr>
          <a:xfrm>
            <a:off x="2848744" y="2842473"/>
            <a:ext cx="1219200" cy="457200"/>
          </a:xfrm>
          <a:custGeom>
            <a:avLst/>
            <a:gdLst/>
            <a:ahLst/>
            <a:cxnLst/>
            <a:rect l="l" t="t" r="r" b="b"/>
            <a:pathLst>
              <a:path w="1219200" h="457200">
                <a:moveTo>
                  <a:pt x="0" y="457200"/>
                </a:moveTo>
                <a:lnTo>
                  <a:pt x="1219199" y="457200"/>
                </a:lnTo>
                <a:lnTo>
                  <a:pt x="1219199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7" name="object 33">
            <a:extLst>
              <a:ext uri="{FF2B5EF4-FFF2-40B4-BE49-F238E27FC236}">
                <a16:creationId xmlns:a16="http://schemas.microsoft.com/office/drawing/2014/main" id="{8290D75B-99ED-41B5-BDB8-A505A56093C1}"/>
              </a:ext>
            </a:extLst>
          </p:cNvPr>
          <p:cNvSpPr/>
          <p:nvPr/>
        </p:nvSpPr>
        <p:spPr>
          <a:xfrm>
            <a:off x="33059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34">
            <a:extLst>
              <a:ext uri="{FF2B5EF4-FFF2-40B4-BE49-F238E27FC236}">
                <a16:creationId xmlns:a16="http://schemas.microsoft.com/office/drawing/2014/main" id="{2259E276-AD07-48BC-89D8-41CEC391E65D}"/>
              </a:ext>
            </a:extLst>
          </p:cNvPr>
          <p:cNvSpPr/>
          <p:nvPr/>
        </p:nvSpPr>
        <p:spPr>
          <a:xfrm>
            <a:off x="3001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9" name="object 35">
            <a:extLst>
              <a:ext uri="{FF2B5EF4-FFF2-40B4-BE49-F238E27FC236}">
                <a16:creationId xmlns:a16="http://schemas.microsoft.com/office/drawing/2014/main" id="{AB931C6E-75DE-43A7-A645-47F85F3C242B}"/>
              </a:ext>
            </a:extLst>
          </p:cNvPr>
          <p:cNvSpPr/>
          <p:nvPr/>
        </p:nvSpPr>
        <p:spPr>
          <a:xfrm>
            <a:off x="3458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0" name="object 36">
            <a:extLst>
              <a:ext uri="{FF2B5EF4-FFF2-40B4-BE49-F238E27FC236}">
                <a16:creationId xmlns:a16="http://schemas.microsoft.com/office/drawing/2014/main" id="{56666480-5574-42FD-BAEB-72E081DE2ACE}"/>
              </a:ext>
            </a:extLst>
          </p:cNvPr>
          <p:cNvSpPr/>
          <p:nvPr/>
        </p:nvSpPr>
        <p:spPr>
          <a:xfrm>
            <a:off x="3153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73600CD4-9D19-4990-9300-5511BB361FD4}"/>
              </a:ext>
            </a:extLst>
          </p:cNvPr>
          <p:cNvSpPr/>
          <p:nvPr/>
        </p:nvSpPr>
        <p:spPr>
          <a:xfrm>
            <a:off x="3915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2" name="object 38">
            <a:extLst>
              <a:ext uri="{FF2B5EF4-FFF2-40B4-BE49-F238E27FC236}">
                <a16:creationId xmlns:a16="http://schemas.microsoft.com/office/drawing/2014/main" id="{CCDECA73-F55E-471F-880D-6BFF3C6E015D}"/>
              </a:ext>
            </a:extLst>
          </p:cNvPr>
          <p:cNvSpPr/>
          <p:nvPr/>
        </p:nvSpPr>
        <p:spPr>
          <a:xfrm>
            <a:off x="3610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3" name="object 39">
            <a:extLst>
              <a:ext uri="{FF2B5EF4-FFF2-40B4-BE49-F238E27FC236}">
                <a16:creationId xmlns:a16="http://schemas.microsoft.com/office/drawing/2014/main" id="{B48A8702-AFFA-44B2-85E7-CE973EDF29C0}"/>
              </a:ext>
            </a:extLst>
          </p:cNvPr>
          <p:cNvSpPr/>
          <p:nvPr/>
        </p:nvSpPr>
        <p:spPr>
          <a:xfrm>
            <a:off x="3763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object 40">
            <a:extLst>
              <a:ext uri="{FF2B5EF4-FFF2-40B4-BE49-F238E27FC236}">
                <a16:creationId xmlns:a16="http://schemas.microsoft.com/office/drawing/2014/main" id="{9D82B0CE-916F-47AB-853D-52646E1F258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5" name="object 41">
            <a:extLst>
              <a:ext uri="{FF2B5EF4-FFF2-40B4-BE49-F238E27FC236}">
                <a16:creationId xmlns:a16="http://schemas.microsoft.com/office/drawing/2014/main" id="{73EB5883-C598-4FA7-ACFD-8D26968F702B}"/>
              </a:ext>
            </a:extLst>
          </p:cNvPr>
          <p:cNvSpPr/>
          <p:nvPr/>
        </p:nvSpPr>
        <p:spPr>
          <a:xfrm>
            <a:off x="4067944" y="2842473"/>
            <a:ext cx="762000" cy="457200"/>
          </a:xfrm>
          <a:custGeom>
            <a:avLst/>
            <a:gdLst/>
            <a:ahLst/>
            <a:cxnLst/>
            <a:rect l="l" t="t" r="r" b="b"/>
            <a:pathLst>
              <a:path w="762000" h="457200">
                <a:moveTo>
                  <a:pt x="0" y="457200"/>
                </a:moveTo>
                <a:lnTo>
                  <a:pt x="762000" y="457200"/>
                </a:lnTo>
                <a:lnTo>
                  <a:pt x="762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6" name="object 42">
            <a:extLst>
              <a:ext uri="{FF2B5EF4-FFF2-40B4-BE49-F238E27FC236}">
                <a16:creationId xmlns:a16="http://schemas.microsoft.com/office/drawing/2014/main" id="{BA308B39-158F-4E75-8520-0073BAC6C310}"/>
              </a:ext>
            </a:extLst>
          </p:cNvPr>
          <p:cNvSpPr/>
          <p:nvPr/>
        </p:nvSpPr>
        <p:spPr>
          <a:xfrm>
            <a:off x="45251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7" name="object 43">
            <a:extLst>
              <a:ext uri="{FF2B5EF4-FFF2-40B4-BE49-F238E27FC236}">
                <a16:creationId xmlns:a16="http://schemas.microsoft.com/office/drawing/2014/main" id="{8B54C396-E794-4359-9787-E1C993D71949}"/>
              </a:ext>
            </a:extLst>
          </p:cNvPr>
          <p:cNvSpPr/>
          <p:nvPr/>
        </p:nvSpPr>
        <p:spPr>
          <a:xfrm>
            <a:off x="4220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44">
            <a:extLst>
              <a:ext uri="{FF2B5EF4-FFF2-40B4-BE49-F238E27FC236}">
                <a16:creationId xmlns:a16="http://schemas.microsoft.com/office/drawing/2014/main" id="{34E6620F-F2D6-47AA-9675-6C2C4A0B5E3B}"/>
              </a:ext>
            </a:extLst>
          </p:cNvPr>
          <p:cNvSpPr/>
          <p:nvPr/>
        </p:nvSpPr>
        <p:spPr>
          <a:xfrm>
            <a:off x="46775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45">
            <a:extLst>
              <a:ext uri="{FF2B5EF4-FFF2-40B4-BE49-F238E27FC236}">
                <a16:creationId xmlns:a16="http://schemas.microsoft.com/office/drawing/2014/main" id="{78ED24DE-1D23-4C64-95B3-5E2E587E3848}"/>
              </a:ext>
            </a:extLst>
          </p:cNvPr>
          <p:cNvSpPr/>
          <p:nvPr/>
        </p:nvSpPr>
        <p:spPr>
          <a:xfrm>
            <a:off x="4372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0" name="object 46">
            <a:extLst>
              <a:ext uri="{FF2B5EF4-FFF2-40B4-BE49-F238E27FC236}">
                <a16:creationId xmlns:a16="http://schemas.microsoft.com/office/drawing/2014/main" id="{10E63FAA-1E43-4981-AE22-EE95CBBFEE45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00997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1" name="object 47">
            <a:extLst>
              <a:ext uri="{FF2B5EF4-FFF2-40B4-BE49-F238E27FC236}">
                <a16:creationId xmlns:a16="http://schemas.microsoft.com/office/drawing/2014/main" id="{464BFA00-53C8-4686-A529-D67814CE6F84}"/>
              </a:ext>
            </a:extLst>
          </p:cNvPr>
          <p:cNvSpPr/>
          <p:nvPr/>
        </p:nvSpPr>
        <p:spPr>
          <a:xfrm>
            <a:off x="4829944" y="2842473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0" y="457200"/>
                </a:moveTo>
                <a:lnTo>
                  <a:pt x="457200" y="457200"/>
                </a:lnTo>
                <a:lnTo>
                  <a:pt x="4572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2" name="object 48">
            <a:extLst>
              <a:ext uri="{FF2B5EF4-FFF2-40B4-BE49-F238E27FC236}">
                <a16:creationId xmlns:a16="http://schemas.microsoft.com/office/drawing/2014/main" id="{3D6FF7C2-FC17-446D-BB9F-E442F6603AD5}"/>
              </a:ext>
            </a:extLst>
          </p:cNvPr>
          <p:cNvSpPr/>
          <p:nvPr/>
        </p:nvSpPr>
        <p:spPr>
          <a:xfrm>
            <a:off x="51347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3" name="object 49">
            <a:extLst>
              <a:ext uri="{FF2B5EF4-FFF2-40B4-BE49-F238E27FC236}">
                <a16:creationId xmlns:a16="http://schemas.microsoft.com/office/drawing/2014/main" id="{8795664C-AB04-4FC9-B67A-54D7F79B9D89}"/>
              </a:ext>
            </a:extLst>
          </p:cNvPr>
          <p:cNvSpPr/>
          <p:nvPr/>
        </p:nvSpPr>
        <p:spPr>
          <a:xfrm>
            <a:off x="4982344" y="2842473"/>
            <a:ext cx="0" cy="457200"/>
          </a:xfrm>
          <a:custGeom>
            <a:avLst/>
            <a:gdLst/>
            <a:ahLst/>
            <a:cxnLst/>
            <a:rect l="l" t="t" r="r" b="b"/>
            <a:pathLst>
              <a:path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4" name="object 50">
            <a:extLst>
              <a:ext uri="{FF2B5EF4-FFF2-40B4-BE49-F238E27FC236}">
                <a16:creationId xmlns:a16="http://schemas.microsoft.com/office/drawing/2014/main" id="{D03C2031-A156-4E35-A28C-CA9D5D42C504}"/>
              </a:ext>
            </a:extLst>
          </p:cNvPr>
          <p:cNvSpPr/>
          <p:nvPr/>
        </p:nvSpPr>
        <p:spPr>
          <a:xfrm>
            <a:off x="28487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5" name="object 51">
            <a:extLst>
              <a:ext uri="{FF2B5EF4-FFF2-40B4-BE49-F238E27FC236}">
                <a16:creationId xmlns:a16="http://schemas.microsoft.com/office/drawing/2014/main" id="{272E6079-C04F-4EBD-8AD9-C8533ADED0FD}"/>
              </a:ext>
            </a:extLst>
          </p:cNvPr>
          <p:cNvSpPr/>
          <p:nvPr/>
        </p:nvSpPr>
        <p:spPr>
          <a:xfrm>
            <a:off x="40679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6" name="object 52">
            <a:extLst>
              <a:ext uri="{FF2B5EF4-FFF2-40B4-BE49-F238E27FC236}">
                <a16:creationId xmlns:a16="http://schemas.microsoft.com/office/drawing/2014/main" id="{25997ABA-3F4A-4548-BEF6-07043E9D05D6}"/>
              </a:ext>
            </a:extLst>
          </p:cNvPr>
          <p:cNvSpPr/>
          <p:nvPr/>
        </p:nvSpPr>
        <p:spPr>
          <a:xfrm>
            <a:off x="5287144" y="2690073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7" name="object 53">
            <a:extLst>
              <a:ext uri="{FF2B5EF4-FFF2-40B4-BE49-F238E27FC236}">
                <a16:creationId xmlns:a16="http://schemas.microsoft.com/office/drawing/2014/main" id="{BDE2CD69-FCB6-437B-98F7-6701A19AC77C}"/>
              </a:ext>
            </a:extLst>
          </p:cNvPr>
          <p:cNvSpPr/>
          <p:nvPr/>
        </p:nvSpPr>
        <p:spPr>
          <a:xfrm>
            <a:off x="4067944" y="2566629"/>
            <a:ext cx="1219200" cy="914400"/>
          </a:xfrm>
          <a:custGeom>
            <a:avLst/>
            <a:gdLst/>
            <a:ahLst/>
            <a:cxnLst/>
            <a:rect l="l" t="t" r="r" b="b"/>
            <a:pathLst>
              <a:path w="1219200" h="914400">
                <a:moveTo>
                  <a:pt x="0" y="914399"/>
                </a:moveTo>
                <a:lnTo>
                  <a:pt x="1219200" y="914399"/>
                </a:lnTo>
                <a:lnTo>
                  <a:pt x="1219200" y="0"/>
                </a:lnTo>
                <a:lnTo>
                  <a:pt x="0" y="0"/>
                </a:lnTo>
                <a:lnTo>
                  <a:pt x="0" y="914399"/>
                </a:lnTo>
                <a:close/>
              </a:path>
            </a:pathLst>
          </a:custGeom>
          <a:ln w="57912">
            <a:solidFill>
              <a:srgbClr val="FF3300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8" name="object 58">
            <a:extLst>
              <a:ext uri="{FF2B5EF4-FFF2-40B4-BE49-F238E27FC236}">
                <a16:creationId xmlns:a16="http://schemas.microsoft.com/office/drawing/2014/main" id="{67C48A4F-7B05-4241-B2D2-267163571E22}"/>
              </a:ext>
            </a:extLst>
          </p:cNvPr>
          <p:cNvSpPr/>
          <p:nvPr/>
        </p:nvSpPr>
        <p:spPr>
          <a:xfrm>
            <a:off x="4983106" y="2382098"/>
            <a:ext cx="1074420" cy="459740"/>
          </a:xfrm>
          <a:custGeom>
            <a:avLst/>
            <a:gdLst/>
            <a:ahLst/>
            <a:cxnLst/>
            <a:rect l="l" t="t" r="r" b="b"/>
            <a:pathLst>
              <a:path w="1074420" h="459739">
                <a:moveTo>
                  <a:pt x="84455" y="353821"/>
                </a:moveTo>
                <a:lnTo>
                  <a:pt x="0" y="449706"/>
                </a:lnTo>
                <a:lnTo>
                  <a:pt x="127381" y="459739"/>
                </a:lnTo>
                <a:lnTo>
                  <a:pt x="115954" y="431545"/>
                </a:lnTo>
                <a:lnTo>
                  <a:pt x="95377" y="431545"/>
                </a:lnTo>
                <a:lnTo>
                  <a:pt x="81153" y="396239"/>
                </a:lnTo>
                <a:lnTo>
                  <a:pt x="98757" y="389111"/>
                </a:lnTo>
                <a:lnTo>
                  <a:pt x="84455" y="353821"/>
                </a:lnTo>
                <a:close/>
              </a:path>
              <a:path w="1074420" h="459739">
                <a:moveTo>
                  <a:pt x="98757" y="389111"/>
                </a:moveTo>
                <a:lnTo>
                  <a:pt x="81153" y="396239"/>
                </a:lnTo>
                <a:lnTo>
                  <a:pt x="95377" y="431545"/>
                </a:lnTo>
                <a:lnTo>
                  <a:pt x="113053" y="424388"/>
                </a:lnTo>
                <a:lnTo>
                  <a:pt x="98757" y="389111"/>
                </a:lnTo>
                <a:close/>
              </a:path>
              <a:path w="1074420" h="459739">
                <a:moveTo>
                  <a:pt x="113053" y="424388"/>
                </a:moveTo>
                <a:lnTo>
                  <a:pt x="95377" y="431545"/>
                </a:lnTo>
                <a:lnTo>
                  <a:pt x="115954" y="431545"/>
                </a:lnTo>
                <a:lnTo>
                  <a:pt x="113053" y="424388"/>
                </a:lnTo>
                <a:close/>
              </a:path>
              <a:path w="1074420" h="459739">
                <a:moveTo>
                  <a:pt x="1059688" y="0"/>
                </a:moveTo>
                <a:lnTo>
                  <a:pt x="98757" y="389111"/>
                </a:lnTo>
                <a:lnTo>
                  <a:pt x="113053" y="424388"/>
                </a:lnTo>
                <a:lnTo>
                  <a:pt x="1073912" y="35305"/>
                </a:lnTo>
                <a:lnTo>
                  <a:pt x="1059688" y="0"/>
                </a:lnTo>
                <a:close/>
              </a:path>
            </a:pathLst>
          </a:custGeom>
          <a:solidFill>
            <a:srgbClr val="1818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9" name="object 59">
            <a:extLst>
              <a:ext uri="{FF2B5EF4-FFF2-40B4-BE49-F238E27FC236}">
                <a16:creationId xmlns:a16="http://schemas.microsoft.com/office/drawing/2014/main" id="{2442959E-675A-458D-AA12-A67D5FA4C07F}"/>
              </a:ext>
            </a:extLst>
          </p:cNvPr>
          <p:cNvSpPr txBox="1"/>
          <p:nvPr/>
        </p:nvSpPr>
        <p:spPr>
          <a:xfrm>
            <a:off x="6215387" y="2176966"/>
            <a:ext cx="5029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k=3</a:t>
            </a:r>
          </a:p>
        </p:txBody>
      </p:sp>
      <p:sp>
        <p:nvSpPr>
          <p:cNvPr id="50" name="object 60">
            <a:extLst>
              <a:ext uri="{FF2B5EF4-FFF2-40B4-BE49-F238E27FC236}">
                <a16:creationId xmlns:a16="http://schemas.microsoft.com/office/drawing/2014/main" id="{420917F4-9C34-4755-AB15-AD68DDE5CDD3}"/>
              </a:ext>
            </a:extLst>
          </p:cNvPr>
          <p:cNvSpPr txBox="1"/>
          <p:nvPr/>
        </p:nvSpPr>
        <p:spPr>
          <a:xfrm>
            <a:off x="3669164" y="4682543"/>
            <a:ext cx="1559560" cy="707390"/>
          </a:xfrm>
          <a:prstGeom prst="rect">
            <a:avLst/>
          </a:prstGeom>
          <a:solidFill>
            <a:srgbClr val="6F2F9F"/>
          </a:solidFill>
        </p:spPr>
        <p:txBody>
          <a:bodyPr vert="horz" wrap="square" lIns="0" tIns="0" rIns="0" bIns="0" rtlCol="0">
            <a:spAutoFit/>
          </a:bodyPr>
          <a:lstStyle/>
          <a:p>
            <a:pPr marL="92075">
              <a:lnSpc>
                <a:spcPct val="100000"/>
              </a:lnSpc>
            </a:pPr>
            <a:r>
              <a:rPr sz="4000" spc="-15" dirty="0">
                <a:solidFill>
                  <a:srgbClr val="FFC000"/>
                </a:solidFill>
                <a:latin typeface="Times New Roman"/>
                <a:cs typeface="Times New Roman"/>
              </a:rPr>
              <a:t>2</a:t>
            </a:r>
            <a:r>
              <a:rPr sz="3975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3</a:t>
            </a:r>
            <a:r>
              <a:rPr sz="3975" spc="-7" baseline="25157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5" dirty="0">
                <a:solidFill>
                  <a:srgbClr val="FFC000"/>
                </a:solidFill>
                <a:latin typeface="Times New Roman"/>
                <a:cs typeface="Times New Roman"/>
              </a:rPr>
              <a:t>=</a:t>
            </a:r>
            <a:r>
              <a:rPr sz="4000" spc="-5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4000" spc="-20" dirty="0">
                <a:solidFill>
                  <a:srgbClr val="FFC000"/>
                </a:solidFill>
                <a:latin typeface="Times New Roman"/>
                <a:cs typeface="Times New Roman"/>
              </a:rPr>
              <a:t>8</a:t>
            </a:r>
            <a:endParaRPr sz="4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8642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140" y="1458223"/>
            <a:ext cx="762254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2180"/>
              </a:spcBef>
            </a:pPr>
            <a:r>
              <a:rPr sz="2000" spc="-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</a:t>
            </a:r>
            <a:r>
              <a:rPr sz="2000" spc="9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posi</a:t>
            </a:r>
            <a:r>
              <a:rPr sz="2000" spc="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</a:t>
            </a:r>
            <a:r>
              <a:rPr sz="2000" spc="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</a:t>
            </a:r>
            <a:r>
              <a:rPr sz="2000" b="1" spc="10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Crítico</a:t>
            </a:r>
            <a:r>
              <a:rPr sz="2000" b="1" spc="9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ulta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al</a:t>
            </a:r>
            <a:r>
              <a:rPr sz="2000" spc="100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estar al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or</a:t>
            </a:r>
            <a:r>
              <a:rPr sz="2000" spc="-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256</a:t>
            </a:r>
            <a:r>
              <a:rPr sz="2000" dirty="0">
                <a:cs typeface="Times New Roman"/>
              </a:rPr>
              <a:t> 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despla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am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ent</a:t>
            </a:r>
            <a:r>
              <a:rPr sz="2000" spc="5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97693" y="3719497"/>
            <a:ext cx="7616190" cy="18697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60500">
              <a:lnSpc>
                <a:spcPct val="100000"/>
              </a:lnSpc>
              <a:tabLst>
                <a:tab pos="2259965" algn="l"/>
                <a:tab pos="2614930" algn="l"/>
                <a:tab pos="3503295" algn="l"/>
                <a:tab pos="3948429" algn="l"/>
                <a:tab pos="4747260" algn="l"/>
                <a:tab pos="5280660" algn="l"/>
              </a:tabLst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5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248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	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0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Los </a:t>
            </a:r>
            <a:r>
              <a:rPr sz="2000" spc="-1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</a:t>
            </a:r>
            <a:r>
              <a:rPr sz="2000" spc="10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es </a:t>
            </a:r>
            <a:r>
              <a:rPr sz="2000" spc="-114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encuentran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1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quierda </a:t>
            </a:r>
            <a:r>
              <a:rPr sz="2000" spc="-114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12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 Crítico </a:t>
            </a:r>
            <a:r>
              <a:rPr sz="2000" b="1" spc="1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les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cor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esponde </a:t>
            </a:r>
            <a:r>
              <a:rPr sz="2000" spc="1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 </a:t>
            </a:r>
            <a:r>
              <a:rPr sz="2000" spc="15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</a:t>
            </a:r>
            <a:r>
              <a:rPr sz="2000" spc="10" dirty="0">
                <a:cs typeface="Times New Roman"/>
              </a:rPr>
              <a:t>o</a:t>
            </a:r>
            <a:r>
              <a:rPr sz="2000" dirty="0">
                <a:cs typeface="Times New Roman"/>
              </a:rPr>
              <a:t>r </a:t>
            </a:r>
            <a:r>
              <a:rPr sz="2000" spc="1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 </a:t>
            </a:r>
            <a:r>
              <a:rPr sz="2000" spc="1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 </a:t>
            </a:r>
            <a:r>
              <a:rPr sz="2000" spc="16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qu</a:t>
            </a:r>
            <a:r>
              <a:rPr sz="2000" dirty="0">
                <a:cs typeface="Times New Roman"/>
              </a:rPr>
              <a:t>e </a:t>
            </a:r>
            <a:r>
              <a:rPr sz="2000" spc="15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encuentran a 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echa</a:t>
            </a:r>
            <a:r>
              <a:rPr sz="2000" spc="-1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n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</a:t>
            </a:r>
            <a:r>
              <a:rPr sz="2000" spc="-55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0.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4627091"/>
              </p:ext>
            </p:extLst>
          </p:nvPr>
        </p:nvGraphicFramePr>
        <p:xfrm>
          <a:off x="1733580" y="2456466"/>
          <a:ext cx="4876800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57912">
                      <a:solidFill>
                        <a:srgbClr val="FF33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57912">
                      <a:solidFill>
                        <a:srgbClr val="FF33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R w="57912">
                      <a:solidFill>
                        <a:srgbClr val="FF33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912">
                      <a:solidFill>
                        <a:srgbClr val="FF33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912">
                      <a:solidFill>
                        <a:srgbClr val="FF33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47A6190A-A4AA-48FD-B959-A633455834F3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31523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255.255.1110 0000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de CISCO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11560" y="532391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izquierda del byte crítico corresponde el valor de 255.</a:t>
            </a:r>
          </a:p>
          <a:p>
            <a:pPr marL="12700" marR="5080" algn="just">
              <a:lnSpc>
                <a:spcPct val="100000"/>
              </a:lnSpc>
            </a:pPr>
            <a:r>
              <a:rPr lang="es-ES" sz="2000" dirty="0">
                <a:cs typeface="Times New Roman"/>
              </a:rPr>
              <a:t>A la derecha del byte crítico corresponde el valor de 0.</a:t>
            </a:r>
            <a:endParaRPr sz="2000" dirty="0"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3820"/>
              </p:ext>
            </p:extLst>
          </p:nvPr>
        </p:nvGraphicFramePr>
        <p:xfrm>
          <a:off x="500826" y="2094924"/>
          <a:ext cx="8280920" cy="29120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6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9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36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Pos BC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k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5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>
                          <a:latin typeface="+mn-lt"/>
                          <a:cs typeface="Times New Roman"/>
                        </a:rPr>
                        <a:t>135. 21. </a:t>
                      </a:r>
                      <a:r>
                        <a:rPr lang="es-MX" sz="20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0</a:t>
                      </a:r>
                      <a:r>
                        <a:rPr lang="es-MX" sz="2000" dirty="0">
                          <a:latin typeface="+mn-lt"/>
                          <a:cs typeface="Times New Roman"/>
                        </a:rPr>
                        <a:t>. 0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5</a:t>
                      </a: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2^5 =32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256-32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.0</a:t>
                      </a:r>
                    </a:p>
                    <a:p>
                      <a:pPr algn="ctr"/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</a:t>
                      </a:r>
                      <a:r>
                        <a:rPr lang="es-ES" sz="2000" dirty="0">
                          <a:latin typeface="+mn-lt"/>
                          <a:cs typeface="Times New Roman"/>
                        </a:rPr>
                        <a:t>.224.</a:t>
                      </a: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51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7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97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b="1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creación de máscaras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base 10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3DE2CB4B-0D45-410C-A6EE-CE00E3D7F648}"/>
              </a:ext>
            </a:extLst>
          </p:cNvPr>
          <p:cNvSpPr txBox="1"/>
          <p:nvPr/>
        </p:nvSpPr>
        <p:spPr>
          <a:xfrm>
            <a:off x="500826" y="1256604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deter</a:t>
            </a:r>
            <a:r>
              <a:rPr sz="2000" spc="-1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in</a:t>
            </a:r>
            <a:r>
              <a:rPr sz="2000" spc="-10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: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(a) </a:t>
            </a:r>
            <a:r>
              <a:rPr sz="2000" spc="-229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</a:t>
            </a:r>
            <a:r>
              <a:rPr sz="2000" spc="5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ición </a:t>
            </a:r>
            <a:r>
              <a:rPr sz="2000" spc="-24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del </a:t>
            </a:r>
            <a:r>
              <a:rPr sz="2000" spc="-225" dirty="0">
                <a:cs typeface="Times New Roman"/>
              </a:rPr>
              <a:t> </a:t>
            </a:r>
            <a:r>
              <a:rPr sz="2000" b="1" spc="-5" dirty="0">
                <a:cs typeface="Times New Roman"/>
              </a:rPr>
              <a:t>BC</a:t>
            </a:r>
            <a:r>
              <a:rPr sz="2000" dirty="0">
                <a:cs typeface="Times New Roman"/>
              </a:rPr>
              <a:t>,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(b) </a:t>
            </a:r>
            <a:r>
              <a:rPr sz="2000" spc="-2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</a:t>
            </a:r>
            <a:r>
              <a:rPr sz="2000" spc="-2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k </a:t>
            </a:r>
            <a:r>
              <a:rPr sz="2000" b="1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(c) 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9790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08520" y="11663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464945">
              <a:lnSpc>
                <a:spcPct val="100000"/>
              </a:lnSpc>
            </a:pP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279116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</a:t>
            </a:r>
            <a:r>
              <a:rPr sz="2000" spc="-10" dirty="0">
                <a:cs typeface="Times New Roman"/>
              </a:rPr>
              <a:t>ó</a:t>
            </a:r>
            <a:r>
              <a:rPr sz="2000" dirty="0">
                <a:cs typeface="Times New Roman"/>
              </a:rPr>
              <a:t>n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broa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cast </a:t>
            </a:r>
            <a:r>
              <a:rPr sz="2000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u</a:t>
            </a:r>
            <a:r>
              <a:rPr sz="2000" spc="-1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irec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</a:t>
            </a:r>
            <a:r>
              <a:rPr sz="2000" spc="-3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IPv4 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>
                <a:cs typeface="Times New Roman"/>
              </a:rPr>
              <a:t>cop</a:t>
            </a:r>
            <a:r>
              <a:rPr sz="2000" spc="-10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a</a:t>
            </a:r>
            <a:r>
              <a:rPr sz="2000" spc="-9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, de</a:t>
            </a:r>
            <a:r>
              <a:rPr sz="2000" spc="-15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perten</a:t>
            </a:r>
            <a:r>
              <a:rPr sz="2000" spc="-1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direc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ión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Bytes</a:t>
            </a:r>
            <a:r>
              <a:rPr sz="2000" b="1" spc="6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de</a:t>
            </a:r>
            <a:r>
              <a:rPr sz="2000" b="1" spc="70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reser</a:t>
            </a:r>
            <a:r>
              <a:rPr sz="2000" b="1" spc="-10" dirty="0">
                <a:cs typeface="Times New Roman"/>
              </a:rPr>
              <a:t>v</a:t>
            </a:r>
            <a:r>
              <a:rPr sz="2000" b="1" dirty="0">
                <a:cs typeface="Times New Roman"/>
              </a:rPr>
              <a:t>a</a:t>
            </a:r>
            <a:r>
              <a:rPr sz="2000" b="1" spc="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s</a:t>
            </a:r>
            <a:r>
              <a:rPr sz="2000" dirty="0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encuen</a:t>
            </a:r>
            <a:r>
              <a:rPr sz="2000" spc="5" dirty="0">
                <a:cs typeface="Times New Roman"/>
              </a:rPr>
              <a:t>t</a:t>
            </a:r>
            <a:r>
              <a:rPr sz="2000" dirty="0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r</a:t>
            </a:r>
            <a:r>
              <a:rPr sz="2000" spc="5" dirty="0">
                <a:cs typeface="Times New Roman"/>
              </a:rPr>
              <a:t>v</a:t>
            </a:r>
            <a:r>
              <a:rPr sz="2000" spc="-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523434"/>
              </p:ext>
            </p:extLst>
          </p:nvPr>
        </p:nvGraphicFramePr>
        <p:xfrm>
          <a:off x="1524000" y="2948019"/>
          <a:ext cx="6096000" cy="22208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00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5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58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2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800" dirty="0">
                          <a:latin typeface="+mn-lt"/>
                          <a:cs typeface="Times New Roman"/>
                        </a:rPr>
                        <a:t>129.10.255.255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66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09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67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9" y="5543130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spc="-5" dirty="0">
                <a:cs typeface="Times New Roman"/>
              </a:rPr>
              <a:t>NOTA: Identificar el valor de la red o clase (los bits de reserva se copian)</a:t>
            </a:r>
            <a:endParaRPr lang="es-ES" dirty="0"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584" y="1720300"/>
            <a:ext cx="7711283" cy="20518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5085" algn="just">
              <a:lnSpc>
                <a:spcPct val="100000"/>
              </a:lnSpc>
              <a:spcBef>
                <a:spcPts val="1620"/>
              </a:spcBef>
            </a:pPr>
            <a:r>
              <a:rPr sz="2400" dirty="0">
                <a:cs typeface="Times New Roman"/>
              </a:rPr>
              <a:t>Para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c</a:t>
            </a:r>
            <a:r>
              <a:rPr sz="2400" spc="-6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ear </a:t>
            </a:r>
            <a:r>
              <a:rPr sz="2400" spc="-2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sub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edes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se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to</a:t>
            </a:r>
            <a:r>
              <a:rPr sz="2400" spc="5" dirty="0">
                <a:cs typeface="Times New Roman"/>
              </a:rPr>
              <a:t>m</a:t>
            </a:r>
            <a:r>
              <a:rPr sz="2400" dirty="0">
                <a:cs typeface="Times New Roman"/>
              </a:rPr>
              <a:t>an </a:t>
            </a:r>
            <a:r>
              <a:rPr sz="2400" spc="2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4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es</a:t>
            </a:r>
            <a:r>
              <a:rPr sz="2400" spc="5" dirty="0">
                <a:cs typeface="Times New Roman"/>
              </a:rPr>
              <a:t>t</a:t>
            </a:r>
            <a:r>
              <a:rPr sz="2400" spc="-15" dirty="0">
                <a:cs typeface="Times New Roman"/>
              </a:rPr>
              <a:t>a</a:t>
            </a:r>
            <a:r>
              <a:rPr sz="2400" dirty="0">
                <a:cs typeface="Times New Roman"/>
              </a:rPr>
              <a:t>dos </a:t>
            </a:r>
            <a:r>
              <a:rPr sz="2400" spc="40" dirty="0"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</a:t>
            </a:r>
            <a:r>
              <a:rPr sz="2400" spc="3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la po</a:t>
            </a:r>
            <a:r>
              <a:rPr sz="2400" spc="-5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ción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st</a:t>
            </a:r>
            <a:r>
              <a:rPr sz="2400" spc="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1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di</a:t>
            </a:r>
            <a:r>
              <a:rPr sz="2400" spc="-60" dirty="0">
                <a:cs typeface="Times New Roman"/>
              </a:rPr>
              <a:t>r</a:t>
            </a:r>
            <a:r>
              <a:rPr sz="2400" spc="-10" dirty="0">
                <a:cs typeface="Times New Roman"/>
              </a:rPr>
              <a:t>e</a:t>
            </a:r>
            <a:r>
              <a:rPr sz="2400" dirty="0">
                <a:cs typeface="Times New Roman"/>
              </a:rPr>
              <a:t>c</a:t>
            </a:r>
            <a:r>
              <a:rPr sz="2400" spc="-10" dirty="0">
                <a:cs typeface="Times New Roman"/>
              </a:rPr>
              <a:t>c</a:t>
            </a:r>
            <a:r>
              <a:rPr sz="2400" dirty="0">
                <a:cs typeface="Times New Roman"/>
              </a:rPr>
              <a:t>ión</a:t>
            </a:r>
            <a:r>
              <a:rPr sz="2400" spc="5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IP</a:t>
            </a:r>
            <a:r>
              <a:rPr sz="2400" spc="-12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la</a:t>
            </a:r>
            <a:r>
              <a:rPr sz="2400" spc="-5" dirty="0">
                <a:cs typeface="Times New Roman"/>
              </a:rPr>
              <a:t> </a:t>
            </a:r>
            <a:r>
              <a:rPr lang="es-ES" sz="2400" spc="-5" dirty="0">
                <a:cs typeface="Times New Roman"/>
              </a:rPr>
              <a:t>red o </a:t>
            </a:r>
            <a:r>
              <a:rPr sz="2400" dirty="0" err="1">
                <a:cs typeface="Times New Roman"/>
              </a:rPr>
              <a:t>clase</a:t>
            </a:r>
            <a:r>
              <a:rPr sz="2400" spc="5" dirty="0">
                <a:cs typeface="Times New Roman"/>
              </a:rPr>
              <a:t> </a:t>
            </a:r>
            <a:r>
              <a:rPr sz="2400" spc="-10" dirty="0">
                <a:cs typeface="Times New Roman"/>
              </a:rPr>
              <a:t>(</a:t>
            </a:r>
            <a:r>
              <a:rPr sz="2400" dirty="0">
                <a:cs typeface="Times New Roman"/>
              </a:rPr>
              <a:t>i</a:t>
            </a:r>
            <a:r>
              <a:rPr sz="2400" spc="-20" dirty="0">
                <a:cs typeface="Times New Roman"/>
              </a:rPr>
              <a:t>z</a:t>
            </a:r>
            <a:r>
              <a:rPr sz="2400" dirty="0">
                <a:cs typeface="Times New Roman"/>
              </a:rPr>
              <a:t>quierda</a:t>
            </a:r>
            <a:r>
              <a:rPr sz="2400" spc="15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a de</a:t>
            </a:r>
            <a:r>
              <a:rPr sz="2400" spc="-50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echa</a:t>
            </a:r>
            <a:r>
              <a:rPr sz="2400" spc="5" dirty="0">
                <a:cs typeface="Times New Roman"/>
              </a:rPr>
              <a:t>)</a:t>
            </a:r>
            <a:r>
              <a:rPr sz="2400" dirty="0">
                <a:cs typeface="Times New Roman"/>
              </a:rPr>
              <a:t>.</a:t>
            </a:r>
          </a:p>
          <a:p>
            <a:pPr marL="53975" marR="5080" algn="just">
              <a:lnSpc>
                <a:spcPct val="100000"/>
              </a:lnSpc>
              <a:spcBef>
                <a:spcPts val="1640"/>
              </a:spcBef>
            </a:pPr>
            <a:r>
              <a:rPr sz="2400" dirty="0">
                <a:cs typeface="Times New Roman"/>
              </a:rPr>
              <a:t>Los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bits </a:t>
            </a:r>
            <a:r>
              <a:rPr sz="2400" spc="-50" dirty="0" err="1">
                <a:cs typeface="Times New Roman"/>
              </a:rPr>
              <a:t>r</a:t>
            </a:r>
            <a:r>
              <a:rPr sz="2400" spc="-10" dirty="0" err="1">
                <a:cs typeface="Times New Roman"/>
              </a:rPr>
              <a:t>e</a:t>
            </a:r>
            <a:r>
              <a:rPr sz="2400" dirty="0" err="1">
                <a:cs typeface="Times New Roman"/>
              </a:rPr>
              <a:t>stantes</a:t>
            </a:r>
            <a:r>
              <a:rPr sz="2400" dirty="0">
                <a:cs typeface="Times New Roman"/>
              </a:rPr>
              <a:t> son </a:t>
            </a:r>
            <a:r>
              <a:rPr sz="2400" dirty="0" err="1">
                <a:cs typeface="Times New Roman"/>
              </a:rPr>
              <a:t>utili</a:t>
            </a:r>
            <a:r>
              <a:rPr sz="2400" spc="-20" dirty="0" err="1">
                <a:cs typeface="Times New Roman"/>
              </a:rPr>
              <a:t>z</a:t>
            </a:r>
            <a:r>
              <a:rPr sz="2400" dirty="0" err="1">
                <a:cs typeface="Times New Roman"/>
              </a:rPr>
              <a:t>ados</a:t>
            </a:r>
            <a:r>
              <a:rPr lang="es-ES" sz="2400" dirty="0">
                <a:cs typeface="Times New Roman"/>
              </a:rPr>
              <a:t> </a:t>
            </a:r>
            <a:r>
              <a:rPr sz="2400" dirty="0">
                <a:cs typeface="Times New Roman"/>
              </a:rPr>
              <a:t>para </a:t>
            </a:r>
            <a:r>
              <a:rPr sz="2400" dirty="0" err="1">
                <a:cs typeface="Times New Roman"/>
              </a:rPr>
              <a:t>numerar</a:t>
            </a:r>
            <a:r>
              <a:rPr sz="2400" dirty="0">
                <a:cs typeface="Times New Roman"/>
              </a:rPr>
              <a:t> </a:t>
            </a:r>
            <a:r>
              <a:rPr sz="2400" dirty="0" err="1">
                <a:cs typeface="Times New Roman"/>
              </a:rPr>
              <a:t>cada</a:t>
            </a:r>
            <a:r>
              <a:rPr sz="2400" dirty="0">
                <a:cs typeface="Times New Roman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host</a:t>
            </a:r>
            <a:r>
              <a:rPr sz="240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400" dirty="0">
                <a:cs typeface="Times New Roman"/>
              </a:rPr>
              <a:t>dent</a:t>
            </a:r>
            <a:r>
              <a:rPr sz="2400" spc="-45" dirty="0">
                <a:cs typeface="Times New Roman"/>
              </a:rPr>
              <a:t>r</a:t>
            </a:r>
            <a:r>
              <a:rPr sz="2400" dirty="0">
                <a:cs typeface="Times New Roman"/>
              </a:rPr>
              <a:t>o </a:t>
            </a:r>
            <a:r>
              <a:rPr sz="2400" spc="-5" dirty="0">
                <a:cs typeface="Times New Roman"/>
              </a:rPr>
              <a:t>d</a:t>
            </a:r>
            <a:r>
              <a:rPr sz="2400" dirty="0">
                <a:cs typeface="Times New Roman"/>
              </a:rPr>
              <a:t>e cada </a:t>
            </a:r>
            <a:r>
              <a:rPr sz="2400" dirty="0" err="1">
                <a:cs typeface="Times New Roman"/>
              </a:rPr>
              <a:t>sub</a:t>
            </a:r>
            <a:r>
              <a:rPr sz="2400" spc="-50" dirty="0" err="1">
                <a:cs typeface="Times New Roman"/>
              </a:rPr>
              <a:t>r</a:t>
            </a:r>
            <a:r>
              <a:rPr sz="2400" dirty="0" err="1">
                <a:cs typeface="Times New Roman"/>
              </a:rPr>
              <a:t>ed</a:t>
            </a:r>
            <a:r>
              <a:rPr sz="2400" dirty="0">
                <a:cs typeface="Times New Roman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BA4FBD-EA83-48F1-8433-5ABE0ADEF2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C8F71DD-B7A0-4F47-9B80-F55EF0AE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4149080"/>
            <a:ext cx="5381625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1412776"/>
            <a:ext cx="7686040" cy="14234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solidFill>
                  <a:srgbClr val="3333CC"/>
                </a:solidFill>
                <a:cs typeface="Times New Roman"/>
              </a:rPr>
              <a:t>1)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Ident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fi</a:t>
            </a:r>
            <a:r>
              <a:rPr sz="2000" spc="-15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ar</a:t>
            </a:r>
            <a:r>
              <a:rPr sz="2000" spc="229" dirty="0">
                <a:cs typeface="Times New Roman"/>
              </a:rPr>
              <a:t> </a:t>
            </a:r>
            <a:r>
              <a:rPr sz="2000" spc="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c</a:t>
            </a:r>
            <a:r>
              <a:rPr sz="2000" dirty="0">
                <a:cs typeface="Times New Roman"/>
              </a:rPr>
              <a:t>las</a:t>
            </a:r>
            <a:r>
              <a:rPr sz="2000" spc="5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,</a:t>
            </a:r>
            <a:r>
              <a:rPr sz="2000" spc="26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bytes</a:t>
            </a:r>
            <a:r>
              <a:rPr sz="2000" spc="285" dirty="0">
                <a:cs typeface="Times New Roman"/>
              </a:rPr>
              <a:t> </a:t>
            </a:r>
            <a:r>
              <a:rPr sz="2000" spc="-50" dirty="0">
                <a:cs typeface="Times New Roman"/>
              </a:rPr>
              <a:t>r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servados</a:t>
            </a:r>
            <a:r>
              <a:rPr sz="2000" spc="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por</a:t>
            </a:r>
            <a:r>
              <a:rPr sz="2000" spc="229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clase</a:t>
            </a:r>
            <a:r>
              <a:rPr sz="2000" spc="27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27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la </a:t>
            </a:r>
            <a:r>
              <a:rPr sz="2000" dirty="0">
                <a:cs typeface="Times New Roman"/>
              </a:rPr>
              <a:t>po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ción orig</a:t>
            </a:r>
            <a:r>
              <a:rPr sz="2000" spc="5" dirty="0">
                <a:cs typeface="Times New Roman"/>
              </a:rPr>
              <a:t>i</a:t>
            </a:r>
            <a:r>
              <a:rPr sz="2000" dirty="0">
                <a:cs typeface="Times New Roman"/>
              </a:rPr>
              <a:t>nal</a:t>
            </a:r>
            <a:r>
              <a:rPr sz="2000" spc="-3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bits para hosts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5446" y="366126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34506" y="3874574"/>
            <a:ext cx="70104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01076" y="3661265"/>
            <a:ext cx="127381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Bytes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33009" y="2836243"/>
          <a:ext cx="4876799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4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539552" y="4244063"/>
            <a:ext cx="7686040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2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lang="es-ES" sz="2000" dirty="0">
                <a:cs typeface="Times New Roman"/>
              </a:rPr>
              <a:t>dentificar los bits para subredes y los bits para hosts</a:t>
            </a:r>
            <a:endParaRPr sz="2000" dirty="0">
              <a:cs typeface="Times New Roman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18FDB048-32FE-4879-BC5B-EF3ACF531B33}"/>
              </a:ext>
            </a:extLst>
          </p:cNvPr>
          <p:cNvSpPr txBox="1"/>
          <p:nvPr/>
        </p:nvSpPr>
        <p:spPr>
          <a:xfrm>
            <a:off x="2079330" y="5937995"/>
            <a:ext cx="89916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1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5" dirty="0">
                <a:latin typeface="Times New Roman"/>
                <a:cs typeface="Times New Roman"/>
              </a:rPr>
              <a:t>s</a:t>
            </a:r>
            <a:r>
              <a:rPr sz="1400" b="1" dirty="0">
                <a:latin typeface="Times New Roman"/>
                <a:cs typeface="Times New Roman"/>
              </a:rPr>
              <a:t>er</a:t>
            </a:r>
            <a:r>
              <a:rPr sz="1400" b="1" spc="5" dirty="0">
                <a:latin typeface="Times New Roman"/>
                <a:cs typeface="Times New Roman"/>
              </a:rPr>
              <a:t>v</a:t>
            </a:r>
            <a:r>
              <a:rPr sz="1400" b="1" dirty="0">
                <a:latin typeface="Times New Roman"/>
                <a:cs typeface="Times New Roman"/>
              </a:rPr>
              <a:t>ados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724984C6-A7FF-4492-85F5-09306FC353AF}"/>
              </a:ext>
            </a:extLst>
          </p:cNvPr>
          <p:cNvSpPr txBox="1"/>
          <p:nvPr/>
        </p:nvSpPr>
        <p:spPr>
          <a:xfrm>
            <a:off x="2178390" y="6151110"/>
            <a:ext cx="701675" cy="204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por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clase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0E8FCEF-325F-4D04-9533-6C42FE9E106A}"/>
              </a:ext>
            </a:extLst>
          </p:cNvPr>
          <p:cNvSpPr txBox="1"/>
          <p:nvPr/>
        </p:nvSpPr>
        <p:spPr>
          <a:xfrm>
            <a:off x="5276123" y="5947275"/>
            <a:ext cx="1133475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hosts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D3B51151-D7D3-41F0-9DFC-81F4C42638AD}"/>
              </a:ext>
            </a:extLst>
          </p:cNvPr>
          <p:cNvSpPr txBox="1"/>
          <p:nvPr/>
        </p:nvSpPr>
        <p:spPr>
          <a:xfrm>
            <a:off x="3458804" y="5981175"/>
            <a:ext cx="1417320" cy="20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latin typeface="Times New Roman"/>
                <a:cs typeface="Times New Roman"/>
              </a:rPr>
              <a:t>bits</a:t>
            </a:r>
            <a:r>
              <a:rPr sz="1400" b="1" spc="-2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para</a:t>
            </a:r>
            <a:r>
              <a:rPr sz="1400" b="1" spc="-1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sub</a:t>
            </a:r>
            <a:r>
              <a:rPr sz="1400" b="1" spc="-30" dirty="0">
                <a:latin typeface="Times New Roman"/>
                <a:cs typeface="Times New Roman"/>
              </a:rPr>
              <a:t>r</a:t>
            </a:r>
            <a:r>
              <a:rPr sz="1400" b="1" dirty="0">
                <a:latin typeface="Times New Roman"/>
                <a:cs typeface="Times New Roman"/>
              </a:rPr>
              <a:t>edes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17" name="object 3">
            <a:extLst>
              <a:ext uri="{FF2B5EF4-FFF2-40B4-BE49-F238E27FC236}">
                <a16:creationId xmlns:a16="http://schemas.microsoft.com/office/drawing/2014/main" id="{DB8AFD55-DE6F-4903-AF7A-F32178BA1325}"/>
              </a:ext>
            </a:extLst>
          </p:cNvPr>
          <p:cNvGraphicFramePr>
            <a:graphicFrameLocks noGrp="1"/>
          </p:cNvGraphicFramePr>
          <p:nvPr/>
        </p:nvGraphicFramePr>
        <p:xfrm>
          <a:off x="1862677" y="4660401"/>
          <a:ext cx="4876797" cy="12438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78701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26099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5555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3333CC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898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42238" y="1450167"/>
            <a:ext cx="7818193" cy="111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3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Identificar el  </a:t>
            </a:r>
            <a:r>
              <a:rPr lang="es-ES" sz="2000" b="1" dirty="0">
                <a:cs typeface="Times New Roman"/>
              </a:rPr>
              <a:t>Byte  Crítico</a:t>
            </a:r>
            <a:r>
              <a:rPr lang="es-ES" sz="200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552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3C12018B-9DB4-4D66-94E6-BB063DA1BB74}"/>
              </a:ext>
            </a:extLst>
          </p:cNvPr>
          <p:cNvSpPr txBox="1"/>
          <p:nvPr/>
        </p:nvSpPr>
        <p:spPr>
          <a:xfrm>
            <a:off x="1295936" y="361437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A9E61E45-9F21-441B-B759-3DD4BB841B13}"/>
              </a:ext>
            </a:extLst>
          </p:cNvPr>
          <p:cNvSpPr txBox="1"/>
          <p:nvPr/>
        </p:nvSpPr>
        <p:spPr>
          <a:xfrm>
            <a:off x="2936744" y="360913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CB1D6EEB-6B13-4492-B8E4-3C9F16795CB5}"/>
              </a:ext>
            </a:extLst>
          </p:cNvPr>
          <p:cNvGraphicFramePr>
            <a:graphicFrameLocks noGrp="1"/>
          </p:cNvGraphicFramePr>
          <p:nvPr/>
        </p:nvGraphicFramePr>
        <p:xfrm>
          <a:off x="971600" y="274178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AB4CFE23-31D0-46E0-B680-1F11777D306D}"/>
              </a:ext>
            </a:extLst>
          </p:cNvPr>
          <p:cNvSpPr txBox="1"/>
          <p:nvPr/>
        </p:nvSpPr>
        <p:spPr>
          <a:xfrm>
            <a:off x="971600" y="4389870"/>
            <a:ext cx="4948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dirty="0"/>
              <a:t>  </a:t>
            </a:r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EACE153-68AC-4FB0-8637-F818E1FE9716}"/>
              </a:ext>
            </a:extLst>
          </p:cNvPr>
          <p:cNvSpPr/>
          <p:nvPr/>
        </p:nvSpPr>
        <p:spPr>
          <a:xfrm>
            <a:off x="3409999" y="2741783"/>
            <a:ext cx="1214263" cy="2127377"/>
          </a:xfrm>
          <a:prstGeom prst="rect">
            <a:avLst/>
          </a:prstGeom>
          <a:noFill/>
          <a:ln w="63500">
            <a:solidFill>
              <a:srgbClr val="EE22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3" name="object 50">
            <a:extLst>
              <a:ext uri="{FF2B5EF4-FFF2-40B4-BE49-F238E27FC236}">
                <a16:creationId xmlns:a16="http://schemas.microsoft.com/office/drawing/2014/main" id="{F8AF7685-303E-434A-83FC-C9A88FF87F59}"/>
              </a:ext>
            </a:extLst>
          </p:cNvPr>
          <p:cNvSpPr txBox="1"/>
          <p:nvPr/>
        </p:nvSpPr>
        <p:spPr>
          <a:xfrm>
            <a:off x="3409998" y="519900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EE22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EE22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275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978" y="1163267"/>
            <a:ext cx="7818193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1915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Desar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</a:t>
            </a:r>
            <a:r>
              <a:rPr sz="2000" spc="-10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la  </a:t>
            </a:r>
            <a:r>
              <a:rPr sz="2000" spc="-25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esqu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ma  </a:t>
            </a:r>
            <a:r>
              <a:rPr sz="2000" spc="-240" dirty="0">
                <a:cs typeface="Times New Roman"/>
              </a:rPr>
              <a:t> </a:t>
            </a:r>
            <a:r>
              <a:rPr sz="2000" spc="-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 </a:t>
            </a:r>
            <a:r>
              <a:rPr sz="2000" spc="-24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6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ecciona</a:t>
            </a:r>
            <a:r>
              <a:rPr sz="2000" spc="-10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ie</a:t>
            </a:r>
            <a:r>
              <a:rPr sz="2000" spc="-10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to  </a:t>
            </a:r>
            <a:r>
              <a:rPr sz="2000" spc="-2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ap</a:t>
            </a:r>
            <a:r>
              <a:rPr sz="2000" spc="-50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opiado utili</a:t>
            </a:r>
            <a:r>
              <a:rPr sz="2000" spc="-20" dirty="0">
                <a:cs typeface="Times New Roman"/>
              </a:rPr>
              <a:t>z</a:t>
            </a:r>
            <a:r>
              <a:rPr sz="2000" dirty="0">
                <a:cs typeface="Times New Roman"/>
              </a:rPr>
              <a:t>ando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8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di</a:t>
            </a:r>
            <a:r>
              <a:rPr sz="2000" spc="-45" dirty="0">
                <a:cs typeface="Times New Roman"/>
              </a:rPr>
              <a:t>r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cc</a:t>
            </a:r>
            <a:r>
              <a:rPr sz="2000" dirty="0">
                <a:cs typeface="Times New Roman"/>
              </a:rPr>
              <a:t>ión </a:t>
            </a:r>
            <a:r>
              <a:rPr sz="2000" spc="-275" dirty="0">
                <a:cs typeface="Times New Roman"/>
              </a:rPr>
              <a:t> </a:t>
            </a:r>
            <a:r>
              <a:rPr sz="2000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spc="-27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-280" dirty="0"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13 </a:t>
            </a:r>
            <a:r>
              <a:rPr sz="2000" b="1" spc="-28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bits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ados </a:t>
            </a:r>
            <a:r>
              <a:rPr sz="2000" b="1" spc="-27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para c</a:t>
            </a:r>
            <a:r>
              <a:rPr sz="2000" b="1" spc="-5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ear</a:t>
            </a:r>
            <a:r>
              <a:rPr sz="2000" b="1" spc="-60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sub</a:t>
            </a:r>
            <a:r>
              <a:rPr sz="2000" b="1" spc="-5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edes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256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E8D4F0C9-3C3A-408E-BEE2-DF2BA3FD26FC}"/>
              </a:ext>
            </a:extLst>
          </p:cNvPr>
          <p:cNvSpPr txBox="1"/>
          <p:nvPr/>
        </p:nvSpPr>
        <p:spPr>
          <a:xfrm>
            <a:off x="728980" y="1903252"/>
            <a:ext cx="7686040" cy="4924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4</a:t>
            </a:r>
            <a:r>
              <a:rPr sz="2000" dirty="0">
                <a:cs typeface="Times New Roman"/>
              </a:rPr>
              <a:t>)</a:t>
            </a:r>
            <a:r>
              <a:rPr lang="es-ES" sz="2000" dirty="0">
                <a:cs typeface="Times New Roman"/>
              </a:rPr>
              <a:t> Calcular la </a:t>
            </a:r>
            <a:r>
              <a:rPr lang="es-ES" sz="2000" b="1" dirty="0">
                <a:cs typeface="Times New Roman"/>
              </a:rPr>
              <a:t>máscara </a:t>
            </a:r>
            <a:r>
              <a:rPr lang="es-ES" sz="2000" dirty="0">
                <a:cs typeface="Times New Roman"/>
              </a:rPr>
              <a:t>en decimal: 255.255.</a:t>
            </a:r>
            <a:r>
              <a:rPr lang="es-ES" sz="2000" b="1" dirty="0">
                <a:highlight>
                  <a:srgbClr val="FFFF00"/>
                </a:highlight>
                <a:cs typeface="Times New Roman"/>
              </a:rPr>
              <a:t>248.</a:t>
            </a:r>
            <a:r>
              <a:rPr lang="es-ES" sz="2000" dirty="0">
                <a:cs typeface="Times New Roman"/>
              </a:rPr>
              <a:t>0</a:t>
            </a: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2000" dirty="0"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endParaRPr lang="es-ES" sz="800" dirty="0">
              <a:solidFill>
                <a:srgbClr val="3333CC"/>
              </a:solidFill>
              <a:cs typeface="Times New Roman"/>
            </a:endParaRPr>
          </a:p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5) </a:t>
            </a:r>
            <a:r>
              <a:rPr lang="es-ES" sz="2000" dirty="0">
                <a:cs typeface="Times New Roman"/>
              </a:rPr>
              <a:t>Calcular el </a:t>
            </a:r>
            <a:r>
              <a:rPr lang="es-ES" sz="2000" b="1" dirty="0">
                <a:cs typeface="Times New Roman"/>
              </a:rPr>
              <a:t>valor del desplazamiento</a:t>
            </a:r>
            <a:r>
              <a:rPr lang="es-ES" sz="2000" dirty="0">
                <a:cs typeface="Times New Roman"/>
              </a:rPr>
              <a:t> en el Byte crítico. Al  valor de </a:t>
            </a:r>
            <a:r>
              <a:rPr lang="es-ES" sz="2000" b="1" dirty="0">
                <a:cs typeface="Times New Roman"/>
              </a:rPr>
              <a:t>256 </a:t>
            </a:r>
            <a:r>
              <a:rPr lang="es-ES" sz="2000" dirty="0">
                <a:cs typeface="Times New Roman"/>
              </a:rPr>
              <a:t>le restas el valor de la máscara en el </a:t>
            </a:r>
            <a:r>
              <a:rPr lang="es-ES" sz="2000" b="1" dirty="0">
                <a:cs typeface="Times New Roman"/>
              </a:rPr>
              <a:t>Byte Critico </a:t>
            </a:r>
            <a:r>
              <a:rPr lang="es-ES" sz="2000" dirty="0">
                <a:cs typeface="Times New Roman"/>
              </a:rPr>
              <a:t>(decimal)</a:t>
            </a:r>
            <a:r>
              <a:rPr lang="es-ES" sz="2000" b="1" dirty="0">
                <a:cs typeface="Times New Roman"/>
              </a:rPr>
              <a:t> </a:t>
            </a:r>
            <a:r>
              <a:rPr lang="es-ES" sz="2000" dirty="0">
                <a:cs typeface="Times New Roman"/>
              </a:rPr>
              <a:t>y este es el valor del desplazamiento de cada subred.</a:t>
            </a:r>
          </a:p>
          <a:p>
            <a:pPr marL="12700" marR="77470">
              <a:lnSpc>
                <a:spcPct val="100000"/>
              </a:lnSpc>
              <a:spcBef>
                <a:spcPts val="1475"/>
              </a:spcBef>
            </a:pPr>
            <a:r>
              <a:rPr lang="es-ES" sz="2000" b="1" dirty="0">
                <a:cs typeface="Times New Roman"/>
              </a:rPr>
              <a:t>      256 – 248 = 8      </a:t>
            </a:r>
            <a:r>
              <a:rPr lang="es-ES" sz="2000" b="1" dirty="0">
                <a:solidFill>
                  <a:srgbClr val="FF0000"/>
                </a:solidFill>
                <a:cs typeface="Times New Roman"/>
              </a:rPr>
              <a:t>El desplazamiento es de 8 en el byte crítico</a:t>
            </a:r>
            <a:endParaRPr sz="2000" dirty="0">
              <a:solidFill>
                <a:srgbClr val="FF0000"/>
              </a:solidFill>
              <a:cs typeface="Times New Roman"/>
            </a:endParaRPr>
          </a:p>
        </p:txBody>
      </p:sp>
      <p:sp>
        <p:nvSpPr>
          <p:cNvPr id="6" name="object 48">
            <a:extLst>
              <a:ext uri="{FF2B5EF4-FFF2-40B4-BE49-F238E27FC236}">
                <a16:creationId xmlns:a16="http://schemas.microsoft.com/office/drawing/2014/main" id="{8D3BCFEC-DF7B-4433-82CD-720E7E29418A}"/>
              </a:ext>
            </a:extLst>
          </p:cNvPr>
          <p:cNvSpPr txBox="1"/>
          <p:nvPr/>
        </p:nvSpPr>
        <p:spPr>
          <a:xfrm>
            <a:off x="1012833" y="3113691"/>
            <a:ext cx="55308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R=8</a:t>
            </a:r>
          </a:p>
        </p:txBody>
      </p:sp>
      <p:sp>
        <p:nvSpPr>
          <p:cNvPr id="7" name="object 49">
            <a:extLst>
              <a:ext uri="{FF2B5EF4-FFF2-40B4-BE49-F238E27FC236}">
                <a16:creationId xmlns:a16="http://schemas.microsoft.com/office/drawing/2014/main" id="{2CBCB924-9746-474D-BF9C-FA50C47DE05A}"/>
              </a:ext>
            </a:extLst>
          </p:cNvPr>
          <p:cNvSpPr txBox="1"/>
          <p:nvPr/>
        </p:nvSpPr>
        <p:spPr>
          <a:xfrm>
            <a:off x="2653641" y="3108452"/>
            <a:ext cx="248983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857375" algn="l"/>
              </a:tabLst>
            </a:pPr>
            <a:r>
              <a:rPr sz="2400" dirty="0">
                <a:latin typeface="Times New Roman"/>
                <a:cs typeface="Times New Roman"/>
              </a:rPr>
              <a:t>s=13	h=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</a:p>
        </p:txBody>
      </p:sp>
      <p:graphicFrame>
        <p:nvGraphicFramePr>
          <p:cNvPr id="8" name="object 47">
            <a:extLst>
              <a:ext uri="{FF2B5EF4-FFF2-40B4-BE49-F238E27FC236}">
                <a16:creationId xmlns:a16="http://schemas.microsoft.com/office/drawing/2014/main" id="{59E8E50E-F09F-435D-9431-089383BC307A}"/>
              </a:ext>
            </a:extLst>
          </p:cNvPr>
          <p:cNvGraphicFramePr>
            <a:graphicFrameLocks noGrp="1"/>
          </p:cNvGraphicFramePr>
          <p:nvPr/>
        </p:nvGraphicFramePr>
        <p:xfrm>
          <a:off x="688497" y="2241102"/>
          <a:ext cx="4876798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15239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1524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B w="9144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FF3300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  <a:lnB w="9144">
                      <a:solidFill>
                        <a:srgbClr val="000000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R w="9144">
                      <a:solidFill>
                        <a:srgbClr val="000000"/>
                      </a:solidFill>
                      <a:prstDash val="solid"/>
                    </a:lnR>
                    <a:lnT w="914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8">
                  <a:txBody>
                    <a:bodyPr/>
                    <a:lstStyle/>
                    <a:p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144">
                      <a:solidFill>
                        <a:srgbClr val="000000"/>
                      </a:solidFill>
                      <a:prstDash val="solid"/>
                    </a:lnL>
                    <a:lnT w="9144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4F62F342-7AF7-4FF0-95F6-CF99BB0C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781" y="2636912"/>
            <a:ext cx="3432838" cy="189127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1E01598-ECE6-4156-92C4-7DF10EC1FBAD}"/>
              </a:ext>
            </a:extLst>
          </p:cNvPr>
          <p:cNvSpPr txBox="1"/>
          <p:nvPr/>
        </p:nvSpPr>
        <p:spPr>
          <a:xfrm>
            <a:off x="688497" y="3889190"/>
            <a:ext cx="4948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11111111  .    11111111  .   11111000   . 00000000</a:t>
            </a:r>
            <a:r>
              <a:rPr lang="es-ES" b="1" dirty="0">
                <a:solidFill>
                  <a:srgbClr val="0070C0"/>
                </a:solidFill>
              </a:rPr>
              <a:t>           </a:t>
            </a:r>
          </a:p>
          <a:p>
            <a:r>
              <a:rPr lang="es-ES" b="1" dirty="0">
                <a:solidFill>
                  <a:srgbClr val="0070C0"/>
                </a:solidFill>
              </a:rPr>
              <a:t>      255       .         255        .        248         .        0</a:t>
            </a:r>
          </a:p>
          <a:p>
            <a:r>
              <a:rPr lang="es-ES" dirty="0"/>
              <a:t>    </a:t>
            </a:r>
            <a:endParaRPr lang="es-MX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CB0CA802-24F8-444B-9662-72D800B24122}"/>
              </a:ext>
            </a:extLst>
          </p:cNvPr>
          <p:cNvSpPr/>
          <p:nvPr/>
        </p:nvSpPr>
        <p:spPr>
          <a:xfrm>
            <a:off x="6478996" y="3897413"/>
            <a:ext cx="255960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1AB475EC-FC5E-4383-9A25-7CE285BA5A68}"/>
              </a:ext>
            </a:extLst>
          </p:cNvPr>
          <p:cNvSpPr/>
          <p:nvPr/>
        </p:nvSpPr>
        <p:spPr>
          <a:xfrm>
            <a:off x="3126896" y="2241103"/>
            <a:ext cx="1214263" cy="2440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object 50">
            <a:extLst>
              <a:ext uri="{FF2B5EF4-FFF2-40B4-BE49-F238E27FC236}">
                <a16:creationId xmlns:a16="http://schemas.microsoft.com/office/drawing/2014/main" id="{94211E0E-D543-4AF3-8665-FAD72E3A994A}"/>
              </a:ext>
            </a:extLst>
          </p:cNvPr>
          <p:cNvSpPr txBox="1"/>
          <p:nvPr/>
        </p:nvSpPr>
        <p:spPr>
          <a:xfrm>
            <a:off x="3126895" y="4698323"/>
            <a:ext cx="121426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yte </a:t>
            </a:r>
            <a:r>
              <a:rPr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ES" sz="1600" b="1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rítico</a:t>
            </a:r>
            <a:endParaRPr sz="16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602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5625" y="1202477"/>
            <a:ext cx="7818193" cy="8617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2000" dirty="0">
                <a:solidFill>
                  <a:srgbClr val="3333CC"/>
                </a:solidFill>
                <a:cs typeface="Times New Roman"/>
              </a:rPr>
              <a:t>6</a:t>
            </a:r>
            <a:r>
              <a:rPr sz="2000" dirty="0">
                <a:solidFill>
                  <a:srgbClr val="3333CC"/>
                </a:solidFill>
                <a:cs typeface="Times New Roman"/>
              </a:rPr>
              <a:t>)</a:t>
            </a:r>
            <a:r>
              <a:rPr sz="2000" spc="280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Utilizar el desplazamiento calculado en el paso 4 y crear la información de las primeras cuatro subredes. Recuerda que el desplazamiento se da en el </a:t>
            </a:r>
            <a:r>
              <a:rPr lang="es-ES" b="1" dirty="0">
                <a:cs typeface="Times New Roman"/>
              </a:rPr>
              <a:t>Byte Crítico</a:t>
            </a:r>
            <a:r>
              <a:rPr lang="es-ES" dirty="0">
                <a:cs typeface="Times New Roman"/>
              </a:rPr>
              <a:t>. D</a:t>
            </a:r>
            <a:r>
              <a:rPr lang="es-MX" dirty="0" err="1">
                <a:cs typeface="Times New Roman"/>
              </a:rPr>
              <a:t>i</a:t>
            </a:r>
            <a:r>
              <a:rPr lang="es-MX" spc="-45" dirty="0" err="1">
                <a:cs typeface="Times New Roman"/>
              </a:rPr>
              <a:t>r</a:t>
            </a:r>
            <a:r>
              <a:rPr lang="es-MX" dirty="0" err="1">
                <a:cs typeface="Times New Roman"/>
              </a:rPr>
              <a:t>e</a:t>
            </a:r>
            <a:r>
              <a:rPr lang="es-MX" spc="-10" dirty="0" err="1">
                <a:cs typeface="Times New Roman"/>
              </a:rPr>
              <a:t>cc</a:t>
            </a:r>
            <a:r>
              <a:rPr lang="es-MX" dirty="0" err="1">
                <a:cs typeface="Times New Roman"/>
              </a:rPr>
              <a:t>ión</a:t>
            </a:r>
            <a:r>
              <a:rPr lang="es-MX" dirty="0">
                <a:cs typeface="Times New Roman"/>
              </a:rPr>
              <a:t> de red: </a:t>
            </a:r>
            <a:r>
              <a:rPr lang="es-MX" spc="-275" dirty="0">
                <a:cs typeface="Times New Roman"/>
              </a:rPr>
              <a:t> </a:t>
            </a:r>
            <a:r>
              <a:rPr lang="es-MX" b="1" spc="-13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12.0.0.0</a:t>
            </a:r>
            <a:r>
              <a:rPr lang="es-MX" b="1" dirty="0">
                <a:solidFill>
                  <a:srgbClr val="3333CC"/>
                </a:solidFill>
                <a:cs typeface="Times New Roman"/>
              </a:rPr>
              <a:t> </a:t>
            </a:r>
            <a:r>
              <a:rPr lang="es-ES" dirty="0">
                <a:cs typeface="Times New Roman"/>
              </a:rPr>
              <a:t>y máscara de subred: 255.</a:t>
            </a:r>
            <a:r>
              <a:rPr lang="es-ES" b="1" dirty="0">
                <a:cs typeface="Times New Roman"/>
              </a:rPr>
              <a:t>255.248</a:t>
            </a:r>
            <a:r>
              <a:rPr lang="es-ES" dirty="0">
                <a:cs typeface="Times New Roman"/>
              </a:rPr>
              <a:t>.0</a:t>
            </a:r>
            <a:endParaRPr dirty="0">
              <a:cs typeface="Times New Roman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BC79532-5A5F-4203-8150-F7E4826F5BF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</a:t>
            </a: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90AB81C7-C18B-44F6-9D4A-64ABAAB22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10031"/>
              </p:ext>
            </p:extLst>
          </p:nvPr>
        </p:nvGraphicFramePr>
        <p:xfrm>
          <a:off x="595626" y="2155463"/>
          <a:ext cx="7818192" cy="32811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8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01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7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33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40828">
                <a:tc>
                  <a:txBody>
                    <a:bodyPr/>
                    <a:lstStyle/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ts val="213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88620" indent="0" algn="ctr">
                        <a:lnSpc>
                          <a:spcPts val="2100"/>
                        </a:lnSpc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subred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74320" marR="180340" indent="-9017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era</a:t>
                      </a:r>
                      <a:r>
                        <a:rPr sz="1400" b="1" spc="-1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06400" marR="404495" indent="3175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Últ</a:t>
                      </a:r>
                      <a:r>
                        <a:rPr sz="1400" b="1" spc="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sz="1400" b="1" spc="-1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 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válida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marR="422909" indent="0" algn="ctr">
                        <a:lnSpc>
                          <a:spcPts val="21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b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dc</a:t>
                      </a:r>
                      <a:r>
                        <a:rPr sz="1400" b="1" spc="5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112.0.0.1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112.0.7.254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3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0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.0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112.0.8.1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112.0.15.254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112.0.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8+7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.255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3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87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31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2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331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>
                      <a:solidFill>
                        <a:srgbClr val="000000"/>
                      </a:solidFill>
                      <a:prstDash val="soli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>
                      <a:solidFill>
                        <a:srgbClr val="000000"/>
                      </a:solidFill>
                      <a:prstDash val="solid"/>
                    </a:lnL>
                    <a:lnR w="8061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>
                      <a:solidFill>
                        <a:srgbClr val="000000"/>
                      </a:solidFill>
                      <a:prstDash val="soli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823439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555123"/>
                  </a:ext>
                </a:extLst>
              </a:tr>
              <a:tr h="27461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59">
                      <a:solidFill>
                        <a:srgbClr val="000000"/>
                      </a:solidFill>
                      <a:prstDash val="solid"/>
                    </a:lnL>
                    <a:lnR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1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806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064">
                      <a:solidFill>
                        <a:srgbClr val="000000"/>
                      </a:solidFill>
                      <a:prstDash val="solid"/>
                    </a:lnR>
                    <a:lnT w="8222">
                      <a:solidFill>
                        <a:srgbClr val="000000"/>
                      </a:solidFill>
                      <a:prstDash val="solid"/>
                    </a:lnT>
                    <a:lnB w="8222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336757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63B90FB5-9F49-416E-9F07-AB2D728C2F86}"/>
              </a:ext>
            </a:extLst>
          </p:cNvPr>
          <p:cNvSpPr txBox="1"/>
          <p:nvPr/>
        </p:nvSpPr>
        <p:spPr>
          <a:xfrm>
            <a:off x="595626" y="5583454"/>
            <a:ext cx="7818193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sz="1600" b="1" dirty="0">
                <a:cs typeface="Times New Roman"/>
              </a:rPr>
              <a:t>Dirección de broadcast: </a:t>
            </a:r>
            <a:r>
              <a:rPr lang="es-ES" sz="1600" dirty="0">
                <a:cs typeface="Times New Roman"/>
              </a:rPr>
              <a:t>Los valores a la izquierda del byte crítico no cambian, lo que cambia es el byte crítico y lo que se encuentra a la derecha. Todo lo que se encuentre a la derecha del byte crítico le corresponde el valor numérico de </a:t>
            </a:r>
            <a:r>
              <a:rPr lang="es-ES" sz="1600" b="1" dirty="0">
                <a:cs typeface="Times New Roman"/>
              </a:rPr>
              <a:t>255</a:t>
            </a:r>
            <a:r>
              <a:rPr lang="es-ES" sz="1600" dirty="0">
                <a:cs typeface="Times New Roman"/>
              </a:rPr>
              <a:t>. Al byte crítico le corresponde el </a:t>
            </a:r>
            <a:r>
              <a:rPr lang="es-ES" sz="1600" b="1" dirty="0">
                <a:cs typeface="Times New Roman"/>
              </a:rPr>
              <a:t>valor inicial del byte crítico +</a:t>
            </a:r>
            <a:r>
              <a:rPr lang="es-ES" sz="1600" dirty="0">
                <a:cs typeface="Times New Roman"/>
              </a:rPr>
              <a:t> </a:t>
            </a:r>
            <a:r>
              <a:rPr lang="es-ES" sz="1600" b="1" dirty="0">
                <a:cs typeface="Times New Roman"/>
              </a:rPr>
              <a:t>desplazamiento – 1</a:t>
            </a:r>
            <a:r>
              <a:rPr lang="es-ES" sz="160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9510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685800" y="16002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685800" y="22860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694093" y="3422382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916939" y="1614195"/>
            <a:ext cx="7385050" cy="33085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Diseñado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al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inicio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-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1</a:t>
            </a:r>
            <a:r>
              <a:rPr sz="2000" b="1" spc="-10" dirty="0">
                <a:cs typeface="Times New Roman"/>
              </a:rPr>
              <a:t>9</a:t>
            </a:r>
            <a:r>
              <a:rPr sz="2000" b="1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Se</a:t>
            </a:r>
            <a:r>
              <a:rPr sz="2000" b="1" spc="3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15" dirty="0">
                <a:cs typeface="Times New Roman"/>
              </a:rPr>
              <a:t>an</a:t>
            </a:r>
            <a:r>
              <a:rPr sz="2000" b="1" spc="33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4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b</a:t>
            </a:r>
            <a:r>
              <a:rPr sz="2000" b="1" spc="-10" dirty="0">
                <a:cs typeface="Times New Roman"/>
              </a:rPr>
              <a:t>y</a:t>
            </a:r>
            <a:r>
              <a:rPr sz="2000" b="1" spc="-15" dirty="0">
                <a:cs typeface="Times New Roman"/>
              </a:rPr>
              <a:t>tes</a:t>
            </a:r>
            <a:r>
              <a:rPr sz="2000" b="1" spc="32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ra</a:t>
            </a:r>
            <a:r>
              <a:rPr sz="2000" b="1" spc="320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id</a:t>
            </a:r>
            <a:r>
              <a:rPr sz="2000" b="1" spc="-15" dirty="0">
                <a:cs typeface="Times New Roman"/>
              </a:rPr>
              <a:t>en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5" dirty="0">
                <a:cs typeface="Times New Roman"/>
              </a:rPr>
              <a:t>f</a:t>
            </a:r>
            <a:r>
              <a:rPr sz="2000" b="1" spc="-10" dirty="0">
                <a:cs typeface="Times New Roman"/>
              </a:rPr>
              <a:t>i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0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r</a:t>
            </a:r>
            <a:r>
              <a:rPr sz="2000" b="1" spc="254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spc="3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m</a:t>
            </a:r>
            <a:r>
              <a:rPr sz="2000" b="1" spc="-15" dirty="0">
                <a:cs typeface="Times New Roman"/>
              </a:rPr>
              <a:t>ane</a:t>
            </a:r>
            <a:r>
              <a:rPr sz="2000" b="1" spc="-3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a</a:t>
            </a: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20" dirty="0">
                <a:cs typeface="Times New Roman"/>
              </a:rPr>
              <a:t>ún</a:t>
            </a:r>
            <a:r>
              <a:rPr sz="2000" b="1" spc="-5" dirty="0">
                <a:cs typeface="Times New Roman"/>
              </a:rPr>
              <a:t>i</a:t>
            </a:r>
            <a:r>
              <a:rPr sz="2000" b="1" spc="-15" dirty="0">
                <a:cs typeface="Times New Roman"/>
              </a:rPr>
              <a:t>ca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cada</a:t>
            </a:r>
            <a:r>
              <a:rPr sz="2000" b="1" spc="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di</a:t>
            </a:r>
            <a:r>
              <a:rPr sz="2000" b="1" spc="-10" dirty="0">
                <a:cs typeface="Times New Roman"/>
              </a:rPr>
              <a:t>s</a:t>
            </a:r>
            <a:r>
              <a:rPr sz="2000" b="1" spc="-20" dirty="0">
                <a:cs typeface="Times New Roman"/>
              </a:rPr>
              <a:t>p</a:t>
            </a:r>
            <a:r>
              <a:rPr sz="2000" b="1" spc="-10" dirty="0">
                <a:cs typeface="Times New Roman"/>
              </a:rPr>
              <a:t>osi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ivo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de</a:t>
            </a:r>
            <a:r>
              <a:rPr sz="2000" b="1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25" dirty="0">
                <a:cs typeface="Times New Roman"/>
              </a:rPr>
              <a:t>d</a:t>
            </a:r>
            <a:r>
              <a:rPr sz="2000" b="1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b="1" spc="-15" dirty="0">
                <a:cs typeface="Times New Roman"/>
              </a:rPr>
              <a:t>Not</a:t>
            </a:r>
            <a:r>
              <a:rPr sz="2000" b="1" spc="-5" dirty="0">
                <a:cs typeface="Times New Roman"/>
              </a:rPr>
              <a:t>a</a:t>
            </a:r>
            <a:r>
              <a:rPr sz="2000" b="1" spc="-15" dirty="0">
                <a:cs typeface="Times New Roman"/>
              </a:rPr>
              <a:t>ción</a:t>
            </a:r>
            <a:r>
              <a:rPr sz="2000" b="1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Pun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De</a:t>
            </a:r>
            <a:r>
              <a:rPr sz="2000" b="1" spc="-30" dirty="0">
                <a:cs typeface="Times New Roman"/>
              </a:rPr>
              <a:t>c</a:t>
            </a:r>
            <a:r>
              <a:rPr sz="2000" b="1" spc="-15" dirty="0">
                <a:cs typeface="Times New Roman"/>
              </a:rPr>
              <a:t>imal</a:t>
            </a:r>
            <a:endParaRPr sz="2000" dirty="0">
              <a:cs typeface="Times New Roman"/>
            </a:endParaRPr>
          </a:p>
          <a:p>
            <a:pPr marL="680085" algn="ctr">
              <a:lnSpc>
                <a:spcPct val="100000"/>
              </a:lnSpc>
              <a:spcBef>
                <a:spcPts val="1440"/>
              </a:spcBef>
              <a:tabLst>
                <a:tab pos="3741420" algn="l"/>
              </a:tabLst>
            </a:pPr>
            <a:r>
              <a:rPr sz="2000" b="1" dirty="0">
                <a:solidFill>
                  <a:srgbClr val="3333CC"/>
                </a:solidFill>
                <a:cs typeface="Times New Roman"/>
              </a:rPr>
              <a:t>A</a:t>
            </a:r>
            <a:r>
              <a:rPr sz="2000" b="1" spc="-180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B . C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D	132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163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128</a:t>
            </a:r>
            <a:r>
              <a:rPr sz="2000" b="1" spc="-15" dirty="0">
                <a:solidFill>
                  <a:srgbClr val="3333CC"/>
                </a:solidFill>
                <a:cs typeface="Times New Roman"/>
              </a:rPr>
              <a:t> </a:t>
            </a:r>
            <a:r>
              <a:rPr sz="2000" b="1" dirty="0">
                <a:solidFill>
                  <a:srgbClr val="3333CC"/>
                </a:solidFill>
                <a:cs typeface="Times New Roman"/>
              </a:rPr>
              <a:t>. 17</a:t>
            </a:r>
            <a:endParaRPr sz="2000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C2C186E-9131-4443-A748-7163DD65D87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80110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888057" y="1335484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(Direccionamiento lógico)</a:t>
            </a:r>
          </a:p>
        </p:txBody>
      </p:sp>
      <p:sp>
        <p:nvSpPr>
          <p:cNvPr id="31748" name="26 CuadroTexto"/>
          <p:cNvSpPr txBox="1">
            <a:spLocks noChangeArrowheads="1"/>
          </p:cNvSpPr>
          <p:nvPr/>
        </p:nvSpPr>
        <p:spPr bwMode="auto">
          <a:xfrm>
            <a:off x="888057" y="1906984"/>
            <a:ext cx="7572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Una dirección IP puede escribirse de tres formas distintas: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987" y="3879875"/>
            <a:ext cx="7421562" cy="235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49" y="2594000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4021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15 CuadroTexto"/>
          <p:cNvSpPr txBox="1">
            <a:spLocks noChangeArrowheads="1"/>
          </p:cNvSpPr>
          <p:nvPr/>
        </p:nvSpPr>
        <p:spPr bwMode="auto">
          <a:xfrm>
            <a:off x="493787" y="1402928"/>
            <a:ext cx="3286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(Direccionamiento lógico)</a:t>
            </a:r>
          </a:p>
        </p:txBody>
      </p:sp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208880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AF158590-9096-4ED3-8108-2BDEF440D0DB}"/>
              </a:ext>
            </a:extLst>
          </p:cNvPr>
          <p:cNvSpPr txBox="1"/>
          <p:nvPr/>
        </p:nvSpPr>
        <p:spPr>
          <a:xfrm>
            <a:off x="1259632" y="2852937"/>
            <a:ext cx="720080" cy="360039"/>
          </a:xfrm>
          <a:prstGeom prst="rect">
            <a:avLst/>
          </a:prstGeom>
          <a:solidFill>
            <a:schemeClr val="bg1"/>
          </a:solidFill>
        </p:spPr>
        <p:txBody>
          <a:bodyPr wrap="square" lIns="0" rtlCol="0">
            <a:spAutoFit/>
          </a:bodyPr>
          <a:lstStyle/>
          <a:p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s-ES" sz="17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- 127</a:t>
            </a:r>
            <a:endParaRPr lang="es-MX" sz="17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1998</Words>
  <Application>Microsoft Office PowerPoint</Application>
  <PresentationFormat>Presentación en pantalla (4:3)</PresentationFormat>
  <Paragraphs>295</Paragraphs>
  <Slides>29</Slides>
  <Notes>22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Bitmap Image</vt:lpstr>
      <vt:lpstr>TC 2007B  Integración de seguridad informática en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Dirección IP y prefijo de red</vt:lpstr>
      <vt:lpstr>Subredes y máscaras de subred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128</cp:revision>
  <dcterms:created xsi:type="dcterms:W3CDTF">2013-06-11T22:32:36Z</dcterms:created>
  <dcterms:modified xsi:type="dcterms:W3CDTF">2023-01-17T18:19:41Z</dcterms:modified>
</cp:coreProperties>
</file>