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21"/>
  </p:notesMasterIdLst>
  <p:sldIdLst>
    <p:sldId id="791" r:id="rId2"/>
    <p:sldId id="996" r:id="rId3"/>
    <p:sldId id="999" r:id="rId4"/>
    <p:sldId id="1010" r:id="rId5"/>
    <p:sldId id="1011" r:id="rId6"/>
    <p:sldId id="1012" r:id="rId7"/>
    <p:sldId id="1013" r:id="rId8"/>
    <p:sldId id="1014" r:id="rId9"/>
    <p:sldId id="1015" r:id="rId10"/>
    <p:sldId id="1016" r:id="rId11"/>
    <p:sldId id="1017" r:id="rId12"/>
    <p:sldId id="1018" r:id="rId13"/>
    <p:sldId id="1019" r:id="rId14"/>
    <p:sldId id="1372" r:id="rId15"/>
    <p:sldId id="1020" r:id="rId16"/>
    <p:sldId id="1029" r:id="rId17"/>
    <p:sldId id="1030" r:id="rId18"/>
    <p:sldId id="1031" r:id="rId19"/>
    <p:sldId id="1032" r:id="rId20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/>
  <p:cmAuthor id="2" name="Bob Vachon" initials="BV" lastIdx="2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DCBA5"/>
    <a:srgbClr val="E8F5FD"/>
    <a:srgbClr val="E9E7E8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937" autoAdjust="0"/>
    <p:restoredTop sz="99285" autoAdjust="0"/>
  </p:normalViewPr>
  <p:slideViewPr>
    <p:cSldViewPr snapToGrid="0" showGuides="1">
      <p:cViewPr varScale="1">
        <p:scale>
          <a:sx n="159" d="100"/>
          <a:sy n="159" d="100"/>
        </p:scale>
        <p:origin x="846" y="132"/>
      </p:cViewPr>
      <p:guideLst>
        <p:guide orient="horz" pos="162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pPr/>
              <a:t>3/10/2024</a:t>
            </a:fld>
            <a:endParaRPr lang="es-E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pPr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ruteo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ruteo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10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8.2.2.1 – Habilitación de interfaces en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6144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11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8.2.2.2 – Máscara de comodín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93475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12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8.2.2.3 – Comando </a:t>
            </a:r>
            <a:r>
              <a:rPr lang="es-ES" sz="1200" b="1" dirty="0"/>
              <a:t>network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43341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13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20750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8.2.2.4 – Interfaz pasiva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096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</a:t>
            </a:r>
            <a:r>
              <a:rPr lang="es-ES"/>
              <a:t> </a:t>
            </a:r>
            <a:r>
              <a:rPr lang="es-ES" sz="1200" b="0" dirty="0"/>
              <a:t>– Configuración de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8.2.2.5 – Configurar interfaces pasivas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45908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8.2.4.1 – Verificación de vecinos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3037894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8.2.4.2 – Verificación de la configuración del protocolo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6142840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8.2.4.3 – Verificación de la información del proceso de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1687645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19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8.2.4</a:t>
            </a:r>
            <a:r>
              <a:rPr lang="es-ES"/>
              <a:t> </a:t>
            </a:r>
            <a:r>
              <a:rPr lang="es-ES" sz="1200" b="0" dirty="0"/>
              <a:t>– Verificación de OSPF</a:t>
            </a:r>
          </a:p>
          <a:p>
            <a:pPr>
              <a:buFontTx/>
              <a:buNone/>
            </a:pPr>
            <a:r>
              <a:rPr lang="es-ES" sz="1200" b="0" dirty="0"/>
              <a:t>8.2.4.4 – Verificación de la configuración de interfaz OSPF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235252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2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8.1.1.2 – Características de OSPF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3084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3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8.1 – </a:t>
            </a:r>
            <a:r>
              <a:rPr lang="es-ES" sz="1200" b="0" dirty="0"/>
              <a:t>Características de OSPF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 Abrir primero la ruta más corta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8.1.1.5 – OSPF de área única y multiárea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2553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4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8.2.1.1 – Topología de la red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2367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5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8.2.1.2 – Modo de configuración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44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8.2.1.3 –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486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7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8.2.1.4 – Configuración de una ID del router OSPF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35311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8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 ID del router OSPF</a:t>
            </a:r>
          </a:p>
          <a:p>
            <a:pPr>
              <a:buFontTx/>
              <a:buNone/>
            </a:pPr>
            <a:r>
              <a:rPr lang="es-ES" sz="1200" b="0" dirty="0"/>
              <a:t>8.2.1.5 – Modificación de una ID de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50330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25488" indent="-277813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16013" indent="-22225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563688" indent="-22225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09775" indent="-22225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4669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241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3813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38575" indent="-22225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99470662-2A6C-4C51-9B3B-17DB6EFD3236}" type="slidenum">
              <a:rPr lang="en-US" altLang="en-US" sz="800" smtClean="0"/>
              <a:pPr/>
              <a:t>9</a:t>
            </a:fld>
            <a:endParaRPr lang="es-ES" altLang="en-US" sz="800" dirty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8.2 – OSPFv2 de área única</a:t>
            </a:r>
          </a:p>
          <a:p>
            <a:pPr>
              <a:buFontTx/>
              <a:buNone/>
            </a:pPr>
            <a:r>
              <a:rPr lang="es-ES" sz="1200" b="0" dirty="0"/>
              <a:t>8.2.1</a:t>
            </a:r>
            <a:r>
              <a:rPr lang="es-ES" dirty="0"/>
              <a:t> </a:t>
            </a:r>
            <a:r>
              <a:rPr lang="es-ES" sz="1200" b="0" dirty="0"/>
              <a:t>– ID del router OSPF</a:t>
            </a:r>
          </a:p>
          <a:p>
            <a:pPr>
              <a:buFontTx/>
              <a:buNone/>
            </a:pPr>
            <a:r>
              <a:rPr lang="es-ES" sz="1200" b="0" dirty="0"/>
              <a:t>8.2.1.6 – Uso de una interfaz de </a:t>
            </a:r>
            <a:r>
              <a:rPr lang="es-ES" sz="1200" b="0" dirty="0" err="1"/>
              <a:t>Loopbackcomo</a:t>
            </a:r>
            <a:r>
              <a:rPr lang="es-ES" sz="1200" b="0" dirty="0"/>
              <a:t> ID del router</a:t>
            </a:r>
            <a:endParaRPr lang="es-ES" b="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3581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3512"/>
            <a:ext cx="9144000" cy="182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6" y="5002897"/>
            <a:ext cx="1922958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 anchorCtr="1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1" y="5002897"/>
            <a:ext cx="1123060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6" y="5002897"/>
            <a:ext cx="962025" cy="1429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1593" tIns="30796" rIns="61593" bIns="30796" anchor="b">
            <a:spAutoFit/>
          </a:bodyPr>
          <a:lstStyle/>
          <a:p>
            <a:pPr algn="l" defTabSz="610791">
              <a:lnSpc>
                <a:spcPct val="100000"/>
              </a:lnSpc>
            </a:pPr>
            <a:r>
              <a:rPr lang="es-ES" sz="525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624284" y="4968271"/>
            <a:ext cx="292704" cy="17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1593" tIns="30796" rIns="61593" bIns="30796" anchor="b">
            <a:spAutoFit/>
          </a:bodyPr>
          <a:lstStyle/>
          <a:p>
            <a:pPr algn="r" defTabSz="610791">
              <a:lnSpc>
                <a:spcPct val="100000"/>
              </a:lnSpc>
            </a:pPr>
            <a:fld id="{7F1BC4EF-034A-F647-AA58-B71D58802FDB}" type="slidenum">
              <a:rPr lang="en-US" sz="750">
                <a:solidFill>
                  <a:srgbClr val="D3D3D3"/>
                </a:solidFill>
              </a:rPr>
              <a:pPr algn="r" defTabSz="610791">
                <a:lnSpc>
                  <a:spcPct val="100000"/>
                </a:lnSpc>
              </a:pPr>
              <a:t>‹#›</a:t>
            </a:fld>
            <a:endParaRPr lang="es-ES" sz="75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4455319"/>
            <a:ext cx="3354388" cy="355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4" y="89298"/>
            <a:ext cx="1171575" cy="678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1" y="2003822"/>
            <a:ext cx="3768725" cy="622697"/>
          </a:xfrm>
          <a:ln/>
        </p:spPr>
        <p:txBody>
          <a:bodyPr anchor="ctr"/>
          <a:lstStyle>
            <a:lvl1pPr>
              <a:defRPr sz="225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3504010"/>
            <a:ext cx="4103688" cy="494109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15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55114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600" dirty="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6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kern="1200" dirty="0">
                <a:solidFill>
                  <a:schemeClr val="accent5">
                    <a:lumMod val="50000"/>
                  </a:schemeClr>
                </a:solidFill>
                <a:latin typeface="+mn-lt"/>
                <a:ea typeface="ＭＳ Ｐゴシック" pitchFamily="34" charset="-128"/>
                <a:cs typeface="+mn-cs"/>
              </a:rPr>
              <a:t>© 2016 Cisco y/o sus filiales. Todos los derechos reservados. Información confidencial de Cisco.</a:t>
            </a:r>
          </a:p>
        </p:txBody>
      </p: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s-ES" sz="600" dirty="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3" name="Rectangle 4"/>
          <p:cNvSpPr>
            <a:spLocks noChangeArrowheads="1"/>
          </p:cNvSpPr>
          <p:nvPr userDrawn="1"/>
        </p:nvSpPr>
        <p:spPr bwMode="ltGray">
          <a:xfrm>
            <a:off x="4872537" y="4741653"/>
            <a:ext cx="3652989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600" dirty="0">
                <a:solidFill>
                  <a:schemeClr val="accent3">
                    <a:lumMod val="85000"/>
                  </a:schemeClr>
                </a:solidFill>
                <a:latin typeface="+mn-lt"/>
              </a:rPr>
              <a:t>© 2016 Cisco y/o sus filiales. Todos los derechos reservados. Información confidencial de Cisco.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  <p:sldLayoutId id="2147484032" r:id="rId15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6862" y="1697831"/>
            <a:ext cx="3636498" cy="1110854"/>
          </a:xfrm>
        </p:spPr>
        <p:txBody>
          <a:bodyPr/>
          <a:lstStyle/>
          <a:p>
            <a:pPr>
              <a:lnSpc>
                <a:spcPts val="2625"/>
              </a:lnSpc>
            </a:pPr>
            <a:r>
              <a:rPr lang="es-ES" sz="2400" dirty="0"/>
              <a:t>Configuración de OSPF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Habilitación de OSPF en las interfaces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47316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network</a:t>
            </a:r>
            <a:r>
              <a:rPr lang="es-ES" dirty="0"/>
              <a:t> para especificar qué interfaces participan en el área de OSPFv2.</a:t>
            </a:r>
          </a:p>
          <a:p>
            <a:pPr lvl="1"/>
            <a:r>
              <a:rPr lang="es-ES" dirty="0"/>
              <a:t>(config)#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x</a:t>
            </a:r>
          </a:p>
          <a:p>
            <a:pPr lvl="1"/>
            <a:r>
              <a:rPr lang="es-ES" dirty="0"/>
              <a:t>(config-router)# </a:t>
            </a:r>
            <a:r>
              <a:rPr lang="es-ES" altLang="ja-JP" b="1" dirty="0"/>
              <a:t>network </a:t>
            </a:r>
            <a:r>
              <a:rPr lang="es-ES" altLang="ja-JP" i="1" dirty="0"/>
              <a:t>x.x.x.x</a:t>
            </a:r>
            <a:r>
              <a:rPr lang="es-ES" dirty="0"/>
              <a:t> </a:t>
            </a:r>
            <a:r>
              <a:rPr lang="es-ES" altLang="ja-JP" i="1" dirty="0"/>
              <a:t>wildcard_mask</a:t>
            </a:r>
            <a:r>
              <a:rPr lang="es-ES" dirty="0"/>
              <a:t> </a:t>
            </a:r>
            <a:r>
              <a:rPr lang="es-ES" altLang="ja-JP" b="1" dirty="0"/>
              <a:t>area </a:t>
            </a:r>
            <a:r>
              <a:rPr lang="es-ES" altLang="ja-JP" i="1" dirty="0"/>
              <a:t>area-id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81" y="2286804"/>
            <a:ext cx="3298266" cy="2507168"/>
          </a:xfrm>
          <a:prstGeom prst="rect">
            <a:avLst/>
          </a:prstGeom>
        </p:spPr>
      </p:pic>
      <p:sp>
        <p:nvSpPr>
          <p:cNvPr id="8" name="Oval Callout 7"/>
          <p:cNvSpPr/>
          <p:nvPr/>
        </p:nvSpPr>
        <p:spPr>
          <a:xfrm>
            <a:off x="104902" y="2254997"/>
            <a:ext cx="2286000" cy="1022888"/>
          </a:xfrm>
          <a:prstGeom prst="wedgeEllipseCallout">
            <a:avLst>
              <a:gd name="adj1" fmla="val 71383"/>
              <a:gd name="adj2" fmla="val -36126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>
                <a:solidFill>
                  <a:schemeClr val="bg1"/>
                </a:solidFill>
              </a:rPr>
              <a:t>Si se utiliza una topología de área única, se sugiere utilizar el área 0.</a:t>
            </a:r>
          </a:p>
        </p:txBody>
      </p:sp>
    </p:spTree>
    <p:extLst>
      <p:ext uri="{BB962C8B-B14F-4D97-AF65-F5344CB8AC3E}">
        <p14:creationId xmlns:p14="http://schemas.microsoft.com/office/powerpoint/2010/main" val="35773252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Máscara de comodín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Para determinar la máscara de comodín, reste la máscara normal de 255.255.255.255.</a:t>
            </a:r>
          </a:p>
          <a:p>
            <a:r>
              <a:rPr lang="es-ES"/>
              <a:t>Un bit de 0 de la </a:t>
            </a:r>
            <a:r>
              <a:rPr lang="en-US"/>
              <a:t>⁪</a:t>
            </a:r>
            <a:r>
              <a:rPr lang="es-ES"/>
              <a:t>máscara de comodín coincide con el bit.</a:t>
            </a:r>
          </a:p>
          <a:p>
            <a:r>
              <a:rPr lang="es-ES"/>
              <a:t>Un bit de 1 de la </a:t>
            </a:r>
            <a:r>
              <a:rPr lang="en-US"/>
              <a:t>⁪</a:t>
            </a:r>
            <a:r>
              <a:rPr lang="es-ES"/>
              <a:t>máscara de comodín ignora el bit.</a:t>
            </a:r>
          </a:p>
          <a:p>
            <a:r>
              <a:rPr lang="es-ES"/>
              <a:t>Un </a:t>
            </a:r>
            <a:r>
              <a:rPr lang="en-US"/>
              <a:t>⁪</a:t>
            </a:r>
            <a:r>
              <a:rPr lang="es-ES"/>
              <a:t>máscara de comodín es una serie de 0 con el resto de 1 (el 0 y el 1 no se alternan como en una dirección IP).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2" y="2948994"/>
            <a:ext cx="3993717" cy="9427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202" y="2984052"/>
            <a:ext cx="4056542" cy="8923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06291" y="3999338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88990" y="4004504"/>
            <a:ext cx="1480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7030A0"/>
                </a:solidFill>
              </a:rPr>
              <a:t>/Máscara 26</a:t>
            </a:r>
          </a:p>
        </p:txBody>
      </p:sp>
    </p:spTree>
    <p:extLst>
      <p:ext uri="{BB962C8B-B14F-4D97-AF65-F5344CB8AC3E}">
        <p14:creationId xmlns:p14="http://schemas.microsoft.com/office/powerpoint/2010/main" val="3368033868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Comando </a:t>
            </a:r>
            <a:r>
              <a:rPr lang="es-ES" altLang="en-US" b="1" dirty="0"/>
              <a:t>network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8" y="1065247"/>
            <a:ext cx="7858815" cy="681492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 err="1"/>
              <a:t>network</a:t>
            </a:r>
            <a:r>
              <a:rPr lang="es-ES" dirty="0"/>
              <a:t>, anuncia la red en particular, calculando la </a:t>
            </a:r>
            <a:r>
              <a:rPr lang="en-US" dirty="0"/>
              <a:t>⁪</a:t>
            </a:r>
            <a:r>
              <a:rPr lang="es-ES" dirty="0"/>
              <a:t>máscara de comodín.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24" y="1668661"/>
            <a:ext cx="3298266" cy="25071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4743" y="2359264"/>
            <a:ext cx="4403333" cy="740453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40895" y="2729491"/>
            <a:ext cx="1286359" cy="1092631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21199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58709" y="920725"/>
            <a:ext cx="7870538" cy="1052728"/>
          </a:xfrm>
        </p:spPr>
        <p:txBody>
          <a:bodyPr/>
          <a:lstStyle/>
          <a:p>
            <a:r>
              <a:rPr lang="es-ES" dirty="0"/>
              <a:t>Una interfaz configurada como interfaz pasiva no </a:t>
            </a:r>
            <a:r>
              <a:rPr lang="es-ES" altLang="ja-JP" b="1" u="sng" dirty="0">
                <a:solidFill>
                  <a:schemeClr val="accent6"/>
                </a:solidFill>
              </a:rPr>
              <a:t>ENVÍA</a:t>
            </a:r>
            <a:r>
              <a:rPr lang="es-ES" dirty="0"/>
              <a:t> mensajes de OSPF.</a:t>
            </a:r>
          </a:p>
          <a:p>
            <a:r>
              <a:rPr lang="es-ES" dirty="0"/>
              <a:t>No desaprovecha el </a:t>
            </a:r>
            <a:r>
              <a:rPr lang="es-ES" b="1" dirty="0"/>
              <a:t>ancho de banda </a:t>
            </a:r>
            <a:r>
              <a:rPr lang="es-ES" dirty="0"/>
              <a:t>enviando mensajes de las interfaces habilitadas para OSPF que no tienen otro </a:t>
            </a:r>
            <a:r>
              <a:rPr lang="es-ES" dirty="0" err="1"/>
              <a:t>router</a:t>
            </a:r>
            <a:r>
              <a:rPr lang="es-ES" dirty="0"/>
              <a:t> conectado.</a:t>
            </a:r>
            <a:endParaRPr lang="es-ES" altLang="ja-JP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191" y="2294553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93389" y="3890075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626" y="39262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065722" y="2376408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418454" y="2719953"/>
            <a:ext cx="2193010" cy="1394848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735451" y="3425126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774197" y="3440624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927088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>
              <a:rPr dirty="0"/>
            </a:br>
            <a:r>
              <a:rPr lang="es-ES" dirty="0"/>
              <a:t>Interfaz pasiva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827" y="2524215"/>
            <a:ext cx="3298266" cy="2507168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5814025" y="4119737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7454262" y="4155899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6586358" y="2606070"/>
            <a:ext cx="743919" cy="557939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3387350" y="2957364"/>
            <a:ext cx="1749547" cy="1387192"/>
          </a:xfrm>
          <a:prstGeom prst="borderCallout1">
            <a:avLst>
              <a:gd name="adj1" fmla="val 50972"/>
              <a:gd name="adj2" fmla="val 105801"/>
              <a:gd name="adj3" fmla="val 14167"/>
              <a:gd name="adj4" fmla="val 183928"/>
            </a:avLst>
          </a:prstGeom>
          <a:solidFill>
            <a:schemeClr val="accent6"/>
          </a:solidFill>
          <a:ln w="127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Interfaces para configurar como interfaz pasiva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5256087" y="3654788"/>
            <a:ext cx="2456482" cy="612183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94833" y="3670286"/>
            <a:ext cx="805911" cy="60443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021BD972-03B1-1D74-41DF-E561E275B008}"/>
              </a:ext>
            </a:extLst>
          </p:cNvPr>
          <p:cNvSpPr txBox="1">
            <a:spLocks/>
          </p:cNvSpPr>
          <p:nvPr/>
        </p:nvSpPr>
        <p:spPr bwMode="auto">
          <a:xfrm>
            <a:off x="174063" y="798944"/>
            <a:ext cx="8799952" cy="1820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/>
              <a:t>De manera predeterminada, los mensajes OSPF se reenvían por todas las interfaces con OSPF habilitado. Sin embargo, estos mensajes solo necesitan enviarse por las interfaces que se conectan a otros </a:t>
            </a:r>
            <a:r>
              <a:rPr lang="es-ES" sz="1600" dirty="0" err="1"/>
              <a:t>routers</a:t>
            </a:r>
            <a:r>
              <a:rPr lang="es-ES" sz="1600" dirty="0"/>
              <a:t> con OSPF habilitado.</a:t>
            </a:r>
          </a:p>
          <a:p>
            <a:pPr marL="0" indent="0">
              <a:buNone/>
            </a:pPr>
            <a:r>
              <a:rPr lang="es-ES" sz="1600" dirty="0"/>
              <a:t>El envío de mensajes innecesarios en una LAN afecta la red de dos maneras: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Uso ineficaz del ancho de banda</a:t>
            </a:r>
            <a:r>
              <a:rPr lang="es-ES" sz="1600" dirty="0"/>
              <a:t> -se consume el ancho de banda disponible con el transporte de mensajes innecesarios.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02A9600-3C53-B3B2-5E14-D59D733EF75C}"/>
              </a:ext>
            </a:extLst>
          </p:cNvPr>
          <p:cNvSpPr txBox="1">
            <a:spLocks/>
          </p:cNvSpPr>
          <p:nvPr/>
        </p:nvSpPr>
        <p:spPr bwMode="auto">
          <a:xfrm>
            <a:off x="169984" y="2619285"/>
            <a:ext cx="3083169" cy="2156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b="1" dirty="0"/>
              <a:t>Mayor riesgo de seguridad</a:t>
            </a:r>
            <a:r>
              <a:rPr lang="es-ES" sz="1600" dirty="0"/>
              <a:t> : sin configuraciones de seguridad OSPF adicionales, los mensajes OSPF se pueden interceptar con software de detección de paquetes. </a:t>
            </a:r>
          </a:p>
        </p:txBody>
      </p:sp>
    </p:spTree>
    <p:extLst>
      <p:ext uri="{BB962C8B-B14F-4D97-AF65-F5344CB8AC3E}">
        <p14:creationId xmlns:p14="http://schemas.microsoft.com/office/powerpoint/2010/main" val="3824052801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Configuración de OSPFv2 de área única</a:t>
            </a:r>
            <a:br/>
            <a:r>
              <a:rPr lang="es-ES"/>
              <a:t>Configuración de interfaces pasivas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354663" cy="4181383"/>
          </a:xfrm>
        </p:spPr>
        <p:txBody>
          <a:bodyPr/>
          <a:lstStyle/>
          <a:p>
            <a:r>
              <a:rPr lang="es-ES" dirty="0"/>
              <a:t>Use el comando </a:t>
            </a:r>
            <a:r>
              <a:rPr lang="es-ES" altLang="ja-JP" b="1" dirty="0"/>
              <a:t>passive-interface</a:t>
            </a:r>
            <a:r>
              <a:rPr lang="es-ES" dirty="0"/>
              <a:t> para la configuración.</a:t>
            </a:r>
          </a:p>
          <a:p>
            <a:r>
              <a:rPr lang="es-ES" dirty="0"/>
              <a:t>Use </a:t>
            </a:r>
            <a:r>
              <a:rPr lang="es-ES" altLang="ja-JP" b="1" dirty="0"/>
              <a:t>show ip protocols</a:t>
            </a:r>
            <a:r>
              <a:rPr lang="es-ES" dirty="0"/>
              <a:t> para la verificación.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737182" y="712917"/>
            <a:ext cx="3294305" cy="2508787"/>
            <a:chOff x="3161171" y="2293744"/>
            <a:chExt cx="3294305" cy="2508787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1171" y="2293744"/>
              <a:ext cx="3294305" cy="2508787"/>
            </a:xfrm>
            <a:prstGeom prst="rect">
              <a:avLst/>
            </a:prstGeom>
          </p:spPr>
        </p:pic>
        <p:sp>
          <p:nvSpPr>
            <p:cNvPr id="5" name="Oval 4"/>
            <p:cNvSpPr/>
            <p:nvPr/>
          </p:nvSpPr>
          <p:spPr>
            <a:xfrm>
              <a:off x="3293389" y="3890075"/>
              <a:ext cx="743919" cy="557939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43" y="1661586"/>
            <a:ext cx="4906989" cy="4669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298" y="2294110"/>
            <a:ext cx="3502052" cy="2698604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890793" y="3874576"/>
            <a:ext cx="1565329" cy="488197"/>
          </a:xfrm>
          <a:prstGeom prst="ellipse">
            <a:avLst/>
          </a:prstGeom>
          <a:noFill/>
          <a:ln>
            <a:solidFill>
              <a:schemeClr val="accent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7319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vecinos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Use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neighbor</a:t>
            </a:r>
            <a:r>
              <a:rPr lang="es-ES"/>
              <a:t> para verificar que el router haya formado una adyacencia con un router directamente conectado.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662" y="1765565"/>
            <a:ext cx="2928339" cy="19684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549" y="1295522"/>
            <a:ext cx="3603112" cy="691328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107505"/>
              </p:ext>
            </p:extLst>
          </p:nvPr>
        </p:nvGraphicFramePr>
        <p:xfrm>
          <a:off x="3440624" y="2092270"/>
          <a:ext cx="5486206" cy="2625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4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37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818">
                <a:tc>
                  <a:txBody>
                    <a:bodyPr/>
                    <a:lstStyle/>
                    <a:p>
                      <a:r>
                        <a:rPr lang="en-US" sz="1000" dirty="0"/>
                        <a:t>Resultados Salida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ID del vecino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ID de router del router del vecino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Pri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prioridad OSPFv2 de la interfaz utilizada en el proceso de elección de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4000">
                <a:tc>
                  <a:txBody>
                    <a:bodyPr/>
                    <a:lstStyle/>
                    <a:p>
                      <a:r>
                        <a:rPr lang="en-US" sz="1000" dirty="0"/>
                        <a:t>Estado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Estado de OSPFv2: Full (completo) significa que la base de datos del estado de enlace ha ejecutado el algoritmo y el R1 y el router del vecino tienen LSDB idénticas. Es posible que se muestren las interfaces de acceso múltiple de Ethernet como 2WAY. El guión indica que no se requiere ningún DR/BDR.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1000" dirty="0"/>
                        <a:t>Tiempo de inactividad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Cantidad de tiempo restante para recibir un paquete de saludo del vecino antes de declararlo inactivo. Este valor se restablece cuando se recibe un paquete de saludo.</a:t>
                      </a:r>
                      <a:endParaRPr lang="es-ES" sz="1000" spc="-30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Dirección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Dirección de la interfaz del vecino conectada directamente.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800">
                <a:tc>
                  <a:txBody>
                    <a:bodyPr/>
                    <a:lstStyle/>
                    <a:p>
                      <a:r>
                        <a:rPr lang="en-US" sz="1000" dirty="0"/>
                        <a:t>Interfaz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spc="-30" baseline="0" dirty="0"/>
                        <a:t>La Interfaz en el R1 utilizada para formar una adyacencia con el router del vecino.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869008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del protocolo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03533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 protocols</a:t>
            </a:r>
            <a:r>
              <a:rPr lang="es-ES" dirty="0"/>
              <a:t> se utiliza para verificar la ID del proceso de OSPFv2, la ID del router, las redes que anuncia el router, los vecinos que envían actualizaciones de OSPF y la distancia administrativa (110 por defecto).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78" y="1952408"/>
            <a:ext cx="3407447" cy="22838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54" y="1395254"/>
            <a:ext cx="3984436" cy="331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41940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información del proceso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556195" cy="4181383"/>
          </a:xfrm>
        </p:spPr>
        <p:txBody>
          <a:bodyPr/>
          <a:lstStyle/>
          <a:p>
            <a:r>
              <a:rPr lang="es-ES" dirty="0"/>
              <a:t>El comando </a:t>
            </a:r>
            <a:r>
              <a:rPr lang="es-ES" altLang="ja-JP" b="1" dirty="0"/>
              <a:t>show ip</a:t>
            </a:r>
            <a:r>
              <a:rPr lang="es-ES" dirty="0"/>
              <a:t> </a:t>
            </a:r>
            <a:r>
              <a:rPr lang="es-ES" altLang="ja-JP" b="1" dirty="0"/>
              <a:t>ospf</a:t>
            </a:r>
            <a:r>
              <a:rPr lang="es-ES" dirty="0"/>
              <a:t> es otra forma de ver la ID del proceso de OSPFv2 y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41" y="1301855"/>
            <a:ext cx="3915543" cy="35801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20" y="1759057"/>
            <a:ext cx="3744622" cy="2338791"/>
          </a:xfrm>
          <a:prstGeom prst="rect">
            <a:avLst/>
          </a:prstGeom>
        </p:spPr>
      </p:pic>
      <p:cxnSp>
        <p:nvCxnSpPr>
          <p:cNvPr id="8" name="Elbow Connector 7"/>
          <p:cNvCxnSpPr/>
          <p:nvPr/>
        </p:nvCxnSpPr>
        <p:spPr>
          <a:xfrm flipV="1">
            <a:off x="1371600" y="1828802"/>
            <a:ext cx="3952068" cy="2975673"/>
          </a:xfrm>
          <a:prstGeom prst="bentConnector3">
            <a:avLst>
              <a:gd name="adj1" fmla="val 84706"/>
            </a:avLst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600887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Verificación de OSPF</a:t>
            </a:r>
            <a:br/>
            <a:r>
              <a:rPr lang="es-ES"/>
              <a:t>Verificación de la configuración de la interfaz de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8226583" cy="4181383"/>
          </a:xfrm>
        </p:spPr>
        <p:txBody>
          <a:bodyPr/>
          <a:lstStyle/>
          <a:p>
            <a:r>
              <a:rPr lang="es-ES"/>
              <a:t>Utilice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</a:t>
            </a:r>
            <a:r>
              <a:rPr lang="es-ES"/>
              <a:t> para ver los detalles de cada interfaz con OSPFv2 habilitado, en especial, para ver si las instrucciones network se compusieron correctamente.</a:t>
            </a:r>
          </a:p>
          <a:p>
            <a:r>
              <a:rPr lang="es-ES"/>
              <a:t>Use el comando </a:t>
            </a:r>
            <a:r>
              <a:rPr lang="es-ES" altLang="ja-JP" b="1" dirty="0"/>
              <a:t>show ip</a:t>
            </a:r>
            <a:r>
              <a:rPr lang="es-ES"/>
              <a:t> </a:t>
            </a:r>
            <a:r>
              <a:rPr lang="es-ES" altLang="ja-JP" b="1" dirty="0"/>
              <a:t>ospf interface brief</a:t>
            </a:r>
            <a:r>
              <a:rPr lang="es-ES"/>
              <a:t> para ver la información clave sobre las interfaces habilitadas para OSPFv2 en un router en particular.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24" y="2390673"/>
            <a:ext cx="5048250" cy="1238250"/>
          </a:xfrm>
          <a:prstGeom prst="rect">
            <a:avLst/>
          </a:prstGeom>
        </p:spPr>
      </p:pic>
      <p:pic>
        <p:nvPicPr>
          <p:cNvPr id="3" name="Picture 1">
            <a:extLst>
              <a:ext uri="{FF2B5EF4-FFF2-40B4-BE49-F238E27FC236}">
                <a16:creationId xmlns:a16="http://schemas.microsoft.com/office/drawing/2014/main" id="{783A6534-20EE-D6AD-1D1E-BC9D122A0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0974" y="2390673"/>
            <a:ext cx="3407447" cy="2283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2577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138799" y="1282837"/>
            <a:ext cx="5719316" cy="1288913"/>
          </a:xfrm>
        </p:spPr>
        <p:txBody>
          <a:bodyPr/>
          <a:lstStyle/>
          <a:p>
            <a:r>
              <a:rPr lang="es-ES" dirty="0"/>
              <a:t>OSPF utiliza el algoritmo de </a:t>
            </a:r>
            <a:r>
              <a:rPr lang="es-ES" b="1" dirty="0">
                <a:solidFill>
                  <a:srgbClr val="FF0000"/>
                </a:solidFill>
              </a:rPr>
              <a:t>primero la ruta más corta (SPF) Dijkstra para seleccionar la mejor ruta.</a:t>
            </a:r>
          </a:p>
          <a:p>
            <a:pPr algn="just"/>
            <a:r>
              <a:rPr lang="es-ES" dirty="0"/>
              <a:t>La </a:t>
            </a:r>
            <a:r>
              <a:rPr lang="es-ES" b="1" dirty="0"/>
              <a:t>distancia administrativa </a:t>
            </a:r>
            <a:r>
              <a:rPr lang="es-ES" dirty="0"/>
              <a:t>se utiliza para determinar qué ruta se instala en la tabla de ruteo cuando la ruta se detecta de múltiples fuentes.</a:t>
            </a:r>
          </a:p>
          <a:p>
            <a:pPr lvl="1"/>
            <a:r>
              <a:rPr lang="es-ES" dirty="0"/>
              <a:t>La menor distancia administrativa es la que se agrega a la tabla de ruteo.</a:t>
            </a:r>
          </a:p>
          <a:p>
            <a:pPr marL="261937" lvl="2" indent="0">
              <a:buNone/>
            </a:pPr>
            <a:endParaRPr lang="es-ES" altLang="ja-JP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" y="41393"/>
            <a:ext cx="3771898" cy="757551"/>
          </a:xfrm>
        </p:spPr>
        <p:txBody>
          <a:bodyPr/>
          <a:lstStyle/>
          <a:p>
            <a:r>
              <a:rPr lang="es-ES" altLang="en-US" sz="1600" dirty="0"/>
              <a:t>Abrir primero la ruta más corta</a:t>
            </a:r>
            <a:br>
              <a:rPr dirty="0"/>
            </a:br>
            <a:r>
              <a:rPr lang="es-ES" dirty="0"/>
              <a:t>Características de OSPF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224" y="1282837"/>
            <a:ext cx="2206427" cy="20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54206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Abrir primero la ruta más corta</a:t>
            </a:r>
            <a:br/>
            <a:r>
              <a:rPr lang="es-ES"/>
              <a:t>OSPF de área única y multiárea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72" y="2023891"/>
            <a:ext cx="3255855" cy="540514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94478" y="2787076"/>
            <a:ext cx="3060000" cy="90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Todos los routers se alojan en un área.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denomina área troncal.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Conocido como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utiliza en redes más pequeñas con pocos routers.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3914" y="712920"/>
            <a:ext cx="5016966" cy="2064019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4095991" y="2776743"/>
            <a:ext cx="4327338" cy="15465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Diseñado mediante un esquema jerárquico.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Todas las áreas se conectan al área 0.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Visto más comúnmente con varias áreas alrededor del área 0 (como una margarita o aster).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Los routers que conectan el área 0 con otra área se conocen como routers de área perimetral (ABR).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Se usa en redes grandes.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Varias áreas reducen la sobrecarga de memoria y procesamiento.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>
                <a:solidFill>
                  <a:schemeClr val="bg1"/>
                </a:solidFill>
              </a:rPr>
              <a:t>Una falla en un área no afecta las otras áreas.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1925" y="1495586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de área única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36583" y="400373"/>
            <a:ext cx="2264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accent4"/>
                </a:solidFill>
              </a:rPr>
              <a:t>OSPF multiárea</a:t>
            </a:r>
          </a:p>
        </p:txBody>
      </p:sp>
    </p:spTree>
    <p:extLst>
      <p:ext uri="{BB962C8B-B14F-4D97-AF65-F5344CB8AC3E}">
        <p14:creationId xmlns:p14="http://schemas.microsoft.com/office/powerpoint/2010/main" val="413246467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routers OSPF</a:t>
            </a:r>
            <a:br/>
            <a:r>
              <a:rPr lang="es-ES"/>
              <a:t>Topología de la red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395206" y="809071"/>
            <a:ext cx="6131323" cy="430793"/>
          </a:xfrm>
        </p:spPr>
        <p:txBody>
          <a:bodyPr/>
          <a:lstStyle/>
          <a:p>
            <a:r>
              <a:rPr lang="es-ES" dirty="0"/>
              <a:t>Topología que se utiliza para describir la configuración de OSPF.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82" y="1279289"/>
            <a:ext cx="4682174" cy="356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866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/>
            <a:r>
              <a:rPr lang="es-ES"/>
              <a:t>Modo de configuración del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278968" y="809071"/>
            <a:ext cx="8224951" cy="430793"/>
          </a:xfrm>
        </p:spPr>
        <p:txBody>
          <a:bodyPr/>
          <a:lstStyle/>
          <a:p>
            <a:r>
              <a:rPr lang="es-ES" dirty="0"/>
              <a:t>La configuración de OSPFv2 usa el modo de configuración de router OSPF.</a:t>
            </a:r>
          </a:p>
          <a:p>
            <a:pPr lvl="1"/>
            <a:r>
              <a:rPr lang="es-ES" dirty="0"/>
              <a:t>En el modo de configuración global, escriba </a:t>
            </a:r>
            <a:r>
              <a:rPr lang="es-ES" altLang="ja-JP" b="1" dirty="0"/>
              <a:t>router ospf</a:t>
            </a:r>
            <a:r>
              <a:rPr lang="es-ES" dirty="0"/>
              <a:t> </a:t>
            </a:r>
            <a:r>
              <a:rPr lang="es-ES" altLang="ja-JP" i="1" dirty="0"/>
              <a:t>process-id</a:t>
            </a:r>
            <a:r>
              <a:rPr lang="es-ES" dirty="0"/>
              <a:t> para ingresar los comandos.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80" y="1652424"/>
            <a:ext cx="7286625" cy="2505075"/>
          </a:xfrm>
          <a:prstGeom prst="rect">
            <a:avLst/>
          </a:prstGeom>
        </p:spPr>
      </p:pic>
      <p:sp>
        <p:nvSpPr>
          <p:cNvPr id="6" name="Rectangle 34"/>
          <p:cNvSpPr txBox="1">
            <a:spLocks noChangeArrowheads="1"/>
          </p:cNvSpPr>
          <p:nvPr/>
        </p:nvSpPr>
        <p:spPr bwMode="auto">
          <a:xfrm>
            <a:off x="2614955" y="4281264"/>
            <a:ext cx="3888000" cy="290736"/>
          </a:xfrm>
          <a:prstGeom prst="rect">
            <a:avLst/>
          </a:prstGeom>
          <a:ln/>
          <a:extLst>
            <a:ext uri="{FAA26D3D-D897-4be2-8F04-BA451C77F1D7}">
              <ma14:placeholderFlag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 xmlns:a14="http://schemas.microsoft.com/office/drawing/2010/main" xmlns:mc="http://schemas.openxmlformats.org/markup-compatibility/2006" xmlns:ma14="http://schemas.microsoft.com/office/mac/drawingml/2011/main" val="1"/>
            </a:ext>
          </a:ex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square" lIns="61593" tIns="30796" rIns="61593" bIns="30796" numCol="1" anchor="ctr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574675" indent="-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spcBef>
                <a:spcPct val="30000"/>
              </a:spcBef>
              <a:buNone/>
            </a:pPr>
            <a:r>
              <a:rPr lang="es-ES" sz="1200" kern="0" dirty="0"/>
              <a:t>Observe que se utilizan otros comandos en este modo.</a:t>
            </a:r>
            <a:endParaRPr lang="es-ES" sz="1500" kern="0" dirty="0"/>
          </a:p>
        </p:txBody>
      </p:sp>
    </p:spTree>
    <p:extLst>
      <p:ext uri="{BB962C8B-B14F-4D97-AF65-F5344CB8AC3E}">
        <p14:creationId xmlns:p14="http://schemas.microsoft.com/office/powerpoint/2010/main" val="3326208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162732" y="809071"/>
            <a:ext cx="5347395" cy="3757067"/>
          </a:xfrm>
        </p:spPr>
        <p:txBody>
          <a:bodyPr/>
          <a:lstStyle/>
          <a:p>
            <a:r>
              <a:rPr lang="es-ES" dirty="0"/>
              <a:t>Los ID del router se utilizan para identificar un router OSPF.</a:t>
            </a:r>
          </a:p>
          <a:p>
            <a:r>
              <a:rPr lang="es-ES" dirty="0"/>
              <a:t>Los ID del router tienen 32 bits de longitud tanto en OSPFv2 (IPv4) como en OSPFv3 (IPv6).</a:t>
            </a:r>
          </a:p>
          <a:p>
            <a:r>
              <a:rPr lang="es-ES" dirty="0"/>
              <a:t>Formas en que un router recibe una ID de router: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Se configura con el comando del modo de configuración </a:t>
            </a:r>
            <a:br>
              <a:rPr lang="es-ES" dirty="0"/>
            </a:br>
            <a:r>
              <a:rPr lang="es-ES" dirty="0"/>
              <a:t>de router OSPF </a:t>
            </a:r>
            <a:r>
              <a:rPr lang="es-ES" altLang="ja-JP" b="1" dirty="0">
                <a:solidFill>
                  <a:srgbClr val="FF0000"/>
                </a:solidFill>
              </a:rPr>
              <a:t>router-id </a:t>
            </a:r>
            <a:r>
              <a:rPr lang="es-ES" altLang="ja-JP" b="1" i="1" dirty="0">
                <a:solidFill>
                  <a:srgbClr val="FF0000"/>
                </a:solidFill>
              </a:rPr>
              <a:t>rid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dirty="0"/>
              <a:t>Si no se configura un ID del router, se utiliza la </a:t>
            </a:r>
            <a:r>
              <a:rPr lang="es-ES" b="1" dirty="0">
                <a:solidFill>
                  <a:srgbClr val="FF0000"/>
                </a:solidFill>
              </a:rPr>
              <a:t>interfaz de </a:t>
            </a:r>
            <a:r>
              <a:rPr lang="es-ES" b="1" dirty="0" err="1">
                <a:solidFill>
                  <a:srgbClr val="FF0000"/>
                </a:solidFill>
              </a:rPr>
              <a:t>Loopback</a:t>
            </a:r>
            <a:r>
              <a:rPr lang="es-ES" b="1" dirty="0">
                <a:solidFill>
                  <a:srgbClr val="FF0000"/>
                </a:solidFill>
              </a:rPr>
              <a:t> configurada más alta</a:t>
            </a:r>
            <a:r>
              <a:rPr lang="es-ES" dirty="0"/>
              <a:t>.</a:t>
            </a:r>
          </a:p>
          <a:p>
            <a:pPr marL="485775" lvl="1" indent="-342900">
              <a:buFont typeface="+mj-lt"/>
              <a:buAutoNum type="arabicPeriod"/>
            </a:pPr>
            <a:r>
              <a:rPr lang="es-ES" spc="-30" dirty="0"/>
              <a:t>Si no hay interfaces de </a:t>
            </a:r>
            <a:r>
              <a:rPr lang="es-ES" spc="-30" dirty="0" err="1"/>
              <a:t>Loopback</a:t>
            </a:r>
            <a:r>
              <a:rPr lang="es-ES" spc="-30" dirty="0"/>
              <a:t> configuradas, se utiliza la </a:t>
            </a:r>
            <a:r>
              <a:rPr lang="es-ES" b="1" spc="-30" dirty="0">
                <a:solidFill>
                  <a:srgbClr val="FF0000"/>
                </a:solidFill>
              </a:rPr>
              <a:t>dirección IPv4 activa más alta</a:t>
            </a:r>
            <a:r>
              <a:rPr lang="es-ES" spc="-30" dirty="0"/>
              <a:t>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5986" y="984244"/>
            <a:ext cx="3443845" cy="260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57242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Configuración de una ID de router OSPF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604433" y="809071"/>
            <a:ext cx="7849891" cy="4181383"/>
          </a:xfrm>
        </p:spPr>
        <p:txBody>
          <a:bodyPr/>
          <a:lstStyle/>
          <a:p>
            <a:r>
              <a:rPr lang="es-ES"/>
              <a:t>Use el comando </a:t>
            </a:r>
            <a:r>
              <a:rPr lang="es-ES" altLang="ja-JP" b="1" dirty="0"/>
              <a:t>router-id </a:t>
            </a:r>
            <a:r>
              <a:rPr lang="es-ES" altLang="ja-JP" i="1" dirty="0"/>
              <a:t>x.x.x.x</a:t>
            </a:r>
            <a:r>
              <a:rPr lang="es-ES"/>
              <a:t> para configurar una ID del router.</a:t>
            </a:r>
          </a:p>
          <a:p>
            <a:r>
              <a:rPr lang="es-ES"/>
              <a:t>Utilice el comando </a:t>
            </a:r>
            <a:r>
              <a:rPr lang="es-ES" altLang="ja-JP" b="1" dirty="0"/>
              <a:t>show ip protocols</a:t>
            </a:r>
            <a:r>
              <a:rPr lang="es-ES"/>
              <a:t> para verificar la ID del router.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748" y="1587497"/>
            <a:ext cx="5116055" cy="304770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>
            <a:off x="1069383" y="1696920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8" name="Striped Right Arrow 7"/>
          <p:cNvSpPr/>
          <p:nvPr/>
        </p:nvSpPr>
        <p:spPr>
          <a:xfrm flipH="1">
            <a:off x="3910739" y="2469252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75820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 router OSPF</a:t>
            </a:r>
            <a:br/>
            <a:r>
              <a:rPr lang="es-ES"/>
              <a:t>Modificación de una ID de router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Utilice el comando </a:t>
            </a:r>
            <a:r>
              <a:rPr lang="es-ES" altLang="ja-JP" b="1" dirty="0"/>
              <a:t>clear ip</a:t>
            </a:r>
            <a:r>
              <a:rPr lang="es-ES" dirty="0"/>
              <a:t> </a:t>
            </a:r>
            <a:r>
              <a:rPr lang="es-ES" altLang="ja-JP" b="1" dirty="0"/>
              <a:t>ospf process</a:t>
            </a:r>
            <a:r>
              <a:rPr lang="es-ES" dirty="0"/>
              <a:t> después de cambiar la ID del router para que el cambio entre en vigor.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73" y="1437807"/>
            <a:ext cx="4834987" cy="1334387"/>
          </a:xfrm>
          <a:prstGeom prst="rect">
            <a:avLst/>
          </a:prstGeom>
        </p:spPr>
      </p:pic>
      <p:sp>
        <p:nvSpPr>
          <p:cNvPr id="7" name="Striped Right Arrow 6"/>
          <p:cNvSpPr/>
          <p:nvPr/>
        </p:nvSpPr>
        <p:spPr>
          <a:xfrm flipH="1">
            <a:off x="2168529" y="2489389"/>
            <a:ext cx="1266614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original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83" y="2829019"/>
            <a:ext cx="5323909" cy="533121"/>
          </a:xfrm>
          <a:prstGeom prst="rect">
            <a:avLst/>
          </a:prstGeom>
        </p:spPr>
      </p:pic>
      <p:sp>
        <p:nvSpPr>
          <p:cNvPr id="8" name="Striped Right Arrow 7"/>
          <p:cNvSpPr/>
          <p:nvPr/>
        </p:nvSpPr>
        <p:spPr>
          <a:xfrm flipH="1">
            <a:off x="2648043" y="2904573"/>
            <a:ext cx="1350936" cy="356605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RID modificada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9536" y="2484255"/>
            <a:ext cx="3378052" cy="2158200"/>
          </a:xfrm>
          <a:prstGeom prst="rect">
            <a:avLst/>
          </a:prstGeom>
        </p:spPr>
      </p:pic>
      <p:sp>
        <p:nvSpPr>
          <p:cNvPr id="10" name="Striped Right Arrow 9"/>
          <p:cNvSpPr/>
          <p:nvPr/>
        </p:nvSpPr>
        <p:spPr>
          <a:xfrm>
            <a:off x="3390563" y="4319332"/>
            <a:ext cx="2257844" cy="495430"/>
          </a:xfrm>
          <a:prstGeom prst="stripedRightArrow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rgbClr val="000000"/>
                </a:solidFill>
              </a:rPr>
              <a:t>Cambio de RID aplicado</a:t>
            </a:r>
          </a:p>
        </p:txBody>
      </p:sp>
      <p:sp>
        <p:nvSpPr>
          <p:cNvPr id="11" name="Cloud Callout 10"/>
          <p:cNvSpPr/>
          <p:nvPr/>
        </p:nvSpPr>
        <p:spPr>
          <a:xfrm>
            <a:off x="6400800" y="292459"/>
            <a:ext cx="2743200" cy="1596325"/>
          </a:xfrm>
          <a:prstGeom prst="cloudCallout">
            <a:avLst>
              <a:gd name="adj1" fmla="val -40362"/>
              <a:gd name="adj2" fmla="val 87254"/>
            </a:avLst>
          </a:prstGeom>
          <a:solidFill>
            <a:srgbClr val="36A4D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No olvide este comando para que el cambio de ID del router entre en vigor.</a:t>
            </a:r>
          </a:p>
        </p:txBody>
      </p:sp>
    </p:spTree>
    <p:extLst>
      <p:ext uri="{BB962C8B-B14F-4D97-AF65-F5344CB8AC3E}">
        <p14:creationId xmlns:p14="http://schemas.microsoft.com/office/powerpoint/2010/main" val="400788153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n-US" sz="1600" dirty="0"/>
              <a:t>ID del router OSPF</a:t>
            </a:r>
            <a:br>
              <a:rPr dirty="0"/>
            </a:br>
            <a:r>
              <a:rPr lang="es-ES" dirty="0"/>
              <a:t>Uso de una interfaz de </a:t>
            </a:r>
            <a:r>
              <a:rPr lang="es-ES" dirty="0" err="1"/>
              <a:t>Loopback</a:t>
            </a:r>
            <a:r>
              <a:rPr lang="es-ES" dirty="0"/>
              <a:t> como ID del </a:t>
            </a:r>
            <a:r>
              <a:rPr lang="es-ES" dirty="0" err="1"/>
              <a:t>router</a:t>
            </a:r>
            <a:endParaRPr lang="es-E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>
          <a:xfrm>
            <a:off x="480447" y="809071"/>
            <a:ext cx="5952721" cy="4181383"/>
          </a:xfrm>
        </p:spPr>
        <p:txBody>
          <a:bodyPr/>
          <a:lstStyle/>
          <a:p>
            <a:r>
              <a:rPr lang="es-ES" dirty="0"/>
              <a:t>La versión de IOS más antigua no tiene el comando </a:t>
            </a:r>
            <a:r>
              <a:rPr lang="es-ES" altLang="ja-JP" b="1" dirty="0"/>
              <a:t>router-id</a:t>
            </a:r>
            <a:r>
              <a:rPr lang="es-ES" dirty="0"/>
              <a:t> de configuración de OSPF. </a:t>
            </a:r>
          </a:p>
          <a:p>
            <a:r>
              <a:rPr lang="es-ES" dirty="0"/>
              <a:t>Las interfaces de </a:t>
            </a:r>
            <a:r>
              <a:rPr lang="es-ES" dirty="0" err="1"/>
              <a:t>Loopback</a:t>
            </a:r>
            <a:r>
              <a:rPr lang="es-ES" dirty="0"/>
              <a:t> se utilizan para proporcionar una ID del </a:t>
            </a:r>
            <a:r>
              <a:rPr lang="es-ES" dirty="0" err="1"/>
              <a:t>router</a:t>
            </a:r>
            <a:r>
              <a:rPr lang="es-ES" dirty="0"/>
              <a:t> estable.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5459" y="3043895"/>
            <a:ext cx="4943475" cy="1057275"/>
          </a:xfrm>
          <a:prstGeom prst="rect">
            <a:avLst/>
          </a:prstGeom>
        </p:spPr>
      </p:pic>
      <p:sp>
        <p:nvSpPr>
          <p:cNvPr id="12" name="Cloud Callout 11"/>
          <p:cNvSpPr/>
          <p:nvPr/>
        </p:nvSpPr>
        <p:spPr>
          <a:xfrm>
            <a:off x="6400800" y="726799"/>
            <a:ext cx="2743200" cy="1596325"/>
          </a:xfrm>
          <a:prstGeom prst="cloudCallout">
            <a:avLst>
              <a:gd name="adj1" fmla="val -65786"/>
              <a:gd name="adj2" fmla="val 88710"/>
            </a:avLst>
          </a:prstGeom>
          <a:solidFill>
            <a:srgbClr val="7030A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bg1"/>
                </a:solidFill>
              </a:rPr>
              <a:t>¡NO anuncie esta red! Es un error común en las configuraciones de OSPF.</a:t>
            </a:r>
          </a:p>
        </p:txBody>
      </p:sp>
    </p:spTree>
    <p:extLst>
      <p:ext uri="{BB962C8B-B14F-4D97-AF65-F5344CB8AC3E}">
        <p14:creationId xmlns:p14="http://schemas.microsoft.com/office/powerpoint/2010/main" val="35639240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Default Theme" id="{A3178FD6-045E-43BB-9FF9-79BDC55288A1}" vid="{B3635A64-254C-4D4D-B1C2-6197525273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12072</TotalTime>
  <Words>1620</Words>
  <Application>Microsoft Office PowerPoint</Application>
  <PresentationFormat>On-screen Show (16:9)</PresentationFormat>
  <Paragraphs>171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CiscoSans ExtraLight</vt:lpstr>
      <vt:lpstr>Wingdings</vt:lpstr>
      <vt:lpstr>Default Theme</vt:lpstr>
      <vt:lpstr>Configuración de OSPF</vt:lpstr>
      <vt:lpstr>Abrir primero la ruta más corta Características de OSPF</vt:lpstr>
      <vt:lpstr>Abrir primero la ruta más corta OSPF de área única y multiárea</vt:lpstr>
      <vt:lpstr>ID de routers OSPF Topología de la red OSPF</vt:lpstr>
      <vt:lpstr>ID del router OSPF Modo de configuración del router OSPF</vt:lpstr>
      <vt:lpstr>ID de router OSPF ID de router</vt:lpstr>
      <vt:lpstr>ID de router OSPF Configuración de una ID de router OSPF</vt:lpstr>
      <vt:lpstr>ID de router OSPF Modificación de una ID de router</vt:lpstr>
      <vt:lpstr>ID del router OSPF Uso de una interfaz de Loopback como ID del router</vt:lpstr>
      <vt:lpstr>Configuración de OSPFv2 de área única Habilitación de OSPF en las interfaces</vt:lpstr>
      <vt:lpstr>Configuración de OSPFv2 de área única Máscara de comodín</vt:lpstr>
      <vt:lpstr>Configuración de OSPFv2 de área única Comando network</vt:lpstr>
      <vt:lpstr>Configuración de OSPFv2 de área única Interfaz pasiva</vt:lpstr>
      <vt:lpstr>Configuración de OSPFv2 de área única Interfaz pasiva</vt:lpstr>
      <vt:lpstr>Configuración de OSPFv2 de área única Configuración de interfaces pasivas</vt:lpstr>
      <vt:lpstr>Verificación de OSPF Verificación de vecinos OSPF</vt:lpstr>
      <vt:lpstr>Verificación de OSPF Verificación de la configuración del protocolo OSPF</vt:lpstr>
      <vt:lpstr>Verificación de OSPF Verificación de la información del proceso de OSPF</vt:lpstr>
      <vt:lpstr>Verificación de OSPF Verificación de la configuración de la interfaz de OSPF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bvachon@cisco.com</dc:creator>
  <cp:lastModifiedBy>Lizethe Pérez Fuertes</cp:lastModifiedBy>
  <cp:revision>602</cp:revision>
  <dcterms:created xsi:type="dcterms:W3CDTF">2016-08-22T22:27:36Z</dcterms:created>
  <dcterms:modified xsi:type="dcterms:W3CDTF">2024-03-10T23:08:48Z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</Properties>
</file>