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330" r:id="rId4"/>
    <p:sldId id="329" r:id="rId5"/>
    <p:sldId id="331" r:id="rId6"/>
    <p:sldId id="332" r:id="rId7"/>
    <p:sldId id="326" r:id="rId8"/>
    <p:sldId id="338" r:id="rId9"/>
    <p:sldId id="333" r:id="rId10"/>
    <p:sldId id="266" r:id="rId11"/>
    <p:sldId id="334" r:id="rId12"/>
    <p:sldId id="267" r:id="rId13"/>
    <p:sldId id="273" r:id="rId14"/>
    <p:sldId id="335" r:id="rId15"/>
    <p:sldId id="340" r:id="rId16"/>
    <p:sldId id="342" r:id="rId17"/>
    <p:sldId id="339" r:id="rId18"/>
    <p:sldId id="336" r:id="rId19"/>
    <p:sldId id="337" r:id="rId20"/>
    <p:sldId id="341" r:id="rId2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3366CC"/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2873" autoAdjust="0"/>
  </p:normalViewPr>
  <p:slideViewPr>
    <p:cSldViewPr>
      <p:cViewPr varScale="1">
        <p:scale>
          <a:sx n="114" d="100"/>
          <a:sy n="114" d="100"/>
        </p:scale>
        <p:origin x="1452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13/03/2023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583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29730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55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362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13/03/2023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13/03/2023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13/03/2023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13/03/2023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13/03/2023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13/03/2023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13/03/2023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NAT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853914F6-FE98-4C47-9A17-305EC2A41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639" y="3573016"/>
            <a:ext cx="3670721" cy="23377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11ECD4F-D7F5-1728-AABB-2C8E849C999D}"/>
              </a:ext>
            </a:extLst>
          </p:cNvPr>
          <p:cNvSpPr txBox="1">
            <a:spLocks/>
          </p:cNvSpPr>
          <p:nvPr/>
        </p:nvSpPr>
        <p:spPr>
          <a:xfrm>
            <a:off x="802556" y="444008"/>
            <a:ext cx="765787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2007B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Integración de seguridad informática en redes</a:t>
            </a:r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77851" y="1169388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2500"/>
              </a:lnSpc>
              <a:defRPr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direcciones de cada clase que no están asignadas.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738188" y="4794150"/>
          <a:ext cx="7839075" cy="122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</a:t>
                      </a:r>
                      <a:r>
                        <a:rPr lang="es-MX" sz="16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A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10.X.X.X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10.0.0.0 a 10.255.255.255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B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172.16.X.X – 172.31.X.X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172.16.0.0 a 172.31.255.255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C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192.168.X.X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192.168.0.0 a 192.168.255.255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604838" y="1700112"/>
            <a:ext cx="7999412" cy="137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pueden ser utilizadas por: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usan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traducción de dirección de red (NAT)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para conectarse a una red pública.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no se conectan a Internet.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11188" y="3166962"/>
            <a:ext cx="7999412" cy="1054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una misma red no pueden existir dos direcciones iguales, pero sí se pueden repetir en dos redes privadas que no tengan conexión entre sí o que se conecten mediante el protocolo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 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(Network Address Translation - Traducción de Dirección de Red)</a:t>
            </a:r>
            <a:r>
              <a:rPr lang="es-E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11188" y="4292500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son: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 privadas</a:t>
            </a:r>
          </a:p>
        </p:txBody>
      </p:sp>
    </p:spTree>
    <p:extLst>
      <p:ext uri="{BB962C8B-B14F-4D97-AF65-F5344CB8AC3E}">
        <p14:creationId xmlns:p14="http://schemas.microsoft.com/office/powerpoint/2010/main" val="166247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043" y="2847475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971601" y="1629442"/>
            <a:ext cx="7560840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Utilizado para permitir a los hosts, que utilizan </a:t>
            </a:r>
            <a:r>
              <a:rPr lang="es-ES" sz="1600" b="1" dirty="0">
                <a:latin typeface="Arial" pitchFamily="34" charset="0"/>
                <a:cs typeface="Arial" pitchFamily="34" charset="0"/>
              </a:rPr>
              <a:t>direccionamiento privado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, acceder los servicios de Internet.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356297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32820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899592" y="2318765"/>
            <a:ext cx="7758113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Las direcciones privadas se pueden utilizar junto con un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servidor de traducción de direcciones de red (NAT)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para suministrar conectividad a todos los hosts de una red que tiene relativamente pocas direcciones públicas disponibles. 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739266" y="1374042"/>
            <a:ext cx="7773987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 uso más común es permitir utilizar direcciones privadas para acceder a Internet.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13827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4975025" cy="3168352"/>
          </a:xfrm>
          <a:prstGeom prst="rect">
            <a:avLst/>
          </a:prstGeom>
        </p:spPr>
      </p:pic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611560" y="1556792"/>
            <a:ext cx="77755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número de direcciones privadas es muy grande puede usarse solo una parte de direcciones públicas para salir a Internet desde la red privada. 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De esta manera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simultáneamente sólo pueden salir a Internet con una dirección IP tantos equipos como direcciones públicas se hayan contratado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197558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305780" y="1124744"/>
            <a:ext cx="8568952" cy="478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globales (públicas)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necesarias.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-final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netmask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MáscaraSubneteo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estándar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(defino las direcciones IP privadas que tienen permiso a ser traducidas):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access-list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WildMask_ACL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de direcciones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utilizando: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Una lista de control de acceso.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Una dirección IP de traducción estática.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s-MX" sz="1600" dirty="0">
              <a:solidFill>
                <a:schemeClr val="bg2">
                  <a:lumMod val="25000"/>
                </a:schemeClr>
              </a:solidFill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6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MX" sz="16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MX" sz="16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IP-local IP-Global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-18256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</p:spTree>
    <p:extLst>
      <p:ext uri="{BB962C8B-B14F-4D97-AF65-F5344CB8AC3E}">
        <p14:creationId xmlns:p14="http://schemas.microsoft.com/office/powerpoint/2010/main" val="56800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247907" y="980728"/>
            <a:ext cx="8784976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dinámica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direcciones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 una lista de control de acceso (ACL) definida.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6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MX" sz="16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MX" sz="16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IP-local IP-Global }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-18256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18D414B-EDBB-47E6-842B-3E7D214EA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530611"/>
            <a:ext cx="4538753" cy="3700238"/>
          </a:xfrm>
          <a:prstGeom prst="rect">
            <a:avLst/>
          </a:prstGeom>
        </p:spPr>
      </p:pic>
      <p:sp>
        <p:nvSpPr>
          <p:cNvPr id="14" name="7 CuadroTexto">
            <a:extLst>
              <a:ext uri="{FF2B5EF4-FFF2-40B4-BE49-F238E27FC236}">
                <a16:creationId xmlns:a16="http://schemas.microsoft.com/office/drawing/2014/main" id="{0DDCF2EB-0B4B-48A8-93D0-B6DF91875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112" y="3861048"/>
            <a:ext cx="2880320" cy="166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-298450" algn="just">
              <a:lnSpc>
                <a:spcPct val="150000"/>
              </a:lnSpc>
              <a:spcBef>
                <a:spcPts val="1200"/>
              </a:spcBef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utiliza la palabra reservada </a:t>
            </a:r>
            <a:r>
              <a:rPr lang="es-ES" sz="1400" b="1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poder llevar a cabo una traducción de </a:t>
            </a:r>
            <a:r>
              <a:rPr lang="es-ES" sz="14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direcciones IP privadas con pocas direcciones IP públicas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35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323528" y="1128319"/>
            <a:ext cx="8356541" cy="417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dinámica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direcciones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 una lista de control de acceso (ACL) definida.</a:t>
            </a:r>
          </a:p>
          <a:p>
            <a:pPr marL="444500" lvl="1" indent="0">
              <a:lnSpc>
                <a:spcPct val="150000"/>
              </a:lnSpc>
              <a:spcBef>
                <a:spcPts val="1200"/>
              </a:spcBef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(Network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uno a uno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por cada dirección IP privada se asignará una dirección IP pública.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</a:p>
          <a:p>
            <a:pPr marL="444500" lvl="1" indent="12700"/>
            <a:endParaRPr lang="es-MX" sz="8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0" algn="just">
              <a:lnSpc>
                <a:spcPct val="150000"/>
              </a:lnSpc>
              <a:spcBef>
                <a:spcPts val="1200"/>
              </a:spcBef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 (Port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/ NAT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overloading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 de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direcciones </a:t>
            </a:r>
            <a:r>
              <a:rPr lang="es-MX" sz="1600" u="sng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privadas contra una o pocas direcciones IP públicas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salir al exterior.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12700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-18256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sp>
        <p:nvSpPr>
          <p:cNvPr id="13" name="7 CuadroTexto">
            <a:extLst>
              <a:ext uri="{FF2B5EF4-FFF2-40B4-BE49-F238E27FC236}">
                <a16:creationId xmlns:a16="http://schemas.microsoft.com/office/drawing/2014/main" id="{6AECE9D9-C3B6-44F4-9D68-6C4A66E95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333" y="5013176"/>
            <a:ext cx="7848872" cy="1021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-298450" algn="just">
              <a:lnSpc>
                <a:spcPct val="150000"/>
              </a:lnSpc>
              <a:spcBef>
                <a:spcPts val="1200"/>
              </a:spcBef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utiliza la palabra reservada </a:t>
            </a:r>
            <a:r>
              <a:rPr lang="es-ES" sz="1400" b="1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poder llevar a cabo una traducción de </a:t>
            </a:r>
            <a:r>
              <a:rPr lang="es-ES" sz="14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direcciones IP privadas con una o pocas direcciones IP públicas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para la traducción se utiliza el puerto (puerto generado de manera dinámica y aleatoria arriba de 1024).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50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247907" y="980728"/>
            <a:ext cx="8572565" cy="5740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estática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direcciones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uno a uno, es decir, para traducir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dirección IP privada por una dirección IP pública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Reservado para dispositivos fijos como un servidor, una cámara, un dispositivo de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|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IP-local IP-Global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Especificar las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interfaces interiores y exteriores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es decir, vamos a especificar si haremos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nateo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interno o externo.</a:t>
            </a:r>
          </a:p>
          <a:p>
            <a:pPr lvl="1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u="sng" dirty="0">
                <a:latin typeface="Arial" panose="020B0604020202020204" pitchFamily="34" charset="0"/>
                <a:cs typeface="Arial" panose="020B0604020202020204" pitchFamily="34" charset="0"/>
              </a:rPr>
              <a:t>Todas las interfaces que tengamos configuradas en nuestra red local.</a:t>
            </a:r>
          </a:p>
          <a:p>
            <a:pPr lvl="1"/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0">
              <a:lnSpc>
                <a:spcPct val="150000"/>
              </a:lnSpc>
            </a:pPr>
            <a:r>
              <a:rPr lang="es-MX" sz="1600" u="sng" dirty="0">
                <a:latin typeface="Arial" panose="020B0604020202020204" pitchFamily="34" charset="0"/>
                <a:cs typeface="Arial" panose="020B0604020202020204" pitchFamily="34" charset="0"/>
              </a:rPr>
              <a:t>Todas las interfaces que tengamos configuradas con un proveedor de servicios (ISP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), ya que por ahí va a salir la traducción del direccionamiento privado a público.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-18256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</p:spTree>
    <p:extLst>
      <p:ext uri="{BB962C8B-B14F-4D97-AF65-F5344CB8AC3E}">
        <p14:creationId xmlns:p14="http://schemas.microsoft.com/office/powerpoint/2010/main" val="383137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35E1129-13F4-492E-ACBD-2E62828C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218" y="995547"/>
            <a:ext cx="8448110" cy="1466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Configuraremos el servicio de NAT para una lista de control de acceso donde queremos que todos los usuarios de la red local puedan salir al exterior.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Instalaremos el servicio de NAT utilizando el POOL de las siguientes direcciones IP públicas: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65.10.8.64 /27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1DDA60B-4FE1-432E-902E-8E72388512D0}"/>
              </a:ext>
            </a:extLst>
          </p:cNvPr>
          <p:cNvGrpSpPr/>
          <p:nvPr/>
        </p:nvGrpSpPr>
        <p:grpSpPr>
          <a:xfrm>
            <a:off x="872235" y="2442296"/>
            <a:ext cx="7560840" cy="4384320"/>
            <a:chOff x="890332" y="1772816"/>
            <a:chExt cx="7560840" cy="438432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357993ED-5660-4689-9EDC-BF62BEC8B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0332" y="1772816"/>
              <a:ext cx="7560840" cy="4384320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324E174E-4B8B-44A4-BB30-2FD27EF33580}"/>
                </a:ext>
              </a:extLst>
            </p:cNvPr>
            <p:cNvSpPr txBox="1"/>
            <p:nvPr/>
          </p:nvSpPr>
          <p:spPr>
            <a:xfrm>
              <a:off x="3920386" y="1878891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65.10.8.64/27</a:t>
              </a:r>
              <a:endParaRPr lang="es-MX" b="1" dirty="0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8F8D0712-689F-4989-BFC7-B65D10F3C50B}"/>
                </a:ext>
              </a:extLst>
            </p:cNvPr>
            <p:cNvSpPr txBox="1"/>
            <p:nvPr/>
          </p:nvSpPr>
          <p:spPr>
            <a:xfrm>
              <a:off x="5416620" y="242088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.65</a:t>
              </a:r>
              <a:endParaRPr lang="es-MX" b="1" dirty="0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98E8B1F7-EF4B-4AFA-BFDB-E41F544C0A84}"/>
                </a:ext>
              </a:extLst>
            </p:cNvPr>
            <p:cNvSpPr txBox="1"/>
            <p:nvPr/>
          </p:nvSpPr>
          <p:spPr>
            <a:xfrm>
              <a:off x="4191134" y="265065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.66</a:t>
              </a:r>
              <a:endParaRPr lang="es-MX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9840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Diseño de POOL de NAT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35E1129-13F4-492E-ACBD-2E62828C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124744"/>
            <a:ext cx="7475013" cy="61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nos asignaron las direcciones IP públicas: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65.10.8.64 /27</a:t>
            </a:r>
          </a:p>
        </p:txBody>
      </p:sp>
      <p:graphicFrame>
        <p:nvGraphicFramePr>
          <p:cNvPr id="11" name="Tabla 4">
            <a:extLst>
              <a:ext uri="{FF2B5EF4-FFF2-40B4-BE49-F238E27FC236}">
                <a16:creationId xmlns:a16="http://schemas.microsoft.com/office/drawing/2014/main" id="{A5502036-1F71-493B-9F77-5E47D51EC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225098"/>
              </p:ext>
            </p:extLst>
          </p:nvPr>
        </p:nvGraphicFramePr>
        <p:xfrm>
          <a:off x="3419872" y="2204864"/>
          <a:ext cx="2304256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1646987959"/>
                    </a:ext>
                  </a:extLst>
                </a:gridCol>
              </a:tblGrid>
              <a:tr h="154816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65.10.8.64</a:t>
                      </a:r>
                      <a:endParaRPr lang="es-MX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50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65.10.8.65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94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65.10.8.66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566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65.10.8.67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4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65.10.8.68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18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7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65.10.8.94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003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65.10.8.95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482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65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94562"/>
              </p:ext>
            </p:extLst>
          </p:nvPr>
        </p:nvGraphicFramePr>
        <p:xfrm>
          <a:off x="569642" y="1792726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819280" imgH="2552567" progId="PBrush">
                  <p:embed/>
                </p:oleObj>
              </mc:Choice>
              <mc:Fallback>
                <p:oleObj name="Bitmap Image" r:id="rId3" imgW="1819280" imgH="2552567" progId="PBrush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42" y="1792726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 de esta sesión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518658C-33C7-4ABF-9977-CAAD440BD411}"/>
              </a:ext>
            </a:extLst>
          </p:cNvPr>
          <p:cNvSpPr txBox="1"/>
          <p:nvPr/>
        </p:nvSpPr>
        <p:spPr>
          <a:xfrm>
            <a:off x="3059832" y="2276872"/>
            <a:ext cx="4608512" cy="103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200000"/>
              </a:lnSpc>
            </a:pP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9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tu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di</a:t>
            </a:r>
            <a:r>
              <a:rPr b="1" spc="-26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cs typeface="Arial Narrow"/>
              </a:rPr>
              <a:t> 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implementar 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los servicios NAT en los ruteadores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CISC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Diseño de POOL de NAT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35E1129-13F4-492E-ACBD-2E62828C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64" y="941640"/>
            <a:ext cx="7848872" cy="198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Direcciones IP públicas: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65.10.8.64 /27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estableció un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subneteo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un bloque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/30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las direcciones de las interfaces seriales.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resto de las direcciones son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válidas (.68 - .95) y serán utilizadas para el pool de NAT.</a:t>
            </a:r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46A1923A-5AD3-4688-BE44-143769216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03336"/>
              </p:ext>
            </p:extLst>
          </p:nvPr>
        </p:nvGraphicFramePr>
        <p:xfrm>
          <a:off x="4139952" y="3270592"/>
          <a:ext cx="23042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1646987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65.10.8.64</a:t>
                      </a:r>
                      <a:endParaRPr lang="es-MX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50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65.10.8.65</a:t>
                      </a:r>
                      <a:endParaRPr lang="es-MX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94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65.10.8.66</a:t>
                      </a:r>
                      <a:endParaRPr lang="es-MX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566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65.10.8.67</a:t>
                      </a:r>
                      <a:endParaRPr lang="es-MX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4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65.10.8.68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18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…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7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65.10.8.94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003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65.10.8.95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482987"/>
                  </a:ext>
                </a:extLst>
              </a:tr>
            </a:tbl>
          </a:graphicData>
        </a:graphic>
      </p:graphicFrame>
      <p:sp>
        <p:nvSpPr>
          <p:cNvPr id="5" name="Cerrar llave 4">
            <a:extLst>
              <a:ext uri="{FF2B5EF4-FFF2-40B4-BE49-F238E27FC236}">
                <a16:creationId xmlns:a16="http://schemas.microsoft.com/office/drawing/2014/main" id="{A948CF47-8AFB-488E-99B5-2435DCE379BE}"/>
              </a:ext>
            </a:extLst>
          </p:cNvPr>
          <p:cNvSpPr/>
          <p:nvPr/>
        </p:nvSpPr>
        <p:spPr>
          <a:xfrm>
            <a:off x="6444208" y="3270592"/>
            <a:ext cx="360040" cy="1440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7 CuadroTexto">
            <a:extLst>
              <a:ext uri="{FF2B5EF4-FFF2-40B4-BE49-F238E27FC236}">
                <a16:creationId xmlns:a16="http://schemas.microsoft.com/office/drawing/2014/main" id="{CE2CAA07-1B7C-43B1-8858-188E645D9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150" y="3666133"/>
            <a:ext cx="2232248" cy="50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65.10.8.64 /30</a:t>
            </a:r>
          </a:p>
        </p:txBody>
      </p:sp>
      <p:sp>
        <p:nvSpPr>
          <p:cNvPr id="9" name="Cerrar llave 8">
            <a:extLst>
              <a:ext uri="{FF2B5EF4-FFF2-40B4-BE49-F238E27FC236}">
                <a16:creationId xmlns:a16="http://schemas.microsoft.com/office/drawing/2014/main" id="{D3024D0F-BF25-4625-9533-FEFCD4957B42}"/>
              </a:ext>
            </a:extLst>
          </p:cNvPr>
          <p:cNvSpPr/>
          <p:nvPr/>
        </p:nvSpPr>
        <p:spPr>
          <a:xfrm>
            <a:off x="6456150" y="4753952"/>
            <a:ext cx="360040" cy="1440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7 CuadroTexto">
            <a:extLst>
              <a:ext uri="{FF2B5EF4-FFF2-40B4-BE49-F238E27FC236}">
                <a16:creationId xmlns:a16="http://schemas.microsoft.com/office/drawing/2014/main" id="{91F21698-DD0F-43FE-B792-45EABD1D3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150" y="5122559"/>
            <a:ext cx="2232248" cy="50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NAT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2432A6D-DD66-4E0B-8413-F60AD1696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37" y="3321821"/>
            <a:ext cx="31337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8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7091" y="58602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Recomendaciones para conseguir configuraciones exitosas</a:t>
            </a: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6D38BEC7-5FD8-43FE-89A3-6EF2D0498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287" y="1340768"/>
            <a:ext cx="8519425" cy="521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Diseñar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esquema de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subredes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de servicio a los requerimientos de conectividad de la red.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Asignar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siguiendo algún estándar,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direcciones IP a las interfaces de los equipos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interconexión.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 acuerdo a la asignación de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direcciones IP y máscaras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interfaces de los equipos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interconexión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equipos terminales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sus respectivas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Verificar conectividad con  puerta de enlace predeterminada.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protocolo de ruteo dinámico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rutas estáticas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rutas por default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(en caso de que se utilicen)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servicio de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forma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distribuida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centralizada.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conectividad interna y externa.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el servicio de NAT.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Diseñar e instalar esquemas básicos de seguridad (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estándar o extendidas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958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 y DHCP</a:t>
            </a: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B042F61A-9B59-44FB-8ECE-B57CC43CF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340768"/>
            <a:ext cx="7209674" cy="3884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el ejercicio de clase: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tiene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diseño de una red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 establecida.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cuenta con un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subneteo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máscaras de longitud variable (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VLSM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trabajará con una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privada 10.x.x.x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de DHCP.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de NAT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086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 y DHCP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861854A-508E-49FE-8F9D-3C0DB8448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31" y="1340768"/>
            <a:ext cx="8692537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3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DHCP</a:t>
            </a: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B042F61A-9B59-44FB-8ECE-B57CC43CF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71456"/>
            <a:ext cx="8253282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Instalaremos el servicio de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 centralizado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Un servicio centralizado es aquel que se configura en un solo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¿Dónde instalaremos el servicio?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seleccionar la IP de la interfaz que ayudará a resolver el DHCP?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CCBEEE-3FB6-42C6-BFF5-A8ED7F5E3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789" y="2852936"/>
            <a:ext cx="5714421" cy="3313634"/>
          </a:xfrm>
          <a:prstGeom prst="rect">
            <a:avLst/>
          </a:prstGeom>
        </p:spPr>
      </p:pic>
      <p:sp>
        <p:nvSpPr>
          <p:cNvPr id="5" name="7 CuadroTexto">
            <a:extLst>
              <a:ext uri="{FF2B5EF4-FFF2-40B4-BE49-F238E27FC236}">
                <a16:creationId xmlns:a16="http://schemas.microsoft.com/office/drawing/2014/main" id="{1939908B-A22B-4F30-B672-5DA27864D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8201" y="4221088"/>
            <a:ext cx="3838609" cy="189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servicio de DHCP va a asignar a los equipos terminales: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IP.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 de subred.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Puerta de enlace predeterminada.</a:t>
            </a:r>
          </a:p>
        </p:txBody>
      </p:sp>
    </p:spTree>
    <p:extLst>
      <p:ext uri="{BB962C8B-B14F-4D97-AF65-F5344CB8AC3E}">
        <p14:creationId xmlns:p14="http://schemas.microsoft.com/office/powerpoint/2010/main" val="69802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625760" y="1196752"/>
            <a:ext cx="8001000" cy="4894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las direcciones estáticas del pool de DHCP (opcional).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excluded-address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Dir_IP_Final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  <a:endParaRPr lang="es-MX" sz="16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dirIP_inicial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Máscara de subred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 puerta de enlace predeterminada (default Gateway):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+mj-lt"/>
              <a:buAutoNum type="arabicPeriod" startAt="2"/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mínima de un servicio DHCP</a:t>
            </a:r>
          </a:p>
        </p:txBody>
      </p:sp>
    </p:spTree>
    <p:extLst>
      <p:ext uri="{BB962C8B-B14F-4D97-AF65-F5344CB8AC3E}">
        <p14:creationId xmlns:p14="http://schemas.microsoft.com/office/powerpoint/2010/main" val="280177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routers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y servicio DHCP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35E1129-13F4-492E-ACBD-2E62828C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532" y="1007858"/>
            <a:ext cx="7475013" cy="50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Revisar configuración RA y RB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falta configurar?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52BC7C70-9560-4C80-AC38-259E9375FFD9}"/>
              </a:ext>
            </a:extLst>
          </p:cNvPr>
          <p:cNvGrpSpPr/>
          <p:nvPr/>
        </p:nvGrpSpPr>
        <p:grpSpPr>
          <a:xfrm>
            <a:off x="934618" y="1772816"/>
            <a:ext cx="7560840" cy="4384320"/>
            <a:chOff x="934618" y="1772816"/>
            <a:chExt cx="7560840" cy="4384320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3861854A-508E-49FE-8F9D-3C0DB8448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4618" y="1772816"/>
              <a:ext cx="7560840" cy="4384320"/>
            </a:xfrm>
            <a:prstGeom prst="rect">
              <a:avLst/>
            </a:prstGeom>
          </p:spPr>
        </p:pic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A1CBA469-4B2C-4209-B49F-886C1489A65B}"/>
                </a:ext>
              </a:extLst>
            </p:cNvPr>
            <p:cNvSpPr txBox="1"/>
            <p:nvPr/>
          </p:nvSpPr>
          <p:spPr>
            <a:xfrm>
              <a:off x="3920386" y="1878891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65.10.8.64/27</a:t>
              </a:r>
              <a:endParaRPr lang="es-MX" b="1" dirty="0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D0240DB1-A9D1-42DA-81BB-21963344E738}"/>
                </a:ext>
              </a:extLst>
            </p:cNvPr>
            <p:cNvSpPr txBox="1"/>
            <p:nvPr/>
          </p:nvSpPr>
          <p:spPr>
            <a:xfrm>
              <a:off x="5416620" y="242088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.65</a:t>
              </a:r>
              <a:endParaRPr lang="es-MX" b="1" dirty="0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FB2EF0E6-B0D3-449F-8624-70F3F663A658}"/>
                </a:ext>
              </a:extLst>
            </p:cNvPr>
            <p:cNvSpPr txBox="1"/>
            <p:nvPr/>
          </p:nvSpPr>
          <p:spPr>
            <a:xfrm>
              <a:off x="4191134" y="265065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.66</a:t>
              </a:r>
              <a:endParaRPr lang="es-MX" b="1" dirty="0"/>
            </a:p>
          </p:txBody>
        </p:sp>
      </p:grpSp>
      <p:sp>
        <p:nvSpPr>
          <p:cNvPr id="10" name="7 CuadroTexto">
            <a:extLst>
              <a:ext uri="{FF2B5EF4-FFF2-40B4-BE49-F238E27FC236}">
                <a16:creationId xmlns:a16="http://schemas.microsoft.com/office/drawing/2014/main" id="{23CA9995-5DBB-4949-B505-D02CB423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596281"/>
            <a:ext cx="4392488" cy="100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Revisar configuración de equipos terminales.</a:t>
            </a:r>
          </a:p>
          <a:p>
            <a:pPr>
              <a:lnSpc>
                <a:spcPct val="20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servicio DHCP.</a:t>
            </a:r>
          </a:p>
        </p:txBody>
      </p:sp>
    </p:spTree>
    <p:extLst>
      <p:ext uri="{BB962C8B-B14F-4D97-AF65-F5344CB8AC3E}">
        <p14:creationId xmlns:p14="http://schemas.microsoft.com/office/powerpoint/2010/main" val="95578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35E1129-13F4-492E-ACBD-2E62828C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618" y="994220"/>
            <a:ext cx="7475013" cy="50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conectar direcciones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privadas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direcciones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públicas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518DCCF-3687-4277-9592-2EF412EA7818}"/>
              </a:ext>
            </a:extLst>
          </p:cNvPr>
          <p:cNvGrpSpPr/>
          <p:nvPr/>
        </p:nvGrpSpPr>
        <p:grpSpPr>
          <a:xfrm>
            <a:off x="934618" y="1772816"/>
            <a:ext cx="7560840" cy="4384320"/>
            <a:chOff x="890332" y="1772816"/>
            <a:chExt cx="7560840" cy="4384320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3861854A-508E-49FE-8F9D-3C0DB8448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0332" y="1772816"/>
              <a:ext cx="7560840" cy="4384320"/>
            </a:xfrm>
            <a:prstGeom prst="rect">
              <a:avLst/>
            </a:prstGeom>
          </p:spPr>
        </p:pic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A1CBA469-4B2C-4209-B49F-886C1489A65B}"/>
                </a:ext>
              </a:extLst>
            </p:cNvPr>
            <p:cNvSpPr txBox="1"/>
            <p:nvPr/>
          </p:nvSpPr>
          <p:spPr>
            <a:xfrm>
              <a:off x="3920386" y="1878891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65.10.8.64/27</a:t>
              </a:r>
              <a:endParaRPr lang="es-MX" b="1" dirty="0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D0240DB1-A9D1-42DA-81BB-21963344E738}"/>
                </a:ext>
              </a:extLst>
            </p:cNvPr>
            <p:cNvSpPr txBox="1"/>
            <p:nvPr/>
          </p:nvSpPr>
          <p:spPr>
            <a:xfrm>
              <a:off x="5416620" y="242088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.65</a:t>
              </a:r>
              <a:endParaRPr lang="es-MX" b="1" dirty="0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FB2EF0E6-B0D3-449F-8624-70F3F663A658}"/>
                </a:ext>
              </a:extLst>
            </p:cNvPr>
            <p:cNvSpPr txBox="1"/>
            <p:nvPr/>
          </p:nvSpPr>
          <p:spPr>
            <a:xfrm>
              <a:off x="4191134" y="265065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.66</a:t>
              </a:r>
              <a:endParaRPr lang="es-MX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3145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7374</TotalTime>
  <Words>1291</Words>
  <Application>Microsoft Office PowerPoint</Application>
  <PresentationFormat>Presentación en pantalla (4:3)</PresentationFormat>
  <Paragraphs>146</Paragraphs>
  <Slides>20</Slides>
  <Notes>6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Dom Casual</vt:lpstr>
      <vt:lpstr>Times New Roman</vt:lpstr>
      <vt:lpstr>Tema de Office</vt:lpstr>
      <vt:lpstr>Bitmap Image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242</cp:revision>
  <dcterms:created xsi:type="dcterms:W3CDTF">2013-06-11T22:32:36Z</dcterms:created>
  <dcterms:modified xsi:type="dcterms:W3CDTF">2023-03-13T18:45:21Z</dcterms:modified>
</cp:coreProperties>
</file>