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330" r:id="rId4"/>
    <p:sldId id="329" r:id="rId5"/>
    <p:sldId id="331" r:id="rId6"/>
    <p:sldId id="332" r:id="rId7"/>
    <p:sldId id="326" r:id="rId8"/>
    <p:sldId id="338" r:id="rId9"/>
    <p:sldId id="333" r:id="rId10"/>
    <p:sldId id="266" r:id="rId11"/>
    <p:sldId id="334" r:id="rId12"/>
    <p:sldId id="267" r:id="rId13"/>
    <p:sldId id="273" r:id="rId14"/>
    <p:sldId id="335" r:id="rId15"/>
    <p:sldId id="340" r:id="rId16"/>
    <p:sldId id="342" r:id="rId17"/>
    <p:sldId id="339" r:id="rId18"/>
    <p:sldId id="336" r:id="rId19"/>
    <p:sldId id="337" r:id="rId20"/>
    <p:sldId id="341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66CC"/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2873" autoAdjust="0"/>
  </p:normalViewPr>
  <p:slideViewPr>
    <p:cSldViewPr>
      <p:cViewPr varScale="1">
        <p:scale>
          <a:sx n="59" d="100"/>
          <a:sy n="59" d="100"/>
        </p:scale>
        <p:origin x="143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973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5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362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NAT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53914F6-FE98-4C47-9A17-305EC2A4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9" y="3573016"/>
            <a:ext cx="3670721" cy="23377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ECD4F-D7F5-1728-AABB-2C8E849C999D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166247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3" y="2847475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971601" y="1629442"/>
            <a:ext cx="7560840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Utilizado para permitir a los hosts, que utilizan 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direccionamiento privado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, acceder los servicios de Internet.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35629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382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19755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05780" y="1124744"/>
            <a:ext cx="8568952" cy="478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traducidas):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utilizando: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lista de control de acceso.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dirección IP de traducción estática.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bg2">
                  <a:lumMod val="25000"/>
                </a:schemeClr>
              </a:solidFill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5680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47907" y="980728"/>
            <a:ext cx="878497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una lista de control de acceso (ACL)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 IP-Global 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18D414B-EDBB-47E6-842B-3E7D214EA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30611"/>
            <a:ext cx="4538753" cy="3700238"/>
          </a:xfrm>
          <a:prstGeom prst="rect">
            <a:avLst/>
          </a:prstGeom>
        </p:spPr>
      </p:pic>
      <p:sp>
        <p:nvSpPr>
          <p:cNvPr id="14" name="7 CuadroTexto">
            <a:extLst>
              <a:ext uri="{FF2B5EF4-FFF2-40B4-BE49-F238E27FC236}">
                <a16:creationId xmlns:a16="http://schemas.microsoft.com/office/drawing/2014/main" id="{0DDCF2EB-0B4B-48A8-93D0-B6DF91875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112" y="3861048"/>
            <a:ext cx="2880320" cy="166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98450" algn="just">
              <a:lnSpc>
                <a:spcPct val="150000"/>
              </a:lnSpc>
              <a:spcBef>
                <a:spcPts val="1200"/>
              </a:spcBef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la palabra reservada </a:t>
            </a:r>
            <a:r>
              <a:rPr lang="es-ES" sz="1400" b="1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poder llevar a cabo una traducción de </a:t>
            </a:r>
            <a:r>
              <a:rPr lang="es-ES" sz="1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IP privadas con pocas direcciones IP públicas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5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23528" y="1128319"/>
            <a:ext cx="8356541" cy="417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una lista de control de acceso (ACL) definida.</a:t>
            </a:r>
          </a:p>
          <a:p>
            <a:pPr marL="444500" lvl="1" indent="0">
              <a:lnSpc>
                <a:spcPct val="150000"/>
              </a:lnSpc>
              <a:spcBef>
                <a:spcPts val="1200"/>
              </a:spcBef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(Network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 a uno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por cada dirección IP privada se asignará una dirección IP pública.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</a:p>
          <a:p>
            <a:pPr marL="444500" lvl="1" indent="12700"/>
            <a:endParaRPr lang="es-MX" sz="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0" algn="just">
              <a:lnSpc>
                <a:spcPct val="150000"/>
              </a:lnSpc>
              <a:spcBef>
                <a:spcPts val="1200"/>
              </a:spcBef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 (Port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/ NAT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overloading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</a:t>
            </a:r>
            <a:r>
              <a:rPr lang="es-MX" sz="1600" u="sng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privadas contra una o pocas direcciones IP públicas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salir al exterior.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13" name="7 CuadroTexto">
            <a:extLst>
              <a:ext uri="{FF2B5EF4-FFF2-40B4-BE49-F238E27FC236}">
                <a16:creationId xmlns:a16="http://schemas.microsoft.com/office/drawing/2014/main" id="{6AECE9D9-C3B6-44F4-9D68-6C4A66E9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333" y="5013176"/>
            <a:ext cx="7848872" cy="102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98450" algn="just">
              <a:lnSpc>
                <a:spcPct val="150000"/>
              </a:lnSpc>
              <a:spcBef>
                <a:spcPts val="1200"/>
              </a:spcBef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la palabra reservada </a:t>
            </a:r>
            <a:r>
              <a:rPr lang="es-ES" sz="1400" b="1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poder llevar a cabo una traducción de </a:t>
            </a:r>
            <a:r>
              <a:rPr lang="es-ES" sz="1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IP privadas con una o pocas direcciones IP públicas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para la traducción se utiliza el puerto (puerto generado de manera dinámica y aleatoria arriba de 1024).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47907" y="980728"/>
            <a:ext cx="8572565" cy="574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estática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uno a uno, es decir, para traducir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Reservado para dispositivos fijos como un servidor, una cámara, un dispositivo de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decir, vamos a especificar si haremos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interno o externo.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en nuestra red local.</a:t>
            </a:r>
          </a:p>
          <a:p>
            <a:pPr lvl="1"/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0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con un proveedor de servicios (ISP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), ya que por ahí va a salir la traducción del direccionamiento privado a público.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38313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218" y="995547"/>
            <a:ext cx="8448110" cy="146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Configuraremos el servicio de NAT para una lista de control de acceso donde queremos que todos los usuarios de la red local puedan salir al exterior.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NAT utilizando el POOL de las siguientes direcciones IP públicas: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1DDA60B-4FE1-432E-902E-8E72388512D0}"/>
              </a:ext>
            </a:extLst>
          </p:cNvPr>
          <p:cNvGrpSpPr/>
          <p:nvPr/>
        </p:nvGrpSpPr>
        <p:grpSpPr>
          <a:xfrm>
            <a:off x="872235" y="2442296"/>
            <a:ext cx="7560840" cy="4384320"/>
            <a:chOff x="890332" y="1772816"/>
            <a:chExt cx="7560840" cy="438432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57993ED-5660-4689-9EDC-BF62BEC8B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332" y="1772816"/>
              <a:ext cx="7560840" cy="438432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324E174E-4B8B-44A4-BB30-2FD27EF33580}"/>
                </a:ext>
              </a:extLst>
            </p:cNvPr>
            <p:cNvSpPr txBox="1"/>
            <p:nvPr/>
          </p:nvSpPr>
          <p:spPr>
            <a:xfrm>
              <a:off x="3920386" y="1878891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65.10.8.64/27</a:t>
              </a:r>
              <a:endParaRPr lang="es-MX" b="1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F8D0712-689F-4989-BFC7-B65D10F3C50B}"/>
                </a:ext>
              </a:extLst>
            </p:cNvPr>
            <p:cNvSpPr txBox="1"/>
            <p:nvPr/>
          </p:nvSpPr>
          <p:spPr>
            <a:xfrm>
              <a:off x="5416620" y="24208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.65</a:t>
              </a:r>
              <a:endParaRPr lang="es-MX" b="1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98E8B1F7-EF4B-4AFA-BFDB-E41F544C0A84}"/>
                </a:ext>
              </a:extLst>
            </p:cNvPr>
            <p:cNvSpPr txBox="1"/>
            <p:nvPr/>
          </p:nvSpPr>
          <p:spPr>
            <a:xfrm>
              <a:off x="4191134" y="26506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.66</a:t>
              </a:r>
              <a:endParaRPr lang="es-MX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40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POOL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124744"/>
            <a:ext cx="7475013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nos asignaron las direcciones IP públicas: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A5502036-1F71-493B-9F77-5E47D51EC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25098"/>
              </p:ext>
            </p:extLst>
          </p:nvPr>
        </p:nvGraphicFramePr>
        <p:xfrm>
          <a:off x="3419872" y="2204864"/>
          <a:ext cx="230425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6987959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65.10.8.64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65.10.8.65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65.10.8.66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65.10.8.67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65.10.8.68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65.10.8.94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65.10.8.95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8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6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NAT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POOL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64" y="941640"/>
            <a:ext cx="7848872" cy="198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públicas: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estableció un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un bloque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/30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las direcciones de las interfaces seriales.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resto de las direcciones son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válidas (.68 - .95) y serán utilizadas para el pool de NAT.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46A1923A-5AD3-4688-BE44-143769216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03336"/>
              </p:ext>
            </p:extLst>
          </p:nvPr>
        </p:nvGraphicFramePr>
        <p:xfrm>
          <a:off x="4139952" y="3270592"/>
          <a:ext cx="230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698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65.10.8.64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65.10.8.65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65.10.8.66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65.10.8.67</a:t>
                      </a:r>
                      <a:endParaRPr lang="es-MX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65.10.8.68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…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65.10.8.94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65.10.8.95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82987"/>
                  </a:ext>
                </a:extLst>
              </a:tr>
            </a:tbl>
          </a:graphicData>
        </a:graphic>
      </p:graphicFrame>
      <p:sp>
        <p:nvSpPr>
          <p:cNvPr id="5" name="Cerrar llave 4">
            <a:extLst>
              <a:ext uri="{FF2B5EF4-FFF2-40B4-BE49-F238E27FC236}">
                <a16:creationId xmlns:a16="http://schemas.microsoft.com/office/drawing/2014/main" id="{A948CF47-8AFB-488E-99B5-2435DCE379BE}"/>
              </a:ext>
            </a:extLst>
          </p:cNvPr>
          <p:cNvSpPr/>
          <p:nvPr/>
        </p:nvSpPr>
        <p:spPr>
          <a:xfrm>
            <a:off x="6444208" y="3270592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CE2CAA07-1B7C-43B1-8858-188E645D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150" y="3666133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/30</a:t>
            </a:r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D3024D0F-BF25-4625-9533-FEFCD4957B42}"/>
              </a:ext>
            </a:extLst>
          </p:cNvPr>
          <p:cNvSpPr/>
          <p:nvPr/>
        </p:nvSpPr>
        <p:spPr>
          <a:xfrm>
            <a:off x="6456150" y="4753952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91F21698-DD0F-43FE-B792-45EABD1D3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150" y="5122559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NAT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2432A6D-DD66-4E0B-8413-F60AD1696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37" y="3321821"/>
            <a:ext cx="3133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8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7091" y="58602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Recomendaciones para conseguir configuraciones exitosas</a:t>
            </a: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6D38BEC7-5FD8-43FE-89A3-6EF2D049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87" y="1340768"/>
            <a:ext cx="8519425" cy="521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esquema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subredes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de servicio a los requerimientos de conectividad de la red.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Asignar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siguiendo algún estándar,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a las interfaces de los equipos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interconexión.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 acuerdo a la asignación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y máscaras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interfaces de los equipos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interconexión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equipos terminales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sus respectivas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Verificar conectividad con  puerta de enlace predeterminada.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protocolo de ruteo dinámico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por default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 caso de que se utilicen)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servicio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distribuida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centralizada.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conectividad interna y externa.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servicio de NAT.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e instalar esquemas básicos de seguridad (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estándar o extendidas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958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 y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340768"/>
            <a:ext cx="7209674" cy="388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ejercicio de clase: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tiene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 una red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establecida.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cuenta con un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máscaras de longitud variable (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VLSM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trabajará con una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privada 10.x.x.x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DHCP.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08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 y DHCP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61854A-508E-49FE-8F9D-3C0DB8448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31" y="1340768"/>
            <a:ext cx="8692537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3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71456"/>
            <a:ext cx="825328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centralizado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Un servicio centralizado es aquel que se configura en un solo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¿Dónde instalaremos el servicio?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seleccionar la IP de la interfaz que ayudará a resolver el DHCP?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CCBEEE-3FB6-42C6-BFF5-A8ED7F5E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89" y="2852936"/>
            <a:ext cx="5714421" cy="3313634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1939908B-A22B-4F30-B672-5DA27864D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201" y="4221088"/>
            <a:ext cx="3838609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servicio de DHCP va a asignar a los equipos terminales: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subred.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predeterminada.</a:t>
            </a:r>
          </a:p>
        </p:txBody>
      </p:sp>
    </p:spTree>
    <p:extLst>
      <p:ext uri="{BB962C8B-B14F-4D97-AF65-F5344CB8AC3E}">
        <p14:creationId xmlns:p14="http://schemas.microsoft.com/office/powerpoint/2010/main" val="6980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196752"/>
            <a:ext cx="8001000" cy="489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 (opcional).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routers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y servicio DHCP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532" y="1007858"/>
            <a:ext cx="7475013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configuración RA y RB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falta configurar?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2BC7C70-9560-4C80-AC38-259E9375FFD9}"/>
              </a:ext>
            </a:extLst>
          </p:cNvPr>
          <p:cNvGrpSpPr/>
          <p:nvPr/>
        </p:nvGrpSpPr>
        <p:grpSpPr>
          <a:xfrm>
            <a:off x="934618" y="1772816"/>
            <a:ext cx="7560840" cy="4384320"/>
            <a:chOff x="934618" y="1772816"/>
            <a:chExt cx="7560840" cy="438432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3861854A-508E-49FE-8F9D-3C0DB8448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4618" y="1772816"/>
              <a:ext cx="7560840" cy="4384320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A1CBA469-4B2C-4209-B49F-886C1489A65B}"/>
                </a:ext>
              </a:extLst>
            </p:cNvPr>
            <p:cNvSpPr txBox="1"/>
            <p:nvPr/>
          </p:nvSpPr>
          <p:spPr>
            <a:xfrm>
              <a:off x="3920386" y="1878891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65.10.8.64/27</a:t>
              </a:r>
              <a:endParaRPr lang="es-MX" b="1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0240DB1-A9D1-42DA-81BB-21963344E738}"/>
                </a:ext>
              </a:extLst>
            </p:cNvPr>
            <p:cNvSpPr txBox="1"/>
            <p:nvPr/>
          </p:nvSpPr>
          <p:spPr>
            <a:xfrm>
              <a:off x="5416620" y="24208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.65</a:t>
              </a:r>
              <a:endParaRPr lang="es-MX" b="1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B2EF0E6-B0D3-449F-8624-70F3F663A658}"/>
                </a:ext>
              </a:extLst>
            </p:cNvPr>
            <p:cNvSpPr txBox="1"/>
            <p:nvPr/>
          </p:nvSpPr>
          <p:spPr>
            <a:xfrm>
              <a:off x="4191134" y="26506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.66</a:t>
              </a:r>
              <a:endParaRPr lang="es-MX" b="1" dirty="0"/>
            </a:p>
          </p:txBody>
        </p:sp>
      </p:grpSp>
      <p:sp>
        <p:nvSpPr>
          <p:cNvPr id="10" name="7 CuadroTexto">
            <a:extLst>
              <a:ext uri="{FF2B5EF4-FFF2-40B4-BE49-F238E27FC236}">
                <a16:creationId xmlns:a16="http://schemas.microsoft.com/office/drawing/2014/main" id="{23CA9995-5DBB-4949-B505-D02CB423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96281"/>
            <a:ext cx="4392488" cy="100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configuración de equipos terminales.</a:t>
            </a:r>
          </a:p>
          <a:p>
            <a:pPr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servicio DHCP.</a:t>
            </a:r>
          </a:p>
        </p:txBody>
      </p:sp>
    </p:spTree>
    <p:extLst>
      <p:ext uri="{BB962C8B-B14F-4D97-AF65-F5344CB8AC3E}">
        <p14:creationId xmlns:p14="http://schemas.microsoft.com/office/powerpoint/2010/main" val="95578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618" y="994220"/>
            <a:ext cx="7475013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conectar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privadas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públicas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518DCCF-3687-4277-9592-2EF412EA7818}"/>
              </a:ext>
            </a:extLst>
          </p:cNvPr>
          <p:cNvGrpSpPr/>
          <p:nvPr/>
        </p:nvGrpSpPr>
        <p:grpSpPr>
          <a:xfrm>
            <a:off x="934618" y="1772816"/>
            <a:ext cx="7560840" cy="4384320"/>
            <a:chOff x="890332" y="1772816"/>
            <a:chExt cx="7560840" cy="438432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3861854A-508E-49FE-8F9D-3C0DB8448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332" y="1772816"/>
              <a:ext cx="7560840" cy="4384320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A1CBA469-4B2C-4209-B49F-886C1489A65B}"/>
                </a:ext>
              </a:extLst>
            </p:cNvPr>
            <p:cNvSpPr txBox="1"/>
            <p:nvPr/>
          </p:nvSpPr>
          <p:spPr>
            <a:xfrm>
              <a:off x="3920386" y="1878891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65.10.8.64/27</a:t>
              </a:r>
              <a:endParaRPr lang="es-MX" b="1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0240DB1-A9D1-42DA-81BB-21963344E738}"/>
                </a:ext>
              </a:extLst>
            </p:cNvPr>
            <p:cNvSpPr txBox="1"/>
            <p:nvPr/>
          </p:nvSpPr>
          <p:spPr>
            <a:xfrm>
              <a:off x="5416620" y="24208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.65</a:t>
              </a:r>
              <a:endParaRPr lang="es-MX" b="1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B2EF0E6-B0D3-449F-8624-70F3F663A658}"/>
                </a:ext>
              </a:extLst>
            </p:cNvPr>
            <p:cNvSpPr txBox="1"/>
            <p:nvPr/>
          </p:nvSpPr>
          <p:spPr>
            <a:xfrm>
              <a:off x="4191134" y="26506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.66</a:t>
              </a:r>
              <a:endParaRPr lang="es-MX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3145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7374</TotalTime>
  <Words>1291</Words>
  <Application>Microsoft Office PowerPoint</Application>
  <PresentationFormat>Presentación en pantalla (4:3)</PresentationFormat>
  <Paragraphs>146</Paragraphs>
  <Slides>20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Dom Casual</vt:lpstr>
      <vt:lpstr>Times New Roman</vt:lpstr>
      <vt:lpstr>Tema de Office</vt:lpstr>
      <vt:lpstr>Bitmap Image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242</cp:revision>
  <dcterms:created xsi:type="dcterms:W3CDTF">2013-06-11T22:32:36Z</dcterms:created>
  <dcterms:modified xsi:type="dcterms:W3CDTF">2023-02-14T03:06:51Z</dcterms:modified>
</cp:coreProperties>
</file>