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8"/>
  </p:notesMasterIdLst>
  <p:handoutMasterIdLst>
    <p:handoutMasterId r:id="rId19"/>
  </p:handoutMasterIdLst>
  <p:sldIdLst>
    <p:sldId id="791" r:id="rId3"/>
    <p:sldId id="992" r:id="rId4"/>
    <p:sldId id="994" r:id="rId5"/>
    <p:sldId id="977" r:id="rId6"/>
    <p:sldId id="997" r:id="rId7"/>
    <p:sldId id="988" r:id="rId8"/>
    <p:sldId id="1042" r:id="rId9"/>
    <p:sldId id="981" r:id="rId10"/>
    <p:sldId id="982" r:id="rId11"/>
    <p:sldId id="1003" r:id="rId12"/>
    <p:sldId id="1004" r:id="rId13"/>
    <p:sldId id="1005" r:id="rId14"/>
    <p:sldId id="1007" r:id="rId15"/>
    <p:sldId id="1008" r:id="rId16"/>
    <p:sldId id="1010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65"/>
    <a:srgbClr val="C0C0C4"/>
    <a:srgbClr val="678DC5"/>
    <a:srgbClr val="3E67A4"/>
    <a:srgbClr val="3E8DC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7352" autoAdjust="0"/>
    <p:restoredTop sz="65482" autoAdjust="0"/>
  </p:normalViewPr>
  <p:slideViewPr>
    <p:cSldViewPr snapToGrid="0">
      <p:cViewPr varScale="1">
        <p:scale>
          <a:sx n="110" d="100"/>
          <a:sy n="110" d="100"/>
        </p:scale>
        <p:origin x="23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9.xml"/><Relationship Id="rId10" Type="http://schemas.openxmlformats.org/officeDocument/2006/relationships/slide" Target="slides/slide14.xml"/><Relationship Id="rId4" Type="http://schemas.openxmlformats.org/officeDocument/2006/relationships/slide" Target="slides/slide8.xml"/><Relationship Id="rId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14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</a:t>
            </a:r>
            <a:r>
              <a:rPr lang="es-ES" sz="800" dirty="0" err="1"/>
              <a:t>Systems</a:t>
            </a:r>
            <a:r>
              <a:rPr lang="es-ES" sz="800" dirty="0"/>
              <a:t>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Programa Cisco Networking Academy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1: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1.1.3.1 – </a:t>
            </a:r>
            <a:r>
              <a:rPr lang="es-ES" dirty="0">
                <a:latin typeface="Arial" charset="0"/>
              </a:rPr>
              <a:t>Configurar los parámetros básicos de un router 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995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1.1.3.2 – Configurar una interfaz de </a:t>
            </a:r>
            <a:r>
              <a:rPr lang="es-ES" dirty="0" err="1"/>
              <a:t>router</a:t>
            </a:r>
            <a:r>
              <a:rPr lang="es-ES" dirty="0"/>
              <a:t> IPv4</a:t>
            </a:r>
          </a:p>
        </p:txBody>
      </p:sp>
    </p:spTree>
    <p:extLst>
      <p:ext uri="{BB962C8B-B14F-4D97-AF65-F5344CB8AC3E}">
        <p14:creationId xmlns:p14="http://schemas.microsoft.com/office/powerpoint/2010/main" val="2506751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1.1.3.3 – Configurar una interfaz de </a:t>
            </a:r>
            <a:r>
              <a:rPr lang="es-ES" dirty="0" err="1"/>
              <a:t>router</a:t>
            </a:r>
            <a:r>
              <a:rPr lang="es-ES" dirty="0"/>
              <a:t> IPv6</a:t>
            </a:r>
          </a:p>
        </p:txBody>
      </p:sp>
    </p:spTree>
    <p:extLst>
      <p:ext uri="{BB962C8B-B14F-4D97-AF65-F5344CB8AC3E}">
        <p14:creationId xmlns:p14="http://schemas.microsoft.com/office/powerpoint/2010/main" val="3185614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1.1.3.4 – Configurar una interfaz de </a:t>
            </a:r>
            <a:r>
              <a:rPr lang="es-ES" dirty="0" err="1"/>
              <a:t>loopback</a:t>
            </a:r>
            <a:r>
              <a:rPr lang="es-ES" dirty="0"/>
              <a:t> IPv4</a:t>
            </a:r>
          </a:p>
        </p:txBody>
      </p:sp>
    </p:spTree>
    <p:extLst>
      <p:ext uri="{BB962C8B-B14F-4D97-AF65-F5344CB8AC3E}">
        <p14:creationId xmlns:p14="http://schemas.microsoft.com/office/powerpoint/2010/main" val="768260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1.1.4 – Verificar la conectividad de redes conectadas directamente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1.1.4.1 – Verificar la configuración de la interfaz</a:t>
            </a:r>
          </a:p>
        </p:txBody>
      </p:sp>
    </p:spTree>
    <p:extLst>
      <p:ext uri="{BB962C8B-B14F-4D97-AF65-F5344CB8AC3E}">
        <p14:creationId xmlns:p14="http://schemas.microsoft.com/office/powerpoint/2010/main" val="231499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1.1.4 – Verificar la conectividad de redes conectadas directamente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1.1.4.1 – Verificar la configuración de la interfaz (continuación)</a:t>
            </a:r>
          </a:p>
        </p:txBody>
      </p:sp>
    </p:spTree>
    <p:extLst>
      <p:ext uri="{BB962C8B-B14F-4D97-AF65-F5344CB8AC3E}">
        <p14:creationId xmlns:p14="http://schemas.microsoft.com/office/powerpoint/2010/main" val="162246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</a:t>
            </a:r>
            <a:r>
              <a:rPr lang="es-ES" dirty="0"/>
              <a:t>–</a:t>
            </a:r>
            <a:r>
              <a:rPr lang="es-ES" b="0" dirty="0"/>
              <a:t>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</a:t>
            </a:r>
            <a:r>
              <a:rPr lang="es-ES" dirty="0"/>
              <a:t>–</a:t>
            </a:r>
            <a:r>
              <a:rPr lang="es-ES" b="0" baseline="0" dirty="0"/>
              <a:t> Funciones de un router</a:t>
            </a:r>
            <a:endParaRPr lang="es-ES" b="0" dirty="0"/>
          </a:p>
          <a:p>
            <a:pPr>
              <a:buNone/>
              <a:defRPr/>
            </a:pPr>
            <a:r>
              <a:rPr lang="es-ES" b="0" dirty="0"/>
              <a:t>1.1.1.2 </a:t>
            </a:r>
            <a:r>
              <a:rPr lang="es-ES" dirty="0"/>
              <a:t>–</a:t>
            </a:r>
            <a:r>
              <a:rPr lang="es-ES" b="0" dirty="0"/>
              <a:t> ¿Por qué elegir el routing?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2772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</a:t>
            </a:r>
            <a:r>
              <a:rPr lang="es-ES" dirty="0"/>
              <a:t>–</a:t>
            </a:r>
            <a:r>
              <a:rPr lang="es-ES" b="0" dirty="0"/>
              <a:t>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</a:t>
            </a:r>
            <a:r>
              <a:rPr lang="es-ES" dirty="0"/>
              <a:t>–</a:t>
            </a:r>
            <a:r>
              <a:rPr lang="es-ES" b="0" baseline="0" dirty="0"/>
              <a:t> Funciones de un router</a:t>
            </a:r>
            <a:endParaRPr lang="es-ES" b="0" dirty="0"/>
          </a:p>
          <a:p>
            <a:pPr>
              <a:buNone/>
              <a:defRPr/>
            </a:pPr>
            <a:r>
              <a:rPr lang="es-ES" b="0" dirty="0"/>
              <a:t>1.1.1.3 </a:t>
            </a:r>
            <a:r>
              <a:rPr lang="es-ES" dirty="0"/>
              <a:t>–</a:t>
            </a:r>
            <a:r>
              <a:rPr lang="es-ES" b="0" dirty="0"/>
              <a:t> Los routers son computadoras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7366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– Funciones de un router</a:t>
            </a:r>
            <a:endParaRPr lang="es-ES" b="0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="0" dirty="0"/>
              <a:t>1.1.1.3 – Los routers son computadoras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– Funciones de un router</a:t>
            </a:r>
            <a:endParaRPr lang="es-ES" b="0" dirty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="0" dirty="0"/>
              <a:t>1.1.1.5 Los routers eligen las mejores rutas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0995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2099580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133000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1.1.2.3 – </a:t>
            </a:r>
            <a:r>
              <a:rPr lang="es-ES" dirty="0">
                <a:latin typeface="Arial" charset="0"/>
              </a:rPr>
              <a:t>Documentar la asignación de direcciones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663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1.1.2.7 – </a:t>
            </a:r>
            <a:r>
              <a:rPr lang="es-ES" dirty="0">
                <a:latin typeface="Arial" charset="0"/>
              </a:rPr>
              <a:t>Habilitar IP en un switch</a:t>
            </a:r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3200" y="2289174"/>
            <a:ext cx="4184242" cy="1660525"/>
          </a:xfrm>
        </p:spPr>
        <p:txBody>
          <a:bodyPr/>
          <a:lstStyle/>
          <a:p>
            <a:pPr eaLnBrk="1" hangingPunct="1"/>
            <a:r>
              <a:rPr lang="es-ES" sz="2400" dirty="0"/>
              <a:t>Configuración de un </a:t>
            </a:r>
            <a:r>
              <a:rPr lang="es-ES" sz="2400" dirty="0" err="1"/>
              <a:t>router</a:t>
            </a:r>
            <a:r>
              <a:rPr lang="es-ES" sz="2400" dirty="0"/>
              <a:t> y un switch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 anchor="t"/>
          <a:lstStyle/>
          <a:p>
            <a:pPr eaLnBrk="1" hangingPunct="1">
              <a:tabLst>
                <a:tab pos="2955925" algn="l"/>
              </a:tabLst>
            </a:pPr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>
                <a:latin typeface="Arial" charset="0"/>
              </a:rPr>
              <a:t>Configurar los parámetros básicos de un router 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516" y="1562792"/>
            <a:ext cx="4134222" cy="4342708"/>
          </a:xfrm>
        </p:spPr>
        <p:txBody>
          <a:bodyPr/>
          <a:lstStyle/>
          <a:p>
            <a:r>
              <a:rPr lang="es-ES" sz="2000" b="1" dirty="0"/>
              <a:t>Asignar un nombre al dispositivo:</a:t>
            </a:r>
            <a:r>
              <a:rPr lang="es-ES" sz="2000" dirty="0"/>
              <a:t> lo distingue de otros routers.</a:t>
            </a:r>
          </a:p>
          <a:p>
            <a:r>
              <a:rPr lang="es-ES" sz="2000" b="1" dirty="0"/>
              <a:t>Proteger el acceso administrativo: </a:t>
            </a:r>
            <a:r>
              <a:rPr lang="es-ES" sz="2000" dirty="0"/>
              <a:t>protege el acceso a los modos EXEC con privilegios y del usuario y el acceso a Telnet, además de cifrar contraseñas.</a:t>
            </a:r>
          </a:p>
          <a:p>
            <a:r>
              <a:rPr lang="es-ES" sz="2000" b="1" dirty="0"/>
              <a:t>Configurar un aviso:</a:t>
            </a:r>
            <a:r>
              <a:rPr lang="es-ES" sz="2000" dirty="0"/>
              <a:t> proporciona notificaciones legales de acceso no autorizado.</a:t>
            </a:r>
          </a:p>
          <a:p>
            <a:r>
              <a:rPr lang="es-ES" sz="2000" b="1" dirty="0"/>
              <a:t>Guardar la configuración</a:t>
            </a:r>
            <a:endParaRPr lang="es-ES" sz="1600" b="1" dirty="0"/>
          </a:p>
          <a:p>
            <a:endParaRPr lang="es-E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38" y="1564254"/>
            <a:ext cx="4617287" cy="41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98489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Configurar una interfaz de </a:t>
            </a:r>
            <a:r>
              <a:rPr lang="es-ES" dirty="0" err="1"/>
              <a:t>router</a:t>
            </a:r>
            <a:r>
              <a:rPr lang="es-ES" dirty="0"/>
              <a:t> IPv4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038" y="1397692"/>
            <a:ext cx="3963785" cy="430460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Para que la interfaz de router esté disponible, debe cumplir con los siguientes requisitos:</a:t>
            </a:r>
          </a:p>
          <a:p>
            <a:r>
              <a:rPr lang="es-ES" sz="1600" dirty="0"/>
              <a:t>Debe estar configurada con una </a:t>
            </a:r>
            <a:r>
              <a:rPr lang="es-ES" sz="1600" b="1" dirty="0"/>
              <a:t>dirección</a:t>
            </a:r>
            <a:r>
              <a:rPr lang="es-ES" sz="1600" dirty="0"/>
              <a:t> y una </a:t>
            </a:r>
            <a:r>
              <a:rPr lang="es-ES" sz="1600" b="1" dirty="0"/>
              <a:t>máscara de subred</a:t>
            </a:r>
            <a:r>
              <a:rPr lang="es-ES" sz="1600" dirty="0"/>
              <a:t>.</a:t>
            </a:r>
          </a:p>
          <a:p>
            <a:r>
              <a:rPr lang="es-ES" sz="1600" dirty="0"/>
              <a:t>Debe activarse con el comando </a:t>
            </a:r>
            <a:r>
              <a:rPr lang="es-ES" sz="1600" b="1" dirty="0"/>
              <a:t>no shutdown</a:t>
            </a:r>
            <a:r>
              <a:rPr lang="es-ES" sz="1600" dirty="0"/>
              <a:t>. Las interfaces LAN y WAN no están activadas de manera predeterminada. </a:t>
            </a:r>
          </a:p>
          <a:p>
            <a:r>
              <a:rPr lang="es-ES" sz="1600" dirty="0"/>
              <a:t>Deben configurarse con el comando </a:t>
            </a:r>
            <a:r>
              <a:rPr lang="es-ES" sz="1600" b="1" dirty="0"/>
              <a:t>clock rate </a:t>
            </a:r>
            <a:r>
              <a:rPr lang="es-ES" sz="1600" dirty="0"/>
              <a:t>en el extremo del cable de serie rotulado como </a:t>
            </a:r>
            <a:r>
              <a:rPr lang="es-ES" sz="1600" b="1" dirty="0"/>
              <a:t>DCE</a:t>
            </a:r>
            <a:r>
              <a:rPr lang="es-ES" sz="1600" dirty="0"/>
              <a:t>. </a:t>
            </a:r>
          </a:p>
          <a:p>
            <a:pPr marL="0" indent="0">
              <a:buNone/>
            </a:pPr>
            <a:r>
              <a:rPr lang="es-ES" sz="1600" dirty="0"/>
              <a:t>Se puede incluir una descripción optativa.</a:t>
            </a:r>
          </a:p>
          <a:p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23" y="1398876"/>
            <a:ext cx="4759277" cy="43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0711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Configurar una interfaz de </a:t>
            </a:r>
            <a:r>
              <a:rPr lang="es-ES" dirty="0" err="1"/>
              <a:t>router</a:t>
            </a:r>
            <a:r>
              <a:rPr lang="es-ES" dirty="0"/>
              <a:t> IPv6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037" y="1359592"/>
            <a:ext cx="8760987" cy="247580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Configure la interfaz con una dirección IPv6 y una máscara de subred:</a:t>
            </a:r>
          </a:p>
          <a:p>
            <a:r>
              <a:rPr lang="es-ES" sz="1600" dirty="0"/>
              <a:t>Utilice el siguiente comando de configuración de interfaces: </a:t>
            </a:r>
            <a:r>
              <a:rPr lang="es-ES" sz="1600" b="1" dirty="0"/>
              <a:t>ipv6 address</a:t>
            </a:r>
            <a:r>
              <a:rPr lang="es-ES" sz="1600" dirty="0"/>
              <a:t> </a:t>
            </a:r>
            <a:r>
              <a:rPr lang="es-ES" sz="1600" i="1" dirty="0"/>
              <a:t>dirección-ipv6</a:t>
            </a:r>
            <a:r>
              <a:rPr lang="es-ES" sz="1600" dirty="0"/>
              <a:t>/</a:t>
            </a:r>
            <a:r>
              <a:rPr lang="es-ES" sz="1600" i="1" dirty="0"/>
              <a:t>longitud-ipv6 </a:t>
            </a:r>
            <a:r>
              <a:rPr lang="es-ES" sz="1600" dirty="0"/>
              <a:t>[link-local | eui-64].</a:t>
            </a:r>
          </a:p>
          <a:p>
            <a:r>
              <a:rPr lang="es-ES" sz="1600" dirty="0"/>
              <a:t>Actívela con el comando </a:t>
            </a:r>
            <a:r>
              <a:rPr lang="es-ES" sz="1600" b="1" dirty="0"/>
              <a:t>no shutdown</a:t>
            </a:r>
            <a:r>
              <a:rPr lang="es-ES" sz="1600" dirty="0"/>
              <a:t>.</a:t>
            </a:r>
          </a:p>
          <a:p>
            <a:endParaRPr lang="es-E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36" y="2859503"/>
            <a:ext cx="5059764" cy="34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64207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Configurar una interfaz de </a:t>
            </a:r>
            <a:r>
              <a:rPr lang="es-ES" dirty="0" err="1"/>
              <a:t>loopback</a:t>
            </a:r>
            <a:r>
              <a:rPr lang="es-ES" dirty="0"/>
              <a:t> IPv4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9090" y="1372292"/>
            <a:ext cx="8341712" cy="2894908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/>
              <a:t>Una interfaz de loopback es una interfaz lógica interna del router</a:t>
            </a:r>
            <a:r>
              <a:rPr lang="es-ES" sz="2000" dirty="0"/>
              <a:t>: </a:t>
            </a:r>
          </a:p>
          <a:p>
            <a:r>
              <a:rPr lang="es-ES" sz="1600" dirty="0"/>
              <a:t>No se asigna a un puerto físico; se la considera una interfaz de software que se coloca automáticamente en estado UP (activo).</a:t>
            </a:r>
          </a:p>
          <a:p>
            <a:r>
              <a:rPr lang="es-ES" sz="1600" dirty="0"/>
              <a:t>Una interfaz de loopback es útil para </a:t>
            </a:r>
            <a:r>
              <a:rPr lang="es-ES" sz="1600" b="1" dirty="0"/>
              <a:t>pruebas</a:t>
            </a:r>
            <a:r>
              <a:rPr lang="es-ES" sz="1600" dirty="0"/>
              <a:t>.</a:t>
            </a:r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3309132"/>
            <a:ext cx="4318000" cy="33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37025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>
              <a:buNone/>
            </a:pPr>
            <a:r>
              <a:rPr lang="es-ES" sz="1800" dirty="0"/>
              <a:t>Verificar la conectividad de redes conectadas directamente</a:t>
            </a:r>
            <a:br>
              <a:rPr dirty="0"/>
            </a:br>
            <a:r>
              <a:rPr lang="es-ES" dirty="0"/>
              <a:t>Verificar la configuración de la interfaz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9090" y="1372292"/>
            <a:ext cx="4175610" cy="492690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Se utilizan comandos show para verificar el funcionamiento y la configuración de la interfaz:</a:t>
            </a:r>
          </a:p>
          <a:p>
            <a:r>
              <a:rPr lang="es-ES" sz="2000" b="1" dirty="0"/>
              <a:t>show ip interfaces brief</a:t>
            </a:r>
          </a:p>
          <a:p>
            <a:r>
              <a:rPr lang="es-ES" sz="2000" b="1" dirty="0"/>
              <a:t>show ip route</a:t>
            </a:r>
          </a:p>
          <a:p>
            <a:r>
              <a:rPr lang="es-ES" sz="2000" b="1" dirty="0"/>
              <a:t>show running-config </a:t>
            </a:r>
          </a:p>
          <a:p>
            <a:pPr marL="0" indent="0">
              <a:buNone/>
            </a:pPr>
            <a:r>
              <a:rPr lang="es-ES" sz="2000" dirty="0"/>
              <a:t>Comandos show que se utilizan para reunir información más detallada sobre la interfaz:</a:t>
            </a:r>
          </a:p>
          <a:p>
            <a:r>
              <a:rPr lang="es-ES" sz="2000" b="1" dirty="0"/>
              <a:t>show interfaces</a:t>
            </a:r>
            <a:endParaRPr lang="es-ES" sz="2000" dirty="0"/>
          </a:p>
          <a:p>
            <a:r>
              <a:rPr lang="es-ES" sz="2000" b="1" dirty="0"/>
              <a:t>show ip interfaces: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1977042"/>
            <a:ext cx="4337720" cy="39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81770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835832" cy="838200"/>
          </a:xfrm>
        </p:spPr>
        <p:txBody>
          <a:bodyPr anchor="t"/>
          <a:lstStyle/>
          <a:p>
            <a:pPr>
              <a:buNone/>
            </a:pPr>
            <a:r>
              <a:rPr lang="es-ES" sz="1800" dirty="0"/>
              <a:t>Verificar la conectividad de redes conectadas directamente</a:t>
            </a:r>
            <a:br>
              <a:rPr sz="2800" dirty="0"/>
            </a:br>
            <a:r>
              <a:rPr lang="es-ES" sz="2600" dirty="0"/>
              <a:t>Verificar la configuración de la interfaz (continuación)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14" y="1147800"/>
            <a:ext cx="6088664" cy="5562251"/>
          </a:xfrm>
        </p:spPr>
      </p:pic>
    </p:spTree>
    <p:extLst>
      <p:ext uri="{BB962C8B-B14F-4D97-AF65-F5344CB8AC3E}">
        <p14:creationId xmlns:p14="http://schemas.microsoft.com/office/powerpoint/2010/main" val="62847664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145462" cy="838200"/>
          </a:xfrm>
        </p:spPr>
        <p:txBody>
          <a:bodyPr/>
          <a:lstStyle/>
          <a:p>
            <a:pPr eaLnBrk="1" hangingPunct="1"/>
            <a:r>
              <a:rPr lang="es-ES" dirty="0"/>
              <a:t>Funciones de un </a:t>
            </a:r>
            <a:r>
              <a:rPr lang="es-ES" dirty="0" err="1"/>
              <a:t>router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25" y="1407886"/>
            <a:ext cx="7056848" cy="8708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router</a:t>
            </a:r>
            <a:r>
              <a:rPr lang="es-ES" dirty="0"/>
              <a:t> es responsable del ruteo del tráfico entre redes.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8" y="2281210"/>
            <a:ext cx="5227093" cy="42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2095" y="1349829"/>
            <a:ext cx="7602989" cy="3802742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Los routers son computadoras especializadas que tienen los siguientes componentes que se requieren para funcionar: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/>
              <a:t>Unidad central de procesamiento (CPU)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/>
              <a:t>Sistema operativo (OS): los routers utilizan IOS de Cisco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/>
              <a:t>Memoria y almacenamiento (RAM, ROM, NVRAM, flash, disco duro)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200" y="396000"/>
            <a:ext cx="8509000" cy="838200"/>
          </a:xfrm>
        </p:spPr>
        <p:txBody>
          <a:bodyPr/>
          <a:lstStyle/>
          <a:p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son computadoras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73" y="2979369"/>
            <a:ext cx="5691698" cy="35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son computadoras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06" y="1701800"/>
            <a:ext cx="6683601" cy="4892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9000" y="1387868"/>
            <a:ext cx="44323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Memoria del router</a:t>
            </a:r>
          </a:p>
        </p:txBody>
      </p:sp>
    </p:spTree>
    <p:extLst>
      <p:ext uri="{BB962C8B-B14F-4D97-AF65-F5344CB8AC3E}">
        <p14:creationId xmlns:p14="http://schemas.microsoft.com/office/powerpoint/2010/main" val="296094997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1600" y="396000"/>
            <a:ext cx="8145462" cy="838200"/>
          </a:xfrm>
        </p:spPr>
        <p:txBody>
          <a:bodyPr/>
          <a:lstStyle/>
          <a:p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lang="es-ES" sz="1800"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eligen las mejores rutas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457" y="1437731"/>
            <a:ext cx="8578817" cy="2289845"/>
          </a:xfrm>
        </p:spPr>
        <p:txBody>
          <a:bodyPr/>
          <a:lstStyle/>
          <a:p>
            <a:r>
              <a:rPr lang="es-ES" sz="2000" dirty="0"/>
              <a:t>Los routers usan </a:t>
            </a:r>
            <a:r>
              <a:rPr lang="es-ES" sz="2000" b="1" dirty="0"/>
              <a:t>rutas estáticas </a:t>
            </a:r>
            <a:r>
              <a:rPr lang="es-ES" sz="2000" dirty="0"/>
              <a:t>y </a:t>
            </a:r>
            <a:r>
              <a:rPr lang="es-ES" sz="2000" b="1" dirty="0"/>
              <a:t>protocolos de routing dinámico </a:t>
            </a:r>
            <a:r>
              <a:rPr lang="es-ES" sz="2000" dirty="0"/>
              <a:t>para descubrir redes remotas y crear sus tablas de ruteo.</a:t>
            </a:r>
          </a:p>
          <a:p>
            <a:r>
              <a:rPr lang="es-ES" sz="2000" dirty="0"/>
              <a:t>Los routers utilizan </a:t>
            </a:r>
            <a:r>
              <a:rPr lang="es-ES" sz="2000" b="1" dirty="0"/>
              <a:t>tablas de ruteo</a:t>
            </a:r>
            <a:r>
              <a:rPr lang="es-ES" sz="2000" dirty="0"/>
              <a:t> para determinar </a:t>
            </a:r>
            <a:r>
              <a:rPr lang="es-ES" sz="2000" b="1" dirty="0"/>
              <a:t>la mejor ruta </a:t>
            </a:r>
            <a:r>
              <a:rPr lang="es-ES" sz="2000" dirty="0"/>
              <a:t>para enviar paquetes.</a:t>
            </a:r>
          </a:p>
          <a:p>
            <a:r>
              <a:rPr lang="es-ES" sz="2000" dirty="0"/>
              <a:t>Los routers </a:t>
            </a:r>
            <a:r>
              <a:rPr lang="es-ES" sz="2000" b="1" dirty="0"/>
              <a:t>encapsulan el paquete </a:t>
            </a:r>
            <a:r>
              <a:rPr lang="es-ES" sz="2000" dirty="0"/>
              <a:t>y lo </a:t>
            </a:r>
            <a:r>
              <a:rPr lang="es-ES" sz="2000" b="1" dirty="0"/>
              <a:t>reenvían</a:t>
            </a:r>
            <a:r>
              <a:rPr lang="es-ES" sz="2000" dirty="0"/>
              <a:t> a la interfaz indicada en la tabla de ruteo.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015" t="22099" r="42221" b="51234"/>
          <a:stretch/>
        </p:blipFill>
        <p:spPr>
          <a:xfrm>
            <a:off x="841233" y="3727576"/>
            <a:ext cx="7454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Gateways predeterminados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63" y="1734145"/>
            <a:ext cx="5397950" cy="39681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3867" y="1542650"/>
            <a:ext cx="3370183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Para habilitar el acceso a la red, los dispositivos deben estar configurados con la siguiente información de direcciones IP.</a:t>
            </a:r>
          </a:p>
          <a:p>
            <a:pPr marL="574675" lvl="1" indent="-21272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600" b="1" kern="0" dirty="0">
                <a:solidFill>
                  <a:srgbClr val="FF0000"/>
                </a:solidFill>
                <a:latin typeface="Arial"/>
              </a:rPr>
              <a:t>Dirección IP</a:t>
            </a:r>
            <a:r>
              <a:rPr lang="es-ES" sz="16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1600" kern="0" dirty="0">
                <a:solidFill>
                  <a:srgbClr val="000000"/>
                </a:solidFill>
                <a:latin typeface="Arial"/>
              </a:rPr>
              <a:t>identifica a un host único en una red local.</a:t>
            </a:r>
            <a:r>
              <a:rPr lang="es-ES" sz="1600" dirty="0"/>
              <a:t> </a:t>
            </a:r>
          </a:p>
          <a:p>
            <a:pPr marL="574675" lvl="1" indent="-21272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600" b="1" kern="0" dirty="0">
                <a:solidFill>
                  <a:srgbClr val="FF0000"/>
                </a:solidFill>
                <a:latin typeface="Arial"/>
              </a:rPr>
              <a:t>Máscara de subred</a:t>
            </a:r>
            <a:r>
              <a:rPr lang="es-ES" sz="16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1600" kern="0" dirty="0">
                <a:solidFill>
                  <a:srgbClr val="000000"/>
                </a:solidFill>
                <a:latin typeface="Arial"/>
              </a:rPr>
              <a:t>identifica a la subred de la red del host.</a:t>
            </a:r>
          </a:p>
          <a:p>
            <a:pPr marL="574675" lvl="1" indent="-21272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600" b="1" kern="0" dirty="0">
                <a:solidFill>
                  <a:srgbClr val="FF0000"/>
                </a:solidFill>
                <a:latin typeface="Arial"/>
              </a:rPr>
              <a:t>Gateway predeterminado</a:t>
            </a:r>
            <a:r>
              <a:rPr lang="es-ES" sz="16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1600" kern="0" dirty="0">
                <a:solidFill>
                  <a:srgbClr val="000000"/>
                </a:solidFill>
                <a:latin typeface="Arial"/>
              </a:rPr>
              <a:t>identifica al router al que se envía un paquete cuando el destino no está en la misma subred de la red local.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8669683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ARP (</a:t>
            </a:r>
            <a:r>
              <a:rPr lang="es-ES" dirty="0" err="1">
                <a:latin typeface="Arial" charset="0"/>
              </a:rPr>
              <a:t>Address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Resolution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Protocol</a:t>
            </a:r>
            <a:r>
              <a:rPr lang="es-ES" dirty="0">
                <a:latin typeface="Arial" charset="0"/>
              </a:rPr>
              <a:t>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6BD8F-DB32-4EE9-B8E8-E850B30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" y="1303149"/>
            <a:ext cx="7701559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987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641788" cy="838200"/>
          </a:xfrm>
        </p:spPr>
        <p:txBody>
          <a:bodyPr anchor="t"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Documentar la asignación de direcciones de red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689792"/>
            <a:ext cx="8752915" cy="5093780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/>
              <a:t>La documentación de la red debe incluir, por lo menos, los siguientes elementos en un diagrama de topología y una tabla de asignación de direcciones: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Nombres de los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dispositivos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Interfaces 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Direcciones IP y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máscaras de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subred</a:t>
            </a:r>
          </a:p>
          <a:p>
            <a:r>
              <a:rPr lang="es-ES" sz="1800" b="1" dirty="0" err="1">
                <a:solidFill>
                  <a:srgbClr val="FF0000"/>
                </a:solidFill>
              </a:rPr>
              <a:t>Gateways</a:t>
            </a:r>
            <a:r>
              <a:rPr lang="es-ES" sz="1800" b="1" dirty="0">
                <a:solidFill>
                  <a:srgbClr val="FF0000"/>
                </a:solidFill>
              </a:rPr>
              <a:t>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predeterminados</a:t>
            </a:r>
            <a:endParaRPr lang="es-E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81" y="2528105"/>
            <a:ext cx="6511943" cy="36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4432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Habilitar IP en un switch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8752915" cy="1751908"/>
          </a:xfrm>
        </p:spPr>
        <p:txBody>
          <a:bodyPr/>
          <a:lstStyle/>
          <a:p>
            <a:r>
              <a:rPr lang="es-ES" sz="2000" dirty="0"/>
              <a:t>Los dispositivos de infraestructura de red requieren direcciones IP para habilitar la administración remota. </a:t>
            </a:r>
          </a:p>
          <a:p>
            <a:r>
              <a:rPr lang="es-ES" sz="2000" dirty="0"/>
              <a:t>En un switch, la dirección IP de administración se asigna en una interfaz virtual llamada interfaz virtual de switch (SVI).</a:t>
            </a:r>
          </a:p>
        </p:txBody>
      </p:sp>
      <p:pic>
        <p:nvPicPr>
          <p:cNvPr id="3" name="Picture 2" descr="Routing and Switching Essentials - Mozilla Firefox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7" t="24793" r="43867" b="28222"/>
          <a:stretch/>
        </p:blipFill>
        <p:spPr>
          <a:xfrm>
            <a:off x="1524454" y="2781300"/>
            <a:ext cx="5879646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5838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29289</TotalTime>
  <Pages>28</Pages>
  <Words>978</Words>
  <Application>Microsoft Office PowerPoint</Application>
  <PresentationFormat>Presentación en pantalla (4:3)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Wingdings</vt:lpstr>
      <vt:lpstr>PPT-TMPLT-WHT_C</vt:lpstr>
      <vt:lpstr>NetAcad-4F_PPT-WHT_060408</vt:lpstr>
      <vt:lpstr>Configuración de un router y un switch</vt:lpstr>
      <vt:lpstr>Funciones de un router</vt:lpstr>
      <vt:lpstr>Funciones de un router Los routers son computadoras</vt:lpstr>
      <vt:lpstr>Funciones de un router Los routers son computadoras</vt:lpstr>
      <vt:lpstr>Funciones de un router Los routers eligen las mejores rutas</vt:lpstr>
      <vt:lpstr>Conectar dispositivos Gateways predeterminados</vt:lpstr>
      <vt:lpstr>Conectar dispositivos ARP (Address Resolution Protocol)</vt:lpstr>
      <vt:lpstr>Conectar dispositivos Documentar la asignación de direcciones de red</vt:lpstr>
      <vt:lpstr>Conectar dispositivos Habilitar IP en un switch</vt:lpstr>
      <vt:lpstr>Configuración básica de un router Configurar los parámetros básicos de un router </vt:lpstr>
      <vt:lpstr>Configuración básica de un router Configurar una interfaz de router IPv4</vt:lpstr>
      <vt:lpstr>Configuración básica de un router Configurar una interfaz de router IPv6</vt:lpstr>
      <vt:lpstr>Configuración básica de un router Configurar una interfaz de loopback IPv4</vt:lpstr>
      <vt:lpstr>Verificar la conectividad de redes conectadas directamente Verificar la configuración de la interfaz</vt:lpstr>
      <vt:lpstr>Verificar la conectividad de redes conectadas directamente Verificar la configuración de la interfaz (continuación)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1202</cp:revision>
  <cp:lastPrinted>1999-01-27T00:54:54Z</cp:lastPrinted>
  <dcterms:created xsi:type="dcterms:W3CDTF">2006-10-23T15:07:30Z</dcterms:created>
  <dcterms:modified xsi:type="dcterms:W3CDTF">2023-01-17T18:17:02Z</dcterms:modified>
</cp:coreProperties>
</file>