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18"/>
  </p:notesMasterIdLst>
  <p:handoutMasterIdLst>
    <p:handoutMasterId r:id="rId19"/>
  </p:handoutMasterIdLst>
  <p:sldIdLst>
    <p:sldId id="791" r:id="rId3"/>
    <p:sldId id="991" r:id="rId4"/>
    <p:sldId id="993" r:id="rId5"/>
    <p:sldId id="994" r:id="rId6"/>
    <p:sldId id="996" r:id="rId7"/>
    <p:sldId id="997" r:id="rId8"/>
    <p:sldId id="998" r:id="rId9"/>
    <p:sldId id="999" r:id="rId10"/>
    <p:sldId id="913" r:id="rId11"/>
    <p:sldId id="1000" r:id="rId12"/>
    <p:sldId id="1001" r:id="rId13"/>
    <p:sldId id="1007" r:id="rId14"/>
    <p:sldId id="1008" r:id="rId15"/>
    <p:sldId id="1004" r:id="rId16"/>
    <p:sldId id="1005" r:id="rId17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ne Gibbons" initials="JG" lastIdx="13" clrIdx="0"/>
  <p:cmAuthor id="1" name="Rodrigo Floriano" initials="RF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4"/>
    <a:srgbClr val="678DC5"/>
    <a:srgbClr val="3E67A4"/>
    <a:srgbClr val="3E8DC5"/>
    <a:srgbClr val="5F5F65"/>
    <a:srgbClr val="7E7E86"/>
    <a:srgbClr val="FFFFFF"/>
    <a:srgbClr val="8E8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211" autoAdjust="0"/>
    <p:restoredTop sz="76980" autoAdjust="0"/>
  </p:normalViewPr>
  <p:slideViewPr>
    <p:cSldViewPr snapToGrid="0">
      <p:cViewPr varScale="1">
        <p:scale>
          <a:sx n="84" d="100"/>
          <a:sy n="84" d="100"/>
        </p:scale>
        <p:origin x="309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2760" y="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0.xml"/><Relationship Id="rId13" Type="http://schemas.openxmlformats.org/officeDocument/2006/relationships/slide" Target="slides/slide15.xml"/><Relationship Id="rId3" Type="http://schemas.openxmlformats.org/officeDocument/2006/relationships/slide" Target="slides/slide4.xml"/><Relationship Id="rId7" Type="http://schemas.openxmlformats.org/officeDocument/2006/relationships/slide" Target="slides/slide8.xml"/><Relationship Id="rId12" Type="http://schemas.openxmlformats.org/officeDocument/2006/relationships/slide" Target="slides/slide14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3.xml"/><Relationship Id="rId5" Type="http://schemas.openxmlformats.org/officeDocument/2006/relationships/slide" Target="slides/slide6.xml"/><Relationship Id="rId10" Type="http://schemas.openxmlformats.org/officeDocument/2006/relationships/slide" Target="slides/slide12.xml"/><Relationship Id="rId4" Type="http://schemas.openxmlformats.org/officeDocument/2006/relationships/slide" Target="slides/slide5.xml"/><Relationship Id="rId9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2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 dirty="0"/>
              <a:t>© 2006 Cisco Systems, Inc. Todos los derechos reservados.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 dirty="0"/>
              <a:t>Presentation_ID.scr</a:t>
            </a:r>
          </a:p>
        </p:txBody>
      </p:sp>
      <p:sp>
        <p:nvSpPr>
          <p:cNvPr id="512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2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</a:pPr>
            <a:fld id="{22244E67-557B-7741-B9F5-F61AA18495DF}" type="slidenum">
              <a:rPr lang="en-US" sz="800"/>
              <a:pPr algn="r" defTabSz="903288">
                <a:lnSpc>
                  <a:spcPct val="100000"/>
                </a:lnSpc>
              </a:pPr>
              <a:t>‹Nº›</a:t>
            </a:fld>
            <a:endParaRPr lang="es-ES" sz="800" dirty="0"/>
          </a:p>
        </p:txBody>
      </p:sp>
    </p:spTree>
    <p:extLst>
      <p:ext uri="{BB962C8B-B14F-4D97-AF65-F5344CB8AC3E}">
        <p14:creationId xmlns:p14="http://schemas.microsoft.com/office/powerpoint/2010/main" val="2181015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57150" y="8785225"/>
            <a:ext cx="3182761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 dirty="0"/>
              <a:t>© 2006 Cisco Systems, Inc. Todos los derechos reservados.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 dirty="0"/>
              <a:t>Presentation_ID.scr</a:t>
            </a:r>
          </a:p>
        </p:txBody>
      </p:sp>
      <p:sp>
        <p:nvSpPr>
          <p:cNvPr id="6148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 smtClean="0">
                <a:cs typeface="+mn-cs"/>
              </a:defRPr>
            </a:lvl1pPr>
          </a:lstStyle>
          <a:p>
            <a:pPr>
              <a:defRPr/>
            </a:pPr>
            <a:fld id="{F4CE0E46-7F05-B940-8356-5580BE265E49}" type="slidenum">
              <a:rPr lang="en-US"/>
              <a:pPr>
                <a:defRPr/>
              </a:pPr>
              <a:t>‹Nº›</a:t>
            </a:fld>
            <a:endParaRPr lang="es-ES" dirty="0"/>
          </a:p>
        </p:txBody>
      </p:sp>
      <p:sp>
        <p:nvSpPr>
          <p:cNvPr id="61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6460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</a:t>
            </a:fld>
            <a:endParaRPr lang="es-ES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Cisco Networking Academy Program</a:t>
            </a:r>
          </a:p>
          <a:p>
            <a:pPr>
              <a:buFontTx/>
              <a:buNone/>
            </a:pPr>
            <a:r>
              <a:rPr lang="es-ES" b="0" dirty="0"/>
              <a:t>Routing and Switching Essentials v6.0</a:t>
            </a:r>
          </a:p>
          <a:p>
            <a:pPr>
              <a:buFontTx/>
              <a:buNone/>
            </a:pPr>
            <a:r>
              <a:rPr lang="es-ES" sz="1200" dirty="0">
                <a:latin typeface="Arial" charset="0"/>
              </a:rPr>
              <a:t>Capítulo 3: Routing dinámico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2867733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10</a:t>
            </a:fld>
            <a:endParaRPr lang="es-ES" dirty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3.2</a:t>
            </a:r>
            <a:r>
              <a:rPr lang="es-ES" dirty="0"/>
              <a:t> </a:t>
            </a: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– 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Arial" charset="0"/>
              </a:rPr>
              <a:t>RIPv2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3.2.1 – Configurar el protocolo RIP</a:t>
            </a:r>
          </a:p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3.2.1.1</a:t>
            </a:r>
            <a:r>
              <a:rPr lang="es-ES" dirty="0"/>
              <a:t> 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– Modos de configuración RIP de un router</a:t>
            </a:r>
          </a:p>
        </p:txBody>
      </p:sp>
    </p:spTree>
    <p:extLst>
      <p:ext uri="{BB962C8B-B14F-4D97-AF65-F5344CB8AC3E}">
        <p14:creationId xmlns:p14="http://schemas.microsoft.com/office/powerpoint/2010/main" val="1352492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11</a:t>
            </a:fld>
            <a:endParaRPr lang="es-ES" dirty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3.2</a:t>
            </a:r>
            <a:r>
              <a:rPr lang="es-ES" dirty="0"/>
              <a:t> </a:t>
            </a: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– 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Arial" charset="0"/>
              </a:rPr>
              <a:t>RIPv2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3.2.1 – Configurar el protocolo RIP</a:t>
            </a:r>
          </a:p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3.2.1.3</a:t>
            </a:r>
            <a:r>
              <a:rPr lang="es-ES" dirty="0"/>
              <a:t> 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– Verificar el routing RIP</a:t>
            </a:r>
            <a:endParaRPr lang="es-ES" sz="1200" b="0" i="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88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12</a:t>
            </a:fld>
            <a:endParaRPr lang="es-ES" dirty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3.2</a:t>
            </a:r>
            <a:r>
              <a:rPr lang="es-ES" dirty="0"/>
              <a:t> </a:t>
            </a: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– 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Arial" charset="0"/>
              </a:rPr>
              <a:t>RIPv2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3.2.1 – Configurar el protocolo RIP</a:t>
            </a:r>
          </a:p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3.2.1.4</a:t>
            </a:r>
            <a:r>
              <a:rPr lang="es-ES" dirty="0"/>
              <a:t> 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– Habilitar y verificar RIPv2</a:t>
            </a:r>
            <a:endParaRPr lang="es-ES" sz="1200" b="0" i="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586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13</a:t>
            </a:fld>
            <a:endParaRPr lang="es-ES" dirty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3.2</a:t>
            </a:r>
            <a:r>
              <a:rPr lang="es-ES" dirty="0"/>
              <a:t> </a:t>
            </a: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– 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Arial" charset="0"/>
              </a:rPr>
              <a:t>RIPv2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3.2.1 – Configurar el protocolo RIP</a:t>
            </a:r>
          </a:p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3.2.1.5 – Deshabilitar la sumarización automática</a:t>
            </a:r>
          </a:p>
        </p:txBody>
      </p:sp>
    </p:spTree>
    <p:extLst>
      <p:ext uri="{BB962C8B-B14F-4D97-AF65-F5344CB8AC3E}">
        <p14:creationId xmlns:p14="http://schemas.microsoft.com/office/powerpoint/2010/main" val="196674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14</a:t>
            </a:fld>
            <a:endParaRPr lang="es-ES" dirty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3.2</a:t>
            </a:r>
            <a:r>
              <a:rPr lang="es-ES" dirty="0"/>
              <a:t> </a:t>
            </a: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– 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Arial" charset="0"/>
              </a:rPr>
              <a:t>RIPv2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3.2.1 – Configurar el protocolo RIP</a:t>
            </a:r>
          </a:p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3.2.1.6</a:t>
            </a:r>
            <a:r>
              <a:rPr lang="es-ES" dirty="0"/>
              <a:t> 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– Configurar interfaces pasivas</a:t>
            </a:r>
            <a:endParaRPr lang="es-ES" sz="1200" b="0" i="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4728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15</a:t>
            </a:fld>
            <a:endParaRPr lang="es-ES" dirty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3.2</a:t>
            </a:r>
            <a:r>
              <a:rPr lang="es-ES" dirty="0"/>
              <a:t> </a:t>
            </a: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– 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Arial" charset="0"/>
              </a:rPr>
              <a:t>RIPv2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3.2.1 – Configurar el protocolo RIP</a:t>
            </a:r>
          </a:p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3.2.1.7 – Propagar una ruta predeterminada</a:t>
            </a:r>
            <a:endParaRPr lang="es-ES" sz="1200" b="0" i="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993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2</a:t>
            </a:fld>
            <a:endParaRPr lang="es-ES" dirty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3.1 – 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Arial" charset="0"/>
              </a:rPr>
              <a:t>Protocolos de routing dinámico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3.1.1 – Descripción general de los protocolos de routing dinámico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3.1.1.1 – Evolución de los protocolos de routing dinámico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7003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3</a:t>
            </a:fld>
            <a:endParaRPr lang="es-ES" dirty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3.1 – P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Arial" charset="0"/>
              </a:rPr>
              <a:t>rotocolos de routing dinámico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/>
              <a:t>3.1.1 – Descripción general de los protocolos de routing dinámico</a:t>
            </a:r>
            <a:endParaRPr lang="es-ES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3.1.1.2 </a:t>
            </a:r>
            <a:r>
              <a:rPr lang="es-ES" dirty="0"/>
              <a:t>–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 Componentes de los protocolos de routing dinámico</a:t>
            </a:r>
            <a:endParaRPr lang="es-ES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589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4</a:t>
            </a:fld>
            <a:endParaRPr lang="es-ES" dirty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3.1 – 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Arial" charset="0"/>
              </a:rPr>
              <a:t>Protocolos de routing dinámico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/>
              <a:t>3.1.1 – Descripción general de los protocolos de routing dinámico</a:t>
            </a:r>
            <a:endParaRPr lang="es-ES" sz="1200" b="0" i="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3.1.1.2 </a:t>
            </a:r>
            <a:r>
              <a:rPr lang="es-ES" dirty="0"/>
              <a:t>–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 Componentes de los protocolos de routing dinámico (continuación)</a:t>
            </a:r>
            <a:endParaRPr lang="es-ES" sz="1200" b="0" i="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01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5</a:t>
            </a:fld>
            <a:endParaRPr lang="es-ES" dirty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3.1 – 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Arial" charset="0"/>
              </a:rPr>
              <a:t>Protocolos de routing dinámico</a:t>
            </a:r>
            <a:endParaRPr lang="es-ES" sz="120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3.1.2</a:t>
            </a:r>
            <a:r>
              <a:rPr lang="es-ES" dirty="0"/>
              <a:t> </a:t>
            </a:r>
            <a:r>
              <a:rPr lang="es-ES" dirty="0">
                <a:latin typeface="Arial" charset="0"/>
              </a:rPr>
              <a:t>– Comparación entre routing dinámico y estático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3.1.2.1 </a:t>
            </a:r>
            <a:r>
              <a:rPr lang="es-ES" dirty="0"/>
              <a:t>–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 Usos del routing estático</a:t>
            </a:r>
            <a:endParaRPr lang="es-ES" sz="1200" b="0" i="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89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6</a:t>
            </a:fld>
            <a:endParaRPr lang="es-ES" dirty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3.1 – 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Arial" charset="0"/>
              </a:rPr>
              <a:t>Protocolos de routing dinámico</a:t>
            </a:r>
            <a:endParaRPr lang="es-ES" sz="120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3.1.2</a:t>
            </a:r>
            <a:r>
              <a:rPr lang="es-ES" dirty="0"/>
              <a:t> </a:t>
            </a:r>
            <a:r>
              <a:rPr lang="es-ES" dirty="0">
                <a:latin typeface="Arial" charset="0"/>
              </a:rPr>
              <a:t>– Comparación entre routing dinámico y estático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3.1.2.1 </a:t>
            </a:r>
            <a:r>
              <a:rPr lang="es-ES" dirty="0"/>
              <a:t>–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 Usos del routing estático (continuación)</a:t>
            </a:r>
            <a:endParaRPr lang="es-ES" sz="1200" b="0" i="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565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7</a:t>
            </a:fld>
            <a:endParaRPr lang="es-ES" dirty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3.1 – 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Arial" charset="0"/>
              </a:rPr>
              <a:t>Protocolos de routing dinámico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3.1.2</a:t>
            </a:r>
            <a:r>
              <a:rPr lang="es-ES" dirty="0"/>
              <a:t> </a:t>
            </a:r>
            <a:r>
              <a:rPr lang="es-ES" dirty="0">
                <a:latin typeface="Arial" charset="0"/>
              </a:rPr>
              <a:t>– Comparación entre routing dinámico y estático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3.1.2.2 </a:t>
            </a:r>
            <a:r>
              <a:rPr lang="es-ES" dirty="0"/>
              <a:t>–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 Ventajas y desventajas del routing estático</a:t>
            </a:r>
            <a:endParaRPr lang="es-ES" sz="1200" b="0" i="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29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8</a:t>
            </a:fld>
            <a:endParaRPr lang="es-ES" dirty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3.1 – Protocolos de routing dinámico</a:t>
            </a:r>
            <a:endParaRPr lang="es-ES" sz="120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3.1.2</a:t>
            </a:r>
            <a:r>
              <a:rPr lang="es-ES" dirty="0"/>
              <a:t> </a:t>
            </a:r>
            <a:r>
              <a:rPr lang="es-ES" dirty="0">
                <a:latin typeface="Arial" charset="0"/>
              </a:rPr>
              <a:t>– Comparación entre routing dinámico y estático</a:t>
            </a:r>
          </a:p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3.1.2.4 – Ventajas y desventajas del routing dinámico</a:t>
            </a:r>
            <a:endParaRPr lang="es-ES" sz="1200" b="0" i="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007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9</a:t>
            </a:fld>
            <a:endParaRPr lang="es-ES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Cisco Networking Academy Program</a:t>
            </a:r>
          </a:p>
          <a:p>
            <a:pPr>
              <a:buFontTx/>
              <a:buNone/>
            </a:pPr>
            <a:r>
              <a:rPr lang="es-ES" b="0" dirty="0"/>
              <a:t>Routing and Switching Essentials v6.0</a:t>
            </a:r>
          </a:p>
          <a:p>
            <a:pPr>
              <a:buFontTx/>
              <a:buNone/>
            </a:pPr>
            <a:r>
              <a:rPr lang="es-ES" sz="1200" dirty="0">
                <a:latin typeface="Arial" charset="0"/>
              </a:rPr>
              <a:t>Capítulo 3: Routing dinámico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2196270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© 2007 – 2010, Cisco Systems, Inc. Todos los derechos reservados.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0529"/>
            <a:ext cx="1316808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Información pública de Cisco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Capítulo 6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C7FBAF0-BCF5-8741-945F-3C6763791038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s-ES" sz="1000" dirty="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402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752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766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748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© 2008 Cisco Systems, Inc. Todos los derechos reservados.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0529"/>
            <a:ext cx="1505962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Información confidencial de Cisco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7F1BC4EF-034A-F647-AA58-B71D58802FDB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s-ES" sz="1000" dirty="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84885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1047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2851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9231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4373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848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56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02293"/>
            <a:ext cx="8145462" cy="838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1687390"/>
            <a:ext cx="7940675" cy="4720787"/>
          </a:xfrm>
        </p:spPr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0975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4253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7491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8629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160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15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894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02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836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85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499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190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Capítulo 6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28856D66-2D7E-BA44-8BF8-F720D8CAD36C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s-ES" sz="1000" dirty="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6398" y="2078328"/>
            <a:ext cx="7940675" cy="395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© 2007 – 2010, Cisco Systems, Inc. Todos los derechos reservados.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0529"/>
            <a:ext cx="1316808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Información pública de Cisco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</p:sldLayoutIdLst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193868" y="394392"/>
            <a:ext cx="877215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3075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3076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6084AB3D-AE30-934E-B0BC-A74C2CCEE444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s-ES" sz="1000" dirty="0">
              <a:solidFill>
                <a:srgbClr val="D3D3D3"/>
              </a:solidFill>
            </a:endParaRPr>
          </a:p>
        </p:txBody>
      </p:sp>
      <p:sp>
        <p:nvSpPr>
          <p:cNvPr id="3077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109" y="1539502"/>
            <a:ext cx="8733677" cy="492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8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© 2008 Cisco Systems, Inc. Todos los derechos reservados.</a:t>
            </a:r>
          </a:p>
        </p:txBody>
      </p:sp>
      <p:sp>
        <p:nvSpPr>
          <p:cNvPr id="3079" name="Rectangle 6313"/>
          <p:cNvSpPr>
            <a:spLocks noChangeArrowheads="1"/>
          </p:cNvSpPr>
          <p:nvPr/>
        </p:nvSpPr>
        <p:spPr bwMode="auto">
          <a:xfrm>
            <a:off x="6896100" y="6670529"/>
            <a:ext cx="1505962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Información confidencial de Cisco</a:t>
            </a:r>
          </a:p>
        </p:txBody>
      </p:sp>
      <p:pic>
        <p:nvPicPr>
          <p:cNvPr id="3080" name="Picture 8" descr="Rev08_Cisco_BrandBar10_060408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49" y="2263775"/>
            <a:ext cx="4209335" cy="1481138"/>
          </a:xfrm>
        </p:spPr>
        <p:txBody>
          <a:bodyPr/>
          <a:lstStyle/>
          <a:p>
            <a:pPr eaLnBrk="1" hangingPunct="1"/>
            <a:r>
              <a:rPr lang="es-ES" sz="2400" dirty="0"/>
              <a:t>3. Ruteo dinámico</a:t>
            </a:r>
            <a:endParaRPr lang="es-E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221210"/>
      </p:ext>
    </p:extLst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8400" y="493200"/>
            <a:ext cx="8456613" cy="871200"/>
          </a:xfrm>
        </p:spPr>
        <p:txBody>
          <a:bodyPr/>
          <a:lstStyle/>
          <a:p>
            <a:pPr eaLnBrk="1" hangingPunct="1">
              <a:tabLst>
                <a:tab pos="4803775" algn="l"/>
              </a:tabLst>
              <a:defRPr/>
            </a:pPr>
            <a:r>
              <a:rPr lang="es-ES" sz="1800" dirty="0"/>
              <a:t>Configurar el protocolo RIP</a:t>
            </a:r>
            <a:br>
              <a:rPr dirty="0"/>
            </a:br>
            <a:r>
              <a:rPr lang="es-ES" sz="2800" dirty="0"/>
              <a:t>Modo de configuración RIP de un router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859" y="1828799"/>
            <a:ext cx="6111813" cy="1565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5026" y="3598585"/>
            <a:ext cx="4827898" cy="293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335816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8400" y="493200"/>
            <a:ext cx="8456613" cy="885372"/>
          </a:xfrm>
        </p:spPr>
        <p:txBody>
          <a:bodyPr/>
          <a:lstStyle/>
          <a:p>
            <a:pPr eaLnBrk="1" hangingPunct="1">
              <a:tabLst>
                <a:tab pos="4803775" algn="l"/>
              </a:tabLst>
              <a:defRPr/>
            </a:pPr>
            <a:r>
              <a:rPr lang="es-ES" sz="1800" dirty="0"/>
              <a:t>Configurar el protocolo RIP</a:t>
            </a:r>
            <a:br>
              <a:rPr dirty="0"/>
            </a:br>
            <a:r>
              <a:rPr lang="es-ES" sz="2800" dirty="0"/>
              <a:t>Verificar el ruteo RIP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8191" y="1517531"/>
            <a:ext cx="3828639" cy="382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94014" y="4609832"/>
            <a:ext cx="4171950" cy="200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8F6D4568-04C0-43AF-9D84-79E8C091E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76830" y="1525704"/>
            <a:ext cx="4827898" cy="293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0508862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8400" y="493200"/>
            <a:ext cx="8456613" cy="885372"/>
          </a:xfrm>
        </p:spPr>
        <p:txBody>
          <a:bodyPr/>
          <a:lstStyle/>
          <a:p>
            <a:pPr eaLnBrk="1" hangingPunct="1">
              <a:tabLst>
                <a:tab pos="4803775" algn="l"/>
              </a:tabLst>
              <a:defRPr/>
            </a:pPr>
            <a:r>
              <a:rPr lang="es-ES" sz="1800" dirty="0"/>
              <a:t>Configurar el protocolo RIP</a:t>
            </a:r>
            <a:br>
              <a:rPr dirty="0"/>
            </a:br>
            <a:r>
              <a:rPr lang="es-ES" sz="2800" dirty="0"/>
              <a:t>Habilitar y verificar RIPv2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33211" y="1472631"/>
            <a:ext cx="6077578" cy="5385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0176112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3200"/>
            <a:ext cx="8456613" cy="871538"/>
          </a:xfrm>
        </p:spPr>
        <p:txBody>
          <a:bodyPr/>
          <a:lstStyle/>
          <a:p>
            <a:pPr eaLnBrk="1" hangingPunct="1">
              <a:tabLst>
                <a:tab pos="4803775" algn="l"/>
              </a:tabLst>
              <a:defRPr/>
            </a:pPr>
            <a:r>
              <a:rPr lang="es-ES" sz="1800" dirty="0"/>
              <a:t>Configurar el protocolo RIP</a:t>
            </a:r>
            <a:br>
              <a:rPr dirty="0"/>
            </a:br>
            <a:r>
              <a:rPr lang="es-ES" sz="2800" dirty="0"/>
              <a:t>Deshabilitar la sumarización automática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4178" y="1459743"/>
            <a:ext cx="8959821" cy="694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ts val="2500"/>
              </a:lnSpc>
              <a:spcBef>
                <a:spcPts val="600"/>
              </a:spcBef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r>
              <a:rPr lang="es-ES" sz="1500" dirty="0">
                <a:latin typeface="+mn-lt"/>
              </a:rPr>
              <a:t>En forma similar a RIPv1, RIPv2 resume automáticamente las redes principales de manera predeterminada.</a:t>
            </a:r>
            <a:endParaRPr lang="es-ES" sz="15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7A95280-3436-43CB-9AC9-5C2D40A79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9062" y="1920815"/>
            <a:ext cx="3560760" cy="4382919"/>
          </a:xfrm>
          <a:prstGeom prst="rect">
            <a:avLst/>
          </a:prstGeom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C4FAFF53-8C63-42F1-ACA0-8BA6C1EFDA27}"/>
              </a:ext>
            </a:extLst>
          </p:cNvPr>
          <p:cNvSpPr txBox="1"/>
          <p:nvPr/>
        </p:nvSpPr>
        <p:spPr>
          <a:xfrm>
            <a:off x="184178" y="2198508"/>
            <a:ext cx="5214884" cy="4105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ts val="2500"/>
              </a:lnSpc>
              <a:spcBef>
                <a:spcPts val="600"/>
              </a:spcBef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r>
              <a:rPr lang="es-ES" sz="1500" dirty="0">
                <a:latin typeface="+mn-lt"/>
              </a:rPr>
              <a:t>Para modificar el comportamiento predeterminado de sumarización automática de RIPv2, utilice el comando</a:t>
            </a:r>
            <a:r>
              <a:rPr lang="es-ES" sz="1500" b="1" dirty="0">
                <a:latin typeface="+mn-lt"/>
              </a:rPr>
              <a:t> no auto-summary</a:t>
            </a:r>
            <a:r>
              <a:rPr lang="es-ES" sz="1500" dirty="0">
                <a:latin typeface="+mn-lt"/>
              </a:rPr>
              <a:t>. Este comando no tiene ningún efecto cuando se utiliza RIPv1.</a:t>
            </a:r>
          </a:p>
          <a:p>
            <a:pPr marL="342900" indent="-342900" algn="l">
              <a:lnSpc>
                <a:spcPts val="2500"/>
              </a:lnSpc>
              <a:spcBef>
                <a:spcPts val="600"/>
              </a:spcBef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r>
              <a:rPr lang="es-ES" sz="1500" dirty="0">
                <a:latin typeface="+mn-lt"/>
              </a:rPr>
              <a:t>Cuando se deshabilita la sumarización automática, RIPv2 ya no resume las redes a su dirección con clase en routers fronterizos. RIPv2 ahora incluye todas las subredes y sus máscaras correspondientes en sus actualizaciones de ruteo. </a:t>
            </a:r>
          </a:p>
          <a:p>
            <a:pPr marL="342900" indent="-342900" algn="l">
              <a:lnSpc>
                <a:spcPts val="2500"/>
              </a:lnSpc>
              <a:spcBef>
                <a:spcPts val="600"/>
              </a:spcBef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r>
              <a:rPr lang="es-ES" sz="1500" dirty="0">
                <a:latin typeface="+mn-lt"/>
              </a:rPr>
              <a:t>El comando</a:t>
            </a:r>
            <a:r>
              <a:rPr lang="es-ES" sz="1500" b="1" dirty="0">
                <a:latin typeface="+mn-lt"/>
              </a:rPr>
              <a:t> show ip protocols </a:t>
            </a:r>
            <a:r>
              <a:rPr lang="es-ES" sz="1500" dirty="0">
                <a:latin typeface="+mn-lt"/>
              </a:rPr>
              <a:t>ahora indica que la sumarización automática de redes no tiene efecto.</a:t>
            </a:r>
          </a:p>
          <a:p>
            <a:pPr marL="342900" indent="-342900" algn="l"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7908114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8400" y="493200"/>
            <a:ext cx="8456613" cy="885372"/>
          </a:xfrm>
        </p:spPr>
        <p:txBody>
          <a:bodyPr/>
          <a:lstStyle/>
          <a:p>
            <a:pPr eaLnBrk="1" hangingPunct="1">
              <a:tabLst>
                <a:tab pos="4803775" algn="l"/>
              </a:tabLst>
              <a:defRPr/>
            </a:pPr>
            <a:r>
              <a:rPr lang="es-ES" sz="1800" dirty="0"/>
              <a:t>Configurar el protocolo RIP</a:t>
            </a:r>
            <a:br>
              <a:rPr dirty="0"/>
            </a:br>
            <a:r>
              <a:rPr lang="es-ES" sz="2800" dirty="0"/>
              <a:t>Configurar interfaces pasivas</a:t>
            </a:r>
          </a:p>
        </p:txBody>
      </p:sp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020" y="3581400"/>
            <a:ext cx="425767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6648" y="1728080"/>
            <a:ext cx="4973638" cy="1951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6648" y="3904343"/>
            <a:ext cx="37108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2000" dirty="0"/>
              <a:t>El envío de actualizaciones innecesarias a una LAN impacta en la red de tres maneras:</a:t>
            </a:r>
          </a:p>
          <a:p>
            <a:pPr marL="342900" indent="-342900" algn="l"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r>
              <a:rPr lang="es-ES" sz="2000" dirty="0"/>
              <a:t>Desperdicio de ancho de banda </a:t>
            </a:r>
          </a:p>
          <a:p>
            <a:pPr marL="342900" indent="-342900" algn="l"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r>
              <a:rPr lang="es-ES" sz="2000" dirty="0"/>
              <a:t>Recursos desperdiciados</a:t>
            </a:r>
          </a:p>
          <a:p>
            <a:pPr marL="342900" indent="-342900" algn="l"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r>
              <a:rPr lang="es-ES" sz="2000" dirty="0"/>
              <a:t>Riesgo de seguridad </a:t>
            </a:r>
          </a:p>
        </p:txBody>
      </p:sp>
    </p:spTree>
    <p:extLst>
      <p:ext uri="{BB962C8B-B14F-4D97-AF65-F5344CB8AC3E}">
        <p14:creationId xmlns:p14="http://schemas.microsoft.com/office/powerpoint/2010/main" val="2730322785"/>
      </p:ext>
    </p:extLst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8400" y="493200"/>
            <a:ext cx="8456613" cy="885372"/>
          </a:xfrm>
        </p:spPr>
        <p:txBody>
          <a:bodyPr/>
          <a:lstStyle/>
          <a:p>
            <a:pPr eaLnBrk="1" hangingPunct="1">
              <a:tabLst>
                <a:tab pos="4803775" algn="l"/>
              </a:tabLst>
              <a:defRPr/>
            </a:pPr>
            <a:r>
              <a:rPr lang="es-ES" sz="1800" dirty="0"/>
              <a:t>Configurar el protocolo RIP</a:t>
            </a:r>
            <a:br>
              <a:rPr dirty="0"/>
            </a:br>
            <a:r>
              <a:rPr lang="es-ES" sz="2800" dirty="0"/>
              <a:t>Propagar una ruta por default (predeterminada)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2039" y="1535113"/>
            <a:ext cx="5157559" cy="188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229" y="3260759"/>
            <a:ext cx="4393291" cy="3453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276606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s-ES" sz="2800" dirty="0"/>
              <a:t>Evolución de los protocolos de ruteo dinámico</a:t>
            </a:r>
            <a:endParaRPr lang="es-ES" sz="2800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8915" name="Content Placeholder 5"/>
          <p:cNvSpPr>
            <a:spLocks noGrp="1"/>
          </p:cNvSpPr>
          <p:nvPr>
            <p:ph idx="1"/>
          </p:nvPr>
        </p:nvSpPr>
        <p:spPr>
          <a:xfrm>
            <a:off x="554038" y="1799771"/>
            <a:ext cx="7940675" cy="4151767"/>
          </a:xfrm>
        </p:spPr>
        <p:txBody>
          <a:bodyPr/>
          <a:lstStyle/>
          <a:p>
            <a:r>
              <a:rPr lang="es-ES" dirty="0"/>
              <a:t>Los protocolos de ruteo dinámico se utilizan en el ámbito de las redes desde finales de la década de los ochenta.</a:t>
            </a:r>
          </a:p>
          <a:p>
            <a:r>
              <a:rPr lang="es-ES" dirty="0"/>
              <a:t>Las versiones más nuevas admiten la comunicación basada en IPv6. 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6622" y="4119192"/>
            <a:ext cx="8240636" cy="2278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04848" y="3930504"/>
            <a:ext cx="592098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Clasificación de los protocolos de ruteo</a:t>
            </a:r>
          </a:p>
        </p:txBody>
      </p:sp>
    </p:spTree>
    <p:extLst>
      <p:ext uri="{BB962C8B-B14F-4D97-AF65-F5344CB8AC3E}">
        <p14:creationId xmlns:p14="http://schemas.microsoft.com/office/powerpoint/2010/main" val="323299099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99" y="826633"/>
            <a:ext cx="8804275" cy="871538"/>
          </a:xfrm>
        </p:spPr>
        <p:txBody>
          <a:bodyPr anchor="t"/>
          <a:lstStyle/>
          <a:p>
            <a:pPr eaLnBrk="1" hangingPunct="1">
              <a:defRPr/>
            </a:pPr>
            <a:r>
              <a:rPr lang="es-ES" sz="2800" dirty="0"/>
              <a:t>Componentes de los protocolos de ruteo dinámico</a:t>
            </a:r>
            <a:endParaRPr lang="es-ES" sz="2800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8915" name="Content Placeholder 5"/>
          <p:cNvSpPr>
            <a:spLocks noGrp="1"/>
          </p:cNvSpPr>
          <p:nvPr>
            <p:ph idx="1"/>
          </p:nvPr>
        </p:nvSpPr>
        <p:spPr>
          <a:xfrm>
            <a:off x="214399" y="1698171"/>
            <a:ext cx="8715202" cy="4542972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Los protocolos de ruteo se usan para facilitar el intercambio de información de ruteo entre los ruteadores.</a:t>
            </a:r>
          </a:p>
          <a:p>
            <a:pPr marL="0" indent="0">
              <a:buNone/>
            </a:pPr>
            <a:r>
              <a:rPr lang="es-ES" dirty="0"/>
              <a:t>El </a:t>
            </a:r>
            <a:r>
              <a:rPr lang="es-ES" b="1" dirty="0"/>
              <a:t>propósito de los protocolos </a:t>
            </a:r>
            <a:r>
              <a:rPr lang="es-ES" dirty="0"/>
              <a:t>de ruteo dinámico incluye:</a:t>
            </a:r>
          </a:p>
          <a:p>
            <a:r>
              <a:rPr lang="es-ES" dirty="0"/>
              <a:t>Descubrir redes remotas</a:t>
            </a:r>
          </a:p>
          <a:p>
            <a:r>
              <a:rPr lang="es-ES" dirty="0"/>
              <a:t>Mantener la información de ruteo actualizada</a:t>
            </a:r>
          </a:p>
          <a:p>
            <a:r>
              <a:rPr lang="es-ES" dirty="0"/>
              <a:t>Escoger el mejor camino hacia las redes de destino</a:t>
            </a:r>
          </a:p>
          <a:p>
            <a:r>
              <a:rPr lang="es-ES" dirty="0"/>
              <a:t>Poder encontrar un mejor camino nuevo si la ruta actual deja de estar disponible</a:t>
            </a:r>
          </a:p>
        </p:txBody>
      </p:sp>
    </p:spTree>
    <p:extLst>
      <p:ext uri="{BB962C8B-B14F-4D97-AF65-F5344CB8AC3E}">
        <p14:creationId xmlns:p14="http://schemas.microsoft.com/office/powerpoint/2010/main" val="807975010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93662" y="812119"/>
            <a:ext cx="8956675" cy="871538"/>
          </a:xfrm>
        </p:spPr>
        <p:txBody>
          <a:bodyPr anchor="t"/>
          <a:lstStyle/>
          <a:p>
            <a:pPr eaLnBrk="1" hangingPunct="1">
              <a:defRPr/>
            </a:pPr>
            <a:r>
              <a:rPr lang="es-ES" sz="2800" dirty="0"/>
              <a:t>Componentes de los protocolos de ruteo dinámico</a:t>
            </a:r>
            <a:endParaRPr lang="es-ES" sz="2800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8915" name="Content Placeholder 5"/>
          <p:cNvSpPr>
            <a:spLocks noGrp="1"/>
          </p:cNvSpPr>
          <p:nvPr>
            <p:ph idx="1"/>
          </p:nvPr>
        </p:nvSpPr>
        <p:spPr>
          <a:xfrm>
            <a:off x="300039" y="1683657"/>
            <a:ext cx="8539161" cy="4731657"/>
          </a:xfrm>
        </p:spPr>
        <p:txBody>
          <a:bodyPr/>
          <a:lstStyle/>
          <a:p>
            <a:pPr marL="0" indent="0">
              <a:buNone/>
            </a:pPr>
            <a:r>
              <a:rPr lang="es-ES" sz="2000" dirty="0"/>
              <a:t>Los componentes principales de los protocolos de ruteo dinámico incluyen:</a:t>
            </a:r>
          </a:p>
          <a:p>
            <a:pPr lvl="0"/>
            <a:r>
              <a:rPr lang="es-ES" sz="2000" b="1" dirty="0"/>
              <a:t>Estructuras de datos:</a:t>
            </a:r>
            <a:r>
              <a:rPr lang="es-ES" sz="2000" dirty="0"/>
              <a:t> por lo general, los protocolos de ruteo utilizan tablas o bases de datos para sus operaciones. Esta información se guarda en la RAM. </a:t>
            </a:r>
          </a:p>
          <a:p>
            <a:pPr lvl="0"/>
            <a:r>
              <a:rPr lang="es-ES" sz="2000" b="1" dirty="0"/>
              <a:t>Mensajes del protocolo de ruteo:</a:t>
            </a:r>
            <a:r>
              <a:rPr lang="es-ES" sz="2000" dirty="0"/>
              <a:t> los protocolos de ruteo usan varios tipos de mensajes para descubrir routers vecinos e intercambiar información de ruteo. </a:t>
            </a:r>
          </a:p>
          <a:p>
            <a:pPr lvl="0"/>
            <a:r>
              <a:rPr lang="es-ES" sz="2000" b="1" dirty="0"/>
              <a:t>Algoritmo:</a:t>
            </a:r>
            <a:r>
              <a:rPr lang="es-ES" sz="2000" dirty="0"/>
              <a:t> los protocolos de ruteo usan algoritmos para facilitar información de ruteo, para determinar la mejor ruta. </a:t>
            </a:r>
          </a:p>
        </p:txBody>
      </p:sp>
    </p:spTree>
    <p:extLst>
      <p:ext uri="{BB962C8B-B14F-4D97-AF65-F5344CB8AC3E}">
        <p14:creationId xmlns:p14="http://schemas.microsoft.com/office/powerpoint/2010/main" val="917272116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s-ES" sz="1800" dirty="0"/>
              <a:t>Comparación entre ruteo dinámico y estático</a:t>
            </a:r>
            <a:br>
              <a:rPr dirty="0"/>
            </a:br>
            <a:r>
              <a:rPr lang="es-ES" sz="2800" dirty="0"/>
              <a:t>Usos del ruteo estático</a:t>
            </a:r>
            <a:endParaRPr lang="es-ES" sz="2800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8915" name="Content Placeholder 5"/>
          <p:cNvSpPr>
            <a:spLocks noGrp="1"/>
          </p:cNvSpPr>
          <p:nvPr>
            <p:ph idx="1"/>
          </p:nvPr>
        </p:nvSpPr>
        <p:spPr>
          <a:xfrm>
            <a:off x="554038" y="1652361"/>
            <a:ext cx="7940675" cy="4386263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Las redes generalmente utilizan una combinación de ruteo estático y dinámico.</a:t>
            </a:r>
          </a:p>
          <a:p>
            <a:pPr marL="0" indent="0">
              <a:buNone/>
            </a:pPr>
            <a:r>
              <a:rPr lang="es-ES" dirty="0"/>
              <a:t>El ruteo estático tiene varios usos principales: </a:t>
            </a:r>
          </a:p>
          <a:p>
            <a:pPr marL="461963" indent="-342900"/>
            <a:r>
              <a:rPr lang="es-ES" sz="2000" dirty="0"/>
              <a:t>Facilita el mantenimiento de la tabla de ruteo en redes más pequeñas en las cuales no está previsto que crezcan significativamente.</a:t>
            </a:r>
          </a:p>
          <a:p>
            <a:pPr marL="461963" indent="-342900"/>
            <a:r>
              <a:rPr lang="es-ES" sz="2000" dirty="0"/>
              <a:t>Proporciona ruteo hacia y desde una </a:t>
            </a:r>
            <a:r>
              <a:rPr lang="es-ES" sz="2000" b="1" dirty="0"/>
              <a:t>red stub </a:t>
            </a:r>
            <a:r>
              <a:rPr lang="es-ES" sz="2000" dirty="0"/>
              <a:t>(de conexión única). Una red con solo una ruta predeterminada saliente y sin conocimiento de ninguna red remota.</a:t>
            </a:r>
          </a:p>
          <a:p>
            <a:pPr marL="461963" indent="-342900"/>
            <a:r>
              <a:rPr lang="es-ES" sz="2000" dirty="0"/>
              <a:t>Acceder a un único </a:t>
            </a:r>
            <a:r>
              <a:rPr lang="es-ES" sz="2000" b="1" dirty="0"/>
              <a:t>router por default</a:t>
            </a:r>
            <a:r>
              <a:rPr lang="es-ES" sz="2000" dirty="0"/>
              <a:t> o predeterminado. Se utiliza para representar una ruta hacia cualquier red que no tenga ninguna coincidencia en la tabla de ruteo. 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7098835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s-ES" sz="1800" dirty="0"/>
              <a:t>Comparación entre ruteo dinámico y estático</a:t>
            </a:r>
            <a:br>
              <a:rPr dirty="0"/>
            </a:br>
            <a:r>
              <a:rPr lang="es-ES" sz="2800" dirty="0"/>
              <a:t>Usos del ruteo estático</a:t>
            </a:r>
            <a:endParaRPr lang="es-ES" sz="2800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258" y="1489669"/>
            <a:ext cx="7478289" cy="4780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860182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666052" cy="871538"/>
          </a:xfrm>
        </p:spPr>
        <p:txBody>
          <a:bodyPr/>
          <a:lstStyle/>
          <a:p>
            <a:pPr eaLnBrk="1" hangingPunct="1">
              <a:defRPr/>
            </a:pPr>
            <a:r>
              <a:rPr lang="es-ES" sz="1800" dirty="0"/>
              <a:t>Comparación entre ruteo dinámico y estático</a:t>
            </a:r>
            <a:br>
              <a:rPr dirty="0"/>
            </a:br>
            <a:r>
              <a:rPr lang="es-ES" sz="2800" dirty="0"/>
              <a:t>Ventajas y desventajas del ruteo estático</a:t>
            </a:r>
            <a:endParaRPr lang="es-ES" sz="2800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359" y="1794241"/>
            <a:ext cx="7555603" cy="404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7021735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8400" y="493200"/>
            <a:ext cx="8519767" cy="871538"/>
          </a:xfrm>
        </p:spPr>
        <p:txBody>
          <a:bodyPr/>
          <a:lstStyle/>
          <a:p>
            <a:pPr eaLnBrk="1" hangingPunct="1">
              <a:defRPr/>
            </a:pPr>
            <a:r>
              <a:rPr lang="es-ES" sz="1800" dirty="0"/>
              <a:t>Comparación entre ruteo dinámico y estático</a:t>
            </a:r>
            <a:br>
              <a:rPr dirty="0"/>
            </a:br>
            <a:r>
              <a:rPr lang="es-ES" sz="2800" dirty="0"/>
              <a:t>Ventajas y desventajas del ruteo dinámico</a:t>
            </a:r>
            <a:endParaRPr lang="es-ES" sz="2800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3116" y="1842230"/>
            <a:ext cx="7967223" cy="339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672559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s-ES" sz="2400" dirty="0"/>
              <a:t>RIPv2 </a:t>
            </a:r>
            <a:endParaRPr lang="es-E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692449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34090</TotalTime>
  <Pages>28</Pages>
  <Words>845</Words>
  <Application>Microsoft Office PowerPoint</Application>
  <PresentationFormat>Presentación en pantalla (4:3)</PresentationFormat>
  <Paragraphs>101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Wingdings</vt:lpstr>
      <vt:lpstr>PPT-TMPLT-WHT_C</vt:lpstr>
      <vt:lpstr>NetAcad-4F_PPT-WHT_060408</vt:lpstr>
      <vt:lpstr>3. Ruteo dinámico</vt:lpstr>
      <vt:lpstr>Evolución de los protocolos de ruteo dinámico</vt:lpstr>
      <vt:lpstr>Componentes de los protocolos de ruteo dinámico</vt:lpstr>
      <vt:lpstr>Componentes de los protocolos de ruteo dinámico</vt:lpstr>
      <vt:lpstr>Comparación entre ruteo dinámico y estático Usos del ruteo estático</vt:lpstr>
      <vt:lpstr>Comparación entre ruteo dinámico y estático Usos del ruteo estático</vt:lpstr>
      <vt:lpstr>Comparación entre ruteo dinámico y estático Ventajas y desventajas del ruteo estático</vt:lpstr>
      <vt:lpstr>Comparación entre ruteo dinámico y estático Ventajas y desventajas del ruteo dinámico</vt:lpstr>
      <vt:lpstr>RIPv2 </vt:lpstr>
      <vt:lpstr>Configurar el protocolo RIP Modo de configuración RIP de un router</vt:lpstr>
      <vt:lpstr>Configurar el protocolo RIP Verificar el ruteo RIP</vt:lpstr>
      <vt:lpstr>Configurar el protocolo RIP Habilitar y verificar RIPv2</vt:lpstr>
      <vt:lpstr>Configurar el protocolo RIP Deshabilitar la sumarización automática</vt:lpstr>
      <vt:lpstr>Configurar el protocolo RIP Configurar interfaces pasivas</vt:lpstr>
      <vt:lpstr>Configurar el protocolo RIP Propagar una ruta por default (predeterminada)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Lizethe Pérez Fuertes</cp:lastModifiedBy>
  <cp:revision>1103</cp:revision>
  <cp:lastPrinted>1999-01-27T00:54:54Z</cp:lastPrinted>
  <dcterms:created xsi:type="dcterms:W3CDTF">2006-10-23T15:07:30Z</dcterms:created>
  <dcterms:modified xsi:type="dcterms:W3CDTF">2023-01-18T22:46:31Z</dcterms:modified>
</cp:coreProperties>
</file>