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7" r:id="rId2"/>
    <p:sldId id="461" r:id="rId3"/>
    <p:sldId id="303" r:id="rId4"/>
    <p:sldId id="277" r:id="rId5"/>
    <p:sldId id="261" r:id="rId6"/>
    <p:sldId id="275" r:id="rId7"/>
    <p:sldId id="462" r:id="rId8"/>
    <p:sldId id="278" r:id="rId9"/>
    <p:sldId id="270" r:id="rId10"/>
    <p:sldId id="279" r:id="rId11"/>
    <p:sldId id="281" r:id="rId12"/>
    <p:sldId id="282" r:id="rId13"/>
    <p:sldId id="304" r:id="rId14"/>
    <p:sldId id="463" r:id="rId15"/>
    <p:sldId id="464" r:id="rId16"/>
    <p:sldId id="305" r:id="rId17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2200"/>
    <a:srgbClr val="050A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62" autoAdjust="0"/>
    <p:restoredTop sz="92819" autoAdjust="0"/>
  </p:normalViewPr>
  <p:slideViewPr>
    <p:cSldViewPr>
      <p:cViewPr varScale="1">
        <p:scale>
          <a:sx n="71" d="100"/>
          <a:sy n="71" d="100"/>
        </p:scale>
        <p:origin x="1068" y="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445F07-8756-451B-A938-0248325FC7BB}" type="datetimeFigureOut">
              <a:rPr lang="es-MX" smtClean="0"/>
              <a:t>19/02/2023</a:t>
            </a:fld>
            <a:endParaRPr lang="es-MX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93AEC0-242E-4FA7-9D3C-51E1036AC3CB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17066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854257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776705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80752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3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7983615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6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548673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672354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296164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899059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19/02/2023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31367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19/02/2023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32895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19/02/2023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78841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19/02/2023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73379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19/02/2023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12786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19/02/2023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72760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19/02/2023</a:t>
            </a:fld>
            <a:endParaRPr lang="es-MX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79156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19/02/2023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79741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19/02/2023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25150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19/02/2023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44704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19/02/2023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95927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5A0DC-66C6-4CEC-A5EB-F8C97CEC3796}" type="datetimeFigureOut">
              <a:rPr lang="es-MX" smtClean="0"/>
              <a:t>19/02/2023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176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5616" y="2276872"/>
            <a:ext cx="6512768" cy="792088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Direccionamiento IPv4</a:t>
            </a:r>
            <a:endParaRPr lang="es-MX" sz="20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0B08534-A09F-1500-A8A9-F7AE711BF2D0}"/>
              </a:ext>
            </a:extLst>
          </p:cNvPr>
          <p:cNvSpPr txBox="1">
            <a:spLocks/>
          </p:cNvSpPr>
          <p:nvPr/>
        </p:nvSpPr>
        <p:spPr>
          <a:xfrm>
            <a:off x="802556" y="444008"/>
            <a:ext cx="7657876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TC 2007B </a:t>
            </a:r>
            <a:br>
              <a:rPr lang="es-MX" sz="32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Integración de seguridad informática en redes</a:t>
            </a:r>
          </a:p>
        </p:txBody>
      </p:sp>
      <p:pic>
        <p:nvPicPr>
          <p:cNvPr id="9" name="Imagen 8" descr="Imagen que contiene dibujo, pelota, azul&#10;&#10;Descripción generada automáticamente">
            <a:extLst>
              <a:ext uri="{FF2B5EF4-FFF2-40B4-BE49-F238E27FC236}">
                <a16:creationId xmlns:a16="http://schemas.microsoft.com/office/drawing/2014/main" id="{5C61F4C1-661C-2AEA-16FD-8FFBD74691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5494" y="3140968"/>
            <a:ext cx="4572000" cy="2651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855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15 CuadroTexto"/>
          <p:cNvSpPr txBox="1">
            <a:spLocks noChangeArrowheads="1"/>
          </p:cNvSpPr>
          <p:nvPr/>
        </p:nvSpPr>
        <p:spPr bwMode="auto">
          <a:xfrm>
            <a:off x="683568" y="867449"/>
            <a:ext cx="50006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Direccionamiento IP v4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89756" y="-90607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Subnetting</a:t>
            </a:r>
          </a:p>
        </p:txBody>
      </p:sp>
      <p:sp>
        <p:nvSpPr>
          <p:cNvPr id="36" name="4 Rectángulo">
            <a:extLst>
              <a:ext uri="{FF2B5EF4-FFF2-40B4-BE49-F238E27FC236}">
                <a16:creationId xmlns:a16="http://schemas.microsoft.com/office/drawing/2014/main" id="{3C1F06FA-9F7D-4F63-AB8C-96B0AC072C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568" y="1237337"/>
            <a:ext cx="7775575" cy="4218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La longitud de los campos varia dependiendo de la clase de la dirección IP.</a:t>
            </a:r>
            <a:endParaRPr lang="es-MX" sz="16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0" name="Imagen 29">
            <a:extLst>
              <a:ext uri="{FF2B5EF4-FFF2-40B4-BE49-F238E27FC236}">
                <a16:creationId xmlns:a16="http://schemas.microsoft.com/office/drawing/2014/main" id="{94324925-7DAE-4F66-9D8F-1541F1F78E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1225" y="1686599"/>
            <a:ext cx="4781550" cy="647700"/>
          </a:xfrm>
          <a:prstGeom prst="rect">
            <a:avLst/>
          </a:prstGeom>
        </p:spPr>
      </p:pic>
      <p:pic>
        <p:nvPicPr>
          <p:cNvPr id="31" name="Imagen 30">
            <a:extLst>
              <a:ext uri="{FF2B5EF4-FFF2-40B4-BE49-F238E27FC236}">
                <a16:creationId xmlns:a16="http://schemas.microsoft.com/office/drawing/2014/main" id="{BBF7B074-237E-42ED-8269-6B8F3F751F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8167" y="3478081"/>
            <a:ext cx="5286375" cy="2724150"/>
          </a:xfrm>
          <a:prstGeom prst="rect">
            <a:avLst/>
          </a:prstGeom>
        </p:spPr>
      </p:pic>
      <p:sp>
        <p:nvSpPr>
          <p:cNvPr id="8" name="4 Rectángulo">
            <a:extLst>
              <a:ext uri="{FF2B5EF4-FFF2-40B4-BE49-F238E27FC236}">
                <a16:creationId xmlns:a16="http://schemas.microsoft.com/office/drawing/2014/main" id="{98AD5CE1-E8BF-44E3-9819-F86643C6B0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566" y="2381119"/>
            <a:ext cx="7775575" cy="8373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b="1" dirty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Direccionamiento IP con subnetting</a:t>
            </a:r>
          </a:p>
          <a:p>
            <a:pPr algn="just">
              <a:lnSpc>
                <a:spcPct val="150000"/>
              </a:lnSpc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Algunos bits son prestados del campo Host Id.</a:t>
            </a:r>
            <a:endParaRPr lang="es-MX" sz="16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0276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/>
      <p:bldP spid="36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72008" y="5375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Subnetting</a:t>
            </a:r>
          </a:p>
        </p:txBody>
      </p:sp>
      <p:sp>
        <p:nvSpPr>
          <p:cNvPr id="36" name="4 Rectángulo">
            <a:extLst>
              <a:ext uri="{FF2B5EF4-FFF2-40B4-BE49-F238E27FC236}">
                <a16:creationId xmlns:a16="http://schemas.microsoft.com/office/drawing/2014/main" id="{3C1F06FA-9F7D-4F63-AB8C-96B0AC072C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2" y="1062935"/>
            <a:ext cx="7775575" cy="423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El número máximos de bits que pueden ser prestados es la longitud del 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Host Id – 2.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41E66C7A-034B-45AC-90B9-CFF902DAA3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1628800"/>
            <a:ext cx="5381625" cy="933450"/>
          </a:xfrm>
          <a:prstGeom prst="rect">
            <a:avLst/>
          </a:prstGeom>
        </p:spPr>
      </p:pic>
      <p:graphicFrame>
        <p:nvGraphicFramePr>
          <p:cNvPr id="6" name="Tabla 8">
            <a:extLst>
              <a:ext uri="{FF2B5EF4-FFF2-40B4-BE49-F238E27FC236}">
                <a16:creationId xmlns:a16="http://schemas.microsoft.com/office/drawing/2014/main" id="{442DB166-B095-4495-8DB9-09B3CF83F1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220343"/>
              </p:ext>
            </p:extLst>
          </p:nvPr>
        </p:nvGraphicFramePr>
        <p:xfrm>
          <a:off x="1403647" y="5517232"/>
          <a:ext cx="6336704" cy="75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3071">
                  <a:extLst>
                    <a:ext uri="{9D8B030D-6E8A-4147-A177-3AD203B41FA5}">
                      <a16:colId xmlns:a16="http://schemas.microsoft.com/office/drawing/2014/main" val="1735613308"/>
                    </a:ext>
                  </a:extLst>
                </a:gridCol>
                <a:gridCol w="769245">
                  <a:extLst>
                    <a:ext uri="{9D8B030D-6E8A-4147-A177-3AD203B41FA5}">
                      <a16:colId xmlns:a16="http://schemas.microsoft.com/office/drawing/2014/main" val="224069557"/>
                    </a:ext>
                  </a:extLst>
                </a:gridCol>
                <a:gridCol w="835609">
                  <a:extLst>
                    <a:ext uri="{9D8B030D-6E8A-4147-A177-3AD203B41FA5}">
                      <a16:colId xmlns:a16="http://schemas.microsoft.com/office/drawing/2014/main" val="1489629109"/>
                    </a:ext>
                  </a:extLst>
                </a:gridCol>
                <a:gridCol w="703879">
                  <a:extLst>
                    <a:ext uri="{9D8B030D-6E8A-4147-A177-3AD203B41FA5}">
                      <a16:colId xmlns:a16="http://schemas.microsoft.com/office/drawing/2014/main" val="3276910922"/>
                    </a:ext>
                  </a:extLst>
                </a:gridCol>
                <a:gridCol w="833725">
                  <a:extLst>
                    <a:ext uri="{9D8B030D-6E8A-4147-A177-3AD203B41FA5}">
                      <a16:colId xmlns:a16="http://schemas.microsoft.com/office/drawing/2014/main" val="1738843321"/>
                    </a:ext>
                  </a:extLst>
                </a:gridCol>
                <a:gridCol w="833725">
                  <a:extLst>
                    <a:ext uri="{9D8B030D-6E8A-4147-A177-3AD203B41FA5}">
                      <a16:colId xmlns:a16="http://schemas.microsoft.com/office/drawing/2014/main" val="1993986288"/>
                    </a:ext>
                  </a:extLst>
                </a:gridCol>
                <a:gridCol w="833725">
                  <a:extLst>
                    <a:ext uri="{9D8B030D-6E8A-4147-A177-3AD203B41FA5}">
                      <a16:colId xmlns:a16="http://schemas.microsoft.com/office/drawing/2014/main" val="3290462947"/>
                    </a:ext>
                  </a:extLst>
                </a:gridCol>
                <a:gridCol w="833725">
                  <a:extLst>
                    <a:ext uri="{9D8B030D-6E8A-4147-A177-3AD203B41FA5}">
                      <a16:colId xmlns:a16="http://schemas.microsoft.com/office/drawing/2014/main" val="559978083"/>
                    </a:ext>
                  </a:extLst>
                </a:gridCol>
              </a:tblGrid>
              <a:tr h="38692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2</a:t>
                      </a:r>
                      <a:r>
                        <a:rPr lang="es-ES" baseline="30000" dirty="0"/>
                        <a:t>7</a:t>
                      </a:r>
                      <a:endParaRPr lang="es-MX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2</a:t>
                      </a:r>
                      <a:r>
                        <a:rPr lang="es-ES" baseline="30000" dirty="0"/>
                        <a:t>6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2</a:t>
                      </a:r>
                      <a:r>
                        <a:rPr lang="es-ES" baseline="30000" dirty="0"/>
                        <a:t>5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2</a:t>
                      </a:r>
                      <a:r>
                        <a:rPr lang="es-ES" baseline="30000" dirty="0"/>
                        <a:t>4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2</a:t>
                      </a:r>
                      <a:r>
                        <a:rPr lang="es-ES" baseline="30000" dirty="0"/>
                        <a:t>3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2</a:t>
                      </a:r>
                      <a:r>
                        <a:rPr lang="es-ES" baseline="30000" dirty="0"/>
                        <a:t>2</a:t>
                      </a:r>
                      <a:endParaRPr lang="es-MX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2</a:t>
                      </a:r>
                      <a:r>
                        <a:rPr lang="es-ES" baseline="30000" dirty="0"/>
                        <a:t>1</a:t>
                      </a:r>
                      <a:endParaRPr lang="es-MX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2</a:t>
                      </a:r>
                      <a:r>
                        <a:rPr lang="es-ES" baseline="30000" dirty="0"/>
                        <a:t>0</a:t>
                      </a:r>
                      <a:endParaRPr lang="es-MX" baseline="30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1590927"/>
                  </a:ext>
                </a:extLst>
              </a:tr>
              <a:tr h="262244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128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64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32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16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8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4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2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</a:t>
                      </a:r>
                      <a:endParaRPr lang="es-MX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6913627"/>
                  </a:ext>
                </a:extLst>
              </a:tr>
            </a:tbl>
          </a:graphicData>
        </a:graphic>
      </p:graphicFrame>
      <p:pic>
        <p:nvPicPr>
          <p:cNvPr id="4" name="Imagen 3">
            <a:extLst>
              <a:ext uri="{FF2B5EF4-FFF2-40B4-BE49-F238E27FC236}">
                <a16:creationId xmlns:a16="http://schemas.microsoft.com/office/drawing/2014/main" id="{3FC69D47-150E-4F2E-830B-F426EFA995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3737" y="2700474"/>
            <a:ext cx="4581525" cy="252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741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9512" y="268952"/>
            <a:ext cx="8229600" cy="682622"/>
          </a:xfrm>
          <a:prstGeom prst="rect">
            <a:avLst/>
          </a:prstGeom>
        </p:spPr>
        <p:txBody>
          <a:bodyPr vert="horz" wrap="square" lIns="0" tIns="188340" rIns="0" bIns="0" rtlCol="0">
            <a:spAutoFit/>
          </a:bodyPr>
          <a:lstStyle/>
          <a:p>
            <a:pPr marL="1018540">
              <a:lnSpc>
                <a:spcPct val="100000"/>
              </a:lnSpc>
            </a:pPr>
            <a:r>
              <a:rPr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Dirección IP y prefijo de red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1423642"/>
            <a:ext cx="7844100" cy="44980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50000"/>
              </a:lnSpc>
            </a:pP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n </a:t>
            </a:r>
            <a:r>
              <a:rPr sz="2000" spc="-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esque</a:t>
            </a:r>
            <a:r>
              <a:rPr sz="2000" spc="-20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as </a:t>
            </a:r>
            <a:r>
              <a:rPr sz="2000" spc="-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de </a:t>
            </a:r>
            <a:r>
              <a:rPr sz="2000" spc="-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subneteo </a:t>
            </a:r>
            <a:r>
              <a:rPr sz="2000" spc="-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l </a:t>
            </a:r>
            <a:r>
              <a:rPr sz="2000" spc="-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pref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jo </a:t>
            </a:r>
            <a:r>
              <a:rPr sz="2000" spc="-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de </a:t>
            </a:r>
            <a:r>
              <a:rPr sz="2000" spc="-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red </a:t>
            </a:r>
            <a:r>
              <a:rPr sz="2000" spc="-6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es </a:t>
            </a:r>
            <a:r>
              <a:rPr sz="2000" spc="-8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un </a:t>
            </a:r>
            <a:r>
              <a:rPr sz="2000" spc="-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ú</a:t>
            </a:r>
            <a:r>
              <a:rPr sz="2000" spc="-20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ero en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ero</a:t>
            </a:r>
            <a:r>
              <a:rPr sz="2000" spc="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cua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do</a:t>
            </a:r>
            <a:r>
              <a:rPr sz="2000" spc="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25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ucho</a:t>
            </a:r>
            <a:r>
              <a:rPr sz="2000" spc="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igual</a:t>
            </a:r>
            <a:r>
              <a:rPr sz="2000" spc="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000" spc="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30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sz="2000" spc="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spc="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000" spc="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infor</a:t>
            </a:r>
            <a:r>
              <a:rPr sz="2000" spc="-25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ación</a:t>
            </a:r>
            <a:r>
              <a:rPr sz="2000" spc="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alio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 del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esque</a:t>
            </a:r>
            <a:r>
              <a:rPr sz="2000" spc="-20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 ut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ado</a:t>
            </a:r>
          </a:p>
          <a:p>
            <a:pPr marL="231902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tabLst>
                <a:tab pos="4553585" algn="l"/>
              </a:tabLst>
            </a:pP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sz="2400" b="1" spc="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sz="2400" b="1" spc="-2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sz="2400" b="1" spc="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sz="2400" b="1" spc="-2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r>
              <a:rPr sz="2400" b="1" spc="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sz="2400" b="1" spc="-2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400" b="1" spc="-2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s-ES"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sz="2400" b="1" spc="-1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22</a:t>
            </a:r>
            <a:endParaRPr sz="2400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marR="5080" algn="just">
              <a:lnSpc>
                <a:spcPct val="150000"/>
              </a:lnSpc>
            </a:pP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sz="2000" spc="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pre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ijo</a:t>
            </a:r>
            <a:r>
              <a:rPr sz="2000" spc="6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dica</a:t>
            </a:r>
            <a:r>
              <a:rPr sz="2000" spc="6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000" spc="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posi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ión</a:t>
            </a:r>
            <a:r>
              <a:rPr sz="2000" spc="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sz="2000" spc="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</a:t>
            </a:r>
            <a:r>
              <a:rPr sz="2000" b="1" spc="-1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b="1" spc="6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Crít</a:t>
            </a:r>
            <a:r>
              <a:rPr sz="2000" b="1" spc="-1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</a:t>
            </a:r>
            <a:r>
              <a:rPr sz="2000" b="1" spc="7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sz="2000" b="1" spc="-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BC</a:t>
            </a:r>
            <a:r>
              <a:rPr sz="20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  <a:r>
              <a:rPr sz="2000" spc="7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Este</a:t>
            </a:r>
            <a:r>
              <a:rPr sz="2000" spc="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sz="2000" spc="-20" dirty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te nos </a:t>
            </a:r>
            <a:r>
              <a:rPr sz="2000" spc="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da </a:t>
            </a:r>
            <a:r>
              <a:rPr sz="2000" spc="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 err="1">
                <a:latin typeface="Arial" panose="020B0604020202020204" pitchFamily="34" charset="0"/>
                <a:cs typeface="Arial" panose="020B0604020202020204" pitchFamily="34" charset="0"/>
              </a:rPr>
              <a:t>inf</a:t>
            </a:r>
            <a:r>
              <a:rPr sz="2000" spc="-15" dirty="0" err="1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z="2000" dirty="0" err="1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2000" spc="-15" dirty="0" err="1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2000" dirty="0" err="1">
                <a:latin typeface="Arial" panose="020B0604020202020204" pitchFamily="34" charset="0"/>
                <a:cs typeface="Arial" panose="020B0604020202020204" pitchFamily="34" charset="0"/>
              </a:rPr>
              <a:t>ac</a:t>
            </a:r>
            <a:r>
              <a:rPr sz="2000" spc="5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000" dirty="0" err="1">
                <a:latin typeface="Arial" panose="020B0604020202020204" pitchFamily="34" charset="0"/>
                <a:cs typeface="Arial" panose="020B0604020202020204" pitchFamily="34" charset="0"/>
              </a:rPr>
              <a:t>ón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p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ra</a:t>
            </a:r>
            <a:r>
              <a:rPr sz="2000" spc="5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 err="1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sz="2000" spc="-10" dirty="0" err="1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000" dirty="0" err="1">
                <a:latin typeface="Arial" panose="020B0604020202020204" pitchFamily="34" charset="0"/>
                <a:cs typeface="Arial" panose="020B0604020202020204" pitchFamily="34" charset="0"/>
              </a:rPr>
              <a:t>lc</a:t>
            </a:r>
            <a:r>
              <a:rPr sz="2000" spc="-20" dirty="0" err="1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sz="2000" dirty="0" err="1">
                <a:latin typeface="Arial" panose="020B0604020202020204" pitchFamily="34" charset="0"/>
                <a:cs typeface="Arial" panose="020B0604020202020204" pitchFamily="34" charset="0"/>
              </a:rPr>
              <a:t>lar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sz="2000" spc="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des</a:t>
            </a:r>
            <a:r>
              <a:rPr sz="2000" b="1" spc="-10" dirty="0" err="1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laza</a:t>
            </a:r>
            <a:r>
              <a:rPr sz="2000" b="1" spc="-20" dirty="0" err="1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iento</a:t>
            </a:r>
            <a:r>
              <a:rPr sz="2000" b="1" spc="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entre subredes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sz="2000" spc="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2000" spc="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per</a:t>
            </a:r>
            <a:r>
              <a:rPr sz="2000" spc="-20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ite</a:t>
            </a:r>
            <a:r>
              <a:rPr sz="2000" spc="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nstr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ir</a:t>
            </a:r>
            <a:r>
              <a:rPr sz="2000" spc="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spc="-25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ásca</a:t>
            </a:r>
            <a:r>
              <a:rPr sz="2000" b="1" spc="5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  <a:r>
              <a:rPr sz="2000" b="1" spc="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spc="-5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b="1" spc="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sub</a:t>
            </a:r>
            <a:r>
              <a:rPr sz="2000" b="1" spc="-15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eto</a:t>
            </a:r>
            <a:r>
              <a:rPr sz="2000" spc="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sz="2000" spc="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2000" spc="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da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infor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ac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ón </a:t>
            </a:r>
            <a:r>
              <a:rPr sz="2000" spc="-8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l </a:t>
            </a:r>
            <a:r>
              <a:rPr sz="2000" spc="-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nú</a:t>
            </a:r>
            <a:r>
              <a:rPr sz="2000" b="1" spc="-15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b="1" spc="5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o </a:t>
            </a:r>
            <a:r>
              <a:rPr sz="2000" b="1" spc="-8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de </a:t>
            </a:r>
            <a:r>
              <a:rPr sz="2000" b="1" spc="-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spc="-15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its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ue </a:t>
            </a:r>
            <a:r>
              <a:rPr sz="2000" spc="-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se </a:t>
            </a:r>
            <a:r>
              <a:rPr sz="2000" spc="-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an </a:t>
            </a:r>
            <a:r>
              <a:rPr sz="2000" spc="-8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il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zado </a:t>
            </a:r>
            <a:r>
              <a:rPr sz="2000" spc="-6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spc="-15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sz="2000" b="1" spc="-1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ra crear</a:t>
            </a:r>
            <a:r>
              <a:rPr sz="2000" b="1" spc="29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subre</a:t>
            </a:r>
            <a:r>
              <a:rPr sz="2000" b="1" spc="-10" dirty="0" err="1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es</a:t>
            </a:r>
            <a:r>
              <a:rPr sz="2000" spc="29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y,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por</a:t>
            </a:r>
            <a:r>
              <a:rPr sz="2000" spc="28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consecue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nc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ia,</a:t>
            </a:r>
            <a:r>
              <a:rPr sz="2000" spc="28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el</a:t>
            </a:r>
            <a:r>
              <a:rPr sz="2000" spc="29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nú</a:t>
            </a:r>
            <a:r>
              <a:rPr sz="2000" b="1" spc="-20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ero</a:t>
            </a:r>
            <a:r>
              <a:rPr sz="2000" b="1" spc="29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sz="2000" b="1" spc="29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sz="2000" b="1" spc="-1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ts</a:t>
            </a:r>
            <a:r>
              <a:rPr sz="2000" b="1" spc="29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sz="2000" b="1" spc="2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spc="-10" dirty="0">
                <a:latin typeface="Arial" panose="020B0604020202020204" pitchFamily="34" charset="0"/>
                <a:cs typeface="Arial" panose="020B0604020202020204" pitchFamily="34" charset="0"/>
              </a:rPr>
              <a:t>la 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sec</a:t>
            </a:r>
            <a:r>
              <a:rPr sz="2000" b="1" spc="5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ión</a:t>
            </a:r>
            <a:r>
              <a:rPr sz="2000" b="1" spc="-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sz="2000" b="1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hosts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9512" y="65764"/>
            <a:ext cx="8229600" cy="682622"/>
          </a:xfrm>
          <a:prstGeom prst="rect">
            <a:avLst/>
          </a:prstGeom>
        </p:spPr>
        <p:txBody>
          <a:bodyPr vert="horz" wrap="square" lIns="0" tIns="188340" rIns="0" bIns="0" rtlCol="0">
            <a:spAutoFit/>
          </a:bodyPr>
          <a:lstStyle/>
          <a:p>
            <a:pPr marL="1018540">
              <a:lnSpc>
                <a:spcPct val="100000"/>
              </a:lnSpc>
            </a:pPr>
            <a:r>
              <a:rPr lang="es-ES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Subredes y máscaras de </a:t>
            </a:r>
            <a:r>
              <a:rPr lang="es-ES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subr</a:t>
            </a:r>
            <a:r>
              <a:rPr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5576" y="1124744"/>
            <a:ext cx="7653536" cy="17543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50000"/>
              </a:lnSpc>
            </a:pPr>
            <a:r>
              <a:rPr lang="es-ES" sz="2000" spc="-5" dirty="0">
                <a:latin typeface="Arial" panose="020B0604020202020204" pitchFamily="34" charset="0"/>
                <a:cs typeface="Arial" panose="020B0604020202020204" pitchFamily="34" charset="0"/>
              </a:rPr>
              <a:t>¿Qué tendrías que hacer para encontrar la </a:t>
            </a:r>
            <a:r>
              <a:rPr lang="es-ES" sz="2000" b="1" spc="-5" dirty="0">
                <a:latin typeface="Arial" panose="020B0604020202020204" pitchFamily="34" charset="0"/>
                <a:cs typeface="Arial" panose="020B0604020202020204" pitchFamily="34" charset="0"/>
              </a:rPr>
              <a:t>máscara de subred </a:t>
            </a:r>
            <a:r>
              <a:rPr lang="es-ES" sz="2000" spc="-5" dirty="0">
                <a:latin typeface="Arial" panose="020B0604020202020204" pitchFamily="34" charset="0"/>
                <a:cs typeface="Arial" panose="020B0604020202020204" pitchFamily="34" charset="0"/>
              </a:rPr>
              <a:t>en notación punto decimal?</a:t>
            </a:r>
          </a:p>
          <a:p>
            <a:pPr marL="12700" marR="5080" algn="just">
              <a:lnSpc>
                <a:spcPct val="150000"/>
              </a:lnSpc>
            </a:pP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tabLst>
                <a:tab pos="4553585" algn="l"/>
              </a:tabLst>
            </a:pPr>
            <a:r>
              <a:rPr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sz="2400" b="1" spc="5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sz="2400" b="1" spc="-2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sz="2400" b="1" spc="5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sz="2400" b="1" spc="-2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r>
              <a:rPr sz="2400" b="1" spc="5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sz="2400" b="1" spc="-2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400" b="1" spc="-2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s-ES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sz="2400" b="1" spc="-15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22</a:t>
            </a:r>
            <a:endParaRPr sz="24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A8A57D8-F061-44AE-9714-330402935E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1960" y="4119523"/>
            <a:ext cx="4051741" cy="2232248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C762E2C6-F53E-DB20-39B8-7C4D866D0524}"/>
              </a:ext>
            </a:extLst>
          </p:cNvPr>
          <p:cNvSpPr txBox="1"/>
          <p:nvPr/>
        </p:nvSpPr>
        <p:spPr>
          <a:xfrm>
            <a:off x="679448" y="3189531"/>
            <a:ext cx="7805791" cy="72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2500"/>
              </a:lnSpc>
            </a:pPr>
            <a:r>
              <a:rPr lang="es-ES" sz="2000" b="1" dirty="0">
                <a:solidFill>
                  <a:srgbClr val="FF0000"/>
                </a:solidFill>
              </a:rPr>
              <a:t>Máscara de subred en binario: 11111111.1111111.11111100.00000000</a:t>
            </a:r>
          </a:p>
          <a:p>
            <a:pPr algn="just">
              <a:lnSpc>
                <a:spcPts val="2500"/>
              </a:lnSpc>
            </a:pPr>
            <a:r>
              <a:rPr lang="es-ES" sz="2000" b="1" dirty="0">
                <a:solidFill>
                  <a:srgbClr val="FF0000"/>
                </a:solidFill>
              </a:rPr>
              <a:t>Máscara de subred en decimal : 255.255.252.0</a:t>
            </a:r>
            <a:endParaRPr lang="es-MX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5272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9512" y="65764"/>
            <a:ext cx="8229600" cy="682622"/>
          </a:xfrm>
          <a:prstGeom prst="rect">
            <a:avLst/>
          </a:prstGeom>
        </p:spPr>
        <p:txBody>
          <a:bodyPr vert="horz" wrap="square" lIns="0" tIns="188340" rIns="0" bIns="0" rtlCol="0">
            <a:spAutoFit/>
          </a:bodyPr>
          <a:lstStyle/>
          <a:p>
            <a:pPr marL="1018540">
              <a:lnSpc>
                <a:spcPct val="100000"/>
              </a:lnSpc>
            </a:pPr>
            <a:r>
              <a:rPr lang="es-ES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Subredes y máscaras de </a:t>
            </a:r>
            <a:r>
              <a:rPr lang="es-ES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subr</a:t>
            </a:r>
            <a:r>
              <a:rPr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ed</a:t>
            </a: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48D5DE06-DEF8-4E6C-91D6-2A5C898AB193}"/>
              </a:ext>
            </a:extLst>
          </p:cNvPr>
          <p:cNvSpPr txBox="1"/>
          <p:nvPr/>
        </p:nvSpPr>
        <p:spPr>
          <a:xfrm>
            <a:off x="631440" y="1139647"/>
            <a:ext cx="7937004" cy="12549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just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tabLst>
                <a:tab pos="4553585" algn="l"/>
              </a:tabLst>
            </a:pPr>
            <a:r>
              <a:rPr lang="es-ES" sz="2000" spc="-5" dirty="0">
                <a:latin typeface="Arial" panose="020B0604020202020204" pitchFamily="34" charset="0"/>
                <a:cs typeface="Arial" panose="020B0604020202020204" pitchFamily="34" charset="0"/>
              </a:rPr>
              <a:t>¿Qué tendrías que hacer para encontrar la </a:t>
            </a:r>
            <a:r>
              <a:rPr lang="es-ES" sz="2000" b="1" spc="-5" dirty="0">
                <a:latin typeface="Arial" panose="020B0604020202020204" pitchFamily="34" charset="0"/>
                <a:cs typeface="Arial" panose="020B0604020202020204" pitchFamily="34" charset="0"/>
              </a:rPr>
              <a:t>dirección de subred</a:t>
            </a:r>
            <a:r>
              <a:rPr lang="es-ES" sz="2000" spc="-5" dirty="0">
                <a:latin typeface="Arial" panose="020B0604020202020204" pitchFamily="34" charset="0"/>
                <a:cs typeface="Arial" panose="020B0604020202020204" pitchFamily="34" charset="0"/>
              </a:rPr>
              <a:t>? </a:t>
            </a:r>
          </a:p>
          <a:p>
            <a:pPr algn="just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tabLst>
                <a:tab pos="4553585" algn="l"/>
              </a:tabLst>
            </a:pPr>
            <a:r>
              <a:rPr lang="es-MX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s-MX" sz="2400" b="1" spc="5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s-MX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s-MX" sz="2400" b="1" spc="-2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s-MX" sz="2400" b="1" spc="5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es-MX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s-MX" sz="2400" b="1" spc="-2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r>
              <a:rPr lang="es-MX" sz="2400" b="1" spc="5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lang="es-MX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s-MX" sz="2400" b="1" spc="-2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</a:t>
            </a:r>
            <a:r>
              <a:rPr lang="es-MX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/</a:t>
            </a:r>
            <a:r>
              <a:rPr lang="es-MX" sz="2400" b="1" spc="-15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22</a:t>
            </a:r>
            <a:endParaRPr sz="2400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59EF0549-B703-A39B-A5D3-28A9D1519B73}"/>
              </a:ext>
            </a:extLst>
          </p:cNvPr>
          <p:cNvSpPr txBox="1"/>
          <p:nvPr/>
        </p:nvSpPr>
        <p:spPr>
          <a:xfrm>
            <a:off x="541666" y="3398355"/>
            <a:ext cx="7992888" cy="1799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just"/>
            <a:endParaRPr lang="es-ES" sz="8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just">
              <a:lnSpc>
                <a:spcPts val="2500"/>
              </a:lnSpc>
            </a:pPr>
            <a:r>
              <a:rPr lang="es-ES" b="1" dirty="0">
                <a:solidFill>
                  <a:srgbClr val="FF0000"/>
                </a:solidFill>
              </a:rPr>
              <a:t>Dirección IPv4:            10.25.96.2           0001010. 00011001. 01100000. 00000010</a:t>
            </a:r>
          </a:p>
          <a:p>
            <a:pPr algn="just">
              <a:lnSpc>
                <a:spcPts val="2500"/>
              </a:lnSpc>
            </a:pPr>
            <a:r>
              <a:rPr lang="es-ES" b="1" dirty="0">
                <a:solidFill>
                  <a:srgbClr val="FF0000"/>
                </a:solidFill>
              </a:rPr>
              <a:t>Máscara de subred: 255.255.252.0       1111111. 11111111. 11111100. 00000000</a:t>
            </a:r>
          </a:p>
          <a:p>
            <a:pPr algn="just">
              <a:lnSpc>
                <a:spcPts val="2500"/>
              </a:lnSpc>
            </a:pPr>
            <a:r>
              <a:rPr lang="es-ES" b="1" dirty="0">
                <a:solidFill>
                  <a:srgbClr val="FF0000"/>
                </a:solidFill>
              </a:rPr>
              <a:t>                                   ---------------------    ----------------------------------------------------------</a:t>
            </a:r>
          </a:p>
          <a:p>
            <a:pPr algn="just">
              <a:lnSpc>
                <a:spcPts val="2500"/>
              </a:lnSpc>
            </a:pPr>
            <a:r>
              <a:rPr lang="es-ES" b="1" dirty="0"/>
              <a:t>Dirección de subred:   10.25.96.0          0001010. 00011001. 01100000. 00000000</a:t>
            </a:r>
          </a:p>
          <a:p>
            <a:pPr marL="342900" indent="-342900" algn="just">
              <a:lnSpc>
                <a:spcPts val="2500"/>
              </a:lnSpc>
              <a:buFont typeface="+mj-lt"/>
              <a:buAutoNum type="arabicPeriod" startAt="3"/>
            </a:pPr>
            <a:endParaRPr lang="es-MX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975D76A2-3D27-80A5-D26B-F3B88B1E6718}"/>
              </a:ext>
            </a:extLst>
          </p:cNvPr>
          <p:cNvSpPr txBox="1"/>
          <p:nvPr/>
        </p:nvSpPr>
        <p:spPr>
          <a:xfrm>
            <a:off x="597550" y="2924944"/>
            <a:ext cx="7468952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77470" algn="just">
              <a:lnSpc>
                <a:spcPct val="100000"/>
              </a:lnSpc>
              <a:spcBef>
                <a:spcPts val="1475"/>
              </a:spcBef>
            </a:pPr>
            <a:r>
              <a:rPr lang="es-ES" b="1" dirty="0">
                <a:solidFill>
                  <a:srgbClr val="FF0000"/>
                </a:solidFill>
                <a:cs typeface="Times New Roman"/>
              </a:rPr>
              <a:t>Dirección de subred: </a:t>
            </a:r>
            <a:r>
              <a:rPr lang="es-ES" dirty="0">
                <a:solidFill>
                  <a:srgbClr val="FF0000"/>
                </a:solidFill>
                <a:cs typeface="Times New Roman"/>
              </a:rPr>
              <a:t>Realizar un </a:t>
            </a:r>
            <a:r>
              <a:rPr lang="es-ES" b="1" dirty="0">
                <a:solidFill>
                  <a:srgbClr val="FF0000"/>
                </a:solidFill>
                <a:cs typeface="Times New Roman"/>
              </a:rPr>
              <a:t>and</a:t>
            </a:r>
            <a:r>
              <a:rPr lang="es-ES" dirty="0">
                <a:solidFill>
                  <a:srgbClr val="FF0000"/>
                </a:solidFill>
                <a:cs typeface="Times New Roman"/>
              </a:rPr>
              <a:t> binario entre la IP y la máscara de subred.</a:t>
            </a:r>
            <a:endParaRPr dirty="0">
              <a:solidFill>
                <a:srgbClr val="FF0000"/>
              </a:solidFill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28720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9512" y="65764"/>
            <a:ext cx="8229600" cy="682622"/>
          </a:xfrm>
          <a:prstGeom prst="rect">
            <a:avLst/>
          </a:prstGeom>
        </p:spPr>
        <p:txBody>
          <a:bodyPr vert="horz" wrap="square" lIns="0" tIns="188340" rIns="0" bIns="0" rtlCol="0">
            <a:spAutoFit/>
          </a:bodyPr>
          <a:lstStyle/>
          <a:p>
            <a:pPr marL="1018540">
              <a:lnSpc>
                <a:spcPct val="100000"/>
              </a:lnSpc>
            </a:pPr>
            <a:r>
              <a:rPr lang="es-ES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Subredes y máscaras de </a:t>
            </a:r>
            <a:r>
              <a:rPr lang="es-ES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subr</a:t>
            </a:r>
            <a:r>
              <a:rPr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ed</a:t>
            </a: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48D5DE06-DEF8-4E6C-91D6-2A5C898AB193}"/>
              </a:ext>
            </a:extLst>
          </p:cNvPr>
          <p:cNvSpPr txBox="1"/>
          <p:nvPr/>
        </p:nvSpPr>
        <p:spPr>
          <a:xfrm>
            <a:off x="576229" y="949325"/>
            <a:ext cx="7867510" cy="1039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just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tabLst>
                <a:tab pos="4553585" algn="l"/>
              </a:tabLst>
            </a:pPr>
            <a:r>
              <a:rPr lang="es-ES" sz="2000" spc="-5" dirty="0">
                <a:latin typeface="Arial" panose="020B0604020202020204" pitchFamily="34" charset="0"/>
                <a:cs typeface="Arial" panose="020B0604020202020204" pitchFamily="34" charset="0"/>
              </a:rPr>
              <a:t>¿Qué tendrías que hacer para encontrar la </a:t>
            </a:r>
            <a:r>
              <a:rPr lang="es-ES" sz="2000" b="1" spc="-5" dirty="0">
                <a:latin typeface="Arial" panose="020B0604020202020204" pitchFamily="34" charset="0"/>
                <a:cs typeface="Arial" panose="020B0604020202020204" pitchFamily="34" charset="0"/>
              </a:rPr>
              <a:t>dirección de broadcast</a:t>
            </a:r>
            <a:r>
              <a:rPr lang="es-ES" sz="2000" spc="-5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r>
              <a:rPr lang="es-MX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</a:t>
            </a:r>
            <a:r>
              <a:rPr lang="es-MX" sz="2400" b="1" spc="5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s-MX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s-MX" sz="2400" b="1" spc="-2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s-MX" sz="2400" b="1" spc="5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es-MX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s-MX" sz="2400" b="1" spc="-2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r>
              <a:rPr lang="es-MX" sz="2400" b="1" spc="5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lang="es-MX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s-MX" sz="2400" b="1" spc="-2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</a:t>
            </a:r>
            <a:r>
              <a:rPr lang="es-MX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/</a:t>
            </a:r>
            <a:r>
              <a:rPr lang="es-MX" sz="2400" b="1" spc="-15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22</a:t>
            </a:r>
            <a:endParaRPr sz="2400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0EB4948F-9B79-DCD0-7ABC-D58D168C43CA}"/>
              </a:ext>
            </a:extLst>
          </p:cNvPr>
          <p:cNvSpPr txBox="1"/>
          <p:nvPr/>
        </p:nvSpPr>
        <p:spPr>
          <a:xfrm>
            <a:off x="827584" y="4243507"/>
            <a:ext cx="5722250" cy="1676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2500"/>
              </a:lnSpc>
            </a:pPr>
            <a:r>
              <a:rPr lang="es-ES" b="1" dirty="0">
                <a:solidFill>
                  <a:srgbClr val="FF0000"/>
                </a:solidFill>
              </a:rPr>
              <a:t>Byte crítico: </a:t>
            </a:r>
            <a:r>
              <a:rPr lang="es-ES" b="1" dirty="0"/>
              <a:t>255.255.</a:t>
            </a:r>
            <a:r>
              <a:rPr lang="es-ES" b="1" dirty="0">
                <a:solidFill>
                  <a:srgbClr val="FF0000"/>
                </a:solidFill>
              </a:rPr>
              <a:t>252</a:t>
            </a:r>
            <a:r>
              <a:rPr lang="es-ES" b="1" dirty="0"/>
              <a:t>.0      </a:t>
            </a:r>
          </a:p>
          <a:p>
            <a:pPr algn="just">
              <a:lnSpc>
                <a:spcPts val="2500"/>
              </a:lnSpc>
            </a:pPr>
            <a:r>
              <a:rPr lang="es-ES" b="1" dirty="0">
                <a:solidFill>
                  <a:srgbClr val="FF0000"/>
                </a:solidFill>
              </a:rPr>
              <a:t>Desplazamiento en el byte crítico: </a:t>
            </a:r>
            <a:r>
              <a:rPr lang="es-ES" b="1" dirty="0"/>
              <a:t>256</a:t>
            </a:r>
            <a:r>
              <a:rPr lang="es-ES" b="1" dirty="0">
                <a:solidFill>
                  <a:srgbClr val="FF0000"/>
                </a:solidFill>
              </a:rPr>
              <a:t> </a:t>
            </a:r>
            <a:r>
              <a:rPr lang="es-ES" b="1" dirty="0"/>
              <a:t>– 252 = </a:t>
            </a:r>
            <a:r>
              <a:rPr lang="es-ES" b="1" dirty="0">
                <a:solidFill>
                  <a:srgbClr val="FF0000"/>
                </a:solidFill>
              </a:rPr>
              <a:t>4</a:t>
            </a:r>
          </a:p>
          <a:p>
            <a:pPr algn="just">
              <a:lnSpc>
                <a:spcPts val="2500"/>
              </a:lnSpc>
            </a:pPr>
            <a:r>
              <a:rPr lang="es-ES" b="1" dirty="0">
                <a:solidFill>
                  <a:srgbClr val="FF0000"/>
                </a:solidFill>
              </a:rPr>
              <a:t>Dirección IP:                      10. 25. 96. 2 </a:t>
            </a:r>
          </a:p>
          <a:p>
            <a:pPr algn="just">
              <a:lnSpc>
                <a:spcPts val="2500"/>
              </a:lnSpc>
            </a:pPr>
            <a:r>
              <a:rPr lang="es-ES" b="1" dirty="0"/>
              <a:t>Dirección de broadcast:  </a:t>
            </a:r>
            <a:r>
              <a:rPr lang="es-ES" b="1" dirty="0">
                <a:highlight>
                  <a:srgbClr val="FFFF00"/>
                </a:highlight>
              </a:rPr>
              <a:t>10. 25</a:t>
            </a:r>
            <a:r>
              <a:rPr lang="es-ES" b="1" dirty="0"/>
              <a:t>. </a:t>
            </a:r>
            <a:r>
              <a:rPr lang="es-ES" b="1" dirty="0">
                <a:highlight>
                  <a:srgbClr val="00FFFF"/>
                </a:highlight>
              </a:rPr>
              <a:t>96 + 3</a:t>
            </a:r>
            <a:r>
              <a:rPr lang="es-ES" b="1" dirty="0"/>
              <a:t>. </a:t>
            </a:r>
            <a:r>
              <a:rPr lang="es-ES" b="1" dirty="0">
                <a:highlight>
                  <a:srgbClr val="00FF00"/>
                </a:highlight>
              </a:rPr>
              <a:t>255</a:t>
            </a:r>
          </a:p>
          <a:p>
            <a:pPr algn="just">
              <a:lnSpc>
                <a:spcPts val="2500"/>
              </a:lnSpc>
            </a:pPr>
            <a:r>
              <a:rPr lang="es-ES" b="1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10" name="object 2">
            <a:extLst>
              <a:ext uri="{FF2B5EF4-FFF2-40B4-BE49-F238E27FC236}">
                <a16:creationId xmlns:a16="http://schemas.microsoft.com/office/drawing/2014/main" id="{E8F9924F-393E-0FBA-E921-4BCC01A7DF4D}"/>
              </a:ext>
            </a:extLst>
          </p:cNvPr>
          <p:cNvSpPr txBox="1"/>
          <p:nvPr/>
        </p:nvSpPr>
        <p:spPr>
          <a:xfrm>
            <a:off x="574450" y="2308260"/>
            <a:ext cx="8229600" cy="16158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77470" algn="just">
              <a:lnSpc>
                <a:spcPct val="100000"/>
              </a:lnSpc>
              <a:spcBef>
                <a:spcPts val="1475"/>
              </a:spcBef>
            </a:pPr>
            <a:r>
              <a:rPr lang="es-ES" b="1" dirty="0">
                <a:solidFill>
                  <a:srgbClr val="FF0000"/>
                </a:solidFill>
                <a:cs typeface="Times New Roman"/>
              </a:rPr>
              <a:t>Dirección de broadcast: </a:t>
            </a:r>
          </a:p>
          <a:p>
            <a:pPr marL="355600" marR="77470" indent="-342900" algn="just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ES" dirty="0">
                <a:highlight>
                  <a:srgbClr val="FFFF00"/>
                </a:highlight>
                <a:cs typeface="Times New Roman"/>
              </a:rPr>
              <a:t>Los valores a la izquierda del </a:t>
            </a:r>
            <a:r>
              <a:rPr lang="es-ES" b="1" dirty="0">
                <a:highlight>
                  <a:srgbClr val="FFFF00"/>
                </a:highlight>
                <a:cs typeface="Times New Roman"/>
              </a:rPr>
              <a:t>byte crítico </a:t>
            </a:r>
            <a:r>
              <a:rPr lang="es-ES" dirty="0">
                <a:highlight>
                  <a:srgbClr val="FFFF00"/>
                </a:highlight>
                <a:cs typeface="Times New Roman"/>
              </a:rPr>
              <a:t>no cambian. </a:t>
            </a:r>
          </a:p>
          <a:p>
            <a:pPr marL="355600" marR="77470" indent="-342900" algn="just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ES" dirty="0">
                <a:highlight>
                  <a:srgbClr val="00FFFF"/>
                </a:highlight>
                <a:cs typeface="Times New Roman"/>
              </a:rPr>
              <a:t>Al byte crítico le corresponde el </a:t>
            </a:r>
            <a:r>
              <a:rPr lang="es-ES" b="1" dirty="0">
                <a:highlight>
                  <a:srgbClr val="00FFFF"/>
                </a:highlight>
                <a:cs typeface="Times New Roman"/>
              </a:rPr>
              <a:t>valor inicial del byte crítico +</a:t>
            </a:r>
            <a:r>
              <a:rPr lang="es-ES" dirty="0">
                <a:highlight>
                  <a:srgbClr val="00FFFF"/>
                </a:highlight>
                <a:cs typeface="Times New Roman"/>
              </a:rPr>
              <a:t> (</a:t>
            </a:r>
            <a:r>
              <a:rPr lang="es-ES" b="1" dirty="0">
                <a:highlight>
                  <a:srgbClr val="00FFFF"/>
                </a:highlight>
                <a:cs typeface="Times New Roman"/>
              </a:rPr>
              <a:t>desplazamiento – 1)</a:t>
            </a:r>
          </a:p>
          <a:p>
            <a:pPr marL="355600" marR="77470" indent="-34290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ES" dirty="0">
                <a:highlight>
                  <a:srgbClr val="00FF00"/>
                </a:highlight>
                <a:cs typeface="Times New Roman"/>
              </a:rPr>
              <a:t>Todo lo que se encuentre a la derecha del byte crítico le corresponde el valor numérico de </a:t>
            </a:r>
            <a:r>
              <a:rPr lang="es-ES" b="1" dirty="0">
                <a:highlight>
                  <a:srgbClr val="00FF00"/>
                </a:highlight>
                <a:cs typeface="Times New Roman"/>
              </a:rPr>
              <a:t>255</a:t>
            </a:r>
            <a:r>
              <a:rPr lang="es-ES" dirty="0">
                <a:highlight>
                  <a:srgbClr val="00FF00"/>
                </a:highlight>
                <a:cs typeface="Times New Roman"/>
              </a:rPr>
              <a:t>. </a:t>
            </a:r>
            <a:endParaRPr dirty="0">
              <a:highlight>
                <a:srgbClr val="00FFFF"/>
              </a:highlight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54922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  <p:bldP spid="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783431" y="1268760"/>
            <a:ext cx="7769225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sz="2000" dirty="0">
                <a:cs typeface="Times New Roman"/>
              </a:rPr>
              <a:t>Con </a:t>
            </a:r>
            <a:r>
              <a:rPr sz="2000" spc="10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base </a:t>
            </a:r>
            <a:r>
              <a:rPr sz="2000" spc="114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n </a:t>
            </a:r>
            <a:r>
              <a:rPr sz="2000" spc="10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 </a:t>
            </a:r>
            <a:r>
              <a:rPr sz="2000" spc="9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i</a:t>
            </a:r>
            <a:r>
              <a:rPr sz="2000" spc="5" dirty="0">
                <a:cs typeface="Times New Roman"/>
              </a:rPr>
              <a:t>n</a:t>
            </a:r>
            <a:r>
              <a:rPr sz="2000" dirty="0">
                <a:cs typeface="Times New Roman"/>
              </a:rPr>
              <a:t>formación </a:t>
            </a:r>
            <a:r>
              <a:rPr sz="2000" spc="9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 </a:t>
            </a:r>
            <a:r>
              <a:rPr sz="2000" spc="10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 </a:t>
            </a:r>
            <a:r>
              <a:rPr sz="2000" spc="9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IP </a:t>
            </a:r>
            <a:r>
              <a:rPr sz="2000" spc="2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y </a:t>
            </a:r>
            <a:r>
              <a:rPr sz="2000" spc="10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el </a:t>
            </a:r>
            <a:r>
              <a:rPr sz="2000" spc="1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pre</a:t>
            </a:r>
            <a:r>
              <a:rPr sz="2000" spc="-15" dirty="0">
                <a:cs typeface="Times New Roman"/>
              </a:rPr>
              <a:t>f</a:t>
            </a:r>
            <a:r>
              <a:rPr sz="2000" dirty="0">
                <a:cs typeface="Times New Roman"/>
              </a:rPr>
              <a:t>i</a:t>
            </a:r>
            <a:r>
              <a:rPr sz="2000" spc="5" dirty="0">
                <a:cs typeface="Times New Roman"/>
              </a:rPr>
              <a:t>j</a:t>
            </a:r>
            <a:r>
              <a:rPr sz="2000" dirty="0">
                <a:cs typeface="Times New Roman"/>
              </a:rPr>
              <a:t>o </a:t>
            </a:r>
            <a:r>
              <a:rPr sz="2000" spc="110" dirty="0">
                <a:cs typeface="Times New Roman"/>
              </a:rPr>
              <a:t> </a:t>
            </a:r>
            <a:r>
              <a:rPr sz="2000" spc="-1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e </a:t>
            </a:r>
            <a:r>
              <a:rPr sz="2000" spc="1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red, </a:t>
            </a:r>
            <a:r>
              <a:rPr sz="2000" dirty="0" err="1">
                <a:cs typeface="Times New Roman"/>
              </a:rPr>
              <a:t>deter</a:t>
            </a:r>
            <a:r>
              <a:rPr sz="2000" spc="-15" dirty="0" err="1">
                <a:cs typeface="Times New Roman"/>
              </a:rPr>
              <a:t>m</a:t>
            </a:r>
            <a:r>
              <a:rPr sz="2000" dirty="0" err="1">
                <a:cs typeface="Times New Roman"/>
              </a:rPr>
              <a:t>in</a:t>
            </a:r>
            <a:r>
              <a:rPr sz="2000" spc="-10" dirty="0" err="1">
                <a:cs typeface="Times New Roman"/>
              </a:rPr>
              <a:t>a</a:t>
            </a:r>
            <a:r>
              <a:rPr sz="2000" spc="-22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 </a:t>
            </a:r>
            <a:r>
              <a:rPr sz="2000" spc="-20" dirty="0">
                <a:cs typeface="Times New Roman"/>
              </a:rPr>
              <a:t>m</a:t>
            </a:r>
            <a:r>
              <a:rPr lang="es-ES" sz="2000" spc="-20" dirty="0">
                <a:cs typeface="Times New Roman"/>
              </a:rPr>
              <a:t>á</a:t>
            </a:r>
            <a:r>
              <a:rPr sz="2000" dirty="0">
                <a:cs typeface="Times New Roman"/>
              </a:rPr>
              <a:t>sc</a:t>
            </a:r>
            <a:r>
              <a:rPr sz="2000" spc="5" dirty="0">
                <a:cs typeface="Times New Roman"/>
              </a:rPr>
              <a:t>a</a:t>
            </a:r>
            <a:r>
              <a:rPr sz="2000" dirty="0">
                <a:cs typeface="Times New Roman"/>
              </a:rPr>
              <a:t>r</a:t>
            </a:r>
            <a:r>
              <a:rPr lang="es-ES" sz="2000" dirty="0">
                <a:cs typeface="Times New Roman"/>
              </a:rPr>
              <a:t>a</a:t>
            </a:r>
            <a:r>
              <a:rPr sz="2000" spc="-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 subre</a:t>
            </a:r>
            <a:r>
              <a:rPr sz="2000" spc="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.</a:t>
            </a:r>
          </a:p>
        </p:txBody>
      </p:sp>
      <p:graphicFrame>
        <p:nvGraphicFramePr>
          <p:cNvPr id="5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6094404"/>
              </p:ext>
            </p:extLst>
          </p:nvPr>
        </p:nvGraphicFramePr>
        <p:xfrm>
          <a:off x="179512" y="2218089"/>
          <a:ext cx="5328592" cy="294817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292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993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4545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Dir</a:t>
                      </a:r>
                      <a:r>
                        <a:rPr sz="2400" b="1" spc="-50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IP</a:t>
                      </a:r>
                      <a:r>
                        <a:rPr sz="2400" b="1" spc="-135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/</a:t>
                      </a:r>
                      <a:r>
                        <a:rPr sz="2400" b="1" spc="-10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p</a:t>
                      </a:r>
                      <a:r>
                        <a:rPr sz="2400" b="1" spc="-50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r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ef</a:t>
                      </a:r>
                      <a:r>
                        <a:rPr sz="2400" b="1" spc="5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i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jo </a:t>
                      </a:r>
                      <a:r>
                        <a:rPr sz="2400" b="1" spc="-55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r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ed</a:t>
                      </a:r>
                      <a:endParaRPr sz="24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725" algn="ctr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Máscara</a:t>
                      </a:r>
                      <a:r>
                        <a:rPr sz="2400" b="1" spc="-10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de sub</a:t>
                      </a:r>
                      <a:r>
                        <a:rPr sz="2400" b="1" spc="-50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r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ed</a:t>
                      </a:r>
                      <a:endParaRPr sz="24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908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  <a:tabLst>
                          <a:tab pos="1761489" algn="l"/>
                          <a:tab pos="1998345" algn="l"/>
                        </a:tabLst>
                      </a:pPr>
                      <a:r>
                        <a:rPr sz="2400" dirty="0">
                          <a:latin typeface="+mn-lt"/>
                          <a:cs typeface="Times New Roman"/>
                        </a:rPr>
                        <a:t>135. 21. 0. 0	/	19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>
                          <a:latin typeface="+mn-lt"/>
                          <a:cs typeface="Times New Roman"/>
                        </a:rPr>
                        <a:t>255.255.1110 0000.0</a:t>
                      </a:r>
                      <a:endParaRPr lang="es-ES" sz="2000" dirty="0">
                        <a:latin typeface="+mn-lt"/>
                        <a:cs typeface="Times New Roman"/>
                      </a:endParaRPr>
                    </a:p>
                    <a:p>
                      <a:pPr algn="ctr"/>
                      <a:r>
                        <a:rPr lang="es-ES" sz="2000" dirty="0">
                          <a:latin typeface="+mn-lt"/>
                          <a:cs typeface="Times New Roman"/>
                        </a:rPr>
                        <a:t>255.255.224.0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D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908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  <a:tabLst>
                          <a:tab pos="1304290" algn="l"/>
                          <a:tab pos="1540510" algn="l"/>
                        </a:tabLst>
                      </a:pPr>
                      <a:r>
                        <a:rPr sz="2400" dirty="0">
                          <a:latin typeface="+mn-lt"/>
                          <a:cs typeface="Times New Roman"/>
                        </a:rPr>
                        <a:t>1. 0. 0. 0	/	26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908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  <a:tabLst>
                          <a:tab pos="1608455" algn="l"/>
                          <a:tab pos="1844675" algn="l"/>
                        </a:tabLst>
                      </a:pPr>
                      <a:r>
                        <a:rPr sz="2400" spc="-5" dirty="0">
                          <a:latin typeface="+mn-lt"/>
                          <a:cs typeface="Times New Roman"/>
                        </a:rPr>
                        <a:t>145</a:t>
                      </a:r>
                      <a:r>
                        <a:rPr sz="2400" dirty="0">
                          <a:latin typeface="+mn-lt"/>
                          <a:cs typeface="Times New Roman"/>
                        </a:rPr>
                        <a:t>.</a:t>
                      </a:r>
                      <a:r>
                        <a:rPr sz="2400" spc="-5" dirty="0">
                          <a:latin typeface="+mn-lt"/>
                          <a:cs typeface="Times New Roman"/>
                        </a:rPr>
                        <a:t> 0</a:t>
                      </a:r>
                      <a:r>
                        <a:rPr sz="2400" dirty="0">
                          <a:latin typeface="+mn-lt"/>
                          <a:cs typeface="Times New Roman"/>
                        </a:rPr>
                        <a:t>.</a:t>
                      </a:r>
                      <a:r>
                        <a:rPr sz="2400" spc="-5" dirty="0">
                          <a:latin typeface="+mn-lt"/>
                          <a:cs typeface="Times New Roman"/>
                        </a:rPr>
                        <a:t> 0</a:t>
                      </a:r>
                      <a:r>
                        <a:rPr sz="2400" dirty="0">
                          <a:latin typeface="+mn-lt"/>
                          <a:cs typeface="Times New Roman"/>
                        </a:rPr>
                        <a:t>.</a:t>
                      </a:r>
                      <a:r>
                        <a:rPr sz="2400" spc="-5" dirty="0"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+mn-lt"/>
                          <a:cs typeface="Times New Roman"/>
                        </a:rPr>
                        <a:t>0	/	</a:t>
                      </a:r>
                      <a:r>
                        <a:rPr sz="2400" spc="-5" dirty="0">
                          <a:latin typeface="+mn-lt"/>
                          <a:cs typeface="Times New Roman"/>
                        </a:rPr>
                        <a:t>22</a:t>
                      </a:r>
                      <a:endParaRPr sz="24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D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0908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  <a:tabLst>
                          <a:tab pos="1456690" algn="l"/>
                          <a:tab pos="1692910" algn="l"/>
                        </a:tabLst>
                      </a:pPr>
                      <a:r>
                        <a:rPr sz="2400" dirty="0">
                          <a:latin typeface="+mn-lt"/>
                          <a:cs typeface="Times New Roman"/>
                        </a:rPr>
                        <a:t>10. 0. 0. 0	/	13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Rectangle 2">
            <a:extLst>
              <a:ext uri="{FF2B5EF4-FFF2-40B4-BE49-F238E27FC236}">
                <a16:creationId xmlns:a16="http://schemas.microsoft.com/office/drawing/2014/main" id="{9421923F-0621-4DC4-B128-DCFD643E555F}"/>
              </a:ext>
            </a:extLst>
          </p:cNvPr>
          <p:cNvSpPr txBox="1">
            <a:spLocks noChangeArrowheads="1"/>
          </p:cNvSpPr>
          <p:nvPr/>
        </p:nvSpPr>
        <p:spPr>
          <a:xfrm>
            <a:off x="72008" y="5375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Máscaras de subred</a:t>
            </a:r>
            <a:endParaRPr lang="es-ES_tradnl" sz="24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06465F33-5440-454B-B705-93ED42C69C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8431" y="2188164"/>
            <a:ext cx="3596178" cy="1981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43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50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132856"/>
            <a:ext cx="5472608" cy="23401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89756" y="260648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Direccionamiento IPv4</a:t>
            </a:r>
          </a:p>
          <a:p>
            <a:pPr>
              <a:defRPr/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Clases de redes</a:t>
            </a:r>
            <a:endParaRPr lang="es-ES_tradnl" sz="20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EA9D2FF2-E471-4BB3-B671-8A4A1EA4B551}"/>
              </a:ext>
            </a:extLst>
          </p:cNvPr>
          <p:cNvGraphicFramePr>
            <a:graphicFrameLocks noGrp="1"/>
          </p:cNvGraphicFramePr>
          <p:nvPr/>
        </p:nvGraphicFramePr>
        <p:xfrm>
          <a:off x="6265437" y="2167718"/>
          <a:ext cx="1834955" cy="5628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34955">
                  <a:extLst>
                    <a:ext uri="{9D8B030D-6E8A-4147-A177-3AD203B41FA5}">
                      <a16:colId xmlns:a16="http://schemas.microsoft.com/office/drawing/2014/main" val="891007143"/>
                    </a:ext>
                  </a:extLst>
                </a:gridCol>
              </a:tblGrid>
              <a:tr h="562865">
                <a:tc>
                  <a:txBody>
                    <a:bodyPr/>
                    <a:lstStyle/>
                    <a:p>
                      <a:pPr marL="85725" marR="78105" indent="3175" algn="ctr">
                        <a:lnSpc>
                          <a:spcPts val="2300"/>
                        </a:lnSpc>
                      </a:pPr>
                      <a:r>
                        <a:rPr lang="es-ES" sz="1600" b="1" dirty="0">
                          <a:solidFill>
                            <a:srgbClr val="FF0000"/>
                          </a:solidFill>
                          <a:latin typeface="+mn-lt"/>
                          <a:cs typeface="Times New Roman"/>
                        </a:rPr>
                        <a:t>Máscara de subred</a:t>
                      </a:r>
                      <a:endParaRPr sz="1600" dirty="0">
                        <a:solidFill>
                          <a:srgbClr val="FF0000"/>
                        </a:solidFill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1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9571001"/>
                  </a:ext>
                </a:extLst>
              </a:tr>
            </a:tbl>
          </a:graphicData>
        </a:graphic>
      </p:graphicFrame>
      <p:graphicFrame>
        <p:nvGraphicFramePr>
          <p:cNvPr id="13" name="Tabla 12">
            <a:extLst>
              <a:ext uri="{FF2B5EF4-FFF2-40B4-BE49-F238E27FC236}">
                <a16:creationId xmlns:a16="http://schemas.microsoft.com/office/drawing/2014/main" id="{5B1688EE-BCE1-428A-8728-936AF6573562}"/>
              </a:ext>
            </a:extLst>
          </p:cNvPr>
          <p:cNvGraphicFramePr>
            <a:graphicFrameLocks noGrp="1"/>
          </p:cNvGraphicFramePr>
          <p:nvPr/>
        </p:nvGraphicFramePr>
        <p:xfrm>
          <a:off x="6265436" y="2990988"/>
          <a:ext cx="1834955" cy="33396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34955">
                  <a:extLst>
                    <a:ext uri="{9D8B030D-6E8A-4147-A177-3AD203B41FA5}">
                      <a16:colId xmlns:a16="http://schemas.microsoft.com/office/drawing/2014/main" val="891007143"/>
                    </a:ext>
                  </a:extLst>
                </a:gridCol>
              </a:tblGrid>
              <a:tr h="333961">
                <a:tc>
                  <a:txBody>
                    <a:bodyPr/>
                    <a:lstStyle/>
                    <a:p>
                      <a:pPr marL="358775" indent="0" algn="l">
                        <a:lnSpc>
                          <a:spcPct val="100000"/>
                        </a:lnSpc>
                      </a:pPr>
                      <a:r>
                        <a:rPr lang="es-ES" sz="1600" b="1" dirty="0">
                          <a:latin typeface="+mn-lt"/>
                          <a:cs typeface="Times New Roman"/>
                        </a:rPr>
                        <a:t>255.0.0.0</a:t>
                      </a:r>
                      <a:endParaRPr sz="16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1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8731625"/>
                  </a:ext>
                </a:extLst>
              </a:tr>
            </a:tbl>
          </a:graphicData>
        </a:graphic>
      </p:graphicFrame>
      <p:graphicFrame>
        <p:nvGraphicFramePr>
          <p:cNvPr id="20" name="Tabla 19">
            <a:extLst>
              <a:ext uri="{FF2B5EF4-FFF2-40B4-BE49-F238E27FC236}">
                <a16:creationId xmlns:a16="http://schemas.microsoft.com/office/drawing/2014/main" id="{498E4EA1-2253-4C58-ABE8-F54C87665BE0}"/>
              </a:ext>
            </a:extLst>
          </p:cNvPr>
          <p:cNvGraphicFramePr>
            <a:graphicFrameLocks noGrp="1"/>
          </p:cNvGraphicFramePr>
          <p:nvPr/>
        </p:nvGraphicFramePr>
        <p:xfrm>
          <a:off x="6264604" y="3482435"/>
          <a:ext cx="1834955" cy="33396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34955">
                  <a:extLst>
                    <a:ext uri="{9D8B030D-6E8A-4147-A177-3AD203B41FA5}">
                      <a16:colId xmlns:a16="http://schemas.microsoft.com/office/drawing/2014/main" val="891007143"/>
                    </a:ext>
                  </a:extLst>
                </a:gridCol>
              </a:tblGrid>
              <a:tr h="333961">
                <a:tc>
                  <a:txBody>
                    <a:bodyPr/>
                    <a:lstStyle/>
                    <a:p>
                      <a:pPr marL="358775" indent="0" algn="l">
                        <a:lnSpc>
                          <a:spcPct val="100000"/>
                        </a:lnSpc>
                      </a:pPr>
                      <a:r>
                        <a:rPr lang="es-ES" sz="1600" b="1" dirty="0">
                          <a:latin typeface="+mn-lt"/>
                          <a:cs typeface="Times New Roman"/>
                        </a:rPr>
                        <a:t>255.255.0.0</a:t>
                      </a:r>
                      <a:endParaRPr sz="16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1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8731625"/>
                  </a:ext>
                </a:extLst>
              </a:tr>
            </a:tbl>
          </a:graphicData>
        </a:graphic>
      </p:graphicFrame>
      <p:graphicFrame>
        <p:nvGraphicFramePr>
          <p:cNvPr id="21" name="Tabla 20">
            <a:extLst>
              <a:ext uri="{FF2B5EF4-FFF2-40B4-BE49-F238E27FC236}">
                <a16:creationId xmlns:a16="http://schemas.microsoft.com/office/drawing/2014/main" id="{CC60CB33-F1CE-4345-9AAD-DDFBD5B9E30E}"/>
              </a:ext>
            </a:extLst>
          </p:cNvPr>
          <p:cNvGraphicFramePr>
            <a:graphicFrameLocks noGrp="1"/>
          </p:cNvGraphicFramePr>
          <p:nvPr/>
        </p:nvGraphicFramePr>
        <p:xfrm>
          <a:off x="6265437" y="4065144"/>
          <a:ext cx="1834955" cy="33396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34955">
                  <a:extLst>
                    <a:ext uri="{9D8B030D-6E8A-4147-A177-3AD203B41FA5}">
                      <a16:colId xmlns:a16="http://schemas.microsoft.com/office/drawing/2014/main" val="891007143"/>
                    </a:ext>
                  </a:extLst>
                </a:gridCol>
              </a:tblGrid>
              <a:tr h="333961">
                <a:tc>
                  <a:txBody>
                    <a:bodyPr/>
                    <a:lstStyle/>
                    <a:p>
                      <a:pPr marL="358775" indent="0" algn="l">
                        <a:lnSpc>
                          <a:spcPct val="100000"/>
                        </a:lnSpc>
                      </a:pPr>
                      <a:r>
                        <a:rPr lang="es-ES" sz="1600" b="1" dirty="0">
                          <a:latin typeface="+mn-lt"/>
                          <a:cs typeface="Times New Roman"/>
                        </a:rPr>
                        <a:t>255.255.255.0</a:t>
                      </a:r>
                      <a:endParaRPr sz="16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1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87316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5233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44016" y="4462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Direccionamiento IP v4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585D6007-616A-4287-B29E-A3D2168DBA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2420888"/>
            <a:ext cx="3248025" cy="2524125"/>
          </a:xfrm>
          <a:prstGeom prst="rect">
            <a:avLst/>
          </a:prstGeom>
        </p:spPr>
      </p:pic>
      <p:sp>
        <p:nvSpPr>
          <p:cNvPr id="12" name="Rectangle 1">
            <a:extLst>
              <a:ext uri="{FF2B5EF4-FFF2-40B4-BE49-F238E27FC236}">
                <a16:creationId xmlns:a16="http://schemas.microsoft.com/office/drawing/2014/main" id="{3C7349E8-C914-42B8-9483-F3A528EFC2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7485" y="1761474"/>
            <a:ext cx="3096344" cy="43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ctr" eaLnBrk="0" fontAlgn="base" hangingPunct="0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s-MX" altLang="es-MX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Bytes para Network</a:t>
            </a:r>
            <a:endParaRPr lang="es-MX" altLang="es-MX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AC801020-40F2-45B1-84D8-D7B2F06147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1214" y="1760772"/>
            <a:ext cx="4991265" cy="4334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ctr" eaLnBrk="0" fontAlgn="base" hangingPunct="0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s-MX" altLang="es-MX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Rango de cada clase en binario</a:t>
            </a:r>
            <a:endParaRPr lang="es-MX" altLang="es-MX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6" name="Tabla 13">
            <a:extLst>
              <a:ext uri="{FF2B5EF4-FFF2-40B4-BE49-F238E27FC236}">
                <a16:creationId xmlns:a16="http://schemas.microsoft.com/office/drawing/2014/main" id="{8B1FBD4D-C81A-432F-92E6-26ECB9640382}"/>
              </a:ext>
            </a:extLst>
          </p:cNvPr>
          <p:cNvGraphicFramePr>
            <a:graphicFrameLocks noGrp="1"/>
          </p:cNvGraphicFramePr>
          <p:nvPr/>
        </p:nvGraphicFramePr>
        <p:xfrm>
          <a:off x="4427984" y="2539950"/>
          <a:ext cx="4032448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120">
                  <a:extLst>
                    <a:ext uri="{9D8B030D-6E8A-4147-A177-3AD203B41FA5}">
                      <a16:colId xmlns:a16="http://schemas.microsoft.com/office/drawing/2014/main" val="2083625404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1373045079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17633445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4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</a:t>
                      </a:r>
                      <a:endParaRPr lang="es-MX" sz="2400" b="1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i="0" dirty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es-ES" sz="24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0000000</a:t>
                      </a:r>
                      <a:endParaRPr lang="es-MX" sz="2400" b="1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i="0" dirty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es-ES" sz="24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1111111</a:t>
                      </a:r>
                      <a:endParaRPr lang="es-MX" sz="2400" b="1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78602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4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B</a:t>
                      </a:r>
                      <a:endParaRPr lang="es-MX" sz="2400" b="1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i="0" dirty="0">
                          <a:solidFill>
                            <a:srgbClr val="FF0000"/>
                          </a:solidFill>
                        </a:rPr>
                        <a:t>10</a:t>
                      </a:r>
                      <a:r>
                        <a:rPr lang="es-ES" sz="24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000000</a:t>
                      </a:r>
                      <a:endParaRPr lang="es-MX" sz="2400" b="1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i="0" dirty="0">
                          <a:solidFill>
                            <a:srgbClr val="FF0000"/>
                          </a:solidFill>
                        </a:rPr>
                        <a:t>10</a:t>
                      </a:r>
                      <a:r>
                        <a:rPr lang="es-ES" sz="24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111111</a:t>
                      </a:r>
                      <a:endParaRPr lang="es-MX" sz="2400" b="1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4570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4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</a:t>
                      </a:r>
                      <a:endParaRPr lang="es-MX" sz="2400" b="1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i="0" dirty="0">
                          <a:solidFill>
                            <a:srgbClr val="FF0000"/>
                          </a:solidFill>
                        </a:rPr>
                        <a:t>110</a:t>
                      </a:r>
                      <a:r>
                        <a:rPr lang="es-ES" sz="24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00000</a:t>
                      </a:r>
                      <a:endParaRPr lang="es-MX" sz="2400" b="1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i="0" dirty="0">
                          <a:solidFill>
                            <a:srgbClr val="FF0000"/>
                          </a:solidFill>
                        </a:rPr>
                        <a:t>110</a:t>
                      </a:r>
                      <a:r>
                        <a:rPr lang="es-ES" sz="24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11111</a:t>
                      </a:r>
                      <a:endParaRPr lang="es-MX" sz="2400" b="1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99570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ES" sz="2400" b="1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s-MX" sz="2400" b="1" i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i="0" dirty="0">
                          <a:solidFill>
                            <a:srgbClr val="FF0000"/>
                          </a:solidFill>
                        </a:rPr>
                        <a:t>1110</a:t>
                      </a:r>
                      <a:r>
                        <a:rPr lang="es-ES" sz="24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0000</a:t>
                      </a:r>
                      <a:endParaRPr lang="es-MX" sz="2400" b="1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i="0" dirty="0">
                          <a:solidFill>
                            <a:srgbClr val="FF0000"/>
                          </a:solidFill>
                        </a:rPr>
                        <a:t>1110</a:t>
                      </a:r>
                      <a:r>
                        <a:rPr lang="es-ES" sz="24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1111</a:t>
                      </a:r>
                      <a:endParaRPr lang="es-MX" sz="2400" b="1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4410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E</a:t>
                      </a:r>
                      <a:endParaRPr lang="es-MX" sz="2400" b="1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i="0" dirty="0">
                          <a:solidFill>
                            <a:srgbClr val="FF0000"/>
                          </a:solidFill>
                        </a:rPr>
                        <a:t>1111</a:t>
                      </a:r>
                      <a:r>
                        <a:rPr lang="es-ES" sz="24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0000</a:t>
                      </a:r>
                      <a:endParaRPr lang="es-MX" sz="2400" b="1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i="0" dirty="0">
                          <a:solidFill>
                            <a:srgbClr val="FF0000"/>
                          </a:solidFill>
                        </a:rPr>
                        <a:t>1111</a:t>
                      </a:r>
                      <a:r>
                        <a:rPr lang="es-ES" sz="24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1111</a:t>
                      </a:r>
                      <a:endParaRPr lang="es-MX" sz="2400" b="1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12403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8993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092444" y="599748"/>
            <a:ext cx="118872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i="1" dirty="0">
                <a:solidFill>
                  <a:srgbClr val="FFFFFF"/>
                </a:solidFill>
                <a:latin typeface="Arial Narrow"/>
                <a:cs typeface="Arial Narrow"/>
              </a:rPr>
              <a:t>c</a:t>
            </a:r>
            <a:r>
              <a:rPr sz="1800" b="1" i="1" spc="-10" dirty="0">
                <a:solidFill>
                  <a:srgbClr val="FFFFFF"/>
                </a:solidFill>
                <a:latin typeface="Arial Narrow"/>
                <a:cs typeface="Arial Narrow"/>
              </a:rPr>
              <a:t>onti</a:t>
            </a:r>
            <a:r>
              <a:rPr sz="1800" b="1" i="1" spc="-20" dirty="0">
                <a:solidFill>
                  <a:srgbClr val="FFFFFF"/>
                </a:solidFill>
                <a:latin typeface="Arial Narrow"/>
                <a:cs typeface="Arial Narrow"/>
              </a:rPr>
              <a:t>n</a:t>
            </a:r>
            <a:r>
              <a:rPr sz="1800" b="1" i="1" dirty="0">
                <a:solidFill>
                  <a:srgbClr val="FFFFFF"/>
                </a:solidFill>
                <a:latin typeface="Arial Narrow"/>
                <a:cs typeface="Arial Narrow"/>
              </a:rPr>
              <a:t>u</a:t>
            </a:r>
            <a:r>
              <a:rPr sz="1800" b="1" i="1" spc="-10" dirty="0">
                <a:solidFill>
                  <a:srgbClr val="FFFFFF"/>
                </a:solidFill>
                <a:latin typeface="Arial Narrow"/>
                <a:cs typeface="Arial Narrow"/>
              </a:rPr>
              <a:t>a</a:t>
            </a:r>
            <a:r>
              <a:rPr sz="1800" b="1" i="1" dirty="0">
                <a:solidFill>
                  <a:srgbClr val="FFFFFF"/>
                </a:solidFill>
                <a:latin typeface="Arial Narrow"/>
                <a:cs typeface="Arial Narrow"/>
              </a:rPr>
              <a:t>c</a:t>
            </a:r>
            <a:r>
              <a:rPr sz="1800" b="1" i="1" spc="-10" dirty="0">
                <a:solidFill>
                  <a:srgbClr val="FFFFFF"/>
                </a:solidFill>
                <a:latin typeface="Arial Narrow"/>
                <a:cs typeface="Arial Narrow"/>
              </a:rPr>
              <a:t>ión</a:t>
            </a:r>
            <a:endParaRPr sz="1800" dirty="0">
              <a:latin typeface="Arial Narrow"/>
              <a:cs typeface="Arial Narro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26794" y="1309640"/>
            <a:ext cx="5673725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15" dirty="0">
                <a:cs typeface="Times New Roman"/>
              </a:rPr>
              <a:t>Cinco</a:t>
            </a:r>
            <a:r>
              <a:rPr sz="2400" b="1" spc="10" dirty="0">
                <a:cs typeface="Times New Roman"/>
              </a:rPr>
              <a:t> </a:t>
            </a:r>
            <a:r>
              <a:rPr sz="2400" b="1" spc="-15" dirty="0">
                <a:cs typeface="Times New Roman"/>
              </a:rPr>
              <a:t>clases</a:t>
            </a:r>
            <a:r>
              <a:rPr sz="2400" b="1" spc="-10" dirty="0">
                <a:cs typeface="Times New Roman"/>
              </a:rPr>
              <a:t> </a:t>
            </a:r>
            <a:r>
              <a:rPr sz="2400" b="1" spc="-15" dirty="0">
                <a:cs typeface="Times New Roman"/>
              </a:rPr>
              <a:t>di</a:t>
            </a:r>
            <a:r>
              <a:rPr sz="2400" b="1" spc="-10" dirty="0">
                <a:cs typeface="Times New Roman"/>
              </a:rPr>
              <a:t>s</a:t>
            </a:r>
            <a:r>
              <a:rPr sz="2400" b="1" spc="-15" dirty="0">
                <a:cs typeface="Times New Roman"/>
              </a:rPr>
              <a:t>eñadas</a:t>
            </a:r>
            <a:r>
              <a:rPr sz="2400" b="1" spc="-10" dirty="0">
                <a:cs typeface="Times New Roman"/>
              </a:rPr>
              <a:t> :</a:t>
            </a:r>
            <a:r>
              <a:rPr sz="2400" b="1" spc="-145" dirty="0">
                <a:cs typeface="Times New Roman"/>
              </a:rPr>
              <a:t> </a:t>
            </a:r>
            <a:r>
              <a:rPr sz="2400" b="1" spc="-15" dirty="0">
                <a:cs typeface="Times New Roman"/>
              </a:rPr>
              <a:t>A,</a:t>
            </a:r>
            <a:r>
              <a:rPr sz="2400" b="1" spc="-5" dirty="0">
                <a:cs typeface="Times New Roman"/>
              </a:rPr>
              <a:t> </a:t>
            </a:r>
            <a:r>
              <a:rPr sz="2400" b="1" spc="-15" dirty="0">
                <a:cs typeface="Times New Roman"/>
              </a:rPr>
              <a:t>B,</a:t>
            </a:r>
            <a:r>
              <a:rPr sz="2400" b="1" spc="-5" dirty="0">
                <a:cs typeface="Times New Roman"/>
              </a:rPr>
              <a:t> </a:t>
            </a:r>
            <a:r>
              <a:rPr sz="2400" b="1" spc="-15" dirty="0">
                <a:cs typeface="Times New Roman"/>
              </a:rPr>
              <a:t>C,</a:t>
            </a:r>
            <a:r>
              <a:rPr sz="2400" b="1" spc="-5" dirty="0">
                <a:cs typeface="Times New Roman"/>
              </a:rPr>
              <a:t> </a:t>
            </a:r>
            <a:r>
              <a:rPr sz="2400" b="1" spc="-15" dirty="0">
                <a:cs typeface="Times New Roman"/>
              </a:rPr>
              <a:t>D,</a:t>
            </a:r>
            <a:r>
              <a:rPr sz="2400" b="1" spc="15" dirty="0">
                <a:cs typeface="Times New Roman"/>
              </a:rPr>
              <a:t> </a:t>
            </a:r>
            <a:r>
              <a:rPr sz="2400" b="1" spc="-20" dirty="0">
                <a:cs typeface="Times New Roman"/>
              </a:rPr>
              <a:t>E</a:t>
            </a:r>
            <a:endParaRPr sz="2400" dirty="0"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85800" y="1295400"/>
            <a:ext cx="457200" cy="464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256141" y="4941168"/>
            <a:ext cx="1773718" cy="936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ctr">
              <a:lnSpc>
                <a:spcPct val="100000"/>
              </a:lnSpc>
            </a:pPr>
            <a:r>
              <a:rPr sz="2000" b="1" dirty="0">
                <a:cs typeface="Times New Roman"/>
              </a:rPr>
              <a:t>Mult</a:t>
            </a:r>
            <a:r>
              <a:rPr sz="2000" b="1" spc="5" dirty="0">
                <a:cs typeface="Times New Roman"/>
              </a:rPr>
              <a:t>i</a:t>
            </a:r>
            <a:r>
              <a:rPr sz="2000" b="1" dirty="0">
                <a:cs typeface="Times New Roman"/>
              </a:rPr>
              <a:t>cast</a:t>
            </a:r>
            <a:endParaRPr sz="2000" dirty="0">
              <a:cs typeface="Times New Roman"/>
            </a:endParaRPr>
          </a:p>
          <a:p>
            <a:pPr>
              <a:lnSpc>
                <a:spcPct val="100000"/>
              </a:lnSpc>
              <a:spcBef>
                <a:spcPts val="52"/>
              </a:spcBef>
            </a:pPr>
            <a:endParaRPr sz="2000" dirty="0"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2000" b="1" dirty="0">
                <a:cs typeface="Times New Roman"/>
              </a:rPr>
              <a:t>I</a:t>
            </a:r>
            <a:r>
              <a:rPr sz="2000" b="1" spc="-10" dirty="0">
                <a:cs typeface="Times New Roman"/>
              </a:rPr>
              <a:t>n</a:t>
            </a:r>
            <a:r>
              <a:rPr sz="2000" b="1" dirty="0">
                <a:cs typeface="Times New Roman"/>
              </a:rPr>
              <a:t>vestiga</a:t>
            </a:r>
            <a:r>
              <a:rPr sz="2000" b="1" spc="5" dirty="0">
                <a:cs typeface="Times New Roman"/>
              </a:rPr>
              <a:t>c</a:t>
            </a:r>
            <a:r>
              <a:rPr sz="2000" b="1" dirty="0">
                <a:cs typeface="Times New Roman"/>
              </a:rPr>
              <a:t>ión</a:t>
            </a:r>
            <a:endParaRPr sz="2000" dirty="0">
              <a:cs typeface="Times New Roman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86650"/>
              </p:ext>
            </p:extLst>
          </p:nvPr>
        </p:nvGraphicFramePr>
        <p:xfrm>
          <a:off x="2190650" y="2010995"/>
          <a:ext cx="5679579" cy="405382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33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47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4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29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81465">
                <a:tc>
                  <a:txBody>
                    <a:bodyPr/>
                    <a:lstStyle/>
                    <a:p>
                      <a:pPr marL="116205">
                        <a:lnSpc>
                          <a:spcPct val="100000"/>
                        </a:lnSpc>
                      </a:pPr>
                      <a:r>
                        <a:rPr sz="2000" b="1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Clase</a:t>
                      </a:r>
                      <a:endParaRPr sz="2000" dirty="0">
                        <a:solidFill>
                          <a:srgbClr val="0070C0"/>
                        </a:solidFill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0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4615" marR="88900" indent="-4445" algn="ctr">
                        <a:lnSpc>
                          <a:spcPct val="95700"/>
                        </a:lnSpc>
                      </a:pPr>
                      <a:r>
                        <a:rPr sz="2000" b="1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Bytes rese</a:t>
                      </a:r>
                      <a:r>
                        <a:rPr sz="2000" b="1" spc="-10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r</a:t>
                      </a:r>
                      <a:r>
                        <a:rPr sz="2000" b="1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vados p</a:t>
                      </a:r>
                      <a:r>
                        <a:rPr sz="2000" b="1" spc="5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o</a:t>
                      </a:r>
                      <a:r>
                        <a:rPr sz="2000" b="1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r</a:t>
                      </a:r>
                      <a:r>
                        <a:rPr sz="2000" b="1" spc="-5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2000" b="1" spc="-20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l</a:t>
                      </a:r>
                      <a:r>
                        <a:rPr sz="2000" b="1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a</a:t>
                      </a:r>
                      <a:r>
                        <a:rPr sz="2000" b="1" spc="5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2000" b="1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c</a:t>
                      </a:r>
                      <a:r>
                        <a:rPr sz="2000" b="1" spc="-10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l</a:t>
                      </a:r>
                      <a:r>
                        <a:rPr sz="2000" b="1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ase</a:t>
                      </a:r>
                      <a:endParaRPr sz="2000" dirty="0">
                        <a:solidFill>
                          <a:srgbClr val="0070C0"/>
                        </a:solidFill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1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 marR="92710" algn="ctr">
                        <a:lnSpc>
                          <a:spcPct val="95700"/>
                        </a:lnSpc>
                      </a:pPr>
                      <a:r>
                        <a:rPr sz="2000" b="1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Bytes</a:t>
                      </a:r>
                      <a:r>
                        <a:rPr sz="2000" b="1" spc="-5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2000" b="1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pa</a:t>
                      </a:r>
                      <a:r>
                        <a:rPr sz="2000" b="1" spc="-10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r</a:t>
                      </a:r>
                      <a:r>
                        <a:rPr sz="2000" b="1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a identificar Ho</a:t>
                      </a:r>
                      <a:r>
                        <a:rPr sz="2000" b="1" spc="-15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s</a:t>
                      </a:r>
                      <a:r>
                        <a:rPr sz="2000" b="1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ts</a:t>
                      </a:r>
                      <a:endParaRPr sz="2000" dirty="0">
                        <a:solidFill>
                          <a:srgbClr val="0070C0"/>
                        </a:solidFill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1">
                      <a:solidFill>
                        <a:srgbClr val="000000"/>
                      </a:solidFill>
                      <a:prstDash val="solid"/>
                    </a:lnL>
                    <a:lnR w="7350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 marR="78105" indent="3175" algn="ctr">
                        <a:lnSpc>
                          <a:spcPts val="2300"/>
                        </a:lnSpc>
                      </a:pPr>
                      <a:r>
                        <a:rPr lang="es-ES" sz="2000" b="1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Máscara de clase (subred)</a:t>
                      </a:r>
                      <a:endParaRPr sz="2000" dirty="0">
                        <a:solidFill>
                          <a:srgbClr val="0070C0"/>
                        </a:solidFill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1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465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+mn-lt"/>
                          <a:cs typeface="Times New Roman"/>
                        </a:rPr>
                        <a:t>A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0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+mn-lt"/>
                          <a:cs typeface="Times New Roman"/>
                        </a:rPr>
                        <a:t>1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1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+mn-lt"/>
                          <a:cs typeface="Times New Roman"/>
                        </a:rPr>
                        <a:t>3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1">
                      <a:solidFill>
                        <a:srgbClr val="000000"/>
                      </a:solidFill>
                      <a:prstDash val="solid"/>
                    </a:lnL>
                    <a:lnR w="7350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77825">
                        <a:lnSpc>
                          <a:spcPct val="100000"/>
                        </a:lnSpc>
                      </a:pPr>
                      <a:r>
                        <a:rPr lang="es-ES" sz="2000" b="1" dirty="0">
                          <a:latin typeface="+mn-lt"/>
                          <a:cs typeface="Times New Roman"/>
                        </a:rPr>
                        <a:t>255.0.0.0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1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338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+mn-lt"/>
                          <a:cs typeface="Times New Roman"/>
                        </a:rPr>
                        <a:t>B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0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+mn-lt"/>
                          <a:cs typeface="Times New Roman"/>
                        </a:rPr>
                        <a:t>2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1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+mn-lt"/>
                          <a:cs typeface="Times New Roman"/>
                        </a:rPr>
                        <a:t>2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1">
                      <a:solidFill>
                        <a:srgbClr val="000000"/>
                      </a:solidFill>
                      <a:prstDash val="solid"/>
                    </a:lnL>
                    <a:lnR w="7350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5445">
                        <a:lnSpc>
                          <a:spcPct val="100000"/>
                        </a:lnSpc>
                      </a:pPr>
                      <a:r>
                        <a:rPr lang="es-ES" sz="2000" b="1" spc="-5" dirty="0">
                          <a:latin typeface="+mn-lt"/>
                          <a:cs typeface="Times New Roman"/>
                        </a:rPr>
                        <a:t>255.255.0.0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1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465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+mn-lt"/>
                          <a:cs typeface="Times New Roman"/>
                        </a:rPr>
                        <a:t>C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0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+mn-lt"/>
                          <a:cs typeface="Times New Roman"/>
                        </a:rPr>
                        <a:t>3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1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+mn-lt"/>
                          <a:cs typeface="Times New Roman"/>
                        </a:rPr>
                        <a:t>1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1">
                      <a:solidFill>
                        <a:srgbClr val="000000"/>
                      </a:solidFill>
                      <a:prstDash val="solid"/>
                    </a:lnL>
                    <a:lnR w="7350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2590">
                        <a:lnSpc>
                          <a:spcPct val="100000"/>
                        </a:lnSpc>
                      </a:pPr>
                      <a:r>
                        <a:rPr lang="es-ES" sz="2000" b="1" dirty="0">
                          <a:latin typeface="+mn-lt"/>
                          <a:cs typeface="Times New Roman"/>
                        </a:rPr>
                        <a:t>255.255.255.0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1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501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+mn-lt"/>
                          <a:cs typeface="Times New Roman"/>
                        </a:rPr>
                        <a:t>D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0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+mn-lt"/>
                          <a:cs typeface="Times New Roman"/>
                        </a:rPr>
                        <a:t>0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1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+mn-lt"/>
                          <a:cs typeface="Times New Roman"/>
                        </a:rPr>
                        <a:t>4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1">
                      <a:solidFill>
                        <a:srgbClr val="000000"/>
                      </a:solidFill>
                      <a:prstDash val="solid"/>
                    </a:lnL>
                    <a:lnR w="7350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2900">
                        <a:lnSpc>
                          <a:spcPct val="100000"/>
                        </a:lnSpc>
                      </a:pPr>
                      <a:r>
                        <a:rPr lang="es-ES" sz="2000" b="1" dirty="0">
                          <a:latin typeface="+mn-lt"/>
                          <a:cs typeface="Times New Roman"/>
                        </a:rPr>
                        <a:t>No tiene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1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3465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+mn-lt"/>
                          <a:cs typeface="Times New Roman"/>
                        </a:rPr>
                        <a:t>E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0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+mn-lt"/>
                          <a:cs typeface="Times New Roman"/>
                        </a:rPr>
                        <a:t>0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1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+mn-lt"/>
                          <a:cs typeface="Times New Roman"/>
                        </a:rPr>
                        <a:t>4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1">
                      <a:solidFill>
                        <a:srgbClr val="000000"/>
                      </a:solidFill>
                      <a:prstDash val="solid"/>
                    </a:lnL>
                    <a:lnR w="7350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2900">
                        <a:lnSpc>
                          <a:spcPct val="100000"/>
                        </a:lnSpc>
                      </a:pPr>
                      <a:r>
                        <a:rPr lang="es-ES" sz="2000" b="1" dirty="0">
                          <a:latin typeface="+mn-lt"/>
                          <a:cs typeface="Times New Roman"/>
                        </a:rPr>
                        <a:t>No tiene</a:t>
                      </a:r>
                      <a:endParaRPr lang="es-ES"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1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" name="Rectangle 2">
            <a:extLst>
              <a:ext uri="{FF2B5EF4-FFF2-40B4-BE49-F238E27FC236}">
                <a16:creationId xmlns:a16="http://schemas.microsoft.com/office/drawing/2014/main" id="{A5E448B3-6A4D-424B-8A7A-7BB678DFA6C0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17805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Direccionamiento IPv4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15 CuadroTexto"/>
          <p:cNvSpPr txBox="1">
            <a:spLocks noChangeArrowheads="1"/>
          </p:cNvSpPr>
          <p:nvPr/>
        </p:nvSpPr>
        <p:spPr bwMode="auto">
          <a:xfrm>
            <a:off x="817761" y="1340768"/>
            <a:ext cx="389825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IP v4  (Direccionamiento lógico)</a:t>
            </a:r>
          </a:p>
        </p:txBody>
      </p:sp>
      <p:pic>
        <p:nvPicPr>
          <p:cNvPr id="32772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323" y="2060848"/>
            <a:ext cx="7858125" cy="349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44016" y="4462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Direccionamiento IP</a:t>
            </a:r>
          </a:p>
        </p:txBody>
      </p:sp>
    </p:spTree>
    <p:extLst>
      <p:ext uri="{BB962C8B-B14F-4D97-AF65-F5344CB8AC3E}">
        <p14:creationId xmlns:p14="http://schemas.microsoft.com/office/powerpoint/2010/main" val="2503745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2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2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44016" y="4462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Direccionamiento IP v4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476623" y="1002958"/>
            <a:ext cx="1719114" cy="427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just" eaLnBrk="0" fontAlgn="base" hangingPunct="0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s-MX" altLang="es-MX" sz="1600" b="1" dirty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Clase D</a:t>
            </a:r>
            <a:endParaRPr lang="es-MX" altLang="es-MX" sz="1600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5602" name="Picture 2" descr="Las direcciones de clase 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9" y="2871217"/>
            <a:ext cx="2381250" cy="48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467544" y="1565639"/>
            <a:ext cx="8208912" cy="700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55600" indent="-355600" algn="just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Estas direcciones IP están reservadas para </a:t>
            </a:r>
            <a:r>
              <a:rPr lang="es-MX" altLang="es-MX" sz="16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multicast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(multidifusión). Los datos de la multidifusión no están destinados para un host en particular.</a:t>
            </a: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461895" y="2367161"/>
            <a:ext cx="8466082" cy="477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55600" marR="0" lvl="0" indent="-355600" algn="just" eaLnBrk="0" fontAlgn="base" hangingPunct="0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Los primeros cuatro bits del primer octeto se establecen en </a:t>
            </a:r>
            <a:r>
              <a:rPr lang="es-MX" altLang="es-MX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1110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dando una serie de:</a:t>
            </a: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442802" y="3374305"/>
            <a:ext cx="8111692" cy="1020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55600" marR="0" lvl="0" indent="-355600" algn="just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El resto de los bits se utilizan para identificar el grupo de computadoras al que el mensaje del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multicast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está dirigido. 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El rango de direcciones IP va de 224.0.0.0 a 239.255.255.255 y no tienen máscara de subred. </a:t>
            </a:r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395536" y="4996314"/>
            <a:ext cx="8280921" cy="1374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55600" marR="0" lvl="0" indent="-355600" algn="just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Estas direcciones IP están reservada para </a:t>
            </a:r>
            <a:r>
              <a:rPr lang="es-MX" altLang="es-MX" sz="16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fines experimentales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. </a:t>
            </a:r>
          </a:p>
          <a:p>
            <a:pPr marL="355600" marR="0" lvl="0" indent="-355600" algn="just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Los primeros cuatro bits del primer octeto se establecen en </a:t>
            </a:r>
            <a:r>
              <a:rPr lang="es-MX" altLang="es-MX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1111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por lo que las direcciones IP van de 240.0.0.0 a 255.255.255.254 y tampoco tienen máscara de subred. </a:t>
            </a:r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395537" y="4509120"/>
            <a:ext cx="1719114" cy="427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just" eaLnBrk="0" fontAlgn="base" hangingPunct="0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s-MX" altLang="es-MX" sz="1600" b="1" dirty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Clase E</a:t>
            </a:r>
            <a:endParaRPr lang="es-MX" altLang="es-MX" sz="1600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6900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8" grpId="0"/>
      <p:bldP spid="9" grpId="0"/>
      <p:bldP spid="10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916832"/>
            <a:ext cx="8193087" cy="350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id="{6DD0A43D-112C-4A45-8BC3-78D94F341CEF}"/>
              </a:ext>
            </a:extLst>
          </p:cNvPr>
          <p:cNvSpPr txBox="1">
            <a:spLocks noChangeArrowheads="1"/>
          </p:cNvSpPr>
          <p:nvPr/>
        </p:nvSpPr>
        <p:spPr>
          <a:xfrm>
            <a:off x="100525" y="3417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Direccionamiento IPv4</a:t>
            </a:r>
          </a:p>
          <a:p>
            <a:pPr>
              <a:defRPr/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Clases de redes</a:t>
            </a:r>
            <a:endParaRPr lang="es-ES_tradnl" sz="20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68072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835695" y="1543858"/>
            <a:ext cx="5832649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sz="2400" b="1" spc="-2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¿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400" b="1" spc="-12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qué c</a:t>
            </a:r>
            <a:r>
              <a:rPr sz="2400" b="1" spc="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ase</a:t>
            </a:r>
            <a:r>
              <a:rPr sz="2400" b="1" spc="-2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perten</a:t>
            </a:r>
            <a:r>
              <a:rPr sz="2400" b="1" spc="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sz="2400" b="1" spc="-1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2400" b="1" spc="-4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</a:t>
            </a:r>
            <a:r>
              <a:rPr sz="2400" b="1" spc="-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sigu</a:t>
            </a:r>
            <a:r>
              <a:rPr sz="2400" b="1" spc="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</a:t>
            </a:r>
            <a:r>
              <a:rPr sz="2400" b="1" spc="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2400" b="1" spc="-3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</a:t>
            </a:r>
            <a:r>
              <a:rPr sz="2400" b="1" spc="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ecc</a:t>
            </a:r>
            <a:r>
              <a:rPr sz="2400" b="1" spc="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</a:t>
            </a:r>
            <a:r>
              <a:rPr sz="2400" b="1" spc="-1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2400" b="1" spc="-2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sz="2400" b="1" spc="-1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red?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327906" y="2614021"/>
          <a:ext cx="4848225" cy="274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122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59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9900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</a:t>
                      </a:r>
                      <a:r>
                        <a:rPr sz="2400" b="1" spc="-50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ección</a:t>
                      </a:r>
                      <a:r>
                        <a:rPr sz="2400" b="1" spc="-30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IPv4</a:t>
                      </a:r>
                      <a:endParaRPr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725" algn="ctr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Clase</a:t>
                      </a:r>
                      <a:endParaRPr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2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127. 0. 0. 0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2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65. 0. 0. 0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2400" b="1" spc="-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192</a:t>
                      </a:r>
                      <a:r>
                        <a:rPr sz="2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r>
                        <a:rPr sz="2400" b="1" spc="-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0</a:t>
                      </a:r>
                      <a:r>
                        <a:rPr sz="2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r>
                        <a:rPr sz="2400" b="1" spc="-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0</a:t>
                      </a:r>
                      <a:r>
                        <a:rPr sz="2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r>
                        <a:rPr sz="2400" b="1" spc="-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2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2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172. 16. 0. 0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2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225. 255. 254. 245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Rectangle 2">
            <a:extLst>
              <a:ext uri="{FF2B5EF4-FFF2-40B4-BE49-F238E27FC236}">
                <a16:creationId xmlns:a16="http://schemas.microsoft.com/office/drawing/2014/main" id="{BA5025F5-7064-40D8-BCFF-4572274632F8}"/>
              </a:ext>
            </a:extLst>
          </p:cNvPr>
          <p:cNvSpPr txBox="1">
            <a:spLocks noChangeArrowheads="1"/>
          </p:cNvSpPr>
          <p:nvPr/>
        </p:nvSpPr>
        <p:spPr>
          <a:xfrm>
            <a:off x="144016" y="4462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6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6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Ejercicio de clase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C4EF4536-84F0-4343-B7F8-DCAA1B7A2EED}"/>
              </a:ext>
            </a:extLst>
          </p:cNvPr>
          <p:cNvSpPr txBox="1"/>
          <p:nvPr/>
        </p:nvSpPr>
        <p:spPr>
          <a:xfrm>
            <a:off x="2267743" y="5688720"/>
            <a:ext cx="590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El primer byte nos dice la clase a la que pertenece.</a:t>
            </a:r>
            <a:endParaRPr lang="es-MX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38" y="116632"/>
            <a:ext cx="7622540" cy="682622"/>
          </a:xfrm>
          <a:prstGeom prst="rect">
            <a:avLst/>
          </a:prstGeom>
        </p:spPr>
        <p:txBody>
          <a:bodyPr vert="horz" wrap="square" lIns="0" tIns="18834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Direcciones</a:t>
            </a:r>
            <a:r>
              <a:rPr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de b</a:t>
            </a:r>
            <a:r>
              <a:rPr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roadcast</a:t>
            </a:r>
            <a:endParaRPr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8338" y="1242329"/>
            <a:ext cx="7622540" cy="12311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sz="2000" spc="-5" dirty="0">
                <a:cs typeface="Times New Roman"/>
              </a:rPr>
              <a:t>L</a:t>
            </a:r>
            <a:r>
              <a:rPr sz="2000" dirty="0">
                <a:cs typeface="Times New Roman"/>
              </a:rPr>
              <a:t>a </a:t>
            </a:r>
            <a:r>
              <a:rPr sz="2000" spc="-20" dirty="0">
                <a:cs typeface="Times New Roman"/>
              </a:rPr>
              <a:t> </a:t>
            </a:r>
            <a:r>
              <a:rPr sz="2000" b="1" spc="-15" dirty="0">
                <a:cs typeface="Times New Roman"/>
              </a:rPr>
              <a:t>d</a:t>
            </a:r>
            <a:r>
              <a:rPr sz="2000" b="1" dirty="0">
                <a:cs typeface="Times New Roman"/>
              </a:rPr>
              <a:t>irec</a:t>
            </a:r>
            <a:r>
              <a:rPr sz="2000" b="1" spc="-10" dirty="0">
                <a:cs typeface="Times New Roman"/>
              </a:rPr>
              <a:t>c</a:t>
            </a:r>
            <a:r>
              <a:rPr sz="2000" b="1" dirty="0">
                <a:cs typeface="Times New Roman"/>
              </a:rPr>
              <a:t>i</a:t>
            </a:r>
            <a:r>
              <a:rPr sz="2000" b="1" spc="-10" dirty="0">
                <a:cs typeface="Times New Roman"/>
              </a:rPr>
              <a:t>ó</a:t>
            </a:r>
            <a:r>
              <a:rPr sz="2000" b="1" dirty="0">
                <a:cs typeface="Times New Roman"/>
              </a:rPr>
              <a:t>n </a:t>
            </a:r>
            <a:r>
              <a:rPr sz="2000" b="1" spc="-25" dirty="0">
                <a:cs typeface="Times New Roman"/>
              </a:rPr>
              <a:t> </a:t>
            </a:r>
            <a:r>
              <a:rPr sz="2000" b="1" dirty="0">
                <a:cs typeface="Times New Roman"/>
              </a:rPr>
              <a:t>broa</a:t>
            </a:r>
            <a:r>
              <a:rPr sz="2000" b="1" spc="-15" dirty="0">
                <a:cs typeface="Times New Roman"/>
              </a:rPr>
              <a:t>d</a:t>
            </a:r>
            <a:r>
              <a:rPr sz="2000" b="1" dirty="0">
                <a:cs typeface="Times New Roman"/>
              </a:rPr>
              <a:t>cast </a:t>
            </a:r>
            <a:r>
              <a:rPr sz="2000" b="1" spc="-3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 </a:t>
            </a:r>
            <a:r>
              <a:rPr sz="2000" spc="-2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u</a:t>
            </a:r>
            <a:r>
              <a:rPr sz="2000" spc="-15" dirty="0">
                <a:cs typeface="Times New Roman"/>
              </a:rPr>
              <a:t>n</a:t>
            </a:r>
            <a:r>
              <a:rPr sz="2000" dirty="0">
                <a:cs typeface="Times New Roman"/>
              </a:rPr>
              <a:t>a </a:t>
            </a:r>
            <a:r>
              <a:rPr sz="2000" spc="-25" dirty="0">
                <a:cs typeface="Times New Roman"/>
              </a:rPr>
              <a:t> </a:t>
            </a:r>
            <a:r>
              <a:rPr sz="2000" spc="-1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irec</a:t>
            </a:r>
            <a:r>
              <a:rPr sz="2000" spc="-10" dirty="0">
                <a:cs typeface="Times New Roman"/>
              </a:rPr>
              <a:t>c</a:t>
            </a:r>
            <a:r>
              <a:rPr sz="2000" dirty="0">
                <a:cs typeface="Times New Roman"/>
              </a:rPr>
              <a:t>ión </a:t>
            </a:r>
            <a:r>
              <a:rPr sz="2000" spc="-3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IPv4 </a:t>
            </a:r>
            <a:r>
              <a:rPr sz="2000" spc="-2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se </a:t>
            </a:r>
            <a:r>
              <a:rPr sz="2000" spc="-2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for</a:t>
            </a:r>
            <a:r>
              <a:rPr sz="2000" spc="-25" dirty="0">
                <a:cs typeface="Times New Roman"/>
              </a:rPr>
              <a:t>m</a:t>
            </a:r>
            <a:r>
              <a:rPr sz="2000" dirty="0">
                <a:cs typeface="Times New Roman"/>
              </a:rPr>
              <a:t>a </a:t>
            </a:r>
            <a:r>
              <a:rPr sz="2000" spc="-25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al </a:t>
            </a:r>
            <a:r>
              <a:rPr sz="2000" dirty="0">
                <a:cs typeface="Times New Roman"/>
              </a:rPr>
              <a:t>cop</a:t>
            </a:r>
            <a:r>
              <a:rPr sz="2000" spc="-10" dirty="0">
                <a:cs typeface="Times New Roman"/>
              </a:rPr>
              <a:t>i</a:t>
            </a:r>
            <a:r>
              <a:rPr sz="2000" dirty="0">
                <a:cs typeface="Times New Roman"/>
              </a:rPr>
              <a:t>a</a:t>
            </a:r>
            <a:r>
              <a:rPr sz="2000" spc="-95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, de</a:t>
            </a:r>
            <a:r>
              <a:rPr sz="2000" spc="-15" dirty="0">
                <a:cs typeface="Times New Roman"/>
              </a:rPr>
              <a:t>p</a:t>
            </a:r>
            <a:r>
              <a:rPr sz="2000" spc="-10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ndiendo</a:t>
            </a:r>
            <a:r>
              <a:rPr sz="2000" spc="-1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</a:t>
            </a:r>
            <a:r>
              <a:rPr sz="2000" spc="-15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c</a:t>
            </a:r>
            <a:r>
              <a:rPr sz="2000" dirty="0">
                <a:cs typeface="Times New Roman"/>
              </a:rPr>
              <a:t>lase</a:t>
            </a:r>
            <a:r>
              <a:rPr sz="2000" spc="-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a</a:t>
            </a:r>
            <a:r>
              <a:rPr sz="2000" spc="-1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 q</a:t>
            </a:r>
            <a:r>
              <a:rPr sz="2000" spc="-15" dirty="0">
                <a:cs typeface="Times New Roman"/>
              </a:rPr>
              <a:t>u</a:t>
            </a:r>
            <a:r>
              <a:rPr sz="2000" dirty="0">
                <a:cs typeface="Times New Roman"/>
              </a:rPr>
              <a:t>e</a:t>
            </a:r>
            <a:r>
              <a:rPr sz="2000" spc="-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perten</a:t>
            </a:r>
            <a:r>
              <a:rPr sz="2000" spc="-15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ce</a:t>
            </a:r>
            <a:r>
              <a:rPr sz="2000" spc="-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</a:t>
            </a:r>
            <a:r>
              <a:rPr sz="2000" spc="-1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direc</a:t>
            </a:r>
            <a:r>
              <a:rPr sz="2000" spc="-15" dirty="0">
                <a:cs typeface="Times New Roman"/>
              </a:rPr>
              <a:t>c</a:t>
            </a:r>
            <a:r>
              <a:rPr sz="2000" dirty="0">
                <a:cs typeface="Times New Roman"/>
              </a:rPr>
              <a:t>ión I</a:t>
            </a:r>
            <a:r>
              <a:rPr sz="2000" spc="-280" dirty="0">
                <a:cs typeface="Times New Roman"/>
              </a:rPr>
              <a:t>P</a:t>
            </a:r>
            <a:r>
              <a:rPr sz="2000" dirty="0">
                <a:cs typeface="Times New Roman"/>
              </a:rPr>
              <a:t>, los</a:t>
            </a:r>
            <a:r>
              <a:rPr sz="2000" spc="6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valores</a:t>
            </a:r>
            <a:r>
              <a:rPr sz="2000" spc="60" dirty="0">
                <a:cs typeface="Times New Roman"/>
              </a:rPr>
              <a:t> </a:t>
            </a:r>
            <a:r>
              <a:rPr sz="2000" spc="-1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e</a:t>
            </a:r>
            <a:r>
              <a:rPr sz="2000" spc="6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los</a:t>
            </a:r>
            <a:r>
              <a:rPr sz="2000" spc="65" dirty="0">
                <a:cs typeface="Times New Roman"/>
              </a:rPr>
              <a:t> </a:t>
            </a:r>
            <a:r>
              <a:rPr sz="2000" b="1" dirty="0">
                <a:highlight>
                  <a:srgbClr val="FFFF00"/>
                </a:highlight>
                <a:cs typeface="Times New Roman"/>
              </a:rPr>
              <a:t>Bytes</a:t>
            </a:r>
            <a:r>
              <a:rPr sz="2000" b="1" spc="60" dirty="0">
                <a:highlight>
                  <a:srgbClr val="FFFF00"/>
                </a:highlight>
                <a:cs typeface="Times New Roman"/>
              </a:rPr>
              <a:t> </a:t>
            </a:r>
            <a:r>
              <a:rPr sz="2000" b="1" dirty="0">
                <a:highlight>
                  <a:srgbClr val="FFFF00"/>
                </a:highlight>
                <a:cs typeface="Times New Roman"/>
              </a:rPr>
              <a:t>de</a:t>
            </a:r>
            <a:r>
              <a:rPr sz="2000" b="1" spc="70" dirty="0">
                <a:highlight>
                  <a:srgbClr val="FFFF00"/>
                </a:highlight>
                <a:cs typeface="Times New Roman"/>
              </a:rPr>
              <a:t> </a:t>
            </a:r>
            <a:r>
              <a:rPr sz="2000" b="1" dirty="0">
                <a:highlight>
                  <a:srgbClr val="FFFF00"/>
                </a:highlight>
                <a:cs typeface="Times New Roman"/>
              </a:rPr>
              <a:t>reser</a:t>
            </a:r>
            <a:r>
              <a:rPr sz="2000" b="1" spc="-10" dirty="0">
                <a:highlight>
                  <a:srgbClr val="FFFF00"/>
                </a:highlight>
                <a:cs typeface="Times New Roman"/>
              </a:rPr>
              <a:t>v</a:t>
            </a:r>
            <a:r>
              <a:rPr sz="2000" b="1" dirty="0">
                <a:highlight>
                  <a:srgbClr val="FFFF00"/>
                </a:highlight>
                <a:cs typeface="Times New Roman"/>
              </a:rPr>
              <a:t>a</a:t>
            </a:r>
            <a:r>
              <a:rPr sz="2000" b="1" spc="75" dirty="0">
                <a:highlight>
                  <a:srgbClr val="FFFF00"/>
                </a:highlight>
                <a:cs typeface="Times New Roman"/>
              </a:rPr>
              <a:t> </a:t>
            </a:r>
            <a:r>
              <a:rPr sz="2000" dirty="0">
                <a:cs typeface="Times New Roman"/>
              </a:rPr>
              <a:t>y</a:t>
            </a:r>
            <a:r>
              <a:rPr sz="2000" spc="6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a</a:t>
            </a:r>
            <a:r>
              <a:rPr sz="2000" spc="-10" dirty="0">
                <a:cs typeface="Times New Roman"/>
              </a:rPr>
              <a:t>s</a:t>
            </a:r>
            <a:r>
              <a:rPr sz="2000" dirty="0">
                <a:cs typeface="Times New Roman"/>
              </a:rPr>
              <a:t>ignar</a:t>
            </a:r>
            <a:r>
              <a:rPr sz="2000" spc="70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l</a:t>
            </a:r>
            <a:r>
              <a:rPr sz="2000" spc="60" dirty="0">
                <a:cs typeface="Times New Roman"/>
              </a:rPr>
              <a:t> </a:t>
            </a:r>
            <a:r>
              <a:rPr sz="2000" spc="-15" dirty="0">
                <a:cs typeface="Times New Roman"/>
              </a:rPr>
              <a:t>v</a:t>
            </a:r>
            <a:r>
              <a:rPr sz="2000" dirty="0">
                <a:cs typeface="Times New Roman"/>
              </a:rPr>
              <a:t>alor</a:t>
            </a:r>
            <a:r>
              <a:rPr sz="2000" spc="75" dirty="0">
                <a:cs typeface="Times New Roman"/>
              </a:rPr>
              <a:t> </a:t>
            </a:r>
            <a:r>
              <a:rPr sz="2000" spc="-1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e</a:t>
            </a:r>
            <a:r>
              <a:rPr sz="2000" spc="7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255</a:t>
            </a:r>
            <a:r>
              <a:rPr sz="2000" spc="6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a los</a:t>
            </a:r>
            <a:r>
              <a:rPr sz="2000" spc="-5" dirty="0">
                <a:cs typeface="Times New Roman"/>
              </a:rPr>
              <a:t> </a:t>
            </a:r>
            <a:r>
              <a:rPr lang="es-ES" sz="2000" spc="-5" dirty="0">
                <a:cs typeface="Times New Roman"/>
              </a:rPr>
              <a:t>b</a:t>
            </a:r>
            <a:r>
              <a:rPr sz="2000" dirty="0" err="1">
                <a:cs typeface="Times New Roman"/>
              </a:rPr>
              <a:t>ytes</a:t>
            </a:r>
            <a:r>
              <a:rPr sz="2000" dirty="0">
                <a:cs typeface="Times New Roman"/>
              </a:rPr>
              <a:t> que</a:t>
            </a:r>
            <a:r>
              <a:rPr sz="2000" spc="-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se encuen</a:t>
            </a:r>
            <a:r>
              <a:rPr sz="2000" spc="5" dirty="0">
                <a:cs typeface="Times New Roman"/>
              </a:rPr>
              <a:t>t</a:t>
            </a:r>
            <a:r>
              <a:rPr sz="2000" dirty="0">
                <a:cs typeface="Times New Roman"/>
              </a:rPr>
              <a:t>ran</a:t>
            </a:r>
            <a:r>
              <a:rPr sz="2000" spc="-2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a</a:t>
            </a:r>
            <a:r>
              <a:rPr sz="2000" spc="-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</a:t>
            </a:r>
            <a:r>
              <a:rPr sz="2000" spc="-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derecha</a:t>
            </a:r>
            <a:r>
              <a:rPr sz="2000" spc="-1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</a:t>
            </a:r>
            <a:r>
              <a:rPr sz="2000" spc="-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los</a:t>
            </a:r>
            <a:r>
              <a:rPr sz="2000" spc="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</a:t>
            </a:r>
            <a:r>
              <a:rPr sz="2000" spc="-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r</a:t>
            </a:r>
            <a:r>
              <a:rPr sz="2000" spc="5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s</a:t>
            </a:r>
            <a:r>
              <a:rPr sz="2000" spc="5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r</a:t>
            </a:r>
            <a:r>
              <a:rPr sz="2000" spc="5" dirty="0">
                <a:cs typeface="Times New Roman"/>
              </a:rPr>
              <a:t>v</a:t>
            </a:r>
            <a:r>
              <a:rPr sz="2000" spc="-5" dirty="0">
                <a:cs typeface="Times New Roman"/>
              </a:rPr>
              <a:t>a</a:t>
            </a:r>
            <a:r>
              <a:rPr sz="2000" dirty="0">
                <a:cs typeface="Times New Roman"/>
              </a:rPr>
              <a:t>.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6366820"/>
              </p:ext>
            </p:extLst>
          </p:nvPr>
        </p:nvGraphicFramePr>
        <p:xfrm>
          <a:off x="1524000" y="2948019"/>
          <a:ext cx="6096000" cy="22208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009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950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8587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1800" b="1" dirty="0" err="1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Di</a:t>
                      </a:r>
                      <a:r>
                        <a:rPr sz="1800" b="1" spc="-35" dirty="0" err="1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r</a:t>
                      </a:r>
                      <a:r>
                        <a:rPr sz="1800" b="1" dirty="0" err="1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e</a:t>
                      </a:r>
                      <a:r>
                        <a:rPr sz="1800" b="1" spc="5" dirty="0" err="1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c</a:t>
                      </a:r>
                      <a:r>
                        <a:rPr sz="1800" b="1" dirty="0" err="1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c</a:t>
                      </a:r>
                      <a:r>
                        <a:rPr sz="1800" b="1" spc="5" dirty="0" err="1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i</a:t>
                      </a:r>
                      <a:r>
                        <a:rPr sz="1800" b="1" dirty="0" err="1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ón</a:t>
                      </a:r>
                      <a:r>
                        <a:rPr sz="1800" b="1" spc="-20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IP</a:t>
                      </a:r>
                      <a:r>
                        <a:rPr lang="es-ES" sz="1800" b="1" spc="-5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 Red</a:t>
                      </a:r>
                      <a:endParaRPr sz="18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Dir</a:t>
                      </a:r>
                      <a:r>
                        <a:rPr lang="es-ES" sz="1800" b="1" dirty="0" err="1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ección</a:t>
                      </a:r>
                      <a:r>
                        <a:rPr lang="es-ES" sz="18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 de</a:t>
                      </a:r>
                      <a:r>
                        <a:rPr sz="1800" b="1" spc="-40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lang="es-ES" sz="1800" b="1" spc="-40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b</a:t>
                      </a:r>
                      <a:r>
                        <a:rPr sz="1800" b="1" spc="-35" dirty="0" err="1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r</a:t>
                      </a:r>
                      <a:r>
                        <a:rPr sz="1800" b="1" dirty="0" err="1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oadcast</a:t>
                      </a:r>
                      <a:endParaRPr sz="18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8267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+mn-lt"/>
                          <a:cs typeface="Times New Roman"/>
                        </a:rPr>
                        <a:t>129. 10. 0. 0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1" dirty="0">
                          <a:highlight>
                            <a:srgbClr val="FFFF00"/>
                          </a:highlight>
                          <a:latin typeface="+mn-lt"/>
                          <a:cs typeface="Times New Roman"/>
                        </a:rPr>
                        <a:t>129.10</a:t>
                      </a:r>
                      <a:r>
                        <a:rPr lang="es-ES" sz="1800" dirty="0">
                          <a:latin typeface="+mn-lt"/>
                          <a:cs typeface="Times New Roman"/>
                        </a:rPr>
                        <a:t>.255.255</a:t>
                      </a:r>
                      <a:endParaRPr sz="18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967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+mn-lt"/>
                          <a:cs typeface="Times New Roman"/>
                        </a:rPr>
                        <a:t>68. 0.</a:t>
                      </a:r>
                      <a:r>
                        <a:rPr sz="1800" b="1" spc="-5" dirty="0"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+mn-lt"/>
                          <a:cs typeface="Times New Roman"/>
                        </a:rPr>
                        <a:t>0.</a:t>
                      </a:r>
                      <a:r>
                        <a:rPr sz="1800" b="1" spc="-5" dirty="0"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+mn-lt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 b="1" dirty="0">
                          <a:highlight>
                            <a:srgbClr val="FFFF00"/>
                          </a:highlight>
                          <a:latin typeface="+mn-lt"/>
                          <a:cs typeface="Times New Roman"/>
                        </a:rPr>
                        <a:t>68</a:t>
                      </a:r>
                      <a:r>
                        <a:rPr lang="es-MX" sz="1800" b="1" dirty="0">
                          <a:latin typeface="+mn-lt"/>
                          <a:cs typeface="Times New Roman"/>
                        </a:rPr>
                        <a:t>. 255.</a:t>
                      </a:r>
                      <a:r>
                        <a:rPr lang="es-MX" sz="1800" b="1" spc="-5" dirty="0">
                          <a:latin typeface="+mn-lt"/>
                          <a:cs typeface="Times New Roman"/>
                        </a:rPr>
                        <a:t> 255</a:t>
                      </a:r>
                      <a:r>
                        <a:rPr lang="es-MX" sz="1800" b="1" dirty="0">
                          <a:latin typeface="+mn-lt"/>
                          <a:cs typeface="Times New Roman"/>
                        </a:rPr>
                        <a:t>.</a:t>
                      </a:r>
                      <a:r>
                        <a:rPr lang="es-MX" sz="1800" b="1" spc="-5" dirty="0">
                          <a:latin typeface="+mn-lt"/>
                          <a:cs typeface="Times New Roman"/>
                        </a:rPr>
                        <a:t> 255</a:t>
                      </a:r>
                      <a:endParaRPr sz="18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966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+mn-lt"/>
                          <a:cs typeface="Times New Roman"/>
                        </a:rPr>
                        <a:t>195.</a:t>
                      </a:r>
                      <a:r>
                        <a:rPr sz="1800" b="1" spc="-5" dirty="0"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+mn-lt"/>
                          <a:cs typeface="Times New Roman"/>
                        </a:rPr>
                        <a:t>79.</a:t>
                      </a:r>
                      <a:r>
                        <a:rPr sz="1800" b="1" spc="-5" dirty="0"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+mn-lt"/>
                          <a:cs typeface="Times New Roman"/>
                        </a:rPr>
                        <a:t>1.</a:t>
                      </a:r>
                      <a:r>
                        <a:rPr sz="1800" b="1" spc="-5" dirty="0"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+mn-lt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18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094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+mn-lt"/>
                          <a:cs typeface="Times New Roman"/>
                        </a:rPr>
                        <a:t>130. 0. 0. 0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18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967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+mn-lt"/>
                          <a:cs typeface="Times New Roman"/>
                        </a:rPr>
                        <a:t>221.</a:t>
                      </a:r>
                      <a:r>
                        <a:rPr sz="1800" b="1" spc="-5" dirty="0"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+mn-lt"/>
                          <a:cs typeface="Times New Roman"/>
                        </a:rPr>
                        <a:t>0.</a:t>
                      </a:r>
                      <a:r>
                        <a:rPr sz="1800" b="1" spc="-5" dirty="0"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+mn-lt"/>
                          <a:cs typeface="Times New Roman"/>
                        </a:rPr>
                        <a:t>0.</a:t>
                      </a:r>
                      <a:r>
                        <a:rPr sz="1800" b="1" spc="-5" dirty="0"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+mn-lt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18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Rectángulo 4">
            <a:extLst>
              <a:ext uri="{FF2B5EF4-FFF2-40B4-BE49-F238E27FC236}">
                <a16:creationId xmlns:a16="http://schemas.microsoft.com/office/drawing/2014/main" id="{A102CBEE-F02E-4957-B590-6BC6FD09D189}"/>
              </a:ext>
            </a:extLst>
          </p:cNvPr>
          <p:cNvSpPr/>
          <p:nvPr/>
        </p:nvSpPr>
        <p:spPr>
          <a:xfrm>
            <a:off x="688339" y="5543130"/>
            <a:ext cx="76225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lang="es-ES" b="1" spc="-5" dirty="0">
                <a:cs typeface="Times New Roman"/>
              </a:rPr>
              <a:t>NOTA: </a:t>
            </a:r>
            <a:r>
              <a:rPr lang="es-ES" spc="-5" dirty="0">
                <a:cs typeface="Times New Roman"/>
              </a:rPr>
              <a:t>Identificar el valor de la red o clase (los bits de reserva se copian)</a:t>
            </a:r>
            <a:endParaRPr lang="es-ES" dirty="0"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03523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3146</TotalTime>
  <Words>937</Words>
  <Application>Microsoft Office PowerPoint</Application>
  <PresentationFormat>Presentación en pantalla (4:3)</PresentationFormat>
  <Paragraphs>156</Paragraphs>
  <Slides>16</Slides>
  <Notes>11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2" baseType="lpstr">
      <vt:lpstr>Arial</vt:lpstr>
      <vt:lpstr>Arial Narrow</vt:lpstr>
      <vt:lpstr>Calibri</vt:lpstr>
      <vt:lpstr>Dom Casual</vt:lpstr>
      <vt:lpstr>ZapfHumnst BT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Direcciones de broadcast</vt:lpstr>
      <vt:lpstr>Presentación de PowerPoint</vt:lpstr>
      <vt:lpstr>Presentación de PowerPoint</vt:lpstr>
      <vt:lpstr>Dirección IP y prefijo de red</vt:lpstr>
      <vt:lpstr>Subredes y máscaras de subred</vt:lpstr>
      <vt:lpstr>Subredes y máscaras de subred</vt:lpstr>
      <vt:lpstr>Subredes y máscaras de subred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TC1017  Solución de problemas con programación</dc:title>
  <dc:creator>profesor</dc:creator>
  <cp:lastModifiedBy>Lizethe Pérez Fuertes</cp:lastModifiedBy>
  <cp:revision>147</cp:revision>
  <dcterms:created xsi:type="dcterms:W3CDTF">2013-06-11T22:32:36Z</dcterms:created>
  <dcterms:modified xsi:type="dcterms:W3CDTF">2023-02-19T19:55:54Z</dcterms:modified>
</cp:coreProperties>
</file>