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4"/>
  </p:notesMasterIdLst>
  <p:sldIdLst>
    <p:sldId id="876" r:id="rId2"/>
    <p:sldId id="1108" r:id="rId3"/>
    <p:sldId id="1210" r:id="rId4"/>
    <p:sldId id="1211" r:id="rId5"/>
    <p:sldId id="1212" r:id="rId6"/>
    <p:sldId id="1213" r:id="rId7"/>
    <p:sldId id="1056" r:id="rId8"/>
    <p:sldId id="1187" r:id="rId9"/>
    <p:sldId id="1215" r:id="rId10"/>
    <p:sldId id="1216" r:id="rId11"/>
    <p:sldId id="1217" r:id="rId12"/>
    <p:sldId id="1218" r:id="rId13"/>
    <p:sldId id="1219" r:id="rId14"/>
    <p:sldId id="1220" r:id="rId15"/>
    <p:sldId id="1103" r:id="rId16"/>
    <p:sldId id="1189" r:id="rId17"/>
    <p:sldId id="1221" r:id="rId18"/>
    <p:sldId id="1104" r:id="rId19"/>
    <p:sldId id="1194" r:id="rId20"/>
    <p:sldId id="1222" r:id="rId21"/>
    <p:sldId id="1223" r:id="rId22"/>
    <p:sldId id="1224" r:id="rId23"/>
    <p:sldId id="1225" r:id="rId24"/>
    <p:sldId id="1226" r:id="rId25"/>
    <p:sldId id="1227" r:id="rId26"/>
    <p:sldId id="1228" r:id="rId27"/>
    <p:sldId id="1229" r:id="rId28"/>
    <p:sldId id="957" r:id="rId29"/>
    <p:sldId id="1138" r:id="rId30"/>
    <p:sldId id="1230" r:id="rId31"/>
    <p:sldId id="1231" r:id="rId32"/>
    <p:sldId id="291" r:id="rId33"/>
  </p:sldIdLst>
  <p:sldSz cx="9144000" cy="5143500" type="screen16x9"/>
  <p:notesSz cx="6858000" cy="9144000"/>
  <p:custDataLst>
    <p:tags r:id="rId3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32" autoAdjust="0"/>
    <p:restoredTop sz="86438" autoAdjust="0"/>
  </p:normalViewPr>
  <p:slideViewPr>
    <p:cSldViewPr snapToGrid="0" showGuides="1">
      <p:cViewPr varScale="1">
        <p:scale>
          <a:sx n="76" d="100"/>
          <a:sy n="76" d="100"/>
        </p:scale>
        <p:origin x="1268" y="5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7/8/2021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‹Nº›</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4: ACL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4.2.2 - Wildcard Mask Types</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668702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4.2.2 - Wildcard Mask Types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642952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4.2.2 - Wildcard Mask Types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173672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4.2.3 - Wildcard Mask Calculation</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449183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4.2.4 - Wildcard Mask Keywords</a:t>
            </a:r>
          </a:p>
          <a:p>
            <a:r>
              <a:rPr lang="en-US" dirty="0"/>
              <a:t>4.2.5 - Check Your Understanding - Wildcard Masks in ACLs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257110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4.3 - Guidelines for ACLs</a:t>
            </a:r>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4.3 - Guidelines for ACLs</a:t>
            </a:r>
          </a:p>
          <a:p>
            <a:r>
              <a:rPr lang="en-US" dirty="0"/>
              <a:t>4.3.1 - Limited Number of ACLs per Interface</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4.3 - Guidelines for ACLs</a:t>
            </a:r>
          </a:p>
          <a:p>
            <a:r>
              <a:rPr lang="en-US" dirty="0"/>
              <a:t>4.3.1 - Limited Number of ACLs per Interface</a:t>
            </a:r>
          </a:p>
          <a:p>
            <a:r>
              <a:rPr lang="en-US" dirty="0"/>
              <a:t>4.3.2 - Check Your Understanding - Guidelines for ACL Creation</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4808395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4.4.1 - Standard and Extended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4.1.1 - What is an ACL?</a:t>
            </a:r>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4.4.2 - Numbered and Named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505484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4.4.2 - Numbered and Named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6342889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4.4.3 - Where to Place ACLs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994229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4.4.3 - Where to Place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4271043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r>
              <a:rPr lang="en-US" dirty="0"/>
              <a:t>4.4.4 - Standard ACL Placement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030209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4.4.4 - Standard ACL Placement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482522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4.4.5 - Extended ACL Placement Example </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906324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4.4 - Types of IPv4 ACLs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4.4.5 - Extended ACL Placement Example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4.4.5 - Check Your Understanding - Guidelines for ACL Placement</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9769491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4.5 -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4 - ACL Concepts</a:t>
            </a:r>
          </a:p>
          <a:p>
            <a:r>
              <a:rPr lang="en-US" dirty="0"/>
              <a:t>4.5 - Module Practice and Quiz</a:t>
            </a:r>
          </a:p>
          <a:p>
            <a:r>
              <a:rPr lang="en-US" dirty="0"/>
              <a:t>4.5.1 - What Did I Learn In This Module?</a:t>
            </a:r>
          </a:p>
        </p:txBody>
      </p:sp>
    </p:spTree>
    <p:extLst>
      <p:ext uri="{BB962C8B-B14F-4D97-AF65-F5344CB8AC3E}">
        <p14:creationId xmlns:p14="http://schemas.microsoft.com/office/powerpoint/2010/main" val="2527915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4.1.1 - What is an ACL? (Cont.)</a:t>
            </a:r>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17580918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4 - ACL Concepts</a:t>
            </a:r>
          </a:p>
          <a:p>
            <a:r>
              <a:rPr lang="en-US" dirty="0"/>
              <a:t>4.5 - Module Practice and Quiz</a:t>
            </a:r>
          </a:p>
          <a:p>
            <a:r>
              <a:rPr lang="en-US" dirty="0"/>
              <a:t>4.5.1 - What Did I Learn In This Module? (Cont.)</a:t>
            </a:r>
          </a:p>
        </p:txBody>
      </p:sp>
    </p:spTree>
    <p:extLst>
      <p:ext uri="{BB962C8B-B14F-4D97-AF65-F5344CB8AC3E}">
        <p14:creationId xmlns:p14="http://schemas.microsoft.com/office/powerpoint/2010/main" val="38167750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4 - ACL Concepts</a:t>
            </a:r>
          </a:p>
          <a:p>
            <a:r>
              <a:rPr lang="en-US" dirty="0"/>
              <a:t>4.5 - Module Practice and Quiz</a:t>
            </a:r>
          </a:p>
          <a:p>
            <a:r>
              <a:rPr lang="en-US" dirty="0"/>
              <a:t>4.5.1 - What Did I Learn In This Module? (Cont.)</a:t>
            </a:r>
          </a:p>
          <a:p>
            <a:r>
              <a:rPr lang="en-US" dirty="0"/>
              <a:t>4.5.2 - Module Quiz - ACL Concepts</a:t>
            </a:r>
          </a:p>
        </p:txBody>
      </p:sp>
    </p:spTree>
    <p:extLst>
      <p:ext uri="{BB962C8B-B14F-4D97-AF65-F5344CB8AC3E}">
        <p14:creationId xmlns:p14="http://schemas.microsoft.com/office/powerpoint/2010/main" val="28214557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4.1.2 - Packet Filtering</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1420180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4.1.3 - ACL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739390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4.1 - Purpose of ACLs</a:t>
            </a:r>
          </a:p>
          <a:p>
            <a:r>
              <a:rPr lang="en-US" dirty="0"/>
              <a:t>4.1.3 - ACL Operation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1576322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p:txBody>
      </p:sp>
      <p:sp>
        <p:nvSpPr>
          <p:cNvPr id="4" name="Slide Number Placeholder 3"/>
          <p:cNvSpPr>
            <a:spLocks noGrp="1"/>
          </p:cNvSpPr>
          <p:nvPr>
            <p:ph type="sldNum" sz="quarter" idx="10"/>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4.2.1 - Wildcard Mask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 ACL Concepts</a:t>
            </a:r>
          </a:p>
          <a:p>
            <a:r>
              <a:rPr lang="en-US" dirty="0"/>
              <a:t>4.2 - Wildcard Masks in ACLs</a:t>
            </a:r>
          </a:p>
          <a:p>
            <a:r>
              <a:rPr lang="en-US" dirty="0"/>
              <a:t>4.2.1 - Wildcard Mask Overview (Cont.)</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7135845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‹Nº›</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‹Nº›</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7.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0.xml"/><Relationship Id="rId1" Type="http://schemas.openxmlformats.org/officeDocument/2006/relationships/tags" Target="../tags/tag3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4: ACL Concepts</a:t>
            </a:r>
          </a:p>
        </p:txBody>
      </p:sp>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Types</a:t>
            </a:r>
          </a:p>
        </p:txBody>
      </p:sp>
      <p:sp>
        <p:nvSpPr>
          <p:cNvPr id="4" name="Content Placeholder 3">
            <a:extLst>
              <a:ext uri="{FF2B5EF4-FFF2-40B4-BE49-F238E27FC236}">
                <a16:creationId xmlns:a16="http://schemas.microsoft.com/office/drawing/2014/main" id="{EB9C83DA-E6D1-CE42-8B70-F0CD0E5EF39E}"/>
              </a:ext>
            </a:extLst>
          </p:cNvPr>
          <p:cNvSpPr>
            <a:spLocks noGrp="1"/>
          </p:cNvSpPr>
          <p:nvPr>
            <p:ph idx="1"/>
          </p:nvPr>
        </p:nvSpPr>
        <p:spPr>
          <a:xfrm>
            <a:off x="474662" y="731838"/>
            <a:ext cx="8280057" cy="1815420"/>
          </a:xfrm>
        </p:spPr>
        <p:txBody>
          <a:bodyPr/>
          <a:lstStyle/>
          <a:p>
            <a:pPr marL="0" indent="0" algn="l"/>
            <a:r>
              <a:rPr lang="en-US" sz="1600" b="1" dirty="0">
                <a:solidFill>
                  <a:srgbClr val="000000"/>
                </a:solidFill>
              </a:rPr>
              <a:t>Wildcard to Match a Host:</a:t>
            </a:r>
            <a:r>
              <a:rPr lang="en-US" sz="1600" dirty="0">
                <a:solidFill>
                  <a:srgbClr val="000000"/>
                </a:solidFill>
              </a:rPr>
              <a:t> </a:t>
            </a:r>
          </a:p>
          <a:p>
            <a:pPr marL="342900" indent="-342900" algn="l">
              <a:buFont typeface="Arial" panose="020B0604020202020204" pitchFamily="34" charset="0"/>
              <a:buChar char="•"/>
            </a:pPr>
            <a:r>
              <a:rPr lang="en-US" sz="1600" dirty="0">
                <a:solidFill>
                  <a:srgbClr val="000000"/>
                </a:solidFill>
              </a:rPr>
              <a:t>Assume ACL 10 needs an ACE that only permits the host with IPv4 address 192.168.1.1. Recall that “0” equals a match and “1” equals ignore. To match a specific host IPv4 address, a wildcard mask consisting of all zeroes (i.e., 0.0.0.0) is required.</a:t>
            </a:r>
          </a:p>
          <a:p>
            <a:pPr marL="342900" indent="-342900" algn="l">
              <a:buFont typeface="Arial" panose="020B0604020202020204" pitchFamily="34" charset="0"/>
              <a:buChar char="•"/>
            </a:pPr>
            <a:r>
              <a:rPr lang="en-US" sz="1600" dirty="0">
                <a:solidFill>
                  <a:srgbClr val="000000"/>
                </a:solidFill>
              </a:rPr>
              <a:t>When the ACE is processed, the wildcard mask will permit only the 192.168.1.1 address. The resulting ACE in ACL 10 would be </a:t>
            </a:r>
            <a:r>
              <a:rPr lang="en-US" sz="1600" b="1" dirty="0">
                <a:solidFill>
                  <a:srgbClr val="000000"/>
                </a:solidFill>
              </a:rPr>
              <a:t>access-list 10 permit 192.168.1.1 0.0.0.0.</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E5331AB4-66C2-584A-B146-D6F7F488BE1A}"/>
              </a:ext>
            </a:extLst>
          </p:cNvPr>
          <p:cNvGraphicFramePr>
            <a:graphicFrameLocks noGrp="1"/>
          </p:cNvGraphicFramePr>
          <p:nvPr>
            <p:extLst>
              <p:ext uri="{D42A27DB-BD31-4B8C-83A1-F6EECF244321}">
                <p14:modId xmlns:p14="http://schemas.microsoft.com/office/powerpoint/2010/main" val="1856442609"/>
              </p:ext>
            </p:extLst>
          </p:nvPr>
        </p:nvGraphicFramePr>
        <p:xfrm>
          <a:off x="636322" y="2726284"/>
          <a:ext cx="7871355" cy="1695450"/>
        </p:xfrm>
        <a:graphic>
          <a:graphicData uri="http://schemas.openxmlformats.org/drawingml/2006/table">
            <a:tbl>
              <a:tblPr firstRow="1" bandRow="1">
                <a:tableStyleId>{5C22544A-7EE6-4342-B048-85BDC9FD1C3A}</a:tableStyleId>
              </a:tblPr>
              <a:tblGrid>
                <a:gridCol w="1704624">
                  <a:extLst>
                    <a:ext uri="{9D8B030D-6E8A-4147-A177-3AD203B41FA5}">
                      <a16:colId xmlns:a16="http://schemas.microsoft.com/office/drawing/2014/main" val="2737826595"/>
                    </a:ext>
                  </a:extLst>
                </a:gridCol>
                <a:gridCol w="1399822">
                  <a:extLst>
                    <a:ext uri="{9D8B030D-6E8A-4147-A177-3AD203B41FA5}">
                      <a16:colId xmlns:a16="http://schemas.microsoft.com/office/drawing/2014/main" val="3491974834"/>
                    </a:ext>
                  </a:extLst>
                </a:gridCol>
                <a:gridCol w="4766909">
                  <a:extLst>
                    <a:ext uri="{9D8B030D-6E8A-4147-A177-3AD203B41FA5}">
                      <a16:colId xmlns:a16="http://schemas.microsoft.com/office/drawing/2014/main" val="2639978942"/>
                    </a:ext>
                  </a:extLst>
                </a:gridCol>
              </a:tblGrid>
              <a:tr h="370840">
                <a:tc>
                  <a:txBody>
                    <a:bodyPr/>
                    <a:lstStyle/>
                    <a:p>
                      <a:pPr algn="l" fontAlgn="ctr"/>
                      <a:endParaRPr lang="en-US" sz="1600" dirty="0">
                        <a:effectLst/>
                      </a:endParaRPr>
                    </a:p>
                  </a:txBody>
                  <a:tcPr marL="47625" marR="47625" marT="47625" marB="47625" anchor="ctr"/>
                </a:tc>
                <a:tc>
                  <a:txBody>
                    <a:bodyPr/>
                    <a:lstStyle/>
                    <a:p>
                      <a:pPr algn="l" fontAlgn="ctr"/>
                      <a:r>
                        <a:rPr lang="en-US" sz="1600" b="1" dirty="0">
                          <a:effectLst/>
                        </a:rPr>
                        <a:t>Decimal</a:t>
                      </a:r>
                      <a:endParaRPr lang="en-US" sz="1600" dirty="0">
                        <a:effectLst/>
                      </a:endParaRPr>
                    </a:p>
                  </a:txBody>
                  <a:tcPr marL="47625" marR="47625" marT="47625" marB="47625"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effectLst/>
                        </a:rPr>
                        <a:t>Binary</a:t>
                      </a:r>
                      <a:endParaRPr lang="en-US" sz="1600" dirty="0">
                        <a:effectLst/>
                      </a:endParaRPr>
                    </a:p>
                  </a:txBody>
                  <a:tcPr/>
                </a:tc>
                <a:extLst>
                  <a:ext uri="{0D108BD9-81ED-4DB2-BD59-A6C34878D82A}">
                    <a16:rowId xmlns:a16="http://schemas.microsoft.com/office/drawing/2014/main" val="1757022524"/>
                  </a:ext>
                </a:extLst>
              </a:tr>
              <a:tr h="370840">
                <a:tc>
                  <a:txBody>
                    <a:bodyPr/>
                    <a:lstStyle/>
                    <a:p>
                      <a:pPr algn="r" fontAlgn="ctr"/>
                      <a:r>
                        <a:rPr lang="en-US" sz="1600" b="0">
                          <a:effectLst/>
                        </a:rPr>
                        <a:t>IPv4 address</a:t>
                      </a:r>
                    </a:p>
                  </a:txBody>
                  <a:tcPr marL="47625" marR="47625" marT="47625" marB="47625" anchor="ctr"/>
                </a:tc>
                <a:tc>
                  <a:txBody>
                    <a:bodyPr/>
                    <a:lstStyle/>
                    <a:p>
                      <a:pPr algn="r" fontAlgn="ctr"/>
                      <a:r>
                        <a:rPr lang="en-US" sz="1600" b="0">
                          <a:effectLst/>
                        </a:rPr>
                        <a:t>192.168.1.1</a:t>
                      </a:r>
                    </a:p>
                  </a:txBody>
                  <a:tcPr marL="47625" marR="47625" marT="47625" marB="47625" anchor="ctr"/>
                </a:tc>
                <a:tc>
                  <a:txBody>
                    <a:bodyPr/>
                    <a:lstStyle/>
                    <a:p>
                      <a:pPr rtl="0" fontAlgn="ctr"/>
                      <a:r>
                        <a:rPr lang="en-US" sz="1600" b="1" i="0" dirty="0">
                          <a:effectLst/>
                          <a:latin typeface="Courier New" panose="02070309020205020404" pitchFamily="49" charset="0"/>
                          <a:cs typeface="Courier New" panose="02070309020205020404" pitchFamily="49" charset="0"/>
                        </a:rPr>
                        <a:t>11000000.10101000.00000001.00000001</a:t>
                      </a:r>
                    </a:p>
                  </a:txBody>
                  <a:tcPr marL="47625" marR="47625" marT="47625" marB="47625" anchor="ctr"/>
                </a:tc>
                <a:extLst>
                  <a:ext uri="{0D108BD9-81ED-4DB2-BD59-A6C34878D82A}">
                    <a16:rowId xmlns:a16="http://schemas.microsoft.com/office/drawing/2014/main" val="3441354930"/>
                  </a:ext>
                </a:extLst>
              </a:tr>
              <a:tr h="370840">
                <a:tc>
                  <a:txBody>
                    <a:bodyPr/>
                    <a:lstStyle/>
                    <a:p>
                      <a:pPr algn="r" fontAlgn="ctr"/>
                      <a:r>
                        <a:rPr lang="en-US" sz="1600" b="0">
                          <a:effectLst/>
                        </a:rPr>
                        <a:t>Wildcard Mask</a:t>
                      </a:r>
                    </a:p>
                  </a:txBody>
                  <a:tcPr marL="47625" marR="47625" marT="47625" marB="47625" anchor="ctr"/>
                </a:tc>
                <a:tc>
                  <a:txBody>
                    <a:bodyPr/>
                    <a:lstStyle/>
                    <a:p>
                      <a:pPr algn="r" fontAlgn="ctr"/>
                      <a:r>
                        <a:rPr lang="en-US" sz="1600" b="0">
                          <a:effectLst/>
                        </a:rPr>
                        <a:t>0.0.0.0</a:t>
                      </a:r>
                    </a:p>
                  </a:txBody>
                  <a:tcPr marL="47625" marR="47625" marT="47625" marB="47625" anchor="ctr"/>
                </a:tc>
                <a:tc>
                  <a:txBody>
                    <a:bodyPr/>
                    <a:lstStyle/>
                    <a:p>
                      <a:pPr rtl="0" fontAlgn="ctr"/>
                      <a:r>
                        <a:rPr lang="en-US" sz="1600" b="1" i="0" dirty="0">
                          <a:effectLst/>
                          <a:latin typeface="Courier New" panose="02070309020205020404" pitchFamily="49" charset="0"/>
                          <a:cs typeface="Courier New" panose="02070309020205020404" pitchFamily="49" charset="0"/>
                        </a:rPr>
                        <a:t>00000000.00000000.00000000.00000000</a:t>
                      </a:r>
                    </a:p>
                  </a:txBody>
                  <a:tcPr marL="47625" marR="47625" marT="47625" marB="47625" anchor="ctr"/>
                </a:tc>
                <a:extLst>
                  <a:ext uri="{0D108BD9-81ED-4DB2-BD59-A6C34878D82A}">
                    <a16:rowId xmlns:a16="http://schemas.microsoft.com/office/drawing/2014/main" val="2430653552"/>
                  </a:ext>
                </a:extLst>
              </a:tr>
              <a:tr h="370840">
                <a:tc>
                  <a:txBody>
                    <a:bodyPr/>
                    <a:lstStyle/>
                    <a:p>
                      <a:pPr algn="r" fontAlgn="ctr"/>
                      <a:r>
                        <a:rPr lang="en-US" sz="1600" b="1">
                          <a:effectLst/>
                        </a:rPr>
                        <a:t>Permitted IPv4 Address</a:t>
                      </a:r>
                      <a:endParaRPr lang="en-US" sz="1600" b="0">
                        <a:effectLst/>
                      </a:endParaRPr>
                    </a:p>
                  </a:txBody>
                  <a:tcPr marL="47625" marR="47625" marT="47625" marB="47625" anchor="ctr"/>
                </a:tc>
                <a:tc>
                  <a:txBody>
                    <a:bodyPr/>
                    <a:lstStyle/>
                    <a:p>
                      <a:pPr algn="r" fontAlgn="ctr"/>
                      <a:r>
                        <a:rPr lang="en-US" sz="1600" b="1">
                          <a:effectLst/>
                        </a:rPr>
                        <a:t>192.168.1.1</a:t>
                      </a:r>
                      <a:endParaRPr lang="en-US" sz="1600" b="0">
                        <a:effectLst/>
                      </a:endParaRPr>
                    </a:p>
                  </a:txBody>
                  <a:tcPr marL="47625" marR="47625" marT="47625" marB="47625" anchor="ctr"/>
                </a:tc>
                <a:tc>
                  <a:txBody>
                    <a:bodyPr/>
                    <a:lstStyle/>
                    <a:p>
                      <a:pPr fontAlgn="ctr"/>
                      <a:r>
                        <a:rPr lang="en-US" sz="1600" b="1" i="0" dirty="0">
                          <a:effectLst/>
                          <a:latin typeface="Courier New" panose="02070309020205020404" pitchFamily="49" charset="0"/>
                          <a:cs typeface="Courier New" panose="02070309020205020404" pitchFamily="49" charset="0"/>
                        </a:rPr>
                        <a:t>11000000.10101000.00000001.00000001</a:t>
                      </a:r>
                    </a:p>
                  </a:txBody>
                  <a:tcPr marL="47625" marR="47625" marT="47625" marB="47625" anchor="ctr"/>
                </a:tc>
                <a:extLst>
                  <a:ext uri="{0D108BD9-81ED-4DB2-BD59-A6C34878D82A}">
                    <a16:rowId xmlns:a16="http://schemas.microsoft.com/office/drawing/2014/main" val="3280393938"/>
                  </a:ext>
                </a:extLst>
              </a:tr>
            </a:tbl>
          </a:graphicData>
        </a:graphic>
      </p:graphicFrame>
    </p:spTree>
    <p:custDataLst>
      <p:tags r:id="rId1"/>
    </p:custDataLst>
    <p:extLst>
      <p:ext uri="{BB962C8B-B14F-4D97-AF65-F5344CB8AC3E}">
        <p14:creationId xmlns:p14="http://schemas.microsoft.com/office/powerpoint/2010/main" val="360160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Types (Cont.)</a:t>
            </a:r>
          </a:p>
        </p:txBody>
      </p:sp>
      <p:sp>
        <p:nvSpPr>
          <p:cNvPr id="6" name="Content Placeholder 5">
            <a:extLst>
              <a:ext uri="{FF2B5EF4-FFF2-40B4-BE49-F238E27FC236}">
                <a16:creationId xmlns:a16="http://schemas.microsoft.com/office/drawing/2014/main" id="{EE083216-2A47-8145-8DCA-804C1D5363C8}"/>
              </a:ext>
            </a:extLst>
          </p:cNvPr>
          <p:cNvSpPr>
            <a:spLocks noGrp="1"/>
          </p:cNvSpPr>
          <p:nvPr>
            <p:ph idx="1"/>
          </p:nvPr>
        </p:nvSpPr>
        <p:spPr>
          <a:xfrm>
            <a:off x="474662" y="731838"/>
            <a:ext cx="8280057" cy="1880734"/>
          </a:xfrm>
        </p:spPr>
        <p:txBody>
          <a:bodyPr/>
          <a:lstStyle/>
          <a:p>
            <a:pPr marL="0" indent="0" algn="l"/>
            <a:r>
              <a:rPr lang="en-US" sz="1600" b="1" dirty="0">
                <a:solidFill>
                  <a:srgbClr val="000000"/>
                </a:solidFill>
              </a:rPr>
              <a:t>Wildcard Mask to Match an IPv4 Subnet</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ACL 10 needs an ACE that permits all hosts in the 192.168.1.0/24 network. The wildcard mask 0.0.0.255 stipulates that the very first three octets must match exactly but the fourth octet does not.</a:t>
            </a:r>
          </a:p>
          <a:p>
            <a:pPr marL="342900" indent="-342900" algn="l">
              <a:buFont typeface="Arial" panose="020B0604020202020204" pitchFamily="34" charset="0"/>
              <a:buChar char="•"/>
            </a:pPr>
            <a:r>
              <a:rPr lang="en-US" sz="1600" dirty="0">
                <a:solidFill>
                  <a:srgbClr val="000000"/>
                </a:solidFill>
              </a:rPr>
              <a:t>When processed, the wildcard mask 0.0.0.255 permits all hosts in the 192.168.1.0/24 network. The resulting ACE in ACL 10 would be </a:t>
            </a:r>
            <a:r>
              <a:rPr lang="en-US" sz="1600" b="1" dirty="0">
                <a:solidFill>
                  <a:srgbClr val="000000"/>
                </a:solidFill>
              </a:rPr>
              <a:t>access-list 10 permit 192.168.1.0 0.0.0.255.</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E5331AB4-66C2-584A-B146-D6F7F488BE1A}"/>
              </a:ext>
            </a:extLst>
          </p:cNvPr>
          <p:cNvGraphicFramePr>
            <a:graphicFrameLocks noGrp="1"/>
          </p:cNvGraphicFramePr>
          <p:nvPr>
            <p:extLst>
              <p:ext uri="{D42A27DB-BD31-4B8C-83A1-F6EECF244321}">
                <p14:modId xmlns:p14="http://schemas.microsoft.com/office/powerpoint/2010/main" val="198830273"/>
              </p:ext>
            </p:extLst>
          </p:nvPr>
        </p:nvGraphicFramePr>
        <p:xfrm>
          <a:off x="679012" y="2726284"/>
          <a:ext cx="7871355" cy="1695450"/>
        </p:xfrm>
        <a:graphic>
          <a:graphicData uri="http://schemas.openxmlformats.org/drawingml/2006/table">
            <a:tbl>
              <a:tblPr firstRow="1" bandRow="1">
                <a:tableStyleId>{5C22544A-7EE6-4342-B048-85BDC9FD1C3A}</a:tableStyleId>
              </a:tblPr>
              <a:tblGrid>
                <a:gridCol w="1704624">
                  <a:extLst>
                    <a:ext uri="{9D8B030D-6E8A-4147-A177-3AD203B41FA5}">
                      <a16:colId xmlns:a16="http://schemas.microsoft.com/office/drawing/2014/main" val="2737826595"/>
                    </a:ext>
                  </a:extLst>
                </a:gridCol>
                <a:gridCol w="1738487">
                  <a:extLst>
                    <a:ext uri="{9D8B030D-6E8A-4147-A177-3AD203B41FA5}">
                      <a16:colId xmlns:a16="http://schemas.microsoft.com/office/drawing/2014/main" val="3491974834"/>
                    </a:ext>
                  </a:extLst>
                </a:gridCol>
                <a:gridCol w="4428244">
                  <a:extLst>
                    <a:ext uri="{9D8B030D-6E8A-4147-A177-3AD203B41FA5}">
                      <a16:colId xmlns:a16="http://schemas.microsoft.com/office/drawing/2014/main" val="2639978942"/>
                    </a:ext>
                  </a:extLst>
                </a:gridCol>
              </a:tblGrid>
              <a:tr h="370840">
                <a:tc>
                  <a:txBody>
                    <a:bodyPr/>
                    <a:lstStyle/>
                    <a:p>
                      <a:pPr algn="l" fontAlgn="ctr"/>
                      <a:endParaRPr lang="en-US" sz="1600" dirty="0">
                        <a:effectLst/>
                      </a:endParaRPr>
                    </a:p>
                  </a:txBody>
                  <a:tcPr marL="47625" marR="47625" marT="47625" marB="47625" anchor="ctr"/>
                </a:tc>
                <a:tc>
                  <a:txBody>
                    <a:bodyPr/>
                    <a:lstStyle/>
                    <a:p>
                      <a:pPr algn="l" fontAlgn="ctr"/>
                      <a:r>
                        <a:rPr lang="en-US" sz="1600" b="1" dirty="0">
                          <a:effectLst/>
                        </a:rPr>
                        <a:t>Decimal</a:t>
                      </a:r>
                      <a:endParaRPr lang="en-US" sz="1600" dirty="0">
                        <a:effectLst/>
                      </a:endParaRPr>
                    </a:p>
                  </a:txBody>
                  <a:tcPr marL="47625" marR="47625" marT="47625" marB="47625"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effectLst/>
                        </a:rPr>
                        <a:t>Binary</a:t>
                      </a:r>
                      <a:endParaRPr lang="en-US" sz="1600" dirty="0">
                        <a:effectLst/>
                      </a:endParaRPr>
                    </a:p>
                  </a:txBody>
                  <a:tcPr/>
                </a:tc>
                <a:extLst>
                  <a:ext uri="{0D108BD9-81ED-4DB2-BD59-A6C34878D82A}">
                    <a16:rowId xmlns:a16="http://schemas.microsoft.com/office/drawing/2014/main" val="1757022524"/>
                  </a:ext>
                </a:extLst>
              </a:tr>
              <a:tr h="370840">
                <a:tc>
                  <a:txBody>
                    <a:bodyPr/>
                    <a:lstStyle/>
                    <a:p>
                      <a:pPr algn="r" fontAlgn="ctr"/>
                      <a:r>
                        <a:rPr lang="en-US" sz="1600" b="0">
                          <a:effectLst/>
                        </a:rPr>
                        <a:t>IPv4 address</a:t>
                      </a:r>
                    </a:p>
                  </a:txBody>
                  <a:tcPr marL="47625" marR="47625" marT="47625" marB="47625" anchor="ctr"/>
                </a:tc>
                <a:tc>
                  <a:txBody>
                    <a:bodyPr/>
                    <a:lstStyle/>
                    <a:p>
                      <a:pPr algn="r" fontAlgn="ctr"/>
                      <a:r>
                        <a:rPr lang="en-US" sz="1600" b="0" dirty="0">
                          <a:effectLst/>
                        </a:rPr>
                        <a:t>192.168.1.1</a:t>
                      </a:r>
                    </a:p>
                  </a:txBody>
                  <a:tcPr marL="47625" marR="47625" marT="47625" marB="47625" anchor="ctr"/>
                </a:tc>
                <a:tc>
                  <a:txBody>
                    <a:bodyPr/>
                    <a:lstStyle/>
                    <a:p>
                      <a:pPr rtl="0" fontAlgn="ctr"/>
                      <a:r>
                        <a:rPr lang="en-US" sz="1600" b="1" i="0" dirty="0">
                          <a:effectLst/>
                          <a:latin typeface="Courier New" panose="02070309020205020404" pitchFamily="49" charset="0"/>
                          <a:cs typeface="Courier New" panose="02070309020205020404" pitchFamily="49" charset="0"/>
                        </a:rPr>
                        <a:t>11000000.10101000.00000001.00000001</a:t>
                      </a:r>
                    </a:p>
                  </a:txBody>
                  <a:tcPr marL="47625" marR="47625" marT="47625" marB="47625" anchor="ctr"/>
                </a:tc>
                <a:extLst>
                  <a:ext uri="{0D108BD9-81ED-4DB2-BD59-A6C34878D82A}">
                    <a16:rowId xmlns:a16="http://schemas.microsoft.com/office/drawing/2014/main" val="3441354930"/>
                  </a:ext>
                </a:extLst>
              </a:tr>
              <a:tr h="370840">
                <a:tc>
                  <a:txBody>
                    <a:bodyPr/>
                    <a:lstStyle/>
                    <a:p>
                      <a:pPr algn="r" fontAlgn="ctr"/>
                      <a:r>
                        <a:rPr lang="en-US" sz="1600" b="0">
                          <a:effectLst/>
                        </a:rPr>
                        <a:t>Wildcard Mask</a:t>
                      </a:r>
                    </a:p>
                  </a:txBody>
                  <a:tcPr marL="47625" marR="47625" marT="47625" marB="47625" anchor="ctr"/>
                </a:tc>
                <a:tc>
                  <a:txBody>
                    <a:bodyPr/>
                    <a:lstStyle/>
                    <a:p>
                      <a:pPr algn="r" fontAlgn="ctr"/>
                      <a:r>
                        <a:rPr lang="en-US" sz="1600" b="0">
                          <a:effectLst/>
                        </a:rPr>
                        <a:t>0.0.0.255</a:t>
                      </a:r>
                    </a:p>
                  </a:txBody>
                  <a:tcPr marL="47625" marR="47625" marT="47625" marB="47625" anchor="ctr"/>
                </a:tc>
                <a:tc>
                  <a:txBody>
                    <a:bodyPr/>
                    <a:lstStyle/>
                    <a:p>
                      <a:pPr rtl="0" fontAlgn="ctr"/>
                      <a:r>
                        <a:rPr lang="en-US" sz="1600" b="1" i="0" dirty="0">
                          <a:effectLst/>
                          <a:latin typeface="Courier New" panose="02070309020205020404" pitchFamily="49" charset="0"/>
                          <a:cs typeface="Courier New" panose="02070309020205020404" pitchFamily="49" charset="0"/>
                        </a:rPr>
                        <a:t>00000000.00000000.00000000.11111111</a:t>
                      </a:r>
                    </a:p>
                  </a:txBody>
                  <a:tcPr marL="47625" marR="47625" marT="47625" marB="47625" anchor="ctr"/>
                </a:tc>
                <a:extLst>
                  <a:ext uri="{0D108BD9-81ED-4DB2-BD59-A6C34878D82A}">
                    <a16:rowId xmlns:a16="http://schemas.microsoft.com/office/drawing/2014/main" val="2430653552"/>
                  </a:ext>
                </a:extLst>
              </a:tr>
              <a:tr h="370840">
                <a:tc>
                  <a:txBody>
                    <a:bodyPr/>
                    <a:lstStyle/>
                    <a:p>
                      <a:pPr algn="r" fontAlgn="ctr"/>
                      <a:r>
                        <a:rPr lang="en-US" sz="1600" b="1">
                          <a:effectLst/>
                        </a:rPr>
                        <a:t>Permitted IPv4 Address</a:t>
                      </a:r>
                      <a:endParaRPr lang="en-US" sz="1600" b="0">
                        <a:effectLst/>
                      </a:endParaRPr>
                    </a:p>
                  </a:txBody>
                  <a:tcPr marL="47625" marR="47625" marT="47625" marB="47625" anchor="ctr"/>
                </a:tc>
                <a:tc>
                  <a:txBody>
                    <a:bodyPr/>
                    <a:lstStyle/>
                    <a:p>
                      <a:pPr algn="r" fontAlgn="ctr"/>
                      <a:r>
                        <a:rPr lang="en-US" sz="1600" b="1">
                          <a:effectLst/>
                        </a:rPr>
                        <a:t>192.168.1.0/24</a:t>
                      </a:r>
                      <a:endParaRPr lang="en-US" sz="1600" b="0">
                        <a:effectLst/>
                      </a:endParaRPr>
                    </a:p>
                  </a:txBody>
                  <a:tcPr marL="47625" marR="47625" marT="47625" marB="47625" anchor="ctr"/>
                </a:tc>
                <a:tc>
                  <a:txBody>
                    <a:bodyPr/>
                    <a:lstStyle/>
                    <a:p>
                      <a:pPr fontAlgn="ctr"/>
                      <a:r>
                        <a:rPr lang="en-US" sz="1600" b="1" i="0" dirty="0">
                          <a:effectLst/>
                          <a:latin typeface="Courier New" panose="02070309020205020404" pitchFamily="49" charset="0"/>
                          <a:cs typeface="Courier New" panose="02070309020205020404" pitchFamily="49" charset="0"/>
                        </a:rPr>
                        <a:t>11000000.10101000.00000001.00000000</a:t>
                      </a:r>
                    </a:p>
                  </a:txBody>
                  <a:tcPr marL="47625" marR="47625" marT="47625" marB="47625" anchor="ctr"/>
                </a:tc>
                <a:extLst>
                  <a:ext uri="{0D108BD9-81ED-4DB2-BD59-A6C34878D82A}">
                    <a16:rowId xmlns:a16="http://schemas.microsoft.com/office/drawing/2014/main" val="3280393938"/>
                  </a:ext>
                </a:extLst>
              </a:tr>
            </a:tbl>
          </a:graphicData>
        </a:graphic>
      </p:graphicFrame>
    </p:spTree>
    <p:custDataLst>
      <p:tags r:id="rId1"/>
    </p:custDataLst>
    <p:extLst>
      <p:ext uri="{BB962C8B-B14F-4D97-AF65-F5344CB8AC3E}">
        <p14:creationId xmlns:p14="http://schemas.microsoft.com/office/powerpoint/2010/main" val="2450467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Types (Cont.)</a:t>
            </a:r>
          </a:p>
        </p:txBody>
      </p:sp>
      <p:sp>
        <p:nvSpPr>
          <p:cNvPr id="4" name="Content Placeholder 3">
            <a:extLst>
              <a:ext uri="{FF2B5EF4-FFF2-40B4-BE49-F238E27FC236}">
                <a16:creationId xmlns:a16="http://schemas.microsoft.com/office/drawing/2014/main" id="{4FC7C9F3-E666-F843-A015-9281B570499F}"/>
              </a:ext>
            </a:extLst>
          </p:cNvPr>
          <p:cNvSpPr>
            <a:spLocks noGrp="1"/>
          </p:cNvSpPr>
          <p:nvPr>
            <p:ph idx="1"/>
          </p:nvPr>
        </p:nvSpPr>
        <p:spPr>
          <a:xfrm>
            <a:off x="474662" y="731837"/>
            <a:ext cx="8280057" cy="1721077"/>
          </a:xfrm>
        </p:spPr>
        <p:txBody>
          <a:bodyPr/>
          <a:lstStyle/>
          <a:p>
            <a:pPr marL="0" indent="0" algn="l"/>
            <a:r>
              <a:rPr lang="en-US" sz="1600" b="1" dirty="0">
                <a:solidFill>
                  <a:srgbClr val="000000"/>
                </a:solidFill>
              </a:rPr>
              <a:t>Wildcard Mask to Match an IPv4 Address Range</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ACL 10 needs an ACE that permits all hosts in the 192.168.16.0/24, 192.168.17.0/24, …, 192.168.31.0/24 networks. </a:t>
            </a:r>
          </a:p>
          <a:p>
            <a:pPr marL="342900" indent="-342900" algn="l">
              <a:buFont typeface="Arial" panose="020B0604020202020204" pitchFamily="34" charset="0"/>
              <a:buChar char="•"/>
            </a:pPr>
            <a:r>
              <a:rPr lang="en-US" sz="1600" dirty="0">
                <a:solidFill>
                  <a:srgbClr val="000000"/>
                </a:solidFill>
              </a:rPr>
              <a:t>When processed, the wildcard mask 0.0.15.255 permits all hosts in the 192.168.16.0/24 to 192.168.31.0/24 networks. The resulting ACE in ACL 10 would be </a:t>
            </a:r>
            <a:r>
              <a:rPr lang="en-US" sz="1600" b="1" dirty="0">
                <a:solidFill>
                  <a:srgbClr val="000000"/>
                </a:solidFill>
              </a:rPr>
              <a:t>access-list 10 permit 192.168.16.0 0.0.15.255.</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E5331AB4-66C2-584A-B146-D6F7F488BE1A}"/>
              </a:ext>
            </a:extLst>
          </p:cNvPr>
          <p:cNvGraphicFramePr>
            <a:graphicFrameLocks noGrp="1"/>
          </p:cNvGraphicFramePr>
          <p:nvPr>
            <p:extLst>
              <p:ext uri="{D42A27DB-BD31-4B8C-83A1-F6EECF244321}">
                <p14:modId xmlns:p14="http://schemas.microsoft.com/office/powerpoint/2010/main" val="885014520"/>
              </p:ext>
            </p:extLst>
          </p:nvPr>
        </p:nvGraphicFramePr>
        <p:xfrm>
          <a:off x="636322" y="2573884"/>
          <a:ext cx="7871355" cy="1847850"/>
        </p:xfrm>
        <a:graphic>
          <a:graphicData uri="http://schemas.openxmlformats.org/drawingml/2006/table">
            <a:tbl>
              <a:tblPr firstRow="1" bandRow="1">
                <a:tableStyleId>{5C22544A-7EE6-4342-B048-85BDC9FD1C3A}</a:tableStyleId>
              </a:tblPr>
              <a:tblGrid>
                <a:gridCol w="1704624">
                  <a:extLst>
                    <a:ext uri="{9D8B030D-6E8A-4147-A177-3AD203B41FA5}">
                      <a16:colId xmlns:a16="http://schemas.microsoft.com/office/drawing/2014/main" val="2737826595"/>
                    </a:ext>
                  </a:extLst>
                </a:gridCol>
                <a:gridCol w="1738487">
                  <a:extLst>
                    <a:ext uri="{9D8B030D-6E8A-4147-A177-3AD203B41FA5}">
                      <a16:colId xmlns:a16="http://schemas.microsoft.com/office/drawing/2014/main" val="3491974834"/>
                    </a:ext>
                  </a:extLst>
                </a:gridCol>
                <a:gridCol w="4428244">
                  <a:extLst>
                    <a:ext uri="{9D8B030D-6E8A-4147-A177-3AD203B41FA5}">
                      <a16:colId xmlns:a16="http://schemas.microsoft.com/office/drawing/2014/main" val="2639978942"/>
                    </a:ext>
                  </a:extLst>
                </a:gridCol>
              </a:tblGrid>
              <a:tr h="370840">
                <a:tc>
                  <a:txBody>
                    <a:bodyPr/>
                    <a:lstStyle/>
                    <a:p>
                      <a:pPr algn="l" fontAlgn="ctr"/>
                      <a:endParaRPr lang="en-US" sz="1600" dirty="0">
                        <a:effectLst/>
                      </a:endParaRPr>
                    </a:p>
                  </a:txBody>
                  <a:tcPr marL="47625" marR="47625" marT="47625" marB="47625" anchor="ctr"/>
                </a:tc>
                <a:tc>
                  <a:txBody>
                    <a:bodyPr/>
                    <a:lstStyle/>
                    <a:p>
                      <a:pPr algn="l" fontAlgn="ctr"/>
                      <a:r>
                        <a:rPr lang="en-US" sz="1600" b="1" dirty="0">
                          <a:effectLst/>
                        </a:rPr>
                        <a:t>Decimal</a:t>
                      </a:r>
                      <a:endParaRPr lang="en-US" sz="1600" dirty="0">
                        <a:effectLst/>
                      </a:endParaRPr>
                    </a:p>
                  </a:txBody>
                  <a:tcPr marL="47625" marR="47625" marT="47625" marB="47625"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600" b="1" dirty="0">
                          <a:effectLst/>
                        </a:rPr>
                        <a:t>Binary</a:t>
                      </a:r>
                      <a:endParaRPr lang="en-US" sz="1600" dirty="0">
                        <a:effectLst/>
                      </a:endParaRPr>
                    </a:p>
                  </a:txBody>
                  <a:tcPr/>
                </a:tc>
                <a:extLst>
                  <a:ext uri="{0D108BD9-81ED-4DB2-BD59-A6C34878D82A}">
                    <a16:rowId xmlns:a16="http://schemas.microsoft.com/office/drawing/2014/main" val="1757022524"/>
                  </a:ext>
                </a:extLst>
              </a:tr>
              <a:tr h="370840">
                <a:tc>
                  <a:txBody>
                    <a:bodyPr/>
                    <a:lstStyle/>
                    <a:p>
                      <a:pPr algn="r" fontAlgn="ctr"/>
                      <a:r>
                        <a:rPr lang="en-US" b="0">
                          <a:effectLst/>
                        </a:rPr>
                        <a:t>IPv4 address</a:t>
                      </a:r>
                    </a:p>
                  </a:txBody>
                  <a:tcPr marL="47625" marR="47625" marT="47625" marB="47625" anchor="ctr"/>
                </a:tc>
                <a:tc>
                  <a:txBody>
                    <a:bodyPr/>
                    <a:lstStyle/>
                    <a:p>
                      <a:pPr algn="r" fontAlgn="ctr"/>
                      <a:r>
                        <a:rPr lang="en-US" b="0">
                          <a:effectLst/>
                        </a:rPr>
                        <a:t>192.168.16.0</a:t>
                      </a:r>
                    </a:p>
                  </a:txBody>
                  <a:tcPr marL="47625" marR="47625" marT="47625" marB="47625" anchor="ctr"/>
                </a:tc>
                <a:tc>
                  <a:txBody>
                    <a:bodyPr/>
                    <a:lstStyle/>
                    <a:p>
                      <a:pPr rtl="0" fontAlgn="ctr"/>
                      <a:r>
                        <a:rPr lang="en-US" b="1" i="0" dirty="0">
                          <a:effectLst/>
                          <a:latin typeface="Courier New" panose="02070309020205020404" pitchFamily="49" charset="0"/>
                          <a:cs typeface="Courier New" panose="02070309020205020404" pitchFamily="49" charset="0"/>
                        </a:rPr>
                        <a:t>11000000.10101000.00010000.00000000</a:t>
                      </a:r>
                    </a:p>
                  </a:txBody>
                  <a:tcPr marL="47625" marR="47625" marT="47625" marB="47625" anchor="ctr"/>
                </a:tc>
                <a:extLst>
                  <a:ext uri="{0D108BD9-81ED-4DB2-BD59-A6C34878D82A}">
                    <a16:rowId xmlns:a16="http://schemas.microsoft.com/office/drawing/2014/main" val="3441354930"/>
                  </a:ext>
                </a:extLst>
              </a:tr>
              <a:tr h="370840">
                <a:tc>
                  <a:txBody>
                    <a:bodyPr/>
                    <a:lstStyle/>
                    <a:p>
                      <a:pPr algn="r" fontAlgn="ctr"/>
                      <a:r>
                        <a:rPr lang="en-US" b="0">
                          <a:effectLst/>
                        </a:rPr>
                        <a:t>Wildcard Mask</a:t>
                      </a:r>
                    </a:p>
                  </a:txBody>
                  <a:tcPr marL="47625" marR="47625" marT="47625" marB="47625" anchor="ctr"/>
                </a:tc>
                <a:tc>
                  <a:txBody>
                    <a:bodyPr/>
                    <a:lstStyle/>
                    <a:p>
                      <a:pPr algn="r" fontAlgn="ctr"/>
                      <a:r>
                        <a:rPr lang="en-US" b="0">
                          <a:effectLst/>
                        </a:rPr>
                        <a:t>0.0.15.255</a:t>
                      </a:r>
                    </a:p>
                  </a:txBody>
                  <a:tcPr marL="47625" marR="47625" marT="47625" marB="47625" anchor="ctr"/>
                </a:tc>
                <a:tc>
                  <a:txBody>
                    <a:bodyPr/>
                    <a:lstStyle/>
                    <a:p>
                      <a:pPr rtl="0" fontAlgn="ctr"/>
                      <a:r>
                        <a:rPr lang="en-US" b="1" i="0" dirty="0">
                          <a:effectLst/>
                          <a:latin typeface="Courier New" panose="02070309020205020404" pitchFamily="49" charset="0"/>
                          <a:cs typeface="Courier New" panose="02070309020205020404" pitchFamily="49" charset="0"/>
                        </a:rPr>
                        <a:t>00000000.00000000.00001111.11111111</a:t>
                      </a:r>
                    </a:p>
                  </a:txBody>
                  <a:tcPr marL="47625" marR="47625" marT="47625" marB="47625" anchor="ctr"/>
                </a:tc>
                <a:extLst>
                  <a:ext uri="{0D108BD9-81ED-4DB2-BD59-A6C34878D82A}">
                    <a16:rowId xmlns:a16="http://schemas.microsoft.com/office/drawing/2014/main" val="2430653552"/>
                  </a:ext>
                </a:extLst>
              </a:tr>
              <a:tr h="370840">
                <a:tc>
                  <a:txBody>
                    <a:bodyPr/>
                    <a:lstStyle/>
                    <a:p>
                      <a:pPr algn="r" fontAlgn="ctr"/>
                      <a:r>
                        <a:rPr lang="en-US" b="1">
                          <a:effectLst/>
                        </a:rPr>
                        <a:t>Permitted IPv4 Address</a:t>
                      </a:r>
                      <a:endParaRPr lang="en-US" b="0">
                        <a:effectLst/>
                      </a:endParaRPr>
                    </a:p>
                  </a:txBody>
                  <a:tcPr marL="47625" marR="47625" marT="47625" marB="47625" anchor="ctr"/>
                </a:tc>
                <a:tc>
                  <a:txBody>
                    <a:bodyPr/>
                    <a:lstStyle/>
                    <a:p>
                      <a:pPr algn="r" fontAlgn="ctr"/>
                      <a:r>
                        <a:rPr lang="en-US" b="1">
                          <a:effectLst/>
                        </a:rPr>
                        <a:t>192.168.16.0/24</a:t>
                      </a:r>
                      <a:br>
                        <a:rPr lang="en-US" b="1">
                          <a:effectLst/>
                        </a:rPr>
                      </a:br>
                      <a:r>
                        <a:rPr lang="en-US" b="1">
                          <a:effectLst/>
                        </a:rPr>
                        <a:t>to</a:t>
                      </a:r>
                      <a:br>
                        <a:rPr lang="en-US" b="1">
                          <a:effectLst/>
                        </a:rPr>
                      </a:br>
                      <a:r>
                        <a:rPr lang="en-US" b="1">
                          <a:effectLst/>
                        </a:rPr>
                        <a:t>192.168.31.0/24</a:t>
                      </a:r>
                      <a:endParaRPr lang="en-US" b="0">
                        <a:effectLst/>
                      </a:endParaRPr>
                    </a:p>
                  </a:txBody>
                  <a:tcPr marL="47625" marR="47625" marT="47625" marB="47625" anchor="ctr"/>
                </a:tc>
                <a:tc>
                  <a:txBody>
                    <a:bodyPr/>
                    <a:lstStyle/>
                    <a:p>
                      <a:pPr fontAlgn="ctr"/>
                      <a:r>
                        <a:rPr lang="en-US" b="1" i="0" dirty="0">
                          <a:effectLst/>
                          <a:latin typeface="Courier New" panose="02070309020205020404" pitchFamily="49" charset="0"/>
                          <a:cs typeface="Courier New" panose="02070309020205020404" pitchFamily="49" charset="0"/>
                        </a:rPr>
                        <a:t>11000000.10101000.00010000.00000000 </a:t>
                      </a:r>
                      <a:br>
                        <a:rPr lang="en-US" b="1" i="0" dirty="0">
                          <a:effectLst/>
                          <a:latin typeface="Courier New" panose="02070309020205020404" pitchFamily="49" charset="0"/>
                          <a:cs typeface="Courier New" panose="02070309020205020404" pitchFamily="49" charset="0"/>
                        </a:rPr>
                      </a:br>
                      <a:br>
                        <a:rPr lang="en-US" b="1" i="0" dirty="0">
                          <a:effectLst/>
                          <a:latin typeface="Courier New" panose="02070309020205020404" pitchFamily="49" charset="0"/>
                          <a:cs typeface="Courier New" panose="02070309020205020404" pitchFamily="49" charset="0"/>
                        </a:rPr>
                      </a:br>
                      <a:r>
                        <a:rPr lang="en-US" b="1" i="0" dirty="0">
                          <a:effectLst/>
                          <a:latin typeface="Courier New" panose="02070309020205020404" pitchFamily="49" charset="0"/>
                          <a:cs typeface="Courier New" panose="02070309020205020404" pitchFamily="49" charset="0"/>
                        </a:rPr>
                        <a:t>11000000.10101000.00011111.00000000</a:t>
                      </a:r>
                    </a:p>
                  </a:txBody>
                  <a:tcPr marL="47625" marR="47625" marT="47625" marB="47625" anchor="ctr"/>
                </a:tc>
                <a:extLst>
                  <a:ext uri="{0D108BD9-81ED-4DB2-BD59-A6C34878D82A}">
                    <a16:rowId xmlns:a16="http://schemas.microsoft.com/office/drawing/2014/main" val="3280393938"/>
                  </a:ext>
                </a:extLst>
              </a:tr>
            </a:tbl>
          </a:graphicData>
        </a:graphic>
      </p:graphicFrame>
    </p:spTree>
    <p:custDataLst>
      <p:tags r:id="rId1"/>
    </p:custDataLst>
    <p:extLst>
      <p:ext uri="{BB962C8B-B14F-4D97-AF65-F5344CB8AC3E}">
        <p14:creationId xmlns:p14="http://schemas.microsoft.com/office/powerpoint/2010/main" val="239853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Calculation</a:t>
            </a:r>
          </a:p>
        </p:txBody>
      </p:sp>
      <p:sp>
        <p:nvSpPr>
          <p:cNvPr id="6" name="Content Placeholder 5">
            <a:extLst>
              <a:ext uri="{FF2B5EF4-FFF2-40B4-BE49-F238E27FC236}">
                <a16:creationId xmlns:a16="http://schemas.microsoft.com/office/drawing/2014/main" id="{364D8DDC-34BF-0241-AB9B-7FA037D5BA12}"/>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Calculating wildcard masks can be challenging. One shortcut method is to subtract the subnet mask from 255.255.255.255. Some examples:</a:t>
            </a:r>
          </a:p>
          <a:p>
            <a:pPr marL="342900" indent="-342900" algn="l">
              <a:buFont typeface="Arial" panose="020B0604020202020204" pitchFamily="34" charset="0"/>
              <a:buChar char="•"/>
            </a:pPr>
            <a:r>
              <a:rPr lang="en-US" sz="1600" dirty="0">
                <a:solidFill>
                  <a:srgbClr val="000000"/>
                </a:solidFill>
              </a:rPr>
              <a:t>Assume you wanted an ACE in ACL 10 to permit access to all users in the 192.168.3.0/24 network. To calculate the wildcard mask, subtract the subnet mask (255.255.255.0) from 255.255.255.255. This produces the wildcard mask 0.0.0.255. The ACE would be </a:t>
            </a:r>
            <a:r>
              <a:rPr lang="en-US" sz="1600" b="1" dirty="0">
                <a:solidFill>
                  <a:srgbClr val="000000"/>
                </a:solidFill>
              </a:rPr>
              <a:t>access-list 10 permit 192.168.3.0 0.0.0.255.</a:t>
            </a:r>
          </a:p>
          <a:p>
            <a:pPr marL="342900" indent="-342900" algn="l">
              <a:buFont typeface="Arial" panose="020B0604020202020204" pitchFamily="34" charset="0"/>
              <a:buChar char="•"/>
            </a:pPr>
            <a:r>
              <a:rPr lang="en-US" sz="1600" dirty="0">
                <a:solidFill>
                  <a:srgbClr val="000000"/>
                </a:solidFill>
              </a:rPr>
              <a:t>Assume you wanted an ACE in ACL 10 to permit network access for the 14 users in the subnet 192.168.3.32/28. Subtract the subnet (i.e., 255.255.255.240) from 255.255.255.255. This produces the wildcard mask 0.0.0.15. The ACE would be </a:t>
            </a:r>
            <a:r>
              <a:rPr lang="en-US" sz="1600" b="1" dirty="0">
                <a:solidFill>
                  <a:srgbClr val="000000"/>
                </a:solidFill>
              </a:rPr>
              <a:t>access-list 10 permit 192.168.3.32 0.0.0.15.</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Assume you needed an ACE in ACL 10 to permit only networks 192.168.10.0 and 192.168.11.0. These two networks could be summarized as 192.168.10.0/23 which is a subnet mask of 255.255.254.0. Subtract 255.255.254.0 subnet mask from 255.255.255.255. This produces the wildcard mask 0.0.1.255. The ACE would be </a:t>
            </a:r>
            <a:r>
              <a:rPr lang="en-US" sz="1600" b="1" dirty="0">
                <a:solidFill>
                  <a:srgbClr val="000000"/>
                </a:solidFill>
              </a:rPr>
              <a:t>access-list 10 permit 192.168.10.0 0.0.1.255.</a:t>
            </a:r>
            <a:endParaRPr lang="en-US" sz="1600" dirty="0">
              <a:solidFill>
                <a:srgbClr val="000000"/>
              </a:solidFill>
            </a:endParaRPr>
          </a:p>
          <a:p>
            <a:pPr marL="342900" indent="-342900" algn="l">
              <a:buFont typeface="Arial" panose="020B0604020202020204" pitchFamily="34" charset="0"/>
              <a:buChar char="•"/>
            </a:pPr>
            <a:endParaRPr lang="en-US" sz="1800" dirty="0">
              <a:solidFill>
                <a:srgbClr val="000000"/>
              </a:solidFill>
            </a:endParaRPr>
          </a:p>
          <a:p>
            <a:pPr marL="342900" indent="-342900" algn="l">
              <a:buFont typeface="Arial" panose="020B0604020202020204" pitchFamily="34" charset="0"/>
              <a:buChar char="•"/>
            </a:pPr>
            <a:endParaRPr lang="en-US" sz="1800" dirty="0">
              <a:solidFill>
                <a:srgbClr val="000000"/>
              </a:solidFill>
            </a:endParaRPr>
          </a:p>
        </p:txBody>
      </p:sp>
    </p:spTree>
    <p:custDataLst>
      <p:tags r:id="rId1"/>
    </p:custDataLst>
    <p:extLst>
      <p:ext uri="{BB962C8B-B14F-4D97-AF65-F5344CB8AC3E}">
        <p14:creationId xmlns:p14="http://schemas.microsoft.com/office/powerpoint/2010/main" val="2509537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Keywords</a:t>
            </a:r>
          </a:p>
        </p:txBody>
      </p:sp>
      <p:sp>
        <p:nvSpPr>
          <p:cNvPr id="4" name="Content Placeholder 3">
            <a:extLst>
              <a:ext uri="{FF2B5EF4-FFF2-40B4-BE49-F238E27FC236}">
                <a16:creationId xmlns:a16="http://schemas.microsoft.com/office/drawing/2014/main" id="{5215CBA2-A914-3C4A-990E-73359DAA5DB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Cisco IOS provides two keywords to identify the most common uses of wildcard masking. The two keywords are:</a:t>
            </a:r>
          </a:p>
          <a:p>
            <a:pPr marL="342900" indent="-342900" algn="l">
              <a:buFont typeface="Arial" panose="020B0604020202020204" pitchFamily="34" charset="0"/>
              <a:buChar char="•"/>
            </a:pPr>
            <a:r>
              <a:rPr lang="en-US" sz="1600" b="1" dirty="0">
                <a:solidFill>
                  <a:srgbClr val="000000"/>
                </a:solidFill>
              </a:rPr>
              <a:t>host</a:t>
            </a:r>
            <a:r>
              <a:rPr lang="en-US" sz="1600" dirty="0">
                <a:solidFill>
                  <a:srgbClr val="000000"/>
                </a:solidFill>
              </a:rPr>
              <a:t> - This keyword substitutes for the 0.0.0.0 mask. This mask states that all IPv4 address bits must match to filter just one host address.</a:t>
            </a:r>
          </a:p>
          <a:p>
            <a:pPr marL="342900" indent="-342900" algn="l">
              <a:buFont typeface="Arial" panose="020B0604020202020204" pitchFamily="34" charset="0"/>
              <a:buChar char="•"/>
            </a:pPr>
            <a:r>
              <a:rPr lang="en-US" sz="1600" b="1" dirty="0">
                <a:solidFill>
                  <a:srgbClr val="000000"/>
                </a:solidFill>
              </a:rPr>
              <a:t>any</a:t>
            </a:r>
            <a:r>
              <a:rPr lang="en-US" sz="1600" dirty="0">
                <a:solidFill>
                  <a:srgbClr val="000000"/>
                </a:solidFill>
              </a:rPr>
              <a:t> - This keyword substitutes for the 255.255.255.255 mask. This mask says to ignore the entire IPv4 address or to accept any addresses.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66932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4.3 Guidelines for ACL Creation</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Guidelines for ACL Creation</a:t>
            </a:r>
            <a:br>
              <a:rPr lang="en-US" dirty="0"/>
            </a:br>
            <a:r>
              <a:rPr lang="en-US" sz="2400" dirty="0"/>
              <a:t>Limited Number of ACLs per Interface</a:t>
            </a:r>
          </a:p>
        </p:txBody>
      </p:sp>
      <p:sp>
        <p:nvSpPr>
          <p:cNvPr id="5" name="Content Placeholder 4">
            <a:extLst>
              <a:ext uri="{FF2B5EF4-FFF2-40B4-BE49-F238E27FC236}">
                <a16:creationId xmlns:a16="http://schemas.microsoft.com/office/drawing/2014/main" id="{F97EAED2-1894-4945-BC7B-07578448B148}"/>
              </a:ext>
            </a:extLst>
          </p:cNvPr>
          <p:cNvSpPr>
            <a:spLocks noGrp="1"/>
          </p:cNvSpPr>
          <p:nvPr>
            <p:ph idx="1"/>
          </p:nvPr>
        </p:nvSpPr>
        <p:spPr>
          <a:xfrm>
            <a:off x="474662" y="731838"/>
            <a:ext cx="8280057" cy="1104220"/>
          </a:xfrm>
        </p:spPr>
        <p:txBody>
          <a:bodyPr/>
          <a:lstStyle/>
          <a:p>
            <a:pPr marL="0" indent="0" algn="l"/>
            <a:r>
              <a:rPr lang="en-US" sz="1600" dirty="0">
                <a:solidFill>
                  <a:srgbClr val="000000"/>
                </a:solidFill>
              </a:rPr>
              <a:t>There is a limit on the number of ACLs that can be applied on a router interface. For example, a dual-stacked (</a:t>
            </a:r>
            <a:r>
              <a:rPr lang="en-US" sz="1600" dirty="0" err="1">
                <a:solidFill>
                  <a:srgbClr val="000000"/>
                </a:solidFill>
              </a:rPr>
              <a:t>i.e</a:t>
            </a:r>
            <a:r>
              <a:rPr lang="en-US" sz="1600" dirty="0">
                <a:solidFill>
                  <a:srgbClr val="000000"/>
                </a:solidFill>
              </a:rPr>
              <a:t>, IPv4 and IPv6) router interface can have up to four ACLs applied, as shown in the figure.</a:t>
            </a:r>
            <a:r>
              <a:rPr lang="en-US" sz="1600" b="1" dirty="0">
                <a:solidFill>
                  <a:srgbClr val="000000"/>
                </a:solidFill>
              </a:rPr>
              <a:t> </a:t>
            </a:r>
          </a:p>
          <a:p>
            <a:pPr marL="0" indent="0" algn="l"/>
            <a:r>
              <a:rPr lang="en-US" sz="1600" dirty="0">
                <a:solidFill>
                  <a:srgbClr val="000000"/>
                </a:solidFill>
              </a:rPr>
              <a:t>Specifically, a router interface can have:</a:t>
            </a:r>
          </a:p>
          <a:p>
            <a:pPr marL="342900" indent="-342900" algn="l">
              <a:buFont typeface="Arial" panose="020B0604020202020204" pitchFamily="34" charset="0"/>
              <a:buChar char="•"/>
            </a:pPr>
            <a:endParaRPr lang="en-US" sz="1400" dirty="0">
              <a:solidFill>
                <a:srgbClr val="000000"/>
              </a:solidFill>
            </a:endParaRPr>
          </a:p>
          <a:p>
            <a:pPr marL="0" indent="0" algn="l"/>
            <a:endParaRPr lang="en-US" sz="1600" dirty="0">
              <a:solidFill>
                <a:srgbClr val="000000"/>
              </a:solidFill>
            </a:endParaRPr>
          </a:p>
        </p:txBody>
      </p:sp>
      <p:sp>
        <p:nvSpPr>
          <p:cNvPr id="2" name="Rectangle 1">
            <a:extLst>
              <a:ext uri="{FF2B5EF4-FFF2-40B4-BE49-F238E27FC236}">
                <a16:creationId xmlns:a16="http://schemas.microsoft.com/office/drawing/2014/main" id="{6EF701E8-07B2-4B78-8D1C-99FCCAB5E3EF}"/>
              </a:ext>
            </a:extLst>
          </p:cNvPr>
          <p:cNvSpPr/>
          <p:nvPr/>
        </p:nvSpPr>
        <p:spPr>
          <a:xfrm>
            <a:off x="474662" y="1868036"/>
            <a:ext cx="3931996" cy="2369880"/>
          </a:xfrm>
          <a:prstGeom prst="rect">
            <a:avLst/>
          </a:prstGeom>
        </p:spPr>
        <p:txBody>
          <a:bodyPr wrap="square">
            <a:spAutoFit/>
          </a:bodyPr>
          <a:lstStyle/>
          <a:p>
            <a:pPr marL="342900" indent="-342900">
              <a:buFont typeface="Arial" panose="020B0604020202020204" pitchFamily="34" charset="0"/>
              <a:buChar char="•"/>
            </a:pPr>
            <a:r>
              <a:rPr lang="en-US" sz="1600" dirty="0">
                <a:solidFill>
                  <a:srgbClr val="000000"/>
                </a:solidFill>
              </a:rPr>
              <a:t>One outbound IPv4 ACL.</a:t>
            </a:r>
          </a:p>
          <a:p>
            <a:pPr marL="342900" indent="-342900">
              <a:buFont typeface="Arial" panose="020B0604020202020204" pitchFamily="34" charset="0"/>
              <a:buChar char="•"/>
            </a:pPr>
            <a:r>
              <a:rPr lang="en-US" sz="1600" dirty="0">
                <a:solidFill>
                  <a:srgbClr val="000000"/>
                </a:solidFill>
              </a:rPr>
              <a:t>One inbound IPv4 ACL.</a:t>
            </a:r>
          </a:p>
          <a:p>
            <a:pPr marL="342900" indent="-342900">
              <a:buFont typeface="Arial" panose="020B0604020202020204" pitchFamily="34" charset="0"/>
              <a:buChar char="•"/>
            </a:pPr>
            <a:r>
              <a:rPr lang="en-US" sz="1600" dirty="0">
                <a:solidFill>
                  <a:srgbClr val="000000"/>
                </a:solidFill>
              </a:rPr>
              <a:t>One inbound IPv6 ACL.</a:t>
            </a:r>
          </a:p>
          <a:p>
            <a:pPr marL="342900" indent="-342900">
              <a:buFont typeface="Arial" panose="020B0604020202020204" pitchFamily="34" charset="0"/>
              <a:buChar char="•"/>
            </a:pPr>
            <a:r>
              <a:rPr lang="en-US" sz="1600" dirty="0">
                <a:solidFill>
                  <a:srgbClr val="000000"/>
                </a:solidFill>
              </a:rPr>
              <a:t>One outbound IPv6 ACL.</a:t>
            </a:r>
          </a:p>
          <a:p>
            <a:pPr marL="342900" indent="-342900">
              <a:buFont typeface="Arial" panose="020B0604020202020204" pitchFamily="34" charset="0"/>
              <a:buChar char="•"/>
            </a:pPr>
            <a:endParaRPr lang="en-US" sz="1200" b="1" dirty="0">
              <a:solidFill>
                <a:srgbClr val="000000"/>
              </a:solidFill>
            </a:endParaRPr>
          </a:p>
          <a:p>
            <a:pPr marL="342900" indent="-342900">
              <a:buFont typeface="Arial" panose="020B0604020202020204" pitchFamily="34" charset="0"/>
              <a:buChar char="•"/>
            </a:pPr>
            <a:endParaRPr lang="en-US" sz="1200" b="1" dirty="0">
              <a:solidFill>
                <a:srgbClr val="000000"/>
              </a:solidFill>
            </a:endParaRPr>
          </a:p>
          <a:p>
            <a:pPr marL="342900" indent="-342900">
              <a:buFont typeface="Arial" panose="020B0604020202020204" pitchFamily="34" charset="0"/>
              <a:buChar char="•"/>
            </a:pPr>
            <a:endParaRPr lang="en-US" sz="1200" b="1" dirty="0">
              <a:solidFill>
                <a:srgbClr val="000000"/>
              </a:solidFill>
            </a:endParaRPr>
          </a:p>
          <a:p>
            <a:r>
              <a:rPr lang="en-US" sz="1200" b="1" dirty="0">
                <a:solidFill>
                  <a:srgbClr val="000000"/>
                </a:solidFill>
              </a:rPr>
              <a:t>Note</a:t>
            </a:r>
            <a:r>
              <a:rPr lang="en-US" sz="1200" dirty="0">
                <a:solidFill>
                  <a:srgbClr val="000000"/>
                </a:solidFill>
              </a:rPr>
              <a:t>: ACLs do not have to be configured in both directions. The number of ACLs and their direction applied to the interface will depend on the security policy of the organization.</a:t>
            </a:r>
          </a:p>
        </p:txBody>
      </p:sp>
      <p:pic>
        <p:nvPicPr>
          <p:cNvPr id="7" name="Picture 6">
            <a:extLst>
              <a:ext uri="{FF2B5EF4-FFF2-40B4-BE49-F238E27FC236}">
                <a16:creationId xmlns:a16="http://schemas.microsoft.com/office/drawing/2014/main" id="{BD109AAC-C779-C54A-B871-5288A9E91D19}"/>
              </a:ext>
            </a:extLst>
          </p:cNvPr>
          <p:cNvPicPr>
            <a:picLocks noChangeAspect="1"/>
          </p:cNvPicPr>
          <p:nvPr/>
        </p:nvPicPr>
        <p:blipFill>
          <a:blip r:embed="rId4"/>
          <a:stretch>
            <a:fillRect/>
          </a:stretch>
        </p:blipFill>
        <p:spPr>
          <a:xfrm>
            <a:off x="4572000" y="2054578"/>
            <a:ext cx="3686009" cy="2766236"/>
          </a:xfrm>
          <a:prstGeom prst="rect">
            <a:avLst/>
          </a:prstGeom>
        </p:spPr>
      </p:pic>
    </p:spTree>
    <p:custDataLst>
      <p:tags r:id="rId1"/>
    </p:custDataLst>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Guidelines for ACL Creation</a:t>
            </a:r>
            <a:br>
              <a:rPr lang="en-US" dirty="0"/>
            </a:br>
            <a:r>
              <a:rPr lang="en-US" sz="2400" dirty="0"/>
              <a:t>ACL Best Practices</a:t>
            </a:r>
          </a:p>
        </p:txBody>
      </p:sp>
      <p:sp>
        <p:nvSpPr>
          <p:cNvPr id="4" name="Content Placeholder 3">
            <a:extLst>
              <a:ext uri="{FF2B5EF4-FFF2-40B4-BE49-F238E27FC236}">
                <a16:creationId xmlns:a16="http://schemas.microsoft.com/office/drawing/2014/main" id="{5E9CBFF3-30E5-5E4B-B487-D6C014376569}"/>
              </a:ext>
            </a:extLst>
          </p:cNvPr>
          <p:cNvSpPr>
            <a:spLocks noGrp="1"/>
          </p:cNvSpPr>
          <p:nvPr>
            <p:ph idx="1"/>
          </p:nvPr>
        </p:nvSpPr>
        <p:spPr>
          <a:xfrm>
            <a:off x="474662" y="731837"/>
            <a:ext cx="8280057" cy="893763"/>
          </a:xfrm>
        </p:spPr>
        <p:txBody>
          <a:bodyPr/>
          <a:lstStyle/>
          <a:p>
            <a:pPr marL="0" indent="0" algn="l"/>
            <a:r>
              <a:rPr lang="en-US" sz="1600" dirty="0">
                <a:solidFill>
                  <a:srgbClr val="000000"/>
                </a:solidFill>
              </a:rPr>
              <a:t>Using ACLs requires attention to detail and great care. Mistakes can be costly in terms of downtime, troubleshooting efforts, and poor network service. Basic planning is required before configuring an ACL.</a:t>
            </a:r>
          </a:p>
        </p:txBody>
      </p:sp>
      <p:graphicFrame>
        <p:nvGraphicFramePr>
          <p:cNvPr id="6" name="Table 5">
            <a:extLst>
              <a:ext uri="{FF2B5EF4-FFF2-40B4-BE49-F238E27FC236}">
                <a16:creationId xmlns:a16="http://schemas.microsoft.com/office/drawing/2014/main" id="{B6F92E12-6BB7-8140-8096-43733D88CDE6}"/>
              </a:ext>
            </a:extLst>
          </p:cNvPr>
          <p:cNvGraphicFramePr>
            <a:graphicFrameLocks noGrp="1"/>
          </p:cNvGraphicFramePr>
          <p:nvPr>
            <p:extLst>
              <p:ext uri="{D42A27DB-BD31-4B8C-83A1-F6EECF244321}">
                <p14:modId xmlns:p14="http://schemas.microsoft.com/office/powerpoint/2010/main" val="3929335566"/>
              </p:ext>
            </p:extLst>
          </p:nvPr>
        </p:nvGraphicFramePr>
        <p:xfrm>
          <a:off x="587022" y="1625600"/>
          <a:ext cx="7758466" cy="2980690"/>
        </p:xfrm>
        <a:graphic>
          <a:graphicData uri="http://schemas.openxmlformats.org/drawingml/2006/table">
            <a:tbl>
              <a:tblPr firstRow="1" bandRow="1">
                <a:tableStyleId>{5C22544A-7EE6-4342-B048-85BDC9FD1C3A}</a:tableStyleId>
              </a:tblPr>
              <a:tblGrid>
                <a:gridCol w="3879233">
                  <a:extLst>
                    <a:ext uri="{9D8B030D-6E8A-4147-A177-3AD203B41FA5}">
                      <a16:colId xmlns:a16="http://schemas.microsoft.com/office/drawing/2014/main" val="98621564"/>
                    </a:ext>
                  </a:extLst>
                </a:gridCol>
                <a:gridCol w="3879233">
                  <a:extLst>
                    <a:ext uri="{9D8B030D-6E8A-4147-A177-3AD203B41FA5}">
                      <a16:colId xmlns:a16="http://schemas.microsoft.com/office/drawing/2014/main" val="1412113352"/>
                    </a:ext>
                  </a:extLst>
                </a:gridCol>
              </a:tblGrid>
              <a:tr h="370840">
                <a:tc>
                  <a:txBody>
                    <a:bodyPr/>
                    <a:lstStyle/>
                    <a:p>
                      <a:pPr algn="l" fontAlgn="ctr"/>
                      <a:r>
                        <a:rPr lang="en-US" b="1" dirty="0">
                          <a:effectLst/>
                        </a:rPr>
                        <a:t>Guideline</a:t>
                      </a:r>
                      <a:endParaRPr lang="en-US" dirty="0">
                        <a:effectLst/>
                      </a:endParaRPr>
                    </a:p>
                  </a:txBody>
                  <a:tcPr marL="47625" marR="47625" marT="47625" marB="47625" anchor="ctr"/>
                </a:tc>
                <a:tc>
                  <a:txBody>
                    <a:bodyPr/>
                    <a:lstStyle/>
                    <a:p>
                      <a:pPr algn="l" fontAlgn="ctr"/>
                      <a:r>
                        <a:rPr lang="en-US" b="1">
                          <a:effectLst/>
                        </a:rPr>
                        <a:t>Benefit</a:t>
                      </a:r>
                      <a:endParaRPr lang="en-US">
                        <a:effectLst/>
                      </a:endParaRPr>
                    </a:p>
                  </a:txBody>
                  <a:tcPr marL="47625" marR="47625" marT="47625" marB="47625" anchor="ctr"/>
                </a:tc>
                <a:extLst>
                  <a:ext uri="{0D108BD9-81ED-4DB2-BD59-A6C34878D82A}">
                    <a16:rowId xmlns:a16="http://schemas.microsoft.com/office/drawing/2014/main" val="119604248"/>
                  </a:ext>
                </a:extLst>
              </a:tr>
              <a:tr h="370840">
                <a:tc>
                  <a:txBody>
                    <a:bodyPr/>
                    <a:lstStyle/>
                    <a:p>
                      <a:pPr fontAlgn="ctr"/>
                      <a:r>
                        <a:rPr lang="en-US" b="0">
                          <a:effectLst/>
                        </a:rPr>
                        <a:t>Base ACLs on the organizational security policies.</a:t>
                      </a:r>
                    </a:p>
                  </a:txBody>
                  <a:tcPr marL="47625" marR="47625" marT="47625" marB="47625" anchor="ctr"/>
                </a:tc>
                <a:tc>
                  <a:txBody>
                    <a:bodyPr/>
                    <a:lstStyle/>
                    <a:p>
                      <a:pPr fontAlgn="ctr"/>
                      <a:r>
                        <a:rPr lang="en-US" b="0">
                          <a:effectLst/>
                        </a:rPr>
                        <a:t>This will ensure you implement organizational security guidelines.</a:t>
                      </a:r>
                    </a:p>
                  </a:txBody>
                  <a:tcPr marL="47625" marR="47625" marT="47625" marB="47625" anchor="ctr"/>
                </a:tc>
                <a:extLst>
                  <a:ext uri="{0D108BD9-81ED-4DB2-BD59-A6C34878D82A}">
                    <a16:rowId xmlns:a16="http://schemas.microsoft.com/office/drawing/2014/main" val="4144872107"/>
                  </a:ext>
                </a:extLst>
              </a:tr>
              <a:tr h="370840">
                <a:tc>
                  <a:txBody>
                    <a:bodyPr/>
                    <a:lstStyle/>
                    <a:p>
                      <a:pPr fontAlgn="ctr"/>
                      <a:r>
                        <a:rPr lang="en-US" b="0">
                          <a:effectLst/>
                        </a:rPr>
                        <a:t>Write out what you want the ACL to do.</a:t>
                      </a:r>
                    </a:p>
                  </a:txBody>
                  <a:tcPr marL="47625" marR="47625" marT="47625" marB="47625" anchor="ctr"/>
                </a:tc>
                <a:tc>
                  <a:txBody>
                    <a:bodyPr/>
                    <a:lstStyle/>
                    <a:p>
                      <a:pPr fontAlgn="ctr"/>
                      <a:r>
                        <a:rPr lang="en-US" b="0">
                          <a:effectLst/>
                        </a:rPr>
                        <a:t>This will help you avoid inadvertently creating potential access problems.</a:t>
                      </a:r>
                    </a:p>
                  </a:txBody>
                  <a:tcPr marL="47625" marR="47625" marT="47625" marB="47625" anchor="ctr"/>
                </a:tc>
                <a:extLst>
                  <a:ext uri="{0D108BD9-81ED-4DB2-BD59-A6C34878D82A}">
                    <a16:rowId xmlns:a16="http://schemas.microsoft.com/office/drawing/2014/main" val="568498565"/>
                  </a:ext>
                </a:extLst>
              </a:tr>
              <a:tr h="370840">
                <a:tc>
                  <a:txBody>
                    <a:bodyPr/>
                    <a:lstStyle/>
                    <a:p>
                      <a:pPr fontAlgn="ctr"/>
                      <a:r>
                        <a:rPr lang="en-US" b="0">
                          <a:effectLst/>
                        </a:rPr>
                        <a:t>Use a text editor to create, edit, and save all of your ACLs.</a:t>
                      </a:r>
                    </a:p>
                  </a:txBody>
                  <a:tcPr marL="47625" marR="47625" marT="47625" marB="47625" anchor="ctr"/>
                </a:tc>
                <a:tc>
                  <a:txBody>
                    <a:bodyPr/>
                    <a:lstStyle/>
                    <a:p>
                      <a:pPr fontAlgn="ctr"/>
                      <a:r>
                        <a:rPr lang="en-US" b="0">
                          <a:effectLst/>
                        </a:rPr>
                        <a:t>This will help you create a library of reusable ACLs.</a:t>
                      </a:r>
                    </a:p>
                  </a:txBody>
                  <a:tcPr marL="47625" marR="47625" marT="47625" marB="47625" anchor="ctr"/>
                </a:tc>
                <a:extLst>
                  <a:ext uri="{0D108BD9-81ED-4DB2-BD59-A6C34878D82A}">
                    <a16:rowId xmlns:a16="http://schemas.microsoft.com/office/drawing/2014/main" val="3715197478"/>
                  </a:ext>
                </a:extLst>
              </a:tr>
              <a:tr h="370840">
                <a:tc>
                  <a:txBody>
                    <a:bodyPr/>
                    <a:lstStyle/>
                    <a:p>
                      <a:pPr fontAlgn="ctr"/>
                      <a:r>
                        <a:rPr lang="en-US" b="0">
                          <a:effectLst/>
                        </a:rPr>
                        <a:t>Document the ACLs using the </a:t>
                      </a:r>
                      <a:r>
                        <a:rPr lang="en-US" b="1">
                          <a:effectLst/>
                        </a:rPr>
                        <a:t>remark </a:t>
                      </a:r>
                      <a:r>
                        <a:rPr lang="en-US" b="0">
                          <a:effectLst/>
                        </a:rPr>
                        <a:t>command.</a:t>
                      </a:r>
                    </a:p>
                  </a:txBody>
                  <a:tcPr marL="47625" marR="47625" marT="47625" marB="47625" anchor="ctr"/>
                </a:tc>
                <a:tc>
                  <a:txBody>
                    <a:bodyPr/>
                    <a:lstStyle/>
                    <a:p>
                      <a:pPr fontAlgn="ctr"/>
                      <a:r>
                        <a:rPr lang="en-US" b="0">
                          <a:effectLst/>
                        </a:rPr>
                        <a:t>This will help you (and others) understand the purpose of an ACE.</a:t>
                      </a:r>
                    </a:p>
                  </a:txBody>
                  <a:tcPr marL="47625" marR="47625" marT="47625" marB="47625" anchor="ctr"/>
                </a:tc>
                <a:extLst>
                  <a:ext uri="{0D108BD9-81ED-4DB2-BD59-A6C34878D82A}">
                    <a16:rowId xmlns:a16="http://schemas.microsoft.com/office/drawing/2014/main" val="4253479605"/>
                  </a:ext>
                </a:extLst>
              </a:tr>
              <a:tr h="370840">
                <a:tc>
                  <a:txBody>
                    <a:bodyPr/>
                    <a:lstStyle/>
                    <a:p>
                      <a:pPr fontAlgn="ctr"/>
                      <a:r>
                        <a:rPr lang="en-US" b="0">
                          <a:effectLst/>
                        </a:rPr>
                        <a:t>Test the ACLs on a development network before implementing them on a production network.</a:t>
                      </a:r>
                    </a:p>
                  </a:txBody>
                  <a:tcPr marL="47625" marR="47625" marT="47625" marB="47625" anchor="ctr"/>
                </a:tc>
                <a:tc>
                  <a:txBody>
                    <a:bodyPr/>
                    <a:lstStyle/>
                    <a:p>
                      <a:pPr fontAlgn="ctr"/>
                      <a:r>
                        <a:rPr lang="en-US" b="0" dirty="0">
                          <a:effectLst/>
                        </a:rPr>
                        <a:t>This will help you avoid costly errors.</a:t>
                      </a:r>
                    </a:p>
                  </a:txBody>
                  <a:tcPr marL="47625" marR="47625" marT="47625" marB="47625" anchor="ctr"/>
                </a:tc>
                <a:extLst>
                  <a:ext uri="{0D108BD9-81ED-4DB2-BD59-A6C34878D82A}">
                    <a16:rowId xmlns:a16="http://schemas.microsoft.com/office/drawing/2014/main" val="1883023388"/>
                  </a:ext>
                </a:extLst>
              </a:tr>
            </a:tbl>
          </a:graphicData>
        </a:graphic>
      </p:graphicFrame>
    </p:spTree>
    <p:custDataLst>
      <p:tags r:id="rId1"/>
    </p:custDataLst>
    <p:extLst>
      <p:ext uri="{BB962C8B-B14F-4D97-AF65-F5344CB8AC3E}">
        <p14:creationId xmlns:p14="http://schemas.microsoft.com/office/powerpoint/2010/main" val="72421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4.4 Types of IPv4 ACLs</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Standard and Extended ACLs</a:t>
            </a:r>
          </a:p>
        </p:txBody>
      </p:sp>
      <p:sp>
        <p:nvSpPr>
          <p:cNvPr id="5" name="Content Placeholder 4">
            <a:extLst>
              <a:ext uri="{FF2B5EF4-FFF2-40B4-BE49-F238E27FC236}">
                <a16:creationId xmlns:a16="http://schemas.microsoft.com/office/drawing/2014/main" id="{CD273069-A3F5-5945-9FDD-642B0446D781}"/>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There are two types of IPv4 ACLs:</a:t>
            </a:r>
          </a:p>
          <a:p>
            <a:pPr marL="342900" indent="-342900" algn="l">
              <a:buFont typeface="Arial" panose="020B0604020202020204" pitchFamily="34" charset="0"/>
              <a:buChar char="•"/>
            </a:pPr>
            <a:r>
              <a:rPr lang="en-US" sz="1600" b="1" dirty="0">
                <a:solidFill>
                  <a:srgbClr val="000000"/>
                </a:solidFill>
              </a:rPr>
              <a:t>Standard ACLs</a:t>
            </a:r>
            <a:r>
              <a:rPr lang="en-US" sz="1600" dirty="0">
                <a:solidFill>
                  <a:srgbClr val="000000"/>
                </a:solidFill>
              </a:rPr>
              <a:t> - These permit or deny packets based only on the source IPv4 address.</a:t>
            </a:r>
          </a:p>
          <a:p>
            <a:pPr marL="342900" indent="-342900" algn="l">
              <a:buFont typeface="Arial" panose="020B0604020202020204" pitchFamily="34" charset="0"/>
              <a:buChar char="•"/>
            </a:pPr>
            <a:r>
              <a:rPr lang="en-US" sz="1600" b="1" dirty="0">
                <a:solidFill>
                  <a:srgbClr val="000000"/>
                </a:solidFill>
              </a:rPr>
              <a:t>Extended ACLs</a:t>
            </a:r>
            <a:r>
              <a:rPr lang="en-US" sz="1600" dirty="0">
                <a:solidFill>
                  <a:srgbClr val="000000"/>
                </a:solidFill>
              </a:rPr>
              <a:t> - These permit or deny packets based on the source IPv4 address and destination IPv4 address, protocol type, source and destination TCP or UDP ports and more.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What is an ACL?</a:t>
            </a:r>
          </a:p>
        </p:txBody>
      </p:sp>
      <p:sp>
        <p:nvSpPr>
          <p:cNvPr id="5" name="Content Placeholder 4">
            <a:extLst>
              <a:ext uri="{FF2B5EF4-FFF2-40B4-BE49-F238E27FC236}">
                <a16:creationId xmlns:a16="http://schemas.microsoft.com/office/drawing/2014/main" id="{C15587AB-E5B0-7B4B-ACB0-64B5D800F097}"/>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An ACL is a series of IOS commands that are used to filter packets based on information found in the packet header. By default, a router does not have any ACLs configured. When an ACL is applied to an interface, the router performs the additional task of evaluating all network packets as they pass through the interface to determine if the packet can be forwarded.</a:t>
            </a:r>
          </a:p>
          <a:p>
            <a:pPr marL="342900" indent="-342900" algn="l">
              <a:buFont typeface="Arial" panose="020B0604020202020204" pitchFamily="34" charset="0"/>
              <a:buChar char="•"/>
            </a:pPr>
            <a:r>
              <a:rPr lang="en-US" sz="1600" dirty="0">
                <a:solidFill>
                  <a:srgbClr val="000000"/>
                </a:solidFill>
              </a:rPr>
              <a:t>An ACL uses a sequential list of permit or deny statements, known as access control entries (ACEs).</a:t>
            </a:r>
          </a:p>
          <a:p>
            <a:pPr marL="0" indent="0" algn="l"/>
            <a:r>
              <a:rPr lang="en-US" sz="1600" b="1" dirty="0">
                <a:solidFill>
                  <a:srgbClr val="000000"/>
                </a:solidFill>
              </a:rPr>
              <a:t>Note:</a:t>
            </a:r>
            <a:r>
              <a:rPr lang="en-US" sz="1600" dirty="0">
                <a:solidFill>
                  <a:srgbClr val="000000"/>
                </a:solidFill>
              </a:rPr>
              <a:t> ACEs are also commonly called ACL statements.</a:t>
            </a:r>
          </a:p>
          <a:p>
            <a:pPr marL="342900" indent="-342900" algn="l">
              <a:buFont typeface="Arial" panose="020B0604020202020204" pitchFamily="34" charset="0"/>
              <a:buChar char="•"/>
            </a:pPr>
            <a:r>
              <a:rPr lang="en-US" sz="1600" dirty="0">
                <a:solidFill>
                  <a:srgbClr val="000000"/>
                </a:solidFill>
              </a:rPr>
              <a:t>When network traffic passes through an interface configured with an ACL, the router compares the information within the packet against each ACE, in sequential order, to determine if the packet matches one of the ACEs. This process is called packet filtering.</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Numbered and Named ACLs</a:t>
            </a:r>
          </a:p>
        </p:txBody>
      </p:sp>
      <p:sp>
        <p:nvSpPr>
          <p:cNvPr id="4" name="Content Placeholder 3">
            <a:extLst>
              <a:ext uri="{FF2B5EF4-FFF2-40B4-BE49-F238E27FC236}">
                <a16:creationId xmlns:a16="http://schemas.microsoft.com/office/drawing/2014/main" id="{32899492-07A1-FD4F-BB82-595FF422B2B7}"/>
              </a:ext>
            </a:extLst>
          </p:cNvPr>
          <p:cNvSpPr>
            <a:spLocks noGrp="1"/>
          </p:cNvSpPr>
          <p:nvPr>
            <p:ph idx="1"/>
          </p:nvPr>
        </p:nvSpPr>
        <p:spPr>
          <a:xfrm>
            <a:off x="431971" y="731838"/>
            <a:ext cx="8280057" cy="1053420"/>
          </a:xfrm>
        </p:spPr>
        <p:txBody>
          <a:bodyPr/>
          <a:lstStyle/>
          <a:p>
            <a:pPr marL="0" indent="0" algn="l"/>
            <a:r>
              <a:rPr lang="en-US" sz="1600" b="1" dirty="0">
                <a:solidFill>
                  <a:srgbClr val="000000"/>
                </a:solidFill>
              </a:rPr>
              <a:t>Numbered ACLs</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ACLs numbered 1-99, or 1300-1999 are standard ACLs, while ACLs numbered 100-199, or 2000-2699 are extended ACLs.</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171F2959-C9E6-6F45-9258-2B3BD9A8EF5D}"/>
              </a:ext>
            </a:extLst>
          </p:cNvPr>
          <p:cNvSpPr/>
          <p:nvPr/>
        </p:nvSpPr>
        <p:spPr>
          <a:xfrm>
            <a:off x="720400" y="2061130"/>
            <a:ext cx="7329488" cy="2123658"/>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access-list ?</a:t>
            </a:r>
          </a:p>
          <a:p>
            <a:r>
              <a:rPr lang="en-US" sz="1200" dirty="0">
                <a:solidFill>
                  <a:srgbClr val="DFDFDF"/>
                </a:solidFill>
                <a:latin typeface="Courier New" panose="02070309020205020404" pitchFamily="49" charset="0"/>
              </a:rPr>
              <a:t> &lt;1-99&gt; IP standard access list </a:t>
            </a:r>
          </a:p>
          <a:p>
            <a:r>
              <a:rPr lang="en-US" sz="1200" dirty="0">
                <a:solidFill>
                  <a:srgbClr val="DFDFDF"/>
                </a:solidFill>
                <a:latin typeface="Courier New" panose="02070309020205020404" pitchFamily="49" charset="0"/>
              </a:rPr>
              <a:t> &lt;100-199&gt; IP extended access list </a:t>
            </a:r>
          </a:p>
          <a:p>
            <a:r>
              <a:rPr lang="en-US" sz="1200" dirty="0">
                <a:solidFill>
                  <a:srgbClr val="DFDFDF"/>
                </a:solidFill>
                <a:latin typeface="Courier New" panose="02070309020205020404" pitchFamily="49" charset="0"/>
              </a:rPr>
              <a:t> &lt;1100-1199&gt; Extended 48-bit MAC address access list </a:t>
            </a:r>
          </a:p>
          <a:p>
            <a:r>
              <a:rPr lang="en-US" sz="1200" dirty="0">
                <a:solidFill>
                  <a:srgbClr val="DFDFDF"/>
                </a:solidFill>
                <a:latin typeface="Courier New" panose="02070309020205020404" pitchFamily="49" charset="0"/>
              </a:rPr>
              <a:t> &lt;1300-1999&gt; IP standard access list (expanded range) </a:t>
            </a:r>
          </a:p>
          <a:p>
            <a:r>
              <a:rPr lang="en-US" sz="1200" dirty="0">
                <a:solidFill>
                  <a:srgbClr val="DFDFDF"/>
                </a:solidFill>
                <a:latin typeface="Courier New" panose="02070309020205020404" pitchFamily="49" charset="0"/>
              </a:rPr>
              <a:t> &lt;200-299&gt; Protocol type-code access list </a:t>
            </a:r>
          </a:p>
          <a:p>
            <a:r>
              <a:rPr lang="en-US" sz="1200" dirty="0">
                <a:solidFill>
                  <a:srgbClr val="DFDFDF"/>
                </a:solidFill>
                <a:latin typeface="Courier New" panose="02070309020205020404" pitchFamily="49" charset="0"/>
              </a:rPr>
              <a:t> &lt;2000-2699&gt; IP extended access list (expanded range) </a:t>
            </a:r>
          </a:p>
          <a:p>
            <a:r>
              <a:rPr lang="en-US" sz="1200" dirty="0">
                <a:solidFill>
                  <a:srgbClr val="DFDFDF"/>
                </a:solidFill>
                <a:latin typeface="Courier New" panose="02070309020205020404" pitchFamily="49" charset="0"/>
              </a:rPr>
              <a:t> &lt;700-799&gt; 48-bit MAC address access list </a:t>
            </a:r>
          </a:p>
          <a:p>
            <a:r>
              <a:rPr lang="en-US" sz="1200" dirty="0">
                <a:solidFill>
                  <a:srgbClr val="DFDFDF"/>
                </a:solidFill>
                <a:latin typeface="Courier New" panose="02070309020205020404" pitchFamily="49" charset="0"/>
              </a:rPr>
              <a:t> rate-limit Simple rate-limit specific access list </a:t>
            </a:r>
          </a:p>
          <a:p>
            <a:r>
              <a:rPr lang="en-US" sz="1200" dirty="0">
                <a:solidFill>
                  <a:srgbClr val="DFDFDF"/>
                </a:solidFill>
                <a:latin typeface="Courier New" panose="02070309020205020404" pitchFamily="49" charset="0"/>
              </a:rPr>
              <a:t> template Enable IP template </a:t>
            </a:r>
            <a:r>
              <a:rPr lang="en-US" sz="1200" dirty="0" err="1">
                <a:solidFill>
                  <a:srgbClr val="DFDFDF"/>
                </a:solidFill>
                <a:latin typeface="Courier New" panose="02070309020205020404" pitchFamily="49" charset="0"/>
              </a:rPr>
              <a:t>acls</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Router(config)# </a:t>
            </a:r>
            <a:r>
              <a:rPr lang="en-US" sz="1200" b="1" dirty="0">
                <a:solidFill>
                  <a:srgbClr val="FFFFFF"/>
                </a:solidFill>
                <a:latin typeface="Courier New" panose="02070309020205020404" pitchFamily="49" charset="0"/>
              </a:rPr>
              <a:t>access-list  </a:t>
            </a:r>
            <a:endParaRPr lang="en-US" sz="1200" dirty="0"/>
          </a:p>
        </p:txBody>
      </p:sp>
    </p:spTree>
    <p:custDataLst>
      <p:tags r:id="rId1"/>
    </p:custDataLst>
    <p:extLst>
      <p:ext uri="{BB962C8B-B14F-4D97-AF65-F5344CB8AC3E}">
        <p14:creationId xmlns:p14="http://schemas.microsoft.com/office/powerpoint/2010/main" val="1205276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Numbered and Named ACLs (Cont.)</a:t>
            </a:r>
          </a:p>
        </p:txBody>
      </p:sp>
      <p:sp>
        <p:nvSpPr>
          <p:cNvPr id="4" name="Content Placeholder 3">
            <a:extLst>
              <a:ext uri="{FF2B5EF4-FFF2-40B4-BE49-F238E27FC236}">
                <a16:creationId xmlns:a16="http://schemas.microsoft.com/office/drawing/2014/main" id="{32899492-07A1-FD4F-BB82-595FF422B2B7}"/>
              </a:ext>
            </a:extLst>
          </p:cNvPr>
          <p:cNvSpPr>
            <a:spLocks noGrp="1"/>
          </p:cNvSpPr>
          <p:nvPr>
            <p:ph idx="1"/>
          </p:nvPr>
        </p:nvSpPr>
        <p:spPr>
          <a:xfrm>
            <a:off x="431971" y="731838"/>
            <a:ext cx="8280057" cy="1938792"/>
          </a:xfrm>
        </p:spPr>
        <p:txBody>
          <a:bodyPr/>
          <a:lstStyle/>
          <a:p>
            <a:pPr marL="0" indent="0" algn="l"/>
            <a:r>
              <a:rPr lang="en-US" sz="1600" b="1" dirty="0">
                <a:solidFill>
                  <a:srgbClr val="000000"/>
                </a:solidFill>
              </a:rPr>
              <a:t>Named ACLs</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Named ACLs are the preferred method to use when configuring ACLs. Specifically, standard and extended ACLs can be named to provide information about the purpose of the ACL. For example, naming an extended ACL FTP-FILTER is far better than having a numbered ACL 100.</a:t>
            </a:r>
          </a:p>
          <a:p>
            <a:pPr marL="342900" indent="-342900" algn="l">
              <a:buFont typeface="Arial" panose="020B0604020202020204" pitchFamily="34" charset="0"/>
              <a:buChar char="•"/>
            </a:pPr>
            <a:r>
              <a:rPr lang="en-US" sz="1600" dirty="0">
                <a:solidFill>
                  <a:srgbClr val="000000"/>
                </a:solidFill>
              </a:rPr>
              <a:t>The </a:t>
            </a:r>
            <a:r>
              <a:rPr lang="en-US" sz="1600" b="1" dirty="0" err="1">
                <a:solidFill>
                  <a:srgbClr val="000000"/>
                </a:solidFill>
              </a:rPr>
              <a:t>ip</a:t>
            </a:r>
            <a:r>
              <a:rPr lang="en-US" sz="1600" dirty="0">
                <a:solidFill>
                  <a:srgbClr val="000000"/>
                </a:solidFill>
              </a:rPr>
              <a:t> </a:t>
            </a:r>
            <a:r>
              <a:rPr lang="en-US" sz="1600" b="1" dirty="0">
                <a:solidFill>
                  <a:srgbClr val="000000"/>
                </a:solidFill>
              </a:rPr>
              <a:t>access-list</a:t>
            </a:r>
            <a:r>
              <a:rPr lang="en-US" sz="1600" dirty="0">
                <a:solidFill>
                  <a:srgbClr val="000000"/>
                </a:solidFill>
              </a:rPr>
              <a:t> global configuration command is used to create a named ACL, as shown in the following example.</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171F2959-C9E6-6F45-9258-2B3BD9A8EF5D}"/>
              </a:ext>
            </a:extLst>
          </p:cNvPr>
          <p:cNvSpPr/>
          <p:nvPr/>
        </p:nvSpPr>
        <p:spPr>
          <a:xfrm>
            <a:off x="593015" y="2796182"/>
            <a:ext cx="7752473" cy="954107"/>
          </a:xfrm>
          <a:prstGeom prst="rect">
            <a:avLst/>
          </a:prstGeom>
          <a:solidFill>
            <a:srgbClr val="000000"/>
          </a:solidFill>
        </p:spPr>
        <p:txBody>
          <a:bodyPr wrap="square">
            <a:spAutoFit/>
          </a:bodyPr>
          <a:lstStyle/>
          <a:p>
            <a:r>
              <a:rPr lang="en-US" sz="1400" dirty="0">
                <a:solidFill>
                  <a:schemeClr val="bg1"/>
                </a:solidFill>
                <a:latin typeface="Courier New" panose="02070309020205020404" pitchFamily="49" charset="0"/>
                <a:cs typeface="Courier New" panose="02070309020205020404" pitchFamily="49" charset="0"/>
              </a:rPr>
              <a:t>R1(config)# </a:t>
            </a:r>
            <a:r>
              <a:rPr lang="en-US" sz="1400" b="1" dirty="0" err="1">
                <a:solidFill>
                  <a:schemeClr val="bg1"/>
                </a:solidFill>
                <a:latin typeface="Courier New" panose="02070309020205020404" pitchFamily="49" charset="0"/>
                <a:cs typeface="Courier New" panose="02070309020205020404" pitchFamily="49" charset="0"/>
              </a:rPr>
              <a:t>ip</a:t>
            </a:r>
            <a:r>
              <a:rPr lang="en-US" sz="1400" b="1" dirty="0">
                <a:solidFill>
                  <a:schemeClr val="bg1"/>
                </a:solidFill>
                <a:latin typeface="Courier New" panose="02070309020205020404" pitchFamily="49" charset="0"/>
                <a:cs typeface="Courier New" panose="02070309020205020404" pitchFamily="49" charset="0"/>
              </a:rPr>
              <a:t> access-list extended FTP-FILTER </a:t>
            </a:r>
          </a:p>
          <a:p>
            <a:r>
              <a:rPr lang="en-US" sz="1400" dirty="0">
                <a:solidFill>
                  <a:schemeClr val="bg1"/>
                </a:solidFill>
                <a:latin typeface="Courier New" panose="02070309020205020404" pitchFamily="49" charset="0"/>
                <a:cs typeface="Courier New" panose="02070309020205020404" pitchFamily="49" charset="0"/>
              </a:rPr>
              <a:t>R1(config-</a:t>
            </a:r>
            <a:r>
              <a:rPr lang="en-US" sz="1400" dirty="0" err="1">
                <a:solidFill>
                  <a:schemeClr val="bg1"/>
                </a:solidFill>
                <a:latin typeface="Courier New" panose="02070309020205020404" pitchFamily="49" charset="0"/>
                <a:cs typeface="Courier New" panose="02070309020205020404" pitchFamily="49" charset="0"/>
              </a:rPr>
              <a:t>ext</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nacl</a:t>
            </a:r>
            <a:r>
              <a:rPr lang="en-US" sz="1400" dirty="0">
                <a:solidFill>
                  <a:schemeClr val="bg1"/>
                </a:solidFill>
                <a:latin typeface="Courier New" panose="02070309020205020404" pitchFamily="49" charset="0"/>
                <a:cs typeface="Courier New" panose="02070309020205020404" pitchFamily="49" charset="0"/>
              </a:rPr>
              <a:t>)# </a:t>
            </a:r>
            <a:r>
              <a:rPr lang="en-US" sz="1400" b="1" dirty="0">
                <a:solidFill>
                  <a:schemeClr val="bg1"/>
                </a:solidFill>
                <a:latin typeface="Courier New" panose="02070309020205020404" pitchFamily="49" charset="0"/>
                <a:cs typeface="Courier New" panose="02070309020205020404" pitchFamily="49" charset="0"/>
              </a:rPr>
              <a:t>permit </a:t>
            </a:r>
            <a:r>
              <a:rPr lang="en-US" sz="1400" b="1" dirty="0" err="1">
                <a:solidFill>
                  <a:schemeClr val="bg1"/>
                </a:solidFill>
                <a:latin typeface="Courier New" panose="02070309020205020404" pitchFamily="49" charset="0"/>
                <a:cs typeface="Courier New" panose="02070309020205020404" pitchFamily="49" charset="0"/>
              </a:rPr>
              <a:t>tcp</a:t>
            </a:r>
            <a:r>
              <a:rPr lang="en-US" sz="1400" b="1" dirty="0">
                <a:solidFill>
                  <a:schemeClr val="bg1"/>
                </a:solidFill>
                <a:latin typeface="Courier New" panose="02070309020205020404" pitchFamily="49" charset="0"/>
                <a:cs typeface="Courier New" panose="02070309020205020404" pitchFamily="49" charset="0"/>
              </a:rPr>
              <a:t> 192.168.10.0 0.0.0.255 any eq ftp </a:t>
            </a:r>
          </a:p>
          <a:p>
            <a:r>
              <a:rPr lang="en-US" sz="1400" dirty="0">
                <a:solidFill>
                  <a:schemeClr val="bg1"/>
                </a:solidFill>
                <a:latin typeface="Courier New" panose="02070309020205020404" pitchFamily="49" charset="0"/>
                <a:cs typeface="Courier New" panose="02070309020205020404" pitchFamily="49" charset="0"/>
              </a:rPr>
              <a:t>R1(config-</a:t>
            </a:r>
            <a:r>
              <a:rPr lang="en-US" sz="1400" dirty="0" err="1">
                <a:solidFill>
                  <a:schemeClr val="bg1"/>
                </a:solidFill>
                <a:latin typeface="Courier New" panose="02070309020205020404" pitchFamily="49" charset="0"/>
                <a:cs typeface="Courier New" panose="02070309020205020404" pitchFamily="49" charset="0"/>
              </a:rPr>
              <a:t>ext</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nacl</a:t>
            </a:r>
            <a:r>
              <a:rPr lang="en-US" sz="1400" dirty="0">
                <a:solidFill>
                  <a:schemeClr val="bg1"/>
                </a:solidFill>
                <a:latin typeface="Courier New" panose="02070309020205020404" pitchFamily="49" charset="0"/>
                <a:cs typeface="Courier New" panose="02070309020205020404" pitchFamily="49" charset="0"/>
              </a:rPr>
              <a:t>)# </a:t>
            </a:r>
            <a:r>
              <a:rPr lang="en-US" sz="1400" b="1" dirty="0">
                <a:solidFill>
                  <a:schemeClr val="bg1"/>
                </a:solidFill>
                <a:latin typeface="Courier New" panose="02070309020205020404" pitchFamily="49" charset="0"/>
                <a:cs typeface="Courier New" panose="02070309020205020404" pitchFamily="49" charset="0"/>
              </a:rPr>
              <a:t>permit </a:t>
            </a:r>
            <a:r>
              <a:rPr lang="en-US" sz="1400" b="1" dirty="0" err="1">
                <a:solidFill>
                  <a:schemeClr val="bg1"/>
                </a:solidFill>
                <a:latin typeface="Courier New" panose="02070309020205020404" pitchFamily="49" charset="0"/>
                <a:cs typeface="Courier New" panose="02070309020205020404" pitchFamily="49" charset="0"/>
              </a:rPr>
              <a:t>tcp</a:t>
            </a:r>
            <a:r>
              <a:rPr lang="en-US" sz="1400" b="1" dirty="0">
                <a:solidFill>
                  <a:schemeClr val="bg1"/>
                </a:solidFill>
                <a:latin typeface="Courier New" panose="02070309020205020404" pitchFamily="49" charset="0"/>
                <a:cs typeface="Courier New" panose="02070309020205020404" pitchFamily="49" charset="0"/>
              </a:rPr>
              <a:t> 192.168.10.0 0.0.0.255 any eq ftp-data </a:t>
            </a:r>
            <a:r>
              <a:rPr lang="en-US" sz="1400" dirty="0">
                <a:solidFill>
                  <a:schemeClr val="bg1"/>
                </a:solidFill>
                <a:latin typeface="Courier New" panose="02070309020205020404" pitchFamily="49" charset="0"/>
                <a:cs typeface="Courier New" panose="02070309020205020404" pitchFamily="49" charset="0"/>
              </a:rPr>
              <a:t>R1(config-</a:t>
            </a:r>
            <a:r>
              <a:rPr lang="en-US" sz="1400" dirty="0" err="1">
                <a:solidFill>
                  <a:schemeClr val="bg1"/>
                </a:solidFill>
                <a:latin typeface="Courier New" panose="02070309020205020404" pitchFamily="49" charset="0"/>
                <a:cs typeface="Courier New" panose="02070309020205020404" pitchFamily="49" charset="0"/>
              </a:rPr>
              <a:t>ext</a:t>
            </a:r>
            <a:r>
              <a:rPr lang="en-US" sz="1400" dirty="0">
                <a:solidFill>
                  <a:schemeClr val="bg1"/>
                </a:solidFill>
                <a:latin typeface="Courier New" panose="02070309020205020404" pitchFamily="49" charset="0"/>
                <a:cs typeface="Courier New" panose="02070309020205020404" pitchFamily="49" charset="0"/>
              </a:rPr>
              <a:t>-</a:t>
            </a:r>
            <a:r>
              <a:rPr lang="en-US" sz="1400" dirty="0" err="1">
                <a:solidFill>
                  <a:schemeClr val="bg1"/>
                </a:solidFill>
                <a:latin typeface="Courier New" panose="02070309020205020404" pitchFamily="49" charset="0"/>
                <a:cs typeface="Courier New" panose="02070309020205020404" pitchFamily="49" charset="0"/>
              </a:rPr>
              <a:t>nacl</a:t>
            </a:r>
            <a:r>
              <a:rPr lang="en-US" sz="1400" dirty="0">
                <a:solidFill>
                  <a:schemeClr val="bg1"/>
                </a:solidFill>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2553888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Where to Place ACLs</a:t>
            </a:r>
          </a:p>
        </p:txBody>
      </p:sp>
      <p:sp>
        <p:nvSpPr>
          <p:cNvPr id="5" name="Content Placeholder 4">
            <a:extLst>
              <a:ext uri="{FF2B5EF4-FFF2-40B4-BE49-F238E27FC236}">
                <a16:creationId xmlns:a16="http://schemas.microsoft.com/office/drawing/2014/main" id="{2F40977E-DB10-7B46-B4C6-62E17DBF1187}"/>
              </a:ext>
            </a:extLst>
          </p:cNvPr>
          <p:cNvSpPr>
            <a:spLocks noGrp="1"/>
          </p:cNvSpPr>
          <p:nvPr>
            <p:ph idx="1"/>
          </p:nvPr>
        </p:nvSpPr>
        <p:spPr>
          <a:xfrm>
            <a:off x="474663" y="731837"/>
            <a:ext cx="3950582" cy="3689897"/>
          </a:xfrm>
        </p:spPr>
        <p:txBody>
          <a:bodyPr/>
          <a:lstStyle/>
          <a:p>
            <a:pPr marL="342900" indent="-342900" algn="l">
              <a:buFont typeface="Arial" panose="020B0604020202020204" pitchFamily="34" charset="0"/>
              <a:buChar char="•"/>
            </a:pPr>
            <a:r>
              <a:rPr lang="en-US" sz="1600" dirty="0">
                <a:solidFill>
                  <a:srgbClr val="000000"/>
                </a:solidFill>
              </a:rPr>
              <a:t>Every ACL should be placed where it has the greatest impact on efficiency.</a:t>
            </a:r>
          </a:p>
          <a:p>
            <a:pPr marL="342900" indent="-342900" algn="l">
              <a:buFont typeface="Arial" panose="020B0604020202020204" pitchFamily="34" charset="0"/>
              <a:buChar char="•"/>
            </a:pPr>
            <a:r>
              <a:rPr lang="en-US" sz="1600" dirty="0">
                <a:solidFill>
                  <a:srgbClr val="000000"/>
                </a:solidFill>
              </a:rPr>
              <a:t>Extended ACLs should be located as close as possible to the source of the traffic to be filtered.</a:t>
            </a:r>
          </a:p>
          <a:p>
            <a:pPr marL="342900" indent="-342900" algn="l">
              <a:buFont typeface="Arial" panose="020B0604020202020204" pitchFamily="34" charset="0"/>
              <a:buChar char="•"/>
            </a:pPr>
            <a:r>
              <a:rPr lang="en-US" sz="1600" dirty="0">
                <a:solidFill>
                  <a:srgbClr val="000000"/>
                </a:solidFill>
              </a:rPr>
              <a:t>Standard ACLs should be located as close to the destination as possible. </a:t>
            </a:r>
          </a:p>
        </p:txBody>
      </p:sp>
      <p:pic>
        <p:nvPicPr>
          <p:cNvPr id="8" name="Picture 7">
            <a:extLst>
              <a:ext uri="{FF2B5EF4-FFF2-40B4-BE49-F238E27FC236}">
                <a16:creationId xmlns:a16="http://schemas.microsoft.com/office/drawing/2014/main" id="{A9404B20-D4D7-7444-A2E1-081828A6EE02}"/>
              </a:ext>
            </a:extLst>
          </p:cNvPr>
          <p:cNvPicPr>
            <a:picLocks noChangeAspect="1"/>
          </p:cNvPicPr>
          <p:nvPr/>
        </p:nvPicPr>
        <p:blipFill>
          <a:blip r:embed="rId4"/>
          <a:stretch>
            <a:fillRect/>
          </a:stretch>
        </p:blipFill>
        <p:spPr>
          <a:xfrm>
            <a:off x="4572000" y="1054902"/>
            <a:ext cx="4445168" cy="3043767"/>
          </a:xfrm>
          <a:prstGeom prst="rect">
            <a:avLst/>
          </a:prstGeom>
        </p:spPr>
      </p:pic>
    </p:spTree>
    <p:custDataLst>
      <p:tags r:id="rId1"/>
    </p:custDataLst>
    <p:extLst>
      <p:ext uri="{BB962C8B-B14F-4D97-AF65-F5344CB8AC3E}">
        <p14:creationId xmlns:p14="http://schemas.microsoft.com/office/powerpoint/2010/main" val="418849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Where to Place ACLs (Cont.)</a:t>
            </a:r>
          </a:p>
        </p:txBody>
      </p:sp>
      <p:graphicFrame>
        <p:nvGraphicFramePr>
          <p:cNvPr id="6" name="Content Placeholder 5">
            <a:extLst>
              <a:ext uri="{FF2B5EF4-FFF2-40B4-BE49-F238E27FC236}">
                <a16:creationId xmlns:a16="http://schemas.microsoft.com/office/drawing/2014/main" id="{59E6494A-3D68-104F-B3BE-CB84E1B89184}"/>
              </a:ext>
            </a:extLst>
          </p:cNvPr>
          <p:cNvGraphicFramePr>
            <a:graphicFrameLocks noGrp="1"/>
          </p:cNvGraphicFramePr>
          <p:nvPr>
            <p:ph idx="1"/>
            <p:extLst>
              <p:ext uri="{D42A27DB-BD31-4B8C-83A1-F6EECF244321}">
                <p14:modId xmlns:p14="http://schemas.microsoft.com/office/powerpoint/2010/main" val="585314733"/>
              </p:ext>
            </p:extLst>
          </p:nvPr>
        </p:nvGraphicFramePr>
        <p:xfrm>
          <a:off x="431800" y="1240657"/>
          <a:ext cx="8280400" cy="3003550"/>
        </p:xfrm>
        <a:graphic>
          <a:graphicData uri="http://schemas.openxmlformats.org/drawingml/2006/table">
            <a:tbl>
              <a:tblPr firstRow="1" bandRow="1">
                <a:tableStyleId>{5C22544A-7EE6-4342-B048-85BDC9FD1C3A}</a:tableStyleId>
              </a:tblPr>
              <a:tblGrid>
                <a:gridCol w="3620911">
                  <a:extLst>
                    <a:ext uri="{9D8B030D-6E8A-4147-A177-3AD203B41FA5}">
                      <a16:colId xmlns:a16="http://schemas.microsoft.com/office/drawing/2014/main" val="2547512192"/>
                    </a:ext>
                  </a:extLst>
                </a:gridCol>
                <a:gridCol w="4659489">
                  <a:extLst>
                    <a:ext uri="{9D8B030D-6E8A-4147-A177-3AD203B41FA5}">
                      <a16:colId xmlns:a16="http://schemas.microsoft.com/office/drawing/2014/main" val="2374889655"/>
                    </a:ext>
                  </a:extLst>
                </a:gridCol>
              </a:tblGrid>
              <a:tr h="370840">
                <a:tc>
                  <a:txBody>
                    <a:bodyPr/>
                    <a:lstStyle/>
                    <a:p>
                      <a:pPr algn="l" fontAlgn="ctr"/>
                      <a:r>
                        <a:rPr lang="en-US" sz="1400" b="1" dirty="0">
                          <a:effectLst/>
                        </a:rPr>
                        <a:t>Factors Influencing ACL Placement</a:t>
                      </a:r>
                      <a:endParaRPr lang="en-US" sz="1400" dirty="0">
                        <a:effectLst/>
                      </a:endParaRPr>
                    </a:p>
                  </a:txBody>
                  <a:tcPr marL="47625" marR="47625" marT="47625" marB="47625" anchor="ctr"/>
                </a:tc>
                <a:tc>
                  <a:txBody>
                    <a:bodyPr/>
                    <a:lstStyle/>
                    <a:p>
                      <a:pPr algn="l" fontAlgn="ctr"/>
                      <a:r>
                        <a:rPr lang="en-US" sz="1400" b="1">
                          <a:effectLst/>
                        </a:rPr>
                        <a:t>Explanation</a:t>
                      </a:r>
                      <a:endParaRPr lang="en-US" sz="1400">
                        <a:effectLst/>
                      </a:endParaRPr>
                    </a:p>
                  </a:txBody>
                  <a:tcPr marL="47625" marR="47625" marT="47625" marB="47625" anchor="ctr"/>
                </a:tc>
                <a:extLst>
                  <a:ext uri="{0D108BD9-81ED-4DB2-BD59-A6C34878D82A}">
                    <a16:rowId xmlns:a16="http://schemas.microsoft.com/office/drawing/2014/main" val="3900911890"/>
                  </a:ext>
                </a:extLst>
              </a:tr>
              <a:tr h="370840">
                <a:tc>
                  <a:txBody>
                    <a:bodyPr/>
                    <a:lstStyle/>
                    <a:p>
                      <a:pPr fontAlgn="ctr"/>
                      <a:r>
                        <a:rPr lang="en-US" sz="1400" b="1">
                          <a:effectLst/>
                        </a:rPr>
                        <a:t>The extent of organizational control</a:t>
                      </a:r>
                      <a:endParaRPr lang="en-US" sz="1400" b="0">
                        <a:effectLst/>
                      </a:endParaRPr>
                    </a:p>
                  </a:txBody>
                  <a:tcPr marL="47625" marR="47625" marT="47625" marB="47625" anchor="ctr"/>
                </a:tc>
                <a:tc>
                  <a:txBody>
                    <a:bodyPr/>
                    <a:lstStyle/>
                    <a:p>
                      <a:pPr fontAlgn="ctr"/>
                      <a:r>
                        <a:rPr lang="en-US" sz="1400" b="0">
                          <a:effectLst/>
                        </a:rPr>
                        <a:t>Placement of the ACL can depend on whether or not the organization has control of both the source and destination networks.</a:t>
                      </a:r>
                    </a:p>
                  </a:txBody>
                  <a:tcPr marL="47625" marR="47625" marT="47625" marB="47625" anchor="ctr"/>
                </a:tc>
                <a:extLst>
                  <a:ext uri="{0D108BD9-81ED-4DB2-BD59-A6C34878D82A}">
                    <a16:rowId xmlns:a16="http://schemas.microsoft.com/office/drawing/2014/main" val="698838820"/>
                  </a:ext>
                </a:extLst>
              </a:tr>
              <a:tr h="370840">
                <a:tc>
                  <a:txBody>
                    <a:bodyPr/>
                    <a:lstStyle/>
                    <a:p>
                      <a:pPr fontAlgn="ctr"/>
                      <a:r>
                        <a:rPr lang="en-US" sz="1400" b="1">
                          <a:effectLst/>
                        </a:rPr>
                        <a:t>Bandwidth of the networks involved</a:t>
                      </a:r>
                      <a:endParaRPr lang="en-US" sz="1400" b="0">
                        <a:effectLst/>
                      </a:endParaRPr>
                    </a:p>
                  </a:txBody>
                  <a:tcPr marL="47625" marR="47625" marT="47625" marB="47625" anchor="ctr"/>
                </a:tc>
                <a:tc>
                  <a:txBody>
                    <a:bodyPr/>
                    <a:lstStyle/>
                    <a:p>
                      <a:pPr fontAlgn="ctr"/>
                      <a:r>
                        <a:rPr lang="en-US" sz="1400" b="0">
                          <a:effectLst/>
                        </a:rPr>
                        <a:t>It may be desirable to filter unwanted traffic at the source to prevent transmission of bandwidth-consuming traffic.</a:t>
                      </a:r>
                    </a:p>
                  </a:txBody>
                  <a:tcPr marL="47625" marR="47625" marT="47625" marB="47625" anchor="ctr"/>
                </a:tc>
                <a:extLst>
                  <a:ext uri="{0D108BD9-81ED-4DB2-BD59-A6C34878D82A}">
                    <a16:rowId xmlns:a16="http://schemas.microsoft.com/office/drawing/2014/main" val="3138060137"/>
                  </a:ext>
                </a:extLst>
              </a:tr>
              <a:tr h="370840">
                <a:tc>
                  <a:txBody>
                    <a:bodyPr/>
                    <a:lstStyle/>
                    <a:p>
                      <a:pPr fontAlgn="ctr"/>
                      <a:r>
                        <a:rPr lang="en-US" sz="1400" b="1">
                          <a:effectLst/>
                        </a:rPr>
                        <a:t>Ease of configuration</a:t>
                      </a:r>
                      <a:endParaRPr lang="en-US" sz="1400" b="0">
                        <a:effectLst/>
                      </a:endParaRPr>
                    </a:p>
                  </a:txBody>
                  <a:tcPr marL="47625" marR="47625" marT="47625" marB="47625" anchor="ctr"/>
                </a:tc>
                <a:tc>
                  <a:txBody>
                    <a:bodyPr/>
                    <a:lstStyle/>
                    <a:p>
                      <a:pPr fontAlgn="ctr">
                        <a:buFont typeface="Arial" panose="020B0604020202020204" pitchFamily="34" charset="0"/>
                        <a:buChar char="•"/>
                      </a:pPr>
                      <a:r>
                        <a:rPr lang="en-US" sz="1400" b="0" dirty="0">
                          <a:effectLst/>
                        </a:rPr>
                        <a:t>It may be easier to implement an ACL at the destination, but traffic will use bandwidth unnecessarily.</a:t>
                      </a:r>
                    </a:p>
                    <a:p>
                      <a:pPr fontAlgn="ctr">
                        <a:buFont typeface="Arial" panose="020B0604020202020204" pitchFamily="34" charset="0"/>
                        <a:buChar char="•"/>
                      </a:pPr>
                      <a:r>
                        <a:rPr lang="en-US" sz="1400" b="0" dirty="0">
                          <a:effectLst/>
                        </a:rPr>
                        <a:t>An extended ACL could be used on each router where the traffic originated. This would save bandwidth by filtering the traffic at the source, but it would require creating extended ACLs on multiple routers.</a:t>
                      </a:r>
                    </a:p>
                  </a:txBody>
                  <a:tcPr marL="47625" marR="47625" marT="47625" marB="47625" anchor="ctr"/>
                </a:tc>
                <a:extLst>
                  <a:ext uri="{0D108BD9-81ED-4DB2-BD59-A6C34878D82A}">
                    <a16:rowId xmlns:a16="http://schemas.microsoft.com/office/drawing/2014/main" val="1061477008"/>
                  </a:ext>
                </a:extLst>
              </a:tr>
            </a:tbl>
          </a:graphicData>
        </a:graphic>
      </p:graphicFrame>
    </p:spTree>
    <p:custDataLst>
      <p:tags r:id="rId1"/>
    </p:custDataLst>
    <p:extLst>
      <p:ext uri="{BB962C8B-B14F-4D97-AF65-F5344CB8AC3E}">
        <p14:creationId xmlns:p14="http://schemas.microsoft.com/office/powerpoint/2010/main" val="287051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Standard ACL Placement Example</a:t>
            </a:r>
          </a:p>
        </p:txBody>
      </p:sp>
      <p:sp>
        <p:nvSpPr>
          <p:cNvPr id="4" name="Content Placeholder 3">
            <a:extLst>
              <a:ext uri="{FF2B5EF4-FFF2-40B4-BE49-F238E27FC236}">
                <a16:creationId xmlns:a16="http://schemas.microsoft.com/office/drawing/2014/main" id="{1A6CB395-1298-194E-B43A-F3E254D84166}"/>
              </a:ext>
            </a:extLst>
          </p:cNvPr>
          <p:cNvSpPr>
            <a:spLocks noGrp="1"/>
          </p:cNvSpPr>
          <p:nvPr>
            <p:ph idx="1"/>
          </p:nvPr>
        </p:nvSpPr>
        <p:spPr>
          <a:xfrm>
            <a:off x="474662" y="731837"/>
            <a:ext cx="3465160" cy="3689897"/>
          </a:xfrm>
        </p:spPr>
        <p:txBody>
          <a:bodyPr/>
          <a:lstStyle/>
          <a:p>
            <a:pPr marL="0" indent="0" algn="l"/>
            <a:r>
              <a:rPr lang="en-US" sz="1600" dirty="0">
                <a:solidFill>
                  <a:srgbClr val="000000"/>
                </a:solidFill>
              </a:rPr>
              <a:t>In the figure, the administrator wants to prevent traffic originating in the 192.168.10.0/24 network from reaching the 192.168.30.0/24 network.</a:t>
            </a:r>
          </a:p>
          <a:p>
            <a:pPr marL="0" indent="0" algn="l"/>
            <a:endParaRPr lang="en-US" sz="1600" dirty="0">
              <a:solidFill>
                <a:srgbClr val="000000"/>
              </a:solidFill>
            </a:endParaRPr>
          </a:p>
          <a:p>
            <a:pPr marL="0" indent="0" algn="l"/>
            <a:r>
              <a:rPr lang="en-US" sz="1600" dirty="0">
                <a:solidFill>
                  <a:srgbClr val="000000"/>
                </a:solidFill>
              </a:rPr>
              <a:t>Following the basic placement guidelines, the administrator would place a standard ACL on router R3. </a:t>
            </a:r>
          </a:p>
        </p:txBody>
      </p:sp>
      <p:pic>
        <p:nvPicPr>
          <p:cNvPr id="7" name="Picture 6">
            <a:extLst>
              <a:ext uri="{FF2B5EF4-FFF2-40B4-BE49-F238E27FC236}">
                <a16:creationId xmlns:a16="http://schemas.microsoft.com/office/drawing/2014/main" id="{AE134E9C-D50A-A747-AB42-4921CC0486C1}"/>
              </a:ext>
            </a:extLst>
          </p:cNvPr>
          <p:cNvPicPr>
            <a:picLocks noChangeAspect="1"/>
          </p:cNvPicPr>
          <p:nvPr/>
        </p:nvPicPr>
        <p:blipFill>
          <a:blip r:embed="rId4"/>
          <a:stretch>
            <a:fillRect/>
          </a:stretch>
        </p:blipFill>
        <p:spPr>
          <a:xfrm>
            <a:off x="3939822" y="947296"/>
            <a:ext cx="4823027" cy="3258979"/>
          </a:xfrm>
          <a:prstGeom prst="rect">
            <a:avLst/>
          </a:prstGeom>
        </p:spPr>
      </p:pic>
    </p:spTree>
    <p:custDataLst>
      <p:tags r:id="rId1"/>
    </p:custDataLst>
    <p:extLst>
      <p:ext uri="{BB962C8B-B14F-4D97-AF65-F5344CB8AC3E}">
        <p14:creationId xmlns:p14="http://schemas.microsoft.com/office/powerpoint/2010/main" val="61236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Standard ACL Placement Example (Cont.)</a:t>
            </a:r>
          </a:p>
        </p:txBody>
      </p:sp>
      <p:sp>
        <p:nvSpPr>
          <p:cNvPr id="4" name="Content Placeholder 3">
            <a:extLst>
              <a:ext uri="{FF2B5EF4-FFF2-40B4-BE49-F238E27FC236}">
                <a16:creationId xmlns:a16="http://schemas.microsoft.com/office/drawing/2014/main" id="{1A6CB395-1298-194E-B43A-F3E254D84166}"/>
              </a:ext>
            </a:extLst>
          </p:cNvPr>
          <p:cNvSpPr>
            <a:spLocks noGrp="1"/>
          </p:cNvSpPr>
          <p:nvPr>
            <p:ph idx="1"/>
          </p:nvPr>
        </p:nvSpPr>
        <p:spPr>
          <a:xfrm>
            <a:off x="474663" y="731837"/>
            <a:ext cx="4097338" cy="3689897"/>
          </a:xfrm>
        </p:spPr>
        <p:txBody>
          <a:bodyPr/>
          <a:lstStyle/>
          <a:p>
            <a:pPr marL="0" indent="0" algn="l"/>
            <a:r>
              <a:rPr lang="en-US" sz="1600" dirty="0">
                <a:solidFill>
                  <a:srgbClr val="000000"/>
                </a:solidFill>
              </a:rPr>
              <a:t>There are two possible interfaces on R3 to apply the standard ACL:</a:t>
            </a:r>
          </a:p>
          <a:p>
            <a:pPr marL="342900" indent="-342900" algn="l">
              <a:buFont typeface="Arial" panose="020B0604020202020204" pitchFamily="34" charset="0"/>
              <a:buChar char="•"/>
            </a:pPr>
            <a:r>
              <a:rPr lang="en-US" sz="1400" b="1" dirty="0">
                <a:solidFill>
                  <a:srgbClr val="000000"/>
                </a:solidFill>
              </a:rPr>
              <a:t>R3 S0/1/1 interface</a:t>
            </a:r>
            <a:r>
              <a:rPr lang="en-US" sz="1400" dirty="0">
                <a:solidFill>
                  <a:srgbClr val="000000"/>
                </a:solidFill>
              </a:rPr>
              <a:t> </a:t>
            </a:r>
            <a:r>
              <a:rPr lang="en-US" sz="1400" b="1" dirty="0">
                <a:solidFill>
                  <a:srgbClr val="000000"/>
                </a:solidFill>
              </a:rPr>
              <a:t>(inbound)</a:t>
            </a:r>
            <a:r>
              <a:rPr lang="en-US" sz="1400" dirty="0">
                <a:solidFill>
                  <a:srgbClr val="000000"/>
                </a:solidFill>
              </a:rPr>
              <a:t> - The standard ACL can be applied inbound on the R3 S0/1/1 interface to deny traffic from .10 network. However, it would also filter .10 traffic to the 192.168.31.0/24 (.31 in this example) network. Therefore, the standard ACL should not be applied to this interface.</a:t>
            </a:r>
          </a:p>
          <a:p>
            <a:pPr marL="342900" indent="-342900" algn="l">
              <a:buFont typeface="Arial" panose="020B0604020202020204" pitchFamily="34" charset="0"/>
              <a:buChar char="•"/>
            </a:pPr>
            <a:r>
              <a:rPr lang="en-US" sz="1400" b="1" dirty="0">
                <a:solidFill>
                  <a:srgbClr val="000000"/>
                </a:solidFill>
              </a:rPr>
              <a:t>R3 G0/0 interface</a:t>
            </a:r>
            <a:r>
              <a:rPr lang="en-US" sz="1400" dirty="0">
                <a:solidFill>
                  <a:srgbClr val="000000"/>
                </a:solidFill>
              </a:rPr>
              <a:t> </a:t>
            </a:r>
            <a:r>
              <a:rPr lang="en-US" sz="1400" b="1" dirty="0">
                <a:solidFill>
                  <a:srgbClr val="000000"/>
                </a:solidFill>
              </a:rPr>
              <a:t>(outbound)</a:t>
            </a:r>
            <a:r>
              <a:rPr lang="en-US" sz="1400" dirty="0">
                <a:solidFill>
                  <a:srgbClr val="000000"/>
                </a:solidFill>
              </a:rPr>
              <a:t> - The standard ACL can be applied outbound on the R3 G0/0/0 interface. This will not affect other networks that are reachable by R3. Packets from .10 network will still be able to reach the .31 network. This is the best interface to place the standard ACL to meet the traffic requirements.</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0632ED12-CB09-4110-8785-464D2A510892}"/>
              </a:ext>
            </a:extLst>
          </p:cNvPr>
          <p:cNvPicPr>
            <a:picLocks noChangeAspect="1"/>
          </p:cNvPicPr>
          <p:nvPr/>
        </p:nvPicPr>
        <p:blipFill>
          <a:blip r:embed="rId4"/>
          <a:stretch>
            <a:fillRect/>
          </a:stretch>
        </p:blipFill>
        <p:spPr>
          <a:xfrm>
            <a:off x="4572000" y="1253612"/>
            <a:ext cx="4196507" cy="2838346"/>
          </a:xfrm>
          <a:prstGeom prst="rect">
            <a:avLst/>
          </a:prstGeom>
        </p:spPr>
      </p:pic>
    </p:spTree>
    <p:custDataLst>
      <p:tags r:id="rId1"/>
    </p:custDataLst>
    <p:extLst>
      <p:ext uri="{BB962C8B-B14F-4D97-AF65-F5344CB8AC3E}">
        <p14:creationId xmlns:p14="http://schemas.microsoft.com/office/powerpoint/2010/main" val="2663240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Extended ACL Placement Example</a:t>
            </a:r>
          </a:p>
        </p:txBody>
      </p:sp>
      <p:sp>
        <p:nvSpPr>
          <p:cNvPr id="5" name="Content Placeholder 4">
            <a:extLst>
              <a:ext uri="{FF2B5EF4-FFF2-40B4-BE49-F238E27FC236}">
                <a16:creationId xmlns:a16="http://schemas.microsoft.com/office/drawing/2014/main" id="{8C29435F-8456-FC4A-9378-9591DF359F98}"/>
              </a:ext>
            </a:extLst>
          </p:cNvPr>
          <p:cNvSpPr>
            <a:spLocks noGrp="1"/>
          </p:cNvSpPr>
          <p:nvPr>
            <p:ph idx="1"/>
          </p:nvPr>
        </p:nvSpPr>
        <p:spPr>
          <a:xfrm>
            <a:off x="282349" y="731837"/>
            <a:ext cx="4391251" cy="3689897"/>
          </a:xfrm>
        </p:spPr>
        <p:txBody>
          <a:bodyPr/>
          <a:lstStyle/>
          <a:p>
            <a:pPr marL="342900" indent="-342900" algn="l">
              <a:buFont typeface="Arial" panose="020B0604020202020204" pitchFamily="34" charset="0"/>
              <a:buChar char="•"/>
            </a:pPr>
            <a:r>
              <a:rPr lang="en-US" sz="1600" dirty="0">
                <a:solidFill>
                  <a:srgbClr val="000000"/>
                </a:solidFill>
              </a:rPr>
              <a:t>Extended ACLs should be located as close to the source as possible.</a:t>
            </a:r>
          </a:p>
          <a:p>
            <a:pPr marL="342900" indent="-342900" algn="l">
              <a:buFont typeface="Arial" panose="020B0604020202020204" pitchFamily="34" charset="0"/>
              <a:buChar char="•"/>
            </a:pPr>
            <a:r>
              <a:rPr lang="en-US" sz="1600" dirty="0">
                <a:solidFill>
                  <a:srgbClr val="000000"/>
                </a:solidFill>
              </a:rPr>
              <a:t>However, the organization can only place ACLs on devices that they control. Therefore, the extended ACL placement must be determined in the context of where organizational control extends.</a:t>
            </a:r>
          </a:p>
          <a:p>
            <a:pPr marL="342900" indent="-342900" algn="l">
              <a:buFont typeface="Arial" panose="020B0604020202020204" pitchFamily="34" charset="0"/>
              <a:buChar char="•"/>
            </a:pPr>
            <a:r>
              <a:rPr lang="en-US" sz="1600" dirty="0">
                <a:solidFill>
                  <a:srgbClr val="000000"/>
                </a:solidFill>
              </a:rPr>
              <a:t>In the figure, for example, Company A wants to deny Telnet and FTP traffic to Company B’s 192.168.30.0/24 network from their 192.168.11.0/24 network, while permitting all other traffic.</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3E8A81FF-B9D5-D64A-AF48-208DCD6F84C4}"/>
              </a:ext>
            </a:extLst>
          </p:cNvPr>
          <p:cNvPicPr>
            <a:picLocks noChangeAspect="1"/>
          </p:cNvPicPr>
          <p:nvPr/>
        </p:nvPicPr>
        <p:blipFill>
          <a:blip r:embed="rId4"/>
          <a:stretch>
            <a:fillRect/>
          </a:stretch>
        </p:blipFill>
        <p:spPr>
          <a:xfrm>
            <a:off x="4572000" y="1049257"/>
            <a:ext cx="4391251" cy="3055056"/>
          </a:xfrm>
          <a:prstGeom prst="rect">
            <a:avLst/>
          </a:prstGeom>
        </p:spPr>
      </p:pic>
    </p:spTree>
    <p:custDataLst>
      <p:tags r:id="rId1"/>
    </p:custDataLst>
    <p:extLst>
      <p:ext uri="{BB962C8B-B14F-4D97-AF65-F5344CB8AC3E}">
        <p14:creationId xmlns:p14="http://schemas.microsoft.com/office/powerpoint/2010/main" val="3946700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IPv4 ACLs</a:t>
            </a:r>
            <a:br>
              <a:rPr lang="en-US" dirty="0"/>
            </a:br>
            <a:r>
              <a:rPr lang="en-US" sz="2400" dirty="0"/>
              <a:t>Extended ACL Placement Example (Cont.)</a:t>
            </a:r>
          </a:p>
        </p:txBody>
      </p:sp>
      <p:sp>
        <p:nvSpPr>
          <p:cNvPr id="4" name="Content Placeholder 3">
            <a:extLst>
              <a:ext uri="{FF2B5EF4-FFF2-40B4-BE49-F238E27FC236}">
                <a16:creationId xmlns:a16="http://schemas.microsoft.com/office/drawing/2014/main" id="{30A5D18E-D7A8-7548-988C-C4ED8FC9E574}"/>
              </a:ext>
            </a:extLst>
          </p:cNvPr>
          <p:cNvSpPr>
            <a:spLocks noGrp="1"/>
          </p:cNvSpPr>
          <p:nvPr>
            <p:ph idx="1"/>
          </p:nvPr>
        </p:nvSpPr>
        <p:spPr>
          <a:xfrm>
            <a:off x="245709" y="731837"/>
            <a:ext cx="4525394" cy="3689897"/>
          </a:xfrm>
        </p:spPr>
        <p:txBody>
          <a:bodyPr/>
          <a:lstStyle/>
          <a:p>
            <a:pPr marL="0" indent="0" algn="l"/>
            <a:r>
              <a:rPr lang="en-US" sz="1400" dirty="0">
                <a:solidFill>
                  <a:srgbClr val="000000"/>
                </a:solidFill>
              </a:rPr>
              <a:t>An extended ACL on R3 would accomplish the task, but the administrator does not control R3. In addition, this solution allows unwanted traffic to cross the entire network, only to be blocked at the destination.</a:t>
            </a:r>
          </a:p>
          <a:p>
            <a:pPr marL="0" indent="0" algn="l"/>
            <a:r>
              <a:rPr lang="en-US" sz="1400" dirty="0">
                <a:solidFill>
                  <a:srgbClr val="000000"/>
                </a:solidFill>
              </a:rPr>
              <a:t>The solution is to place an extended ACL on R1 that specifies both source and destination addresses.</a:t>
            </a:r>
          </a:p>
          <a:p>
            <a:pPr marL="0" indent="0" algn="l"/>
            <a:r>
              <a:rPr lang="en-US" sz="1400" dirty="0">
                <a:solidFill>
                  <a:srgbClr val="000000"/>
                </a:solidFill>
              </a:rPr>
              <a:t>There are two possible interfaces on R1 to apply the extended ACL:</a:t>
            </a:r>
          </a:p>
          <a:p>
            <a:pPr marL="171450" indent="-171450" algn="l">
              <a:buFont typeface="Arial" panose="020B0604020202020204" pitchFamily="34" charset="0"/>
              <a:buChar char="•"/>
            </a:pPr>
            <a:r>
              <a:rPr lang="en-US" sz="1200" b="1" dirty="0">
                <a:solidFill>
                  <a:srgbClr val="000000"/>
                </a:solidFill>
              </a:rPr>
              <a:t>R1 S0/1/0 interface (outbound)</a:t>
            </a:r>
            <a:r>
              <a:rPr lang="en-US" sz="1200" dirty="0">
                <a:solidFill>
                  <a:srgbClr val="000000"/>
                </a:solidFill>
              </a:rPr>
              <a:t> - The extended ACL can be applied outbound on the S0/1/0 interface. This solution will process all packets leaving R1 including packets from 192.168.10.0/24.</a:t>
            </a:r>
          </a:p>
          <a:p>
            <a:pPr marL="171450" indent="-171450" algn="l">
              <a:buFont typeface="Arial" panose="020B0604020202020204" pitchFamily="34" charset="0"/>
              <a:buChar char="•"/>
            </a:pPr>
            <a:r>
              <a:rPr lang="en-US" sz="1200" b="1" dirty="0">
                <a:solidFill>
                  <a:srgbClr val="000000"/>
                </a:solidFill>
              </a:rPr>
              <a:t>R1 G0/0/1 interface (inbound)</a:t>
            </a:r>
            <a:r>
              <a:rPr lang="en-US" sz="1200" dirty="0">
                <a:solidFill>
                  <a:srgbClr val="000000"/>
                </a:solidFill>
              </a:rPr>
              <a:t> - The extended ACL can be applied inbound on the G0/0/1 and only packets from the 192.168.11.0/24 network are subject to ACL processing on R1. Because the filter is to be limited to only those packets leaving the 192.168.11.0/24 network, applying the extended ACL to G0/1 is the best solution.</a:t>
            </a:r>
          </a:p>
          <a:p>
            <a:pPr marL="342900" indent="-34290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036CD542-8B2A-487C-BF2F-30E811FB2378}"/>
              </a:ext>
            </a:extLst>
          </p:cNvPr>
          <p:cNvPicPr>
            <a:picLocks noChangeAspect="1"/>
          </p:cNvPicPr>
          <p:nvPr/>
        </p:nvPicPr>
        <p:blipFill>
          <a:blip r:embed="rId4"/>
          <a:stretch>
            <a:fillRect/>
          </a:stretch>
        </p:blipFill>
        <p:spPr>
          <a:xfrm>
            <a:off x="4915739" y="1156465"/>
            <a:ext cx="4067883" cy="2830569"/>
          </a:xfrm>
          <a:prstGeom prst="rect">
            <a:avLst/>
          </a:prstGeom>
        </p:spPr>
      </p:pic>
    </p:spTree>
    <p:custDataLst>
      <p:tags r:id="rId1"/>
    </p:custDataLst>
    <p:extLst>
      <p:ext uri="{BB962C8B-B14F-4D97-AF65-F5344CB8AC3E}">
        <p14:creationId xmlns:p14="http://schemas.microsoft.com/office/powerpoint/2010/main" val="186198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4.5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930F9583-BD76-9240-A305-E6E2DEE971FB}"/>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An ACL is a series of IOS commands that are used to filter packets based on information found in the packet header. </a:t>
            </a:r>
          </a:p>
          <a:p>
            <a:pPr>
              <a:spcBef>
                <a:spcPts val="0"/>
              </a:spcBef>
              <a:spcAft>
                <a:spcPts val="0"/>
              </a:spcAft>
              <a:buFont typeface="Arial" panose="020B0604020202020204" pitchFamily="34" charset="0"/>
              <a:buChar char="•"/>
            </a:pPr>
            <a:r>
              <a:rPr lang="en-US" sz="1400" dirty="0"/>
              <a:t>A router does not have any ACLs configured by default. </a:t>
            </a:r>
          </a:p>
          <a:p>
            <a:pPr>
              <a:spcBef>
                <a:spcPts val="0"/>
              </a:spcBef>
              <a:spcAft>
                <a:spcPts val="0"/>
              </a:spcAft>
              <a:buFont typeface="Arial" panose="020B0604020202020204" pitchFamily="34" charset="0"/>
              <a:buChar char="•"/>
            </a:pPr>
            <a:r>
              <a:rPr lang="en-US" sz="1400" dirty="0"/>
              <a:t>When an ACL is applied to an interface, the router performs the additional task of evaluating all network packets as they pass through the interface to determine if the packet can be forwarded. </a:t>
            </a:r>
          </a:p>
          <a:p>
            <a:pPr>
              <a:spcBef>
                <a:spcPts val="0"/>
              </a:spcBef>
              <a:spcAft>
                <a:spcPts val="0"/>
              </a:spcAft>
              <a:buFont typeface="Arial" panose="020B0604020202020204" pitchFamily="34" charset="0"/>
              <a:buChar char="•"/>
            </a:pPr>
            <a:r>
              <a:rPr lang="en-US" sz="1400" dirty="0"/>
              <a:t>An ACL uses a sequential list of permit or deny statements, known as ACEs. </a:t>
            </a:r>
          </a:p>
          <a:p>
            <a:pPr>
              <a:spcBef>
                <a:spcPts val="0"/>
              </a:spcBef>
              <a:spcAft>
                <a:spcPts val="0"/>
              </a:spcAft>
              <a:buFont typeface="Arial" panose="020B0604020202020204" pitchFamily="34" charset="0"/>
              <a:buChar char="•"/>
            </a:pPr>
            <a:r>
              <a:rPr lang="en-US" sz="1400" dirty="0"/>
              <a:t>Cisco routers support two types of ACLs: standard ACLs and extended ACLs. </a:t>
            </a:r>
          </a:p>
          <a:p>
            <a:pPr>
              <a:spcBef>
                <a:spcPts val="0"/>
              </a:spcBef>
              <a:spcAft>
                <a:spcPts val="0"/>
              </a:spcAft>
              <a:buFont typeface="Arial" panose="020B0604020202020204" pitchFamily="34" charset="0"/>
              <a:buChar char="•"/>
            </a:pPr>
            <a:r>
              <a:rPr lang="en-US" sz="1400" dirty="0"/>
              <a:t>An inbound ACL filters packets before they are routed to the outbound interface. If the packet is permitted by the ACL, it is then processed for routing. </a:t>
            </a:r>
          </a:p>
          <a:p>
            <a:pPr>
              <a:spcBef>
                <a:spcPts val="0"/>
              </a:spcBef>
              <a:spcAft>
                <a:spcPts val="0"/>
              </a:spcAft>
              <a:buFont typeface="Arial" panose="020B0604020202020204" pitchFamily="34" charset="0"/>
              <a:buChar char="•"/>
            </a:pPr>
            <a:r>
              <a:rPr lang="en-US" sz="1400" dirty="0"/>
              <a:t>An outbound ACL filters packets after being routed, regardless of the inbound interface. </a:t>
            </a:r>
          </a:p>
          <a:p>
            <a:pPr>
              <a:spcBef>
                <a:spcPts val="0"/>
              </a:spcBef>
              <a:spcAft>
                <a:spcPts val="0"/>
              </a:spcAft>
              <a:buFont typeface="Arial" panose="020B0604020202020204" pitchFamily="34" charset="0"/>
              <a:buChar char="•"/>
            </a:pPr>
            <a:r>
              <a:rPr lang="en-US" sz="1400" dirty="0"/>
              <a:t>An IPv4 ACE uses a 32-bit wildcard mask to determine which bits of the address to examine for a match. </a:t>
            </a:r>
          </a:p>
          <a:p>
            <a:pPr>
              <a:spcBef>
                <a:spcPts val="0"/>
              </a:spcBef>
              <a:spcAft>
                <a:spcPts val="0"/>
              </a:spcAft>
              <a:buFont typeface="Arial" panose="020B0604020202020204" pitchFamily="34" charset="0"/>
              <a:buChar char="•"/>
            </a:pPr>
            <a:r>
              <a:rPr lang="en-US" sz="1400" dirty="0"/>
              <a:t>A wildcard mask is similar to a subnet mask in that it uses the ANDing process to identify which bits in an IPv4 address to match. However, they differ in the way they match binary 1s and 0s. Wildcard mask bit 0 matches the corresponding bit value in the address. Wildcard mask bit 1 ignores the corresponding bit value in the address.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What is an ACL? (Cont.)</a:t>
            </a:r>
          </a:p>
        </p:txBody>
      </p:sp>
      <p:sp>
        <p:nvSpPr>
          <p:cNvPr id="4" name="Content Placeholder 3">
            <a:extLst>
              <a:ext uri="{FF2B5EF4-FFF2-40B4-BE49-F238E27FC236}">
                <a16:creationId xmlns:a16="http://schemas.microsoft.com/office/drawing/2014/main" id="{09C13DB7-ACC4-A04D-99E2-C72E8098EE5B}"/>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Several tasks performed by routers require the use of ACLs to identify traffic:</a:t>
            </a:r>
          </a:p>
          <a:p>
            <a:pPr marL="342900" indent="-342900" algn="l">
              <a:buFont typeface="Arial" panose="020B0604020202020204" pitchFamily="34" charset="0"/>
              <a:buChar char="•"/>
            </a:pPr>
            <a:r>
              <a:rPr lang="en-US" dirty="0">
                <a:solidFill>
                  <a:srgbClr val="000000"/>
                </a:solidFill>
              </a:rPr>
              <a:t>Limit network traffic to increase network performance</a:t>
            </a:r>
          </a:p>
          <a:p>
            <a:pPr marL="342900" indent="-342900" algn="l">
              <a:buFont typeface="Arial" panose="020B0604020202020204" pitchFamily="34" charset="0"/>
              <a:buChar char="•"/>
            </a:pPr>
            <a:r>
              <a:rPr lang="en-US" dirty="0">
                <a:solidFill>
                  <a:srgbClr val="000000"/>
                </a:solidFill>
              </a:rPr>
              <a:t>Provide traffic flow control</a:t>
            </a:r>
          </a:p>
          <a:p>
            <a:pPr marL="342900" indent="-342900" algn="l">
              <a:buFont typeface="Arial" panose="020B0604020202020204" pitchFamily="34" charset="0"/>
              <a:buChar char="•"/>
            </a:pPr>
            <a:r>
              <a:rPr lang="en-US" dirty="0">
                <a:solidFill>
                  <a:srgbClr val="000000"/>
                </a:solidFill>
              </a:rPr>
              <a:t>Provide a basic level of security for network access</a:t>
            </a:r>
          </a:p>
          <a:p>
            <a:pPr marL="342900" indent="-342900" algn="l">
              <a:buFont typeface="Arial" panose="020B0604020202020204" pitchFamily="34" charset="0"/>
              <a:buChar char="•"/>
            </a:pPr>
            <a:r>
              <a:rPr lang="en-US" dirty="0">
                <a:solidFill>
                  <a:srgbClr val="000000"/>
                </a:solidFill>
              </a:rPr>
              <a:t>Filter traffic based on traffic type</a:t>
            </a:r>
          </a:p>
          <a:p>
            <a:pPr marL="342900" indent="-342900" algn="l">
              <a:buFont typeface="Arial" panose="020B0604020202020204" pitchFamily="34" charset="0"/>
              <a:buChar char="•"/>
            </a:pPr>
            <a:r>
              <a:rPr lang="en-US" dirty="0">
                <a:solidFill>
                  <a:srgbClr val="000000"/>
                </a:solidFill>
              </a:rPr>
              <a:t>Screen hosts to permit or deny access to network services</a:t>
            </a:r>
          </a:p>
          <a:p>
            <a:pPr marL="342900" indent="-342900" algn="l">
              <a:buFont typeface="Arial" panose="020B0604020202020204" pitchFamily="34" charset="0"/>
              <a:buChar char="•"/>
            </a:pPr>
            <a:r>
              <a:rPr lang="en-US" dirty="0">
                <a:solidFill>
                  <a:srgbClr val="000000"/>
                </a:solidFill>
              </a:rPr>
              <a:t>Provide priority to certain classes of network traffic</a:t>
            </a:r>
          </a:p>
          <a:p>
            <a:pPr marL="342900" indent="-342900" algn="l">
              <a:buFont typeface="Arial" panose="020B0604020202020204" pitchFamily="34" charset="0"/>
              <a:buChar char="•"/>
            </a:pPr>
            <a:endParaRPr lang="en-US" dirty="0">
              <a:solidFill>
                <a:srgbClr val="000000"/>
              </a:solidFill>
            </a:endParaRPr>
          </a:p>
        </p:txBody>
      </p:sp>
    </p:spTree>
    <p:custDataLst>
      <p:tags r:id="rId1"/>
    </p:custDataLst>
    <p:extLst>
      <p:ext uri="{BB962C8B-B14F-4D97-AF65-F5344CB8AC3E}">
        <p14:creationId xmlns:p14="http://schemas.microsoft.com/office/powerpoint/2010/main" val="248801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930F9583-BD76-9240-A305-E6E2DEE971FB}"/>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A shortcut to calculating a wildcard mask is to subtract the subnet mask from 255.255.255.255. </a:t>
            </a:r>
          </a:p>
          <a:p>
            <a:pPr>
              <a:spcBef>
                <a:spcPts val="0"/>
              </a:spcBef>
              <a:spcAft>
                <a:spcPts val="0"/>
              </a:spcAft>
              <a:buFont typeface="Arial" panose="020B0604020202020204" pitchFamily="34" charset="0"/>
              <a:buChar char="•"/>
            </a:pPr>
            <a:r>
              <a:rPr lang="en-US" sz="1400" dirty="0"/>
              <a:t>Working with decimal representations of binary wildcard mask bits can be simplified by using the Cisco IOS keywords </a:t>
            </a:r>
            <a:r>
              <a:rPr lang="en-US" sz="1400" b="1" dirty="0"/>
              <a:t>host</a:t>
            </a:r>
            <a:r>
              <a:rPr lang="en-US" sz="1400" dirty="0"/>
              <a:t> and </a:t>
            </a:r>
            <a:r>
              <a:rPr lang="en-US" sz="1400" b="1" dirty="0"/>
              <a:t>any</a:t>
            </a:r>
            <a:r>
              <a:rPr lang="en-US" sz="1400" dirty="0"/>
              <a:t> to identify the most common uses of wildcard masking. </a:t>
            </a:r>
          </a:p>
          <a:p>
            <a:pPr>
              <a:spcBef>
                <a:spcPts val="0"/>
              </a:spcBef>
              <a:spcAft>
                <a:spcPts val="0"/>
              </a:spcAft>
              <a:buFont typeface="Arial" panose="020B0604020202020204" pitchFamily="34" charset="0"/>
              <a:buChar char="•"/>
            </a:pPr>
            <a:r>
              <a:rPr lang="en-US" sz="1400" dirty="0"/>
              <a:t>There is a limit on the number of ACLs that can be applied on a router interface. </a:t>
            </a:r>
          </a:p>
          <a:p>
            <a:pPr>
              <a:spcBef>
                <a:spcPts val="0"/>
              </a:spcBef>
              <a:spcAft>
                <a:spcPts val="0"/>
              </a:spcAft>
              <a:buFont typeface="Arial" panose="020B0604020202020204" pitchFamily="34" charset="0"/>
              <a:buChar char="•"/>
            </a:pPr>
            <a:r>
              <a:rPr lang="en-US" sz="1400" dirty="0"/>
              <a:t>ACLs do not have to be configured in both directions. The number of ACLs and their direction applied to the interface will depend on the security policy of the organization. </a:t>
            </a:r>
          </a:p>
          <a:p>
            <a:pPr>
              <a:spcBef>
                <a:spcPts val="0"/>
              </a:spcBef>
              <a:spcAft>
                <a:spcPts val="0"/>
              </a:spcAft>
              <a:buFont typeface="Arial" panose="020B0604020202020204" pitchFamily="34" charset="0"/>
              <a:buChar char="•"/>
            </a:pPr>
            <a:r>
              <a:rPr lang="en-US" sz="1400" dirty="0"/>
              <a:t>Standard ACLs permit or deny packets based only on the source IPv4 address. </a:t>
            </a:r>
          </a:p>
          <a:p>
            <a:pPr>
              <a:spcBef>
                <a:spcPts val="0"/>
              </a:spcBef>
              <a:spcAft>
                <a:spcPts val="0"/>
              </a:spcAft>
              <a:buFont typeface="Arial" panose="020B0604020202020204" pitchFamily="34" charset="0"/>
              <a:buChar char="•"/>
            </a:pPr>
            <a:r>
              <a:rPr lang="en-US" sz="1400" dirty="0"/>
              <a:t>Extended ACLs permit or deny packets based on the source IPv4 address and destination IPv4 address, protocol type, source and destination TCP or UDP ports and more. </a:t>
            </a:r>
          </a:p>
          <a:p>
            <a:pPr>
              <a:spcBef>
                <a:spcPts val="0"/>
              </a:spcBef>
              <a:spcAft>
                <a:spcPts val="0"/>
              </a:spcAft>
              <a:buFont typeface="Arial" panose="020B0604020202020204" pitchFamily="34" charset="0"/>
              <a:buChar char="•"/>
            </a:pPr>
            <a:r>
              <a:rPr lang="en-US" sz="1400" dirty="0"/>
              <a:t>ACLs numbered 1-99, or 1300-1999, are standard ACLs. ACLs numbered 100-199, or 2000-2699, are extended ACLs. </a:t>
            </a:r>
          </a:p>
          <a:p>
            <a:pPr>
              <a:spcBef>
                <a:spcPts val="0"/>
              </a:spcBef>
              <a:spcAft>
                <a:spcPts val="0"/>
              </a:spcAft>
              <a:buFont typeface="Arial" panose="020B0604020202020204" pitchFamily="34" charset="0"/>
              <a:buChar char="•"/>
            </a:pPr>
            <a:r>
              <a:rPr lang="en-US" sz="1400" dirty="0"/>
              <a:t>Named ACLs is the preferred method to use when configuring ACLs. </a:t>
            </a:r>
          </a:p>
          <a:p>
            <a:pPr>
              <a:spcBef>
                <a:spcPts val="0"/>
              </a:spcBef>
              <a:spcAft>
                <a:spcPts val="0"/>
              </a:spcAft>
              <a:buFont typeface="Arial" panose="020B0604020202020204" pitchFamily="34" charset="0"/>
              <a:buChar char="•"/>
            </a:pPr>
            <a:r>
              <a:rPr lang="en-US" sz="1400" dirty="0"/>
              <a:t>Specifically, standard and extended ACLs can be named to provide information about the purpose of the ACL.</a:t>
            </a:r>
          </a:p>
          <a:p>
            <a:pPr>
              <a:spcBef>
                <a:spcPts val="0"/>
              </a:spcBef>
              <a:spcAft>
                <a:spcPts val="0"/>
              </a:spcAft>
              <a:buFont typeface="Arial" panose="020B0604020202020204" pitchFamily="34" charset="0"/>
              <a:buChar char="•"/>
            </a:pPr>
            <a:r>
              <a:rPr lang="en-US" sz="1400" dirty="0"/>
              <a:t>Every ACL should be placed where it has the greatest impact on efficiency.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3394755132"/>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930F9583-BD76-9240-A305-E6E2DEE971FB}"/>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Extended ACLs should be located as close as possible to the source of the traffic to be filtered. This way, undesirable traffic is denied close to the source network without crossing the network infrastructure. </a:t>
            </a:r>
          </a:p>
          <a:p>
            <a:pPr>
              <a:spcBef>
                <a:spcPts val="0"/>
              </a:spcBef>
              <a:spcAft>
                <a:spcPts val="0"/>
              </a:spcAft>
              <a:buFont typeface="Arial" panose="020B0604020202020204" pitchFamily="34" charset="0"/>
              <a:buChar char="•"/>
            </a:pPr>
            <a:r>
              <a:rPr lang="en-US" sz="1400" dirty="0"/>
              <a:t>Standard ACLs should be located as close to the destination as possible. If a standard ACL was placed at the source of the traffic, the "permit" or "deny" will occur based on the given source address no matter where the traffic is destined. </a:t>
            </a:r>
          </a:p>
          <a:p>
            <a:pPr>
              <a:spcBef>
                <a:spcPts val="0"/>
              </a:spcBef>
              <a:spcAft>
                <a:spcPts val="0"/>
              </a:spcAft>
              <a:buFont typeface="Arial" panose="020B0604020202020204" pitchFamily="34" charset="0"/>
              <a:buChar char="•"/>
            </a:pPr>
            <a:r>
              <a:rPr lang="en-US" sz="1400" dirty="0"/>
              <a:t>Placement of the ACL may depend on the extent of organizational control, bandwidth of the networks, and ease of configuration.</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1482584563"/>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Packet Filtering</a:t>
            </a:r>
          </a:p>
        </p:txBody>
      </p:sp>
      <p:sp>
        <p:nvSpPr>
          <p:cNvPr id="5" name="Content Placeholder 4">
            <a:extLst>
              <a:ext uri="{FF2B5EF4-FFF2-40B4-BE49-F238E27FC236}">
                <a16:creationId xmlns:a16="http://schemas.microsoft.com/office/drawing/2014/main" id="{C788ABE6-BB6E-DC4B-A849-9C7CB13E345C}"/>
              </a:ext>
            </a:extLst>
          </p:cNvPr>
          <p:cNvSpPr>
            <a:spLocks noGrp="1"/>
          </p:cNvSpPr>
          <p:nvPr>
            <p:ph idx="1"/>
          </p:nvPr>
        </p:nvSpPr>
        <p:spPr>
          <a:xfrm>
            <a:off x="474663" y="731837"/>
            <a:ext cx="4413426" cy="3689897"/>
          </a:xfrm>
        </p:spPr>
        <p:txBody>
          <a:bodyPr/>
          <a:lstStyle/>
          <a:p>
            <a:pPr marL="342900" indent="-342900" algn="l">
              <a:buFont typeface="Arial" panose="020B0604020202020204" pitchFamily="34" charset="0"/>
              <a:buChar char="•"/>
            </a:pPr>
            <a:r>
              <a:rPr lang="en-US" sz="1600" dirty="0">
                <a:solidFill>
                  <a:srgbClr val="000000"/>
                </a:solidFill>
              </a:rPr>
              <a:t>Packet filtering controls access to a network by analyzing the incoming and/or outgoing packets and forwarding them or discarding them based on given criteria. </a:t>
            </a:r>
          </a:p>
          <a:p>
            <a:pPr marL="342900" indent="-342900" algn="l">
              <a:buFont typeface="Arial" panose="020B0604020202020204" pitchFamily="34" charset="0"/>
              <a:buChar char="•"/>
            </a:pPr>
            <a:r>
              <a:rPr lang="en-US" sz="1600" dirty="0">
                <a:solidFill>
                  <a:srgbClr val="000000"/>
                </a:solidFill>
              </a:rPr>
              <a:t>Packet filtering can occur at Layer 3 or Layer 4.</a:t>
            </a:r>
          </a:p>
          <a:p>
            <a:pPr marL="342900" indent="-342900" algn="l">
              <a:buFont typeface="Arial" panose="020B0604020202020204" pitchFamily="34" charset="0"/>
              <a:buChar char="•"/>
            </a:pPr>
            <a:r>
              <a:rPr lang="en-US" sz="1600" dirty="0">
                <a:solidFill>
                  <a:srgbClr val="000000"/>
                </a:solidFill>
              </a:rPr>
              <a:t>Cisco routers support two types of ACLs:</a:t>
            </a:r>
          </a:p>
          <a:p>
            <a:pPr marL="415985" lvl="1" indent="-342900">
              <a:buFont typeface="Arial" panose="020B0604020202020204" pitchFamily="34" charset="0"/>
              <a:buChar char="•"/>
            </a:pPr>
            <a:r>
              <a:rPr lang="en-US" b="1" dirty="0">
                <a:solidFill>
                  <a:srgbClr val="000000"/>
                </a:solidFill>
              </a:rPr>
              <a:t>Standard ACLs</a:t>
            </a:r>
            <a:r>
              <a:rPr lang="en-US" dirty="0">
                <a:solidFill>
                  <a:srgbClr val="000000"/>
                </a:solidFill>
              </a:rPr>
              <a:t> - ACLs only filter at Layer 3 using the source IPv4 address only.</a:t>
            </a:r>
          </a:p>
          <a:p>
            <a:pPr marL="415985" lvl="1" indent="-342900">
              <a:buFont typeface="Arial" panose="020B0604020202020204" pitchFamily="34" charset="0"/>
              <a:buChar char="•"/>
            </a:pPr>
            <a:r>
              <a:rPr lang="en-US" b="1" dirty="0">
                <a:solidFill>
                  <a:srgbClr val="000000"/>
                </a:solidFill>
              </a:rPr>
              <a:t>Extended ACLs</a:t>
            </a:r>
            <a:r>
              <a:rPr lang="en-US" dirty="0">
                <a:solidFill>
                  <a:srgbClr val="000000"/>
                </a:solidFill>
              </a:rPr>
              <a:t> - ACLs filter at Layer 3 using the source and / or destination IPv4 address. They can also filter at Layer 4 using TCP, UDP ports, and optional protocol type information for finer control.</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7402CCE3-4351-8549-A66A-6E5ECEADD2BF}"/>
              </a:ext>
            </a:extLst>
          </p:cNvPr>
          <p:cNvPicPr>
            <a:picLocks noChangeAspect="1"/>
          </p:cNvPicPr>
          <p:nvPr/>
        </p:nvPicPr>
        <p:blipFill>
          <a:blip r:embed="rId4"/>
          <a:stretch>
            <a:fillRect/>
          </a:stretch>
        </p:blipFill>
        <p:spPr>
          <a:xfrm>
            <a:off x="4868199" y="1154561"/>
            <a:ext cx="4121802" cy="2998611"/>
          </a:xfrm>
          <a:prstGeom prst="rect">
            <a:avLst/>
          </a:prstGeom>
        </p:spPr>
      </p:pic>
    </p:spTree>
    <p:custDataLst>
      <p:tags r:id="rId1"/>
    </p:custDataLst>
    <p:extLst>
      <p:ext uri="{BB962C8B-B14F-4D97-AF65-F5344CB8AC3E}">
        <p14:creationId xmlns:p14="http://schemas.microsoft.com/office/powerpoint/2010/main" val="4172338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ACL Operation</a:t>
            </a:r>
          </a:p>
        </p:txBody>
      </p:sp>
      <p:sp>
        <p:nvSpPr>
          <p:cNvPr id="4" name="Content Placeholder 3">
            <a:extLst>
              <a:ext uri="{FF2B5EF4-FFF2-40B4-BE49-F238E27FC236}">
                <a16:creationId xmlns:a16="http://schemas.microsoft.com/office/drawing/2014/main" id="{5B9957C2-7074-1C44-92EF-2F60F65F21DE}"/>
              </a:ext>
            </a:extLst>
          </p:cNvPr>
          <p:cNvSpPr>
            <a:spLocks noGrp="1"/>
          </p:cNvSpPr>
          <p:nvPr>
            <p:ph idx="1"/>
          </p:nvPr>
        </p:nvSpPr>
        <p:spPr>
          <a:xfrm>
            <a:off x="474662" y="731837"/>
            <a:ext cx="8280057" cy="2787877"/>
          </a:xfrm>
        </p:spPr>
        <p:txBody>
          <a:bodyPr/>
          <a:lstStyle/>
          <a:p>
            <a:pPr marL="342900" indent="-342900" algn="l">
              <a:buFont typeface="Arial" panose="020B0604020202020204" pitchFamily="34" charset="0"/>
              <a:buChar char="•"/>
            </a:pPr>
            <a:r>
              <a:rPr lang="en-US" sz="1600" dirty="0">
                <a:solidFill>
                  <a:srgbClr val="000000"/>
                </a:solidFill>
              </a:rPr>
              <a:t>ACLs define the set of rules that give added control for packets that enter inbound interfaces, packets that relay through the router, and packets that exit outbound interfaces of the router.</a:t>
            </a:r>
          </a:p>
          <a:p>
            <a:pPr marL="342900" indent="-342900" algn="l">
              <a:buFont typeface="Arial" panose="020B0604020202020204" pitchFamily="34" charset="0"/>
              <a:buChar char="•"/>
            </a:pPr>
            <a:r>
              <a:rPr lang="en-US" sz="1600" dirty="0">
                <a:solidFill>
                  <a:srgbClr val="000000"/>
                </a:solidFill>
              </a:rPr>
              <a:t>ACLs can be configured to apply to inbound traffic and outbound traffic.</a:t>
            </a:r>
          </a:p>
          <a:p>
            <a:pPr marL="0" indent="0" algn="l"/>
            <a:r>
              <a:rPr lang="en-US" sz="1600" b="1" dirty="0">
                <a:solidFill>
                  <a:srgbClr val="000000"/>
                </a:solidFill>
              </a:rPr>
              <a:t>Note</a:t>
            </a:r>
            <a:r>
              <a:rPr lang="en-US" sz="1600" dirty="0">
                <a:solidFill>
                  <a:srgbClr val="000000"/>
                </a:solidFill>
              </a:rPr>
              <a:t>: ACLs do not act on packets that originate from the router itself.</a:t>
            </a:r>
          </a:p>
          <a:p>
            <a:pPr marL="342900" indent="-342900" algn="l">
              <a:buFont typeface="Arial" panose="020B0604020202020204" pitchFamily="34" charset="0"/>
              <a:buChar char="•"/>
            </a:pPr>
            <a:r>
              <a:rPr lang="en-US" sz="1600" dirty="0">
                <a:solidFill>
                  <a:srgbClr val="000000"/>
                </a:solidFill>
              </a:rPr>
              <a:t>An inbound ACL filters packets before they are routed to the outbound interface. An inbound ACL is efficient because it saves the overhead of routing lookups if the packet is discarded.</a:t>
            </a:r>
          </a:p>
          <a:p>
            <a:pPr marL="342900" indent="-342900" algn="l">
              <a:buFont typeface="Arial" panose="020B0604020202020204" pitchFamily="34" charset="0"/>
              <a:buChar char="•"/>
            </a:pPr>
            <a:r>
              <a:rPr lang="en-US" sz="1600" dirty="0">
                <a:solidFill>
                  <a:srgbClr val="000000"/>
                </a:solidFill>
              </a:rPr>
              <a:t>An outbound ACL filters packets after being routed, regardless of the inbound interface.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F927B8DB-BFC5-AD4A-987C-9991665CB3E7}"/>
              </a:ext>
            </a:extLst>
          </p:cNvPr>
          <p:cNvPicPr>
            <a:picLocks noChangeAspect="1"/>
          </p:cNvPicPr>
          <p:nvPr/>
        </p:nvPicPr>
        <p:blipFill>
          <a:blip r:embed="rId4"/>
          <a:stretch>
            <a:fillRect/>
          </a:stretch>
        </p:blipFill>
        <p:spPr>
          <a:xfrm>
            <a:off x="1021291" y="3663491"/>
            <a:ext cx="7101417" cy="1105360"/>
          </a:xfrm>
          <a:prstGeom prst="rect">
            <a:avLst/>
          </a:prstGeom>
        </p:spPr>
      </p:pic>
    </p:spTree>
    <p:custDataLst>
      <p:tags r:id="rId1"/>
    </p:custDataLst>
    <p:extLst>
      <p:ext uri="{BB962C8B-B14F-4D97-AF65-F5344CB8AC3E}">
        <p14:creationId xmlns:p14="http://schemas.microsoft.com/office/powerpoint/2010/main" val="54174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ACLs</a:t>
            </a:r>
            <a:br>
              <a:rPr lang="en-US" dirty="0"/>
            </a:br>
            <a:r>
              <a:rPr lang="en-US" sz="2400" dirty="0"/>
              <a:t>ACL Operation (Cont.)</a:t>
            </a:r>
          </a:p>
        </p:txBody>
      </p:sp>
      <p:sp>
        <p:nvSpPr>
          <p:cNvPr id="5" name="Content Placeholder 4">
            <a:extLst>
              <a:ext uri="{FF2B5EF4-FFF2-40B4-BE49-F238E27FC236}">
                <a16:creationId xmlns:a16="http://schemas.microsoft.com/office/drawing/2014/main" id="{C4907ED6-B1FD-5444-BF65-9A9AE86C37A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an ACL is applied to an interface, it follows a specific operating procedure. Here are the operational steps used when traffic has entered a router interface with an inbound standard IPv4 ACL configured:</a:t>
            </a:r>
          </a:p>
          <a:p>
            <a:pPr marL="415985" lvl="1" indent="-342900">
              <a:buFont typeface="+mj-lt"/>
              <a:buAutoNum type="arabicPeriod"/>
            </a:pPr>
            <a:r>
              <a:rPr lang="en-US" dirty="0">
                <a:solidFill>
                  <a:srgbClr val="000000"/>
                </a:solidFill>
              </a:rPr>
              <a:t>The router extracts the source IPv4 address from the packet header.</a:t>
            </a:r>
          </a:p>
          <a:p>
            <a:pPr marL="415985" lvl="1" indent="-342900">
              <a:buFont typeface="+mj-lt"/>
              <a:buAutoNum type="arabicPeriod"/>
            </a:pPr>
            <a:r>
              <a:rPr lang="en-US" dirty="0">
                <a:solidFill>
                  <a:srgbClr val="000000"/>
                </a:solidFill>
              </a:rPr>
              <a:t>The router starts at the top of the ACL and compares the source IPv4 address to each ACE in a sequential order.</a:t>
            </a:r>
          </a:p>
          <a:p>
            <a:pPr marL="415985" lvl="1" indent="-342900">
              <a:buFont typeface="+mj-lt"/>
              <a:buAutoNum type="arabicPeriod"/>
            </a:pPr>
            <a:r>
              <a:rPr lang="en-US" dirty="0">
                <a:solidFill>
                  <a:srgbClr val="000000"/>
                </a:solidFill>
              </a:rPr>
              <a:t>When a match is made, the router carries out the instruction, either permitting or denying the packet, and the remaining ACEs in the ACL, if any, are not analyzed.</a:t>
            </a:r>
          </a:p>
          <a:p>
            <a:pPr marL="415985" lvl="1" indent="-342900">
              <a:buFont typeface="+mj-lt"/>
              <a:buAutoNum type="arabicPeriod"/>
            </a:pPr>
            <a:r>
              <a:rPr lang="en-US" dirty="0">
                <a:solidFill>
                  <a:srgbClr val="000000"/>
                </a:solidFill>
              </a:rPr>
              <a:t>If the source IPv4 address does not match any ACEs in the ACL, the packet is discarded because there is an implicit deny ACE automatically applied to all ACLs.</a:t>
            </a:r>
          </a:p>
          <a:p>
            <a:pPr marL="0" indent="0" algn="l"/>
            <a:r>
              <a:rPr lang="en-US" sz="1600" dirty="0">
                <a:solidFill>
                  <a:srgbClr val="000000"/>
                </a:solidFill>
              </a:rPr>
              <a:t>The last ACE statement of an ACL is always an implicit deny that blocks all traffic. It is hidden and not displayed in the configuration.</a:t>
            </a:r>
          </a:p>
          <a:p>
            <a:pPr marL="73085" lvl="1" indent="0">
              <a:buNone/>
            </a:pPr>
            <a:r>
              <a:rPr lang="en-US" b="1" dirty="0">
                <a:solidFill>
                  <a:srgbClr val="000000"/>
                </a:solidFill>
              </a:rPr>
              <a:t>Note</a:t>
            </a:r>
            <a:r>
              <a:rPr lang="en-US" dirty="0">
                <a:solidFill>
                  <a:srgbClr val="000000"/>
                </a:solidFill>
              </a:rPr>
              <a:t>: An ACL must have at least one permit statement otherwise all traffic will be denied due to the implicit deny ACE statement.</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4186470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4.2 Wildcard Masks in ACLs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Overview</a:t>
            </a:r>
          </a:p>
        </p:txBody>
      </p:sp>
      <p:sp>
        <p:nvSpPr>
          <p:cNvPr id="5" name="Content Placeholder 4">
            <a:extLst>
              <a:ext uri="{FF2B5EF4-FFF2-40B4-BE49-F238E27FC236}">
                <a16:creationId xmlns:a16="http://schemas.microsoft.com/office/drawing/2014/main" id="{DEB470EA-293F-8845-8D0E-FC9F398E8352}"/>
              </a:ext>
            </a:extLst>
          </p:cNvPr>
          <p:cNvSpPr>
            <a:spLocks noGrp="1"/>
          </p:cNvSpPr>
          <p:nvPr>
            <p:ph idx="1"/>
          </p:nvPr>
        </p:nvSpPr>
        <p:spPr>
          <a:xfrm>
            <a:off x="431971" y="731837"/>
            <a:ext cx="8280057" cy="3689897"/>
          </a:xfrm>
        </p:spPr>
        <p:txBody>
          <a:bodyPr/>
          <a:lstStyle/>
          <a:p>
            <a:pPr marL="0" indent="0" algn="l"/>
            <a:r>
              <a:rPr lang="en-US" sz="1600" dirty="0">
                <a:solidFill>
                  <a:srgbClr val="000000"/>
                </a:solidFill>
              </a:rPr>
              <a:t>A wildcard mask is similar to a subnet mask in that it uses the ANDing process to identify which bits in an IPv4 address to match. Unlike a subnet mask, in which binary 1 is equal to a match and binary 0 is not a match, in a wildcard mask, the reverse is true.</a:t>
            </a:r>
          </a:p>
          <a:p>
            <a:pPr marL="285750" indent="-285750" algn="l">
              <a:buFont typeface="Arial" panose="020B0604020202020204" pitchFamily="34" charset="0"/>
              <a:buChar char="•"/>
            </a:pPr>
            <a:r>
              <a:rPr lang="en-US" sz="1600" dirty="0">
                <a:solidFill>
                  <a:srgbClr val="000000"/>
                </a:solidFill>
              </a:rPr>
              <a:t>An IPv4 ACE uses a 32-bit wildcard mask to determine which bits of the address to examine for a match.</a:t>
            </a:r>
          </a:p>
          <a:p>
            <a:pPr marL="285750" indent="-285750" algn="l">
              <a:buFont typeface="Arial" panose="020B0604020202020204" pitchFamily="34" charset="0"/>
              <a:buChar char="•"/>
            </a:pPr>
            <a:r>
              <a:rPr lang="en-US" sz="1600" dirty="0">
                <a:solidFill>
                  <a:srgbClr val="000000"/>
                </a:solidFill>
              </a:rPr>
              <a:t>Wildcard masks use the following rules to match binary 1s and 0s:</a:t>
            </a:r>
          </a:p>
          <a:p>
            <a:pPr marL="415985" lvl="1" indent="-342900">
              <a:buFont typeface="Arial" panose="020B0604020202020204" pitchFamily="34" charset="0"/>
              <a:buChar char="•"/>
            </a:pPr>
            <a:r>
              <a:rPr lang="en-US" sz="1600" b="1" dirty="0">
                <a:solidFill>
                  <a:srgbClr val="000000"/>
                </a:solidFill>
              </a:rPr>
              <a:t>Wildcard mask bit 0</a:t>
            </a:r>
            <a:r>
              <a:rPr lang="en-US" sz="1600" dirty="0">
                <a:solidFill>
                  <a:srgbClr val="000000"/>
                </a:solidFill>
              </a:rPr>
              <a:t> - Match the corresponding bit value in the address</a:t>
            </a:r>
          </a:p>
          <a:p>
            <a:pPr marL="415985" lvl="1" indent="-342900">
              <a:buFont typeface="Arial" panose="020B0604020202020204" pitchFamily="34" charset="0"/>
              <a:buChar char="•"/>
            </a:pPr>
            <a:r>
              <a:rPr lang="en-US" sz="1600" b="1" dirty="0">
                <a:solidFill>
                  <a:srgbClr val="000000"/>
                </a:solidFill>
              </a:rPr>
              <a:t>Wildcard mask bit 1</a:t>
            </a:r>
            <a:r>
              <a:rPr lang="en-US" sz="1600" dirty="0">
                <a:solidFill>
                  <a:srgbClr val="000000"/>
                </a:solidFill>
              </a:rPr>
              <a:t> - Ignore the corresponding bit value in the address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Wildcard Masks in ACLs</a:t>
            </a:r>
            <a:br>
              <a:rPr lang="en-US" dirty="0"/>
            </a:br>
            <a:r>
              <a:rPr lang="en-US" sz="2400" dirty="0"/>
              <a:t>Wildcard Mask Overview (Cont.)</a:t>
            </a:r>
          </a:p>
        </p:txBody>
      </p:sp>
      <p:graphicFrame>
        <p:nvGraphicFramePr>
          <p:cNvPr id="6" name="Content Placeholder 5">
            <a:extLst>
              <a:ext uri="{FF2B5EF4-FFF2-40B4-BE49-F238E27FC236}">
                <a16:creationId xmlns:a16="http://schemas.microsoft.com/office/drawing/2014/main" id="{74379ED1-F446-2947-A2C3-523C237261E2}"/>
              </a:ext>
            </a:extLst>
          </p:cNvPr>
          <p:cNvGraphicFramePr>
            <a:graphicFrameLocks noGrp="1"/>
          </p:cNvGraphicFramePr>
          <p:nvPr>
            <p:ph idx="1"/>
            <p:extLst>
              <p:ext uri="{D42A27DB-BD31-4B8C-83A1-F6EECF244321}">
                <p14:modId xmlns:p14="http://schemas.microsoft.com/office/powerpoint/2010/main" val="3582511491"/>
              </p:ext>
            </p:extLst>
          </p:nvPr>
        </p:nvGraphicFramePr>
        <p:xfrm>
          <a:off x="474663" y="731838"/>
          <a:ext cx="8280399" cy="3469640"/>
        </p:xfrm>
        <a:graphic>
          <a:graphicData uri="http://schemas.openxmlformats.org/drawingml/2006/table">
            <a:tbl>
              <a:tblPr firstRow="1" bandRow="1">
                <a:tableStyleId>{5C22544A-7EE6-4342-B048-85BDC9FD1C3A}</a:tableStyleId>
              </a:tblPr>
              <a:tblGrid>
                <a:gridCol w="1760537">
                  <a:extLst>
                    <a:ext uri="{9D8B030D-6E8A-4147-A177-3AD203B41FA5}">
                      <a16:colId xmlns:a16="http://schemas.microsoft.com/office/drawing/2014/main" val="3476092771"/>
                    </a:ext>
                  </a:extLst>
                </a:gridCol>
                <a:gridCol w="2009422">
                  <a:extLst>
                    <a:ext uri="{9D8B030D-6E8A-4147-A177-3AD203B41FA5}">
                      <a16:colId xmlns:a16="http://schemas.microsoft.com/office/drawing/2014/main" val="2629171601"/>
                    </a:ext>
                  </a:extLst>
                </a:gridCol>
                <a:gridCol w="4510440">
                  <a:extLst>
                    <a:ext uri="{9D8B030D-6E8A-4147-A177-3AD203B41FA5}">
                      <a16:colId xmlns:a16="http://schemas.microsoft.com/office/drawing/2014/main" val="1239791389"/>
                    </a:ext>
                  </a:extLst>
                </a:gridCol>
              </a:tblGrid>
              <a:tr h="370840">
                <a:tc>
                  <a:txBody>
                    <a:bodyPr/>
                    <a:lstStyle/>
                    <a:p>
                      <a:pPr algn="l" fontAlgn="ctr"/>
                      <a:r>
                        <a:rPr lang="en-US" b="1" dirty="0">
                          <a:effectLst/>
                        </a:rPr>
                        <a:t>Wildcard Mask</a:t>
                      </a:r>
                      <a:endParaRPr lang="en-US" dirty="0">
                        <a:effectLst/>
                      </a:endParaRPr>
                    </a:p>
                  </a:txBody>
                  <a:tcPr marL="47625" marR="47625" marT="47625" marB="47625" anchor="ctr"/>
                </a:tc>
                <a:tc>
                  <a:txBody>
                    <a:bodyPr/>
                    <a:lstStyle/>
                    <a:p>
                      <a:pPr algn="l" fontAlgn="ctr"/>
                      <a:r>
                        <a:rPr lang="en-US" b="1">
                          <a:effectLst/>
                        </a:rPr>
                        <a:t>Last Octet (in Binary)</a:t>
                      </a:r>
                      <a:endParaRPr lang="en-US">
                        <a:effectLst/>
                      </a:endParaRPr>
                    </a:p>
                  </a:txBody>
                  <a:tcPr marL="47625" marR="47625" marT="47625" marB="47625" anchor="ctr"/>
                </a:tc>
                <a:tc>
                  <a:txBody>
                    <a:bodyPr/>
                    <a:lstStyle/>
                    <a:p>
                      <a:pPr algn="l" fontAlgn="ctr"/>
                      <a:r>
                        <a:rPr lang="en-US" b="1">
                          <a:effectLst/>
                        </a:rPr>
                        <a:t>Meaning (0 - match, 1 - ignore)</a:t>
                      </a:r>
                      <a:endParaRPr lang="en-US">
                        <a:effectLst/>
                      </a:endParaRPr>
                    </a:p>
                  </a:txBody>
                  <a:tcPr marL="47625" marR="47625" marT="47625" marB="47625" anchor="ctr"/>
                </a:tc>
                <a:extLst>
                  <a:ext uri="{0D108BD9-81ED-4DB2-BD59-A6C34878D82A}">
                    <a16:rowId xmlns:a16="http://schemas.microsoft.com/office/drawing/2014/main" val="3866350724"/>
                  </a:ext>
                </a:extLst>
              </a:tr>
              <a:tr h="370840">
                <a:tc>
                  <a:txBody>
                    <a:bodyPr/>
                    <a:lstStyle/>
                    <a:p>
                      <a:pPr rtl="0" fontAlgn="ctr"/>
                      <a:r>
                        <a:rPr lang="en-US" b="1">
                          <a:effectLst/>
                        </a:rPr>
                        <a:t>0.0.0.0</a:t>
                      </a:r>
                      <a:endParaRPr lang="en-US" b="0">
                        <a:effectLst/>
                      </a:endParaRPr>
                    </a:p>
                  </a:txBody>
                  <a:tcPr marL="47625" marR="47625" marT="47625" marB="47625" anchor="ctr"/>
                </a:tc>
                <a:tc>
                  <a:txBody>
                    <a:bodyPr/>
                    <a:lstStyle/>
                    <a:p>
                      <a:pPr rtl="0" fontAlgn="ctr"/>
                      <a:r>
                        <a:rPr lang="en-US" b="1">
                          <a:effectLst/>
                        </a:rPr>
                        <a:t>00000000</a:t>
                      </a:r>
                      <a:endParaRPr lang="en-US" b="0">
                        <a:effectLst/>
                      </a:endParaRPr>
                    </a:p>
                  </a:txBody>
                  <a:tcPr marL="47625" marR="47625" marT="47625" marB="47625" anchor="ctr"/>
                </a:tc>
                <a:tc>
                  <a:txBody>
                    <a:bodyPr/>
                    <a:lstStyle/>
                    <a:p>
                      <a:pPr fontAlgn="ctr"/>
                      <a:r>
                        <a:rPr lang="en-US" b="0">
                          <a:effectLst/>
                        </a:rPr>
                        <a:t>Match all octets.</a:t>
                      </a:r>
                    </a:p>
                  </a:txBody>
                  <a:tcPr marL="47625" marR="47625" marT="47625" marB="47625" anchor="ctr"/>
                </a:tc>
                <a:extLst>
                  <a:ext uri="{0D108BD9-81ED-4DB2-BD59-A6C34878D82A}">
                    <a16:rowId xmlns:a16="http://schemas.microsoft.com/office/drawing/2014/main" val="181267600"/>
                  </a:ext>
                </a:extLst>
              </a:tr>
              <a:tr h="370840">
                <a:tc>
                  <a:txBody>
                    <a:bodyPr/>
                    <a:lstStyle/>
                    <a:p>
                      <a:pPr rtl="0" fontAlgn="ctr"/>
                      <a:r>
                        <a:rPr lang="en-US" b="1">
                          <a:effectLst/>
                        </a:rPr>
                        <a:t>0.0.0.63</a:t>
                      </a:r>
                      <a:endParaRPr lang="en-US" b="0">
                        <a:effectLst/>
                      </a:endParaRPr>
                    </a:p>
                  </a:txBody>
                  <a:tcPr marL="47625" marR="47625" marT="47625" marB="47625" anchor="ctr"/>
                </a:tc>
                <a:tc>
                  <a:txBody>
                    <a:bodyPr/>
                    <a:lstStyle/>
                    <a:p>
                      <a:pPr rtl="0" fontAlgn="ctr"/>
                      <a:r>
                        <a:rPr lang="en-US" b="1">
                          <a:effectLst/>
                        </a:rPr>
                        <a:t>00111111</a:t>
                      </a:r>
                      <a:endParaRPr lang="en-US" b="0">
                        <a:effectLst/>
                      </a:endParaRPr>
                    </a:p>
                  </a:txBody>
                  <a:tcPr marL="47625" marR="47625" marT="47625" marB="47625" anchor="ctr"/>
                </a:tc>
                <a:tc>
                  <a:txBody>
                    <a:bodyPr/>
                    <a:lstStyle/>
                    <a:p>
                      <a:pPr fontAlgn="ctr">
                        <a:buFont typeface="Arial" panose="020B0604020202020204" pitchFamily="34" charset="0"/>
                        <a:buChar char="•"/>
                      </a:pPr>
                      <a:r>
                        <a:rPr lang="en-US" b="0">
                          <a:effectLst/>
                        </a:rPr>
                        <a:t>Match the first three octets</a:t>
                      </a:r>
                    </a:p>
                    <a:p>
                      <a:pPr fontAlgn="ctr">
                        <a:buFont typeface="Arial" panose="020B0604020202020204" pitchFamily="34" charset="0"/>
                        <a:buChar char="•"/>
                      </a:pPr>
                      <a:r>
                        <a:rPr lang="en-US" b="0">
                          <a:effectLst/>
                        </a:rPr>
                        <a:t>Match the two left most bits of the last octet</a:t>
                      </a:r>
                    </a:p>
                    <a:p>
                      <a:pPr fontAlgn="ctr">
                        <a:buFont typeface="Arial" panose="020B0604020202020204" pitchFamily="34" charset="0"/>
                        <a:buChar char="•"/>
                      </a:pPr>
                      <a:r>
                        <a:rPr lang="en-US" b="0">
                          <a:effectLst/>
                        </a:rPr>
                        <a:t>Ignore the last 6 bits</a:t>
                      </a:r>
                    </a:p>
                  </a:txBody>
                  <a:tcPr marL="47625" marR="47625" marT="47625" marB="47625" anchor="ctr"/>
                </a:tc>
                <a:extLst>
                  <a:ext uri="{0D108BD9-81ED-4DB2-BD59-A6C34878D82A}">
                    <a16:rowId xmlns:a16="http://schemas.microsoft.com/office/drawing/2014/main" val="188092765"/>
                  </a:ext>
                </a:extLst>
              </a:tr>
              <a:tr h="370840">
                <a:tc>
                  <a:txBody>
                    <a:bodyPr/>
                    <a:lstStyle/>
                    <a:p>
                      <a:pPr rtl="0" fontAlgn="ctr"/>
                      <a:r>
                        <a:rPr lang="en-US" b="1">
                          <a:effectLst/>
                        </a:rPr>
                        <a:t>0.0.0.15</a:t>
                      </a:r>
                      <a:endParaRPr lang="en-US" b="0">
                        <a:effectLst/>
                      </a:endParaRPr>
                    </a:p>
                  </a:txBody>
                  <a:tcPr marL="47625" marR="47625" marT="47625" marB="47625" anchor="ctr"/>
                </a:tc>
                <a:tc>
                  <a:txBody>
                    <a:bodyPr/>
                    <a:lstStyle/>
                    <a:p>
                      <a:pPr rtl="0" fontAlgn="ctr"/>
                      <a:r>
                        <a:rPr lang="en-US" b="1">
                          <a:effectLst/>
                        </a:rPr>
                        <a:t>00001111</a:t>
                      </a:r>
                      <a:endParaRPr lang="en-US" b="0">
                        <a:effectLst/>
                      </a:endParaRPr>
                    </a:p>
                  </a:txBody>
                  <a:tcPr marL="47625" marR="47625" marT="47625" marB="47625" anchor="ctr"/>
                </a:tc>
                <a:tc>
                  <a:txBody>
                    <a:bodyPr/>
                    <a:lstStyle/>
                    <a:p>
                      <a:pPr fontAlgn="ctr">
                        <a:buFont typeface="Arial" panose="020B0604020202020204" pitchFamily="34" charset="0"/>
                        <a:buChar char="•"/>
                      </a:pPr>
                      <a:r>
                        <a:rPr lang="en-US" b="0">
                          <a:effectLst/>
                        </a:rPr>
                        <a:t>Match the first three octets</a:t>
                      </a:r>
                    </a:p>
                    <a:p>
                      <a:pPr fontAlgn="ctr">
                        <a:buFont typeface="Arial" panose="020B0604020202020204" pitchFamily="34" charset="0"/>
                        <a:buChar char="•"/>
                      </a:pPr>
                      <a:r>
                        <a:rPr lang="en-US" b="0">
                          <a:effectLst/>
                        </a:rPr>
                        <a:t>Match the four left most bits of the last octet</a:t>
                      </a:r>
                    </a:p>
                    <a:p>
                      <a:pPr fontAlgn="ctr">
                        <a:buFont typeface="Arial" panose="020B0604020202020204" pitchFamily="34" charset="0"/>
                        <a:buChar char="•"/>
                      </a:pPr>
                      <a:r>
                        <a:rPr lang="en-US" b="0">
                          <a:effectLst/>
                        </a:rPr>
                        <a:t>Ignore the last 4 bits of the last octet</a:t>
                      </a:r>
                    </a:p>
                  </a:txBody>
                  <a:tcPr marL="47625" marR="47625" marT="47625" marB="47625" anchor="ctr"/>
                </a:tc>
                <a:extLst>
                  <a:ext uri="{0D108BD9-81ED-4DB2-BD59-A6C34878D82A}">
                    <a16:rowId xmlns:a16="http://schemas.microsoft.com/office/drawing/2014/main" val="3431003649"/>
                  </a:ext>
                </a:extLst>
              </a:tr>
              <a:tr h="370840">
                <a:tc>
                  <a:txBody>
                    <a:bodyPr/>
                    <a:lstStyle/>
                    <a:p>
                      <a:pPr rtl="0" fontAlgn="ctr"/>
                      <a:r>
                        <a:rPr lang="en-US" b="1">
                          <a:effectLst/>
                        </a:rPr>
                        <a:t>0.0.0.248</a:t>
                      </a:r>
                      <a:endParaRPr lang="en-US" b="0">
                        <a:effectLst/>
                      </a:endParaRPr>
                    </a:p>
                  </a:txBody>
                  <a:tcPr marL="47625" marR="47625" marT="47625" marB="47625" anchor="ctr"/>
                </a:tc>
                <a:tc>
                  <a:txBody>
                    <a:bodyPr/>
                    <a:lstStyle/>
                    <a:p>
                      <a:pPr rtl="0" fontAlgn="ctr"/>
                      <a:r>
                        <a:rPr lang="en-US" b="1">
                          <a:effectLst/>
                        </a:rPr>
                        <a:t>11111100</a:t>
                      </a:r>
                      <a:endParaRPr lang="en-US" b="0">
                        <a:effectLst/>
                      </a:endParaRPr>
                    </a:p>
                  </a:txBody>
                  <a:tcPr marL="47625" marR="47625" marT="47625" marB="47625" anchor="ctr"/>
                </a:tc>
                <a:tc>
                  <a:txBody>
                    <a:bodyPr/>
                    <a:lstStyle/>
                    <a:p>
                      <a:pPr fontAlgn="ctr">
                        <a:buFont typeface="Arial" panose="020B0604020202020204" pitchFamily="34" charset="0"/>
                        <a:buChar char="•"/>
                      </a:pPr>
                      <a:r>
                        <a:rPr lang="en-US" b="0">
                          <a:effectLst/>
                        </a:rPr>
                        <a:t>Match the first three octets</a:t>
                      </a:r>
                    </a:p>
                    <a:p>
                      <a:pPr fontAlgn="ctr">
                        <a:buFont typeface="Arial" panose="020B0604020202020204" pitchFamily="34" charset="0"/>
                        <a:buChar char="•"/>
                      </a:pPr>
                      <a:r>
                        <a:rPr lang="en-US" b="0">
                          <a:effectLst/>
                        </a:rPr>
                        <a:t>Ignore the six left most bits of the last octet</a:t>
                      </a:r>
                    </a:p>
                    <a:p>
                      <a:pPr fontAlgn="ctr">
                        <a:buFont typeface="Arial" panose="020B0604020202020204" pitchFamily="34" charset="0"/>
                        <a:buChar char="•"/>
                      </a:pPr>
                      <a:r>
                        <a:rPr lang="en-US" b="0">
                          <a:effectLst/>
                        </a:rPr>
                        <a:t>Match the last two bits</a:t>
                      </a:r>
                    </a:p>
                  </a:txBody>
                  <a:tcPr marL="47625" marR="47625" marT="47625" marB="47625" anchor="ctr"/>
                </a:tc>
                <a:extLst>
                  <a:ext uri="{0D108BD9-81ED-4DB2-BD59-A6C34878D82A}">
                    <a16:rowId xmlns:a16="http://schemas.microsoft.com/office/drawing/2014/main" val="1972926314"/>
                  </a:ext>
                </a:extLst>
              </a:tr>
              <a:tr h="370840">
                <a:tc>
                  <a:txBody>
                    <a:bodyPr/>
                    <a:lstStyle/>
                    <a:p>
                      <a:pPr rtl="0" fontAlgn="ctr"/>
                      <a:r>
                        <a:rPr lang="en-US" b="1">
                          <a:effectLst/>
                        </a:rPr>
                        <a:t>0.0.0.255</a:t>
                      </a:r>
                      <a:endParaRPr lang="en-US" b="0">
                        <a:effectLst/>
                      </a:endParaRPr>
                    </a:p>
                  </a:txBody>
                  <a:tcPr marL="47625" marR="47625" marT="47625" marB="47625" anchor="ctr"/>
                </a:tc>
                <a:tc>
                  <a:txBody>
                    <a:bodyPr/>
                    <a:lstStyle/>
                    <a:p>
                      <a:pPr rtl="0" fontAlgn="ctr"/>
                      <a:r>
                        <a:rPr lang="en-US" b="1">
                          <a:effectLst/>
                        </a:rPr>
                        <a:t>11111111</a:t>
                      </a:r>
                      <a:endParaRPr lang="en-US" b="0">
                        <a:effectLst/>
                      </a:endParaRPr>
                    </a:p>
                  </a:txBody>
                  <a:tcPr marL="47625" marR="47625" marT="47625" marB="47625" anchor="ctr"/>
                </a:tc>
                <a:tc>
                  <a:txBody>
                    <a:bodyPr/>
                    <a:lstStyle/>
                    <a:p>
                      <a:pPr fontAlgn="ctr">
                        <a:buFont typeface="Arial" panose="020B0604020202020204" pitchFamily="34" charset="0"/>
                        <a:buChar char="•"/>
                      </a:pPr>
                      <a:r>
                        <a:rPr lang="en-US" b="0" dirty="0">
                          <a:effectLst/>
                        </a:rPr>
                        <a:t>Match the first three octet</a:t>
                      </a:r>
                    </a:p>
                    <a:p>
                      <a:pPr fontAlgn="ctr">
                        <a:buFont typeface="Arial" panose="020B0604020202020204" pitchFamily="34" charset="0"/>
                        <a:buChar char="•"/>
                      </a:pPr>
                      <a:r>
                        <a:rPr lang="en-US" b="0" dirty="0">
                          <a:effectLst/>
                        </a:rPr>
                        <a:t>Ignore the last octet</a:t>
                      </a:r>
                    </a:p>
                  </a:txBody>
                  <a:tcPr marL="47625" marR="47625" marT="47625" marB="47625" anchor="ctr"/>
                </a:tc>
                <a:extLst>
                  <a:ext uri="{0D108BD9-81ED-4DB2-BD59-A6C34878D82A}">
                    <a16:rowId xmlns:a16="http://schemas.microsoft.com/office/drawing/2014/main" val="145835747"/>
                  </a:ext>
                </a:extLst>
              </a:tr>
            </a:tbl>
          </a:graphicData>
        </a:graphic>
      </p:graphicFrame>
    </p:spTree>
    <p:custDataLst>
      <p:tags r:id="rId1"/>
    </p:custDataLst>
    <p:extLst>
      <p:ext uri="{BB962C8B-B14F-4D97-AF65-F5344CB8AC3E}">
        <p14:creationId xmlns:p14="http://schemas.microsoft.com/office/powerpoint/2010/main" val="2405962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6127</TotalTime>
  <Words>3890</Words>
  <Application>Microsoft Office PowerPoint</Application>
  <PresentationFormat>Presentación en pantalla (16:9)</PresentationFormat>
  <Paragraphs>358</Paragraphs>
  <Slides>32</Slides>
  <Notes>32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32</vt:i4>
      </vt:variant>
    </vt:vector>
  </HeadingPairs>
  <TitlesOfParts>
    <vt:vector size="38" baseType="lpstr">
      <vt:lpstr>Arial</vt:lpstr>
      <vt:lpstr>Calibri</vt:lpstr>
      <vt:lpstr>CiscoSans ExtraLight</vt:lpstr>
      <vt:lpstr>Courier New</vt:lpstr>
      <vt:lpstr>Wingdings</vt:lpstr>
      <vt:lpstr>Default Theme</vt:lpstr>
      <vt:lpstr>Module 4: ACL Concepts</vt:lpstr>
      <vt:lpstr>Purpose of ACLs What is an ACL?</vt:lpstr>
      <vt:lpstr>Purpose of ACLs What is an ACL? (Cont.)</vt:lpstr>
      <vt:lpstr>Purpose of ACLs Packet Filtering</vt:lpstr>
      <vt:lpstr>Purpose of ACLs ACL Operation</vt:lpstr>
      <vt:lpstr>Purpose of ACLs ACL Operation (Cont.)</vt:lpstr>
      <vt:lpstr>4.2 Wildcard Masks in ACLs</vt:lpstr>
      <vt:lpstr>Wildcard Masks in ACLs Wildcard Mask Overview</vt:lpstr>
      <vt:lpstr>Wildcard Masks in ACLs Wildcard Mask Overview (Cont.)</vt:lpstr>
      <vt:lpstr>Wildcard Masks in ACLs Wildcard Mask Types</vt:lpstr>
      <vt:lpstr>Wildcard Masks in ACLs Wildcard Mask Types (Cont.)</vt:lpstr>
      <vt:lpstr>Wildcard Masks in ACLs Wildcard Mask Types (Cont.)</vt:lpstr>
      <vt:lpstr>Wildcard Masks in ACLs Wildcard Mask Calculation</vt:lpstr>
      <vt:lpstr>Wildcard Masks in ACLs Wildcard Mask Keywords</vt:lpstr>
      <vt:lpstr>4.3 Guidelines for ACL Creation</vt:lpstr>
      <vt:lpstr>Guidelines for ACL Creation Limited Number of ACLs per Interface</vt:lpstr>
      <vt:lpstr>Guidelines for ACL Creation ACL Best Practices</vt:lpstr>
      <vt:lpstr>4.4 Types of IPv4 ACLs</vt:lpstr>
      <vt:lpstr>Types of IPv4 ACLs Standard and Extended ACLs</vt:lpstr>
      <vt:lpstr>Types of IPv4 ACLs Numbered and Named ACLs</vt:lpstr>
      <vt:lpstr>Types of IPv4 ACLs Numbered and Named ACLs (Cont.)</vt:lpstr>
      <vt:lpstr>Types of IPv4 ACLs Where to Place ACLs</vt:lpstr>
      <vt:lpstr>Types of IPv4 ACLs Where to Place ACLs (Cont.)</vt:lpstr>
      <vt:lpstr>Types of IPv4 ACLs Standard ACL Placement Example</vt:lpstr>
      <vt:lpstr>Types of IPv4 ACLs Standard ACL Placement Example (Cont.)</vt:lpstr>
      <vt:lpstr>Types of IPv4 ACLs Extended ACL Placement Example</vt:lpstr>
      <vt:lpstr>Types of IPv4 ACLs Extended ACL Placement Example (Cont.)</vt:lpstr>
      <vt:lpstr>4.5 Module Practice and Quiz</vt:lpstr>
      <vt:lpstr>Module Practice and Quiz What Did I Learn In This Module?</vt:lpstr>
      <vt:lpstr>Module Practice and Quiz What Did I Learn In This Module? (Cont.)</vt:lpstr>
      <vt:lpstr>Module Practice and Quiz What Did I Learn In This Module? (Cont.)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Jesús Arturo Pérez Díaz</cp:lastModifiedBy>
  <cp:revision>433</cp:revision>
  <dcterms:created xsi:type="dcterms:W3CDTF">2019-10-18T06:21:22Z</dcterms:created>
  <dcterms:modified xsi:type="dcterms:W3CDTF">2021-07-08T20:54:04Z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