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66" r:id="rId4"/>
    <p:sldId id="334" r:id="rId5"/>
    <p:sldId id="267" r:id="rId6"/>
    <p:sldId id="273" r:id="rId7"/>
    <p:sldId id="335" r:id="rId8"/>
    <p:sldId id="343" r:id="rId9"/>
    <p:sldId id="342" r:id="rId10"/>
    <p:sldId id="339" r:id="rId1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EAEA"/>
    <a:srgbClr val="3366CC"/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92873" autoAdjust="0"/>
  </p:normalViewPr>
  <p:slideViewPr>
    <p:cSldViewPr>
      <p:cViewPr varScale="1">
        <p:scale>
          <a:sx n="99" d="100"/>
          <a:sy n="99" d="100"/>
        </p:scale>
        <p:origin x="1872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1 Marcador de imagen de diapositiva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7411" name="2 Marcador de notas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MX" dirty="0"/>
          </a:p>
        </p:txBody>
      </p:sp>
      <p:sp>
        <p:nvSpPr>
          <p:cNvPr id="17412" name="3 Marcador de número de diapositiva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1E45F731-13C2-4CED-BDB7-5B5B0FDBC4E8}" type="slidenum">
              <a:rPr lang="es-MX" sz="1200" smtClean="0"/>
              <a:pPr/>
              <a:t>2</a:t>
            </a:fld>
            <a:endParaRPr lang="es-MX" sz="1200" dirty="0"/>
          </a:p>
        </p:txBody>
      </p:sp>
    </p:spTree>
    <p:extLst>
      <p:ext uri="{BB962C8B-B14F-4D97-AF65-F5344CB8AC3E}">
        <p14:creationId xmlns:p14="http://schemas.microsoft.com/office/powerpoint/2010/main" val="25684279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5834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0551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556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3623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23/04/2024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76463"/>
            <a:ext cx="6400800" cy="124928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NAT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Monterrey, Campus Querétaro</a:t>
            </a:r>
          </a:p>
        </p:txBody>
      </p:sp>
      <p:pic>
        <p:nvPicPr>
          <p:cNvPr id="5" name="Imagen 4" descr="Diagrama&#10;&#10;Descripción generada automáticamente">
            <a:extLst>
              <a:ext uri="{FF2B5EF4-FFF2-40B4-BE49-F238E27FC236}">
                <a16:creationId xmlns:a16="http://schemas.microsoft.com/office/drawing/2014/main" id="{853914F6-FE98-4C47-9A17-305EC2A41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6639" y="3573016"/>
            <a:ext cx="3670721" cy="2337704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111ECD4F-D7F5-1728-AABB-2C8E849C999D}"/>
              </a:ext>
            </a:extLst>
          </p:cNvPr>
          <p:cNvSpPr txBox="1">
            <a:spLocks/>
          </p:cNvSpPr>
          <p:nvPr/>
        </p:nvSpPr>
        <p:spPr>
          <a:xfrm>
            <a:off x="802556" y="444008"/>
            <a:ext cx="7657876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2007B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Integración de seguridad informática en redes</a:t>
            </a:r>
          </a:p>
        </p:txBody>
      </p:sp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652920" y="1484784"/>
            <a:ext cx="7838159" cy="1524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estática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de uno a uno, es decir, para traducir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una dirección IP privada por una dirección IP pública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Reservado para dispositivos fijos como un servidor, una cámara, un dispositivo de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etc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IP-local IP-Global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46292" y="169488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r>
              <a:rPr lang="es-MX" sz="18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dirección IP estática</a:t>
            </a: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472CB85-D26A-F537-9ECE-26C898E449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37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0394562"/>
              </p:ext>
            </p:extLst>
          </p:nvPr>
        </p:nvGraphicFramePr>
        <p:xfrm>
          <a:off x="569642" y="1792726"/>
          <a:ext cx="1819275" cy="255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itmap Image" r:id="rId3" imgW="1819280" imgH="2552567" progId="PBrush">
                  <p:embed/>
                </p:oleObj>
              </mc:Choice>
              <mc:Fallback>
                <p:oleObj name="Bitmap Image" r:id="rId3" imgW="1819280" imgH="2552567" progId="PBrush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642" y="1792726"/>
                        <a:ext cx="1819275" cy="2552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533400" y="548680"/>
            <a:ext cx="8077200" cy="641350"/>
          </a:xfrm>
          <a:prstGeom prst="rect">
            <a:avLst/>
          </a:prstGeom>
          <a:gradFill rotWithShape="0">
            <a:gsLst>
              <a:gs pos="0">
                <a:srgbClr val="185E76"/>
              </a:gs>
              <a:gs pos="50000">
                <a:srgbClr val="33CCFF"/>
              </a:gs>
              <a:gs pos="100000">
                <a:srgbClr val="185E76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600" b="1" dirty="0"/>
              <a:t>Objetivo de esta sesión</a:t>
            </a: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518658C-33C7-4ABF-9977-CAAD440BD411}"/>
              </a:ext>
            </a:extLst>
          </p:cNvPr>
          <p:cNvSpPr txBox="1"/>
          <p:nvPr/>
        </p:nvSpPr>
        <p:spPr>
          <a:xfrm>
            <a:off x="3059832" y="2276872"/>
            <a:ext cx="4608512" cy="10304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525" marR="3810" algn="just">
              <a:lnSpc>
                <a:spcPct val="200000"/>
              </a:lnSpc>
            </a:pPr>
            <a:r>
              <a:rPr b="1" spc="-15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E</a:t>
            </a:r>
            <a:r>
              <a:rPr b="1" spc="-19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s</a:t>
            </a:r>
            <a:r>
              <a:rPr b="1" spc="-11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tu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di</a:t>
            </a:r>
            <a:r>
              <a:rPr b="1" spc="-26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a</a:t>
            </a:r>
            <a:r>
              <a:rPr b="1" spc="-8" dirty="0" err="1">
                <a:solidFill>
                  <a:schemeClr val="accent6">
                    <a:lumMod val="75000"/>
                  </a:schemeClr>
                </a:solidFill>
                <a:cs typeface="Arial Narrow"/>
              </a:rPr>
              <a:t>r</a:t>
            </a:r>
            <a:r>
              <a:rPr b="1" dirty="0">
                <a:solidFill>
                  <a:srgbClr val="3333CC"/>
                </a:solidFill>
                <a:cs typeface="Arial Narrow"/>
              </a:rPr>
              <a:t> </a:t>
            </a:r>
            <a:r>
              <a:rPr b="1" spc="-15" dirty="0">
                <a:solidFill>
                  <a:srgbClr val="3333CC"/>
                </a:solidFill>
                <a:cs typeface="Arial Narrow"/>
              </a:rPr>
              <a:t> </a:t>
            </a:r>
            <a:r>
              <a:rPr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e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 </a:t>
            </a:r>
            <a:r>
              <a:rPr lang="es-ES" b="1" spc="-15" dirty="0">
                <a:solidFill>
                  <a:schemeClr val="accent6">
                    <a:lumMod val="75000"/>
                  </a:schemeClr>
                </a:solidFill>
                <a:cs typeface="Arial Narrow"/>
              </a:rPr>
              <a:t>implementar </a:t>
            </a:r>
            <a:r>
              <a:rPr lang="es-ES" spc="-15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los servicios NAT en los ruteadores </a:t>
            </a:r>
            <a:r>
              <a:rPr b="1" spc="-11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CISC</a:t>
            </a:r>
            <a:r>
              <a:rPr b="1" spc="-19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O</a:t>
            </a:r>
            <a:r>
              <a:rPr b="1" spc="-8" dirty="0">
                <a:solidFill>
                  <a:schemeClr val="bg2">
                    <a:lumMod val="25000"/>
                  </a:schemeClr>
                </a:solidFill>
                <a:cs typeface="Arial Narrow"/>
              </a:rPr>
              <a:t>.</a:t>
            </a:r>
            <a:endParaRPr dirty="0">
              <a:solidFill>
                <a:schemeClr val="bg2">
                  <a:lumMod val="25000"/>
                </a:schemeClr>
              </a:solidFill>
              <a:cs typeface="Arial Narrow"/>
            </a:endParaRPr>
          </a:p>
        </p:txBody>
      </p:sp>
    </p:spTree>
    <p:extLst>
      <p:ext uri="{BB962C8B-B14F-4D97-AF65-F5344CB8AC3E}">
        <p14:creationId xmlns:p14="http://schemas.microsoft.com/office/powerpoint/2010/main" val="1059079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577851" y="1169388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lnSpc>
                <a:spcPts val="2500"/>
              </a:lnSpc>
              <a:defRPr/>
            </a:pP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Son direcciones de cada clase que no están asignadas.</a:t>
            </a:r>
          </a:p>
        </p:txBody>
      </p:sp>
      <p:graphicFrame>
        <p:nvGraphicFramePr>
          <p:cNvPr id="3" name="2 Tabla"/>
          <p:cNvGraphicFramePr>
            <a:graphicFrameLocks noGrp="1"/>
          </p:cNvGraphicFramePr>
          <p:nvPr/>
        </p:nvGraphicFramePr>
        <p:xfrm>
          <a:off x="738188" y="4794150"/>
          <a:ext cx="7839075" cy="12271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1313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</a:t>
                      </a:r>
                      <a:r>
                        <a:rPr lang="es-MX" sz="1600" b="1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 A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10.X.X.X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10.0.0.0 a 10.255.255.255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B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172.16.X.X – 172.31.X.X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172.16.0.0 a 172.31.255.255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046"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Clase C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MX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Arial" pitchFamily="34" charset="0"/>
                          <a:cs typeface="Arial" pitchFamily="34" charset="0"/>
                        </a:rPr>
                        <a:t>192.168.X.X</a:t>
                      </a: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00"/>
                        </a:lnSpc>
                      </a:pPr>
                      <a:r>
                        <a:rPr lang="es-ES" sz="1600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  <a:latin typeface="Arial" pitchFamily="34" charset="0"/>
                          <a:cs typeface="Arial" pitchFamily="34" charset="0"/>
                        </a:rPr>
                        <a:t>192.168.0.0 a 192.168.255.255 </a:t>
                      </a:r>
                      <a:endParaRPr lang="es-MX" sz="16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Arial" pitchFamily="34" charset="0"/>
                        <a:cs typeface="Arial" pitchFamily="34" charset="0"/>
                      </a:endParaRPr>
                    </a:p>
                  </a:txBody>
                  <a:tcPr marL="91454" marR="91454" marT="45732" marB="45732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5 Rectángulo"/>
          <p:cNvSpPr/>
          <p:nvPr/>
        </p:nvSpPr>
        <p:spPr>
          <a:xfrm>
            <a:off x="604838" y="1700112"/>
            <a:ext cx="7999412" cy="1374775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pueden ser utilizadas por: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usan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traducción de dirección de red (NAT)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para conectarse a una red pública.</a:t>
            </a:r>
          </a:p>
          <a:p>
            <a:pPr marL="285750" indent="-285750" algn="just">
              <a:lnSpc>
                <a:spcPts val="2500"/>
              </a:lnSpc>
              <a:buFont typeface="Arial" pitchFamily="34" charset="0"/>
              <a:buChar char="•"/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Los hosts que no se conectan a Internet.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6 Rectángulo"/>
          <p:cNvSpPr/>
          <p:nvPr/>
        </p:nvSpPr>
        <p:spPr>
          <a:xfrm>
            <a:off x="611188" y="3166962"/>
            <a:ext cx="7999412" cy="1054100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En una misma red no pueden existir dos direcciones iguales, pero sí se pueden repetir en dos redes privadas que no tengan conexión entre sí o que se conecten mediante el protocolo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NAT </a:t>
            </a:r>
            <a:r>
              <a:rPr lang="es-ES" sz="1600" i="1" dirty="0">
                <a:latin typeface="Arial" pitchFamily="34" charset="0"/>
                <a:cs typeface="Arial" pitchFamily="34" charset="0"/>
              </a:rPr>
              <a:t>(Network Address Translation - Traducción de Dirección de Red)</a:t>
            </a:r>
            <a:r>
              <a:rPr lang="es-ES" sz="16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endParaRPr lang="es-E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7 Rectángulo"/>
          <p:cNvSpPr/>
          <p:nvPr/>
        </p:nvSpPr>
        <p:spPr>
          <a:xfrm>
            <a:off x="611188" y="4292500"/>
            <a:ext cx="7999412" cy="379463"/>
          </a:xfrm>
          <a:prstGeom prst="rect">
            <a:avLst/>
          </a:prstGeom>
        </p:spPr>
        <p:txBody>
          <a:bodyPr>
            <a:spAutoFit/>
          </a:bodyPr>
          <a:lstStyle/>
          <a:p>
            <a:pPr algn="just">
              <a:lnSpc>
                <a:spcPts val="2500"/>
              </a:lnSpc>
              <a:spcBef>
                <a:spcPts val="1200"/>
              </a:spcBef>
              <a:defRPr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Las direcciones privadas son:</a:t>
            </a:r>
          </a:p>
        </p:txBody>
      </p:sp>
      <p:sp>
        <p:nvSpPr>
          <p:cNvPr id="9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Direcciones privadas</a:t>
            </a:r>
          </a:p>
        </p:txBody>
      </p:sp>
    </p:spTree>
    <p:extLst>
      <p:ext uri="{BB962C8B-B14F-4D97-AF65-F5344CB8AC3E}">
        <p14:creationId xmlns:p14="http://schemas.microsoft.com/office/powerpoint/2010/main" val="1662479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6" grpId="0"/>
      <p:bldP spid="7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7043" y="2847475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971601" y="1629442"/>
            <a:ext cx="7560840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Utilizado para permitir a los hosts, que utilizan </a:t>
            </a:r>
            <a:r>
              <a:rPr lang="es-ES" sz="1600" b="1" dirty="0">
                <a:latin typeface="Arial" pitchFamily="34" charset="0"/>
                <a:cs typeface="Arial" pitchFamily="34" charset="0"/>
              </a:rPr>
              <a:t>direccionamiento privado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, acceder los servicios de Internet.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3562973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1720" y="3632820"/>
            <a:ext cx="5989955" cy="2748508"/>
          </a:xfrm>
          <a:prstGeom prst="rect">
            <a:avLst/>
          </a:prstGeom>
        </p:spPr>
      </p:pic>
      <p:sp>
        <p:nvSpPr>
          <p:cNvPr id="4" name="3 Rectángulo"/>
          <p:cNvSpPr>
            <a:spLocks noChangeArrowheads="1"/>
          </p:cNvSpPr>
          <p:nvPr/>
        </p:nvSpPr>
        <p:spPr bwMode="auto">
          <a:xfrm>
            <a:off x="899592" y="2318765"/>
            <a:ext cx="7758113" cy="1154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>
                <a:latin typeface="Arial" pitchFamily="34" charset="0"/>
                <a:cs typeface="Arial" pitchFamily="34" charset="0"/>
              </a:rPr>
              <a:t>Las direcciones privadas se pueden utilizar junto con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servidor de traducción de direcciones de red (NAT) </a:t>
            </a:r>
            <a:r>
              <a:rPr lang="es-ES" sz="1600" dirty="0">
                <a:latin typeface="Arial" pitchFamily="34" charset="0"/>
                <a:cs typeface="Arial" pitchFamily="34" charset="0"/>
              </a:rPr>
              <a:t>para suministrar conectividad a todos los hosts de una red que tiene relativamente pocas direcciones públicas disponibles. </a:t>
            </a:r>
            <a:endParaRPr lang="es-MX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739266" y="1374042"/>
            <a:ext cx="7773987" cy="785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Su uso más común es permitir utilizar direcciones privadas para acceder a Internet.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14401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213827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3212976"/>
            <a:ext cx="4975025" cy="3168352"/>
          </a:xfrm>
          <a:prstGeom prst="rect">
            <a:avLst/>
          </a:prstGeom>
        </p:spPr>
      </p:pic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611560" y="1556792"/>
            <a:ext cx="7775575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Si el número de direcciones privadas es muy grande puede usarse solo una parte de direcciones públicas para salir a Internet desde la red privada. 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De esta manera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simultáneamente sólo pueden salir a Internet con una dirección IP tantos equipos como direcciones públicas se hayan contratado</a:t>
            </a:r>
            <a:r>
              <a:rPr lang="es-MX" sz="16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12576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NAT 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(Network Address Translation)</a:t>
            </a:r>
          </a:p>
        </p:txBody>
      </p:sp>
    </p:spTree>
    <p:extLst>
      <p:ext uri="{BB962C8B-B14F-4D97-AF65-F5344CB8AC3E}">
        <p14:creationId xmlns:p14="http://schemas.microsoft.com/office/powerpoint/2010/main" val="1975587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5780" y="1124744"/>
            <a:ext cx="8568952" cy="47864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 de direcciones globales (públicas)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 serán asignadas cuando sean necesarias.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pool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-final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netmask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MáscaraSubneteo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Definir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ACL estándar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(defino las direcciones IP privadas que tienen permiso a ser traducidas):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access-list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permit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dirIP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-inicial </a:t>
            </a:r>
            <a:r>
              <a:rPr lang="es-MX" sz="1600" b="1" dirty="0" err="1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WildMask_ACL</a:t>
            </a:r>
            <a:endParaRPr lang="es-MX" sz="16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spcBef>
                <a:spcPts val="120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utilizando: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lista de control de acceso.</a:t>
            </a:r>
          </a:p>
          <a:p>
            <a:pPr marL="108585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Una dirección IP de traducción estática.</a:t>
            </a:r>
          </a:p>
          <a:p>
            <a:pPr marL="1085850" lvl="1" indent="-342900">
              <a:buFont typeface="Arial" panose="020B0604020202020204" pitchFamily="34" charset="0"/>
              <a:buChar char="•"/>
            </a:pPr>
            <a:endParaRPr lang="es-MX" sz="1600" dirty="0">
              <a:solidFill>
                <a:schemeClr val="bg2">
                  <a:lumMod val="2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NOMBRE 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[</a:t>
            </a:r>
            <a:r>
              <a:rPr lang="es-MX" sz="1600" b="1" dirty="0" err="1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MX" sz="1600" b="1" dirty="0">
                <a:highlight>
                  <a:srgbClr val="FF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]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static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IP-local IP-Global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</p:spTree>
    <p:extLst>
      <p:ext uri="{BB962C8B-B14F-4D97-AF65-F5344CB8AC3E}">
        <p14:creationId xmlns:p14="http://schemas.microsoft.com/office/powerpoint/2010/main" val="56800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03973" y="1412776"/>
            <a:ext cx="8444491" cy="3616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 algn="just">
              <a:lnSpc>
                <a:spcPct val="150000"/>
              </a:lnSpc>
              <a:spcBef>
                <a:spcPts val="1200"/>
              </a:spcBef>
              <a:buFont typeface="+mj-lt"/>
              <a:buAutoNum type="arabicPeriod" startAt="4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Especificar las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interfaces interiores y exteriores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es decir, vamos a especificar si haremos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interno o externo.</a:t>
            </a: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en nuestra red local.</a:t>
            </a:r>
          </a:p>
          <a:p>
            <a:pPr lvl="1"/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Tipo-Número</a:t>
            </a:r>
          </a:p>
          <a:p>
            <a:pPr lvl="1">
              <a:lnSpc>
                <a:spcPct val="150000"/>
              </a:lnSpc>
            </a:pP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outside</a:t>
            </a:r>
            <a:endParaRPr lang="es-MX" sz="1600" b="1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0">
              <a:lnSpc>
                <a:spcPct val="150000"/>
              </a:lnSpc>
            </a:pPr>
            <a:r>
              <a:rPr lang="es-MX" sz="1600" u="sng" dirty="0">
                <a:latin typeface="Arial" panose="020B0604020202020204" pitchFamily="34" charset="0"/>
                <a:cs typeface="Arial" panose="020B0604020202020204" pitchFamily="34" charset="0"/>
              </a:rPr>
              <a:t>Todas las interfaces que tengamos configuradas con un proveedor de servicios (ISP</a:t>
            </a:r>
            <a:r>
              <a:rPr lang="es-MX" sz="1600" dirty="0">
                <a:latin typeface="Arial" panose="020B0604020202020204" pitchFamily="34" charset="0"/>
                <a:cs typeface="Arial" panose="020B0604020202020204" pitchFamily="34" charset="0"/>
              </a:rPr>
              <a:t>), ya que por ahí va a salir la traducción del direccionamiento privado a público.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251520" y="188640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  <a:p>
            <a:pPr>
              <a:defRPr/>
            </a:pPr>
            <a:endParaRPr lang="es-ES_tradnl" sz="18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4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5" name="7 CuadroTexto"/>
          <p:cNvSpPr txBox="1">
            <a:spLocks noChangeArrowheads="1"/>
          </p:cNvSpPr>
          <p:nvPr/>
        </p:nvSpPr>
        <p:spPr bwMode="auto">
          <a:xfrm>
            <a:off x="323528" y="1128319"/>
            <a:ext cx="8356541" cy="41708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Establecer la </a:t>
            </a:r>
            <a:r>
              <a:rPr lang="es-MX" sz="1600" b="1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 direcciones utilizando una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lista de control de acceso (ACL) definida</a:t>
            </a:r>
            <a:r>
              <a:rPr lang="es-MX" sz="16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 (Network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  <a:r>
              <a:rPr lang="es-MX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uno a uno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por cada dirección IP privada se asignará una dirección IP pública.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</a:p>
          <a:p>
            <a:pPr indent="-285750"/>
            <a:endParaRPr lang="es-MX" sz="800" b="1" dirty="0">
              <a:solidFill>
                <a:schemeClr val="accent5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15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PAT (Port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Translation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/ NAT </a:t>
            </a:r>
            <a:r>
              <a:rPr lang="es-MX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overloading</a:t>
            </a:r>
            <a:r>
              <a:rPr lang="es-MX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dinámica de 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</a:t>
            </a:r>
            <a:r>
              <a:rPr lang="es-MX" sz="1600" u="sng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privadas contra una o pocas direcciones IP públicas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salir al exterior.</a:t>
            </a:r>
          </a:p>
          <a:p>
            <a:pPr indent="-285750">
              <a:lnSpc>
                <a:spcPct val="150000"/>
              </a:lnSpc>
            </a:pP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inside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list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{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Número | Nombre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} </a:t>
            </a:r>
            <a:r>
              <a:rPr lang="es-MX" sz="16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pool</a:t>
            </a:r>
            <a:r>
              <a:rPr lang="es-MX" sz="16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NOMBRE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MX" sz="1600" b="1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endParaRPr lang="es-MX" sz="1600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44500" lvl="1" indent="12700">
              <a:lnSpc>
                <a:spcPct val="150000"/>
              </a:lnSpc>
            </a:pP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44016" y="-18256"/>
            <a:ext cx="889248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>
              <a:defRPr/>
            </a:pPr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Traducción de direcciones con una ACL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3" name="7 CuadroTexto">
            <a:extLst>
              <a:ext uri="{FF2B5EF4-FFF2-40B4-BE49-F238E27FC236}">
                <a16:creationId xmlns:a16="http://schemas.microsoft.com/office/drawing/2014/main" id="{6AECE9D9-C3B6-44F4-9D68-6C4A66E95A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2" y="5157192"/>
            <a:ext cx="7848872" cy="10218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indent="-298450" algn="just">
              <a:lnSpc>
                <a:spcPct val="150000"/>
              </a:lnSpc>
              <a:spcBef>
                <a:spcPts val="1200"/>
              </a:spcBef>
            </a:pP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utiliza la palabra reservada </a:t>
            </a:r>
            <a:r>
              <a:rPr lang="es-ES" sz="1400" b="1" i="1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overload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poder llevar a cabo una traducción de </a:t>
            </a:r>
            <a:r>
              <a:rPr lang="es-ES" sz="1400" u="sng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muchas direcciones IP privadas con una o pocas direcciones IP públicas</a:t>
            </a:r>
            <a:r>
              <a:rPr lang="es-ES" sz="14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 para la traducción se utiliza el puerto (puerto generado de manera dinámica y aleatoria arriba de 1024).</a:t>
            </a:r>
            <a:endParaRPr lang="es-MX" sz="1600" dirty="0">
              <a:solidFill>
                <a:schemeClr val="bg2">
                  <a:lumMod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4508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5" grpId="0"/>
      <p:bldP spid="13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7455</TotalTime>
  <Words>696</Words>
  <Application>Microsoft Office PowerPoint</Application>
  <PresentationFormat>On-screen Show (4:3)</PresentationFormat>
  <Paragraphs>69</Paragraphs>
  <Slides>10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Dom Casual</vt:lpstr>
      <vt:lpstr>Times New Roman</vt:lpstr>
      <vt:lpstr>Tema de Office</vt:lpstr>
      <vt:lpstr>Bitmap 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246</cp:revision>
  <dcterms:created xsi:type="dcterms:W3CDTF">2013-06-11T22:32:36Z</dcterms:created>
  <dcterms:modified xsi:type="dcterms:W3CDTF">2024-04-23T21:18:04Z</dcterms:modified>
</cp:coreProperties>
</file>