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7" r:id="rId2"/>
    <p:sldId id="355" r:id="rId3"/>
    <p:sldId id="356" r:id="rId4"/>
    <p:sldId id="357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76" r:id="rId23"/>
    <p:sldId id="377" r:id="rId24"/>
    <p:sldId id="378" r:id="rId25"/>
    <p:sldId id="379" r:id="rId26"/>
    <p:sldId id="380" r:id="rId27"/>
    <p:sldId id="381" r:id="rId28"/>
    <p:sldId id="382" r:id="rId29"/>
    <p:sldId id="383" r:id="rId30"/>
    <p:sldId id="384" r:id="rId31"/>
    <p:sldId id="385" r:id="rId32"/>
    <p:sldId id="386" r:id="rId33"/>
    <p:sldId id="387" r:id="rId34"/>
    <p:sldId id="388" r:id="rId35"/>
    <p:sldId id="389" r:id="rId3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28" autoAdjust="0"/>
  </p:normalViewPr>
  <p:slideViewPr>
    <p:cSldViewPr>
      <p:cViewPr varScale="1">
        <p:scale>
          <a:sx n="115" d="100"/>
          <a:sy n="115" d="100"/>
        </p:scale>
        <p:origin x="141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24/06/2021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0790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A5E659-8DC8-4D3C-A7FB-3772E3150E4D}" type="slidenum">
              <a:rPr lang="es-ES_tradnl" altLang="es-MX"/>
              <a:pPr/>
              <a:t>11</a:t>
            </a:fld>
            <a:endParaRPr lang="es-ES_tradnl" altLang="es-MX"/>
          </a:p>
        </p:txBody>
      </p:sp>
      <p:sp>
        <p:nvSpPr>
          <p:cNvPr id="1402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0938" y="690563"/>
            <a:ext cx="4556125" cy="3417887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520"/>
            <a:ext cx="5029200" cy="411424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341" tIns="46953" rIns="92341" bIns="46953"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154773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0B178A-F0DD-4094-BBE0-54041A38AF21}" type="slidenum">
              <a:rPr lang="es-ES_tradnl" altLang="es-MX"/>
              <a:pPr/>
              <a:t>12</a:t>
            </a:fld>
            <a:endParaRPr lang="es-ES_tradnl" altLang="es-MX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911313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DEA45D-908D-4FA6-BD01-784F969FCC82}" type="slidenum">
              <a:rPr lang="es-ES_tradnl" altLang="es-MX"/>
              <a:pPr/>
              <a:t>13</a:t>
            </a:fld>
            <a:endParaRPr lang="es-ES_tradnl" altLang="es-MX"/>
          </a:p>
        </p:txBody>
      </p:sp>
      <p:sp>
        <p:nvSpPr>
          <p:cNvPr id="1423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0938" y="690563"/>
            <a:ext cx="4556125" cy="3417887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520"/>
            <a:ext cx="5029200" cy="411424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341" tIns="46953" rIns="92341" bIns="46953"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467797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85A24C-DDA0-4162-BDB8-3A46FFBCF260}" type="slidenum">
              <a:rPr lang="es-ES_tradnl" altLang="es-MX"/>
              <a:pPr/>
              <a:t>14</a:t>
            </a:fld>
            <a:endParaRPr lang="es-ES_tradnl" altLang="es-MX"/>
          </a:p>
        </p:txBody>
      </p:sp>
      <p:sp>
        <p:nvSpPr>
          <p:cNvPr id="1443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0938" y="690563"/>
            <a:ext cx="4556125" cy="3417887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520"/>
            <a:ext cx="5029200" cy="411424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341" tIns="46953" rIns="92341" bIns="46953"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5568821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0E6AAF-BB34-47AB-9220-238F7ED2EAED}" type="slidenum">
              <a:rPr lang="es-ES_tradnl" altLang="es-MX"/>
              <a:pPr/>
              <a:t>15</a:t>
            </a:fld>
            <a:endParaRPr lang="es-ES_tradnl" altLang="es-MX"/>
          </a:p>
        </p:txBody>
      </p:sp>
      <p:sp>
        <p:nvSpPr>
          <p:cNvPr id="1464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0938" y="690563"/>
            <a:ext cx="4556125" cy="3417887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520"/>
            <a:ext cx="5029200" cy="411424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341" tIns="46953" rIns="92341" bIns="46953"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777747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650086-2A38-4F52-A979-7F2DA42FF6D2}" type="slidenum">
              <a:rPr lang="es-ES_tradnl" altLang="es-MX"/>
              <a:pPr/>
              <a:t>18</a:t>
            </a:fld>
            <a:endParaRPr lang="es-ES_tradnl" altLang="es-MX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590735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F00780-FF2A-45C2-8739-8B485A900BB1}" type="slidenum">
              <a:rPr lang="es-ES_tradnl" altLang="es-MX"/>
              <a:pPr/>
              <a:t>2</a:t>
            </a:fld>
            <a:endParaRPr lang="es-ES_tradnl" altLang="es-MX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130822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0B88B5-840F-4C0F-91AD-6944142ABF0E}" type="slidenum">
              <a:rPr lang="es-ES_tradnl" altLang="es-MX"/>
              <a:pPr/>
              <a:t>3</a:t>
            </a:fld>
            <a:endParaRPr lang="es-ES_tradnl" altLang="es-MX"/>
          </a:p>
        </p:txBody>
      </p:sp>
      <p:sp>
        <p:nvSpPr>
          <p:cNvPr id="1239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0938" y="690563"/>
            <a:ext cx="4556125" cy="3417887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520"/>
            <a:ext cx="5029200" cy="411424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341" tIns="46953" rIns="92341" bIns="46953"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693342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660962-7554-4478-8972-85D199ECE198}" type="slidenum">
              <a:rPr lang="es-ES_tradnl" altLang="es-MX"/>
              <a:pPr/>
              <a:t>4</a:t>
            </a:fld>
            <a:endParaRPr lang="es-ES_tradnl" altLang="es-MX"/>
          </a:p>
        </p:txBody>
      </p:sp>
      <p:sp>
        <p:nvSpPr>
          <p:cNvPr id="1259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0938" y="690563"/>
            <a:ext cx="4556125" cy="3417887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520"/>
            <a:ext cx="5029200" cy="411424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341" tIns="46953" rIns="92341" bIns="46953"/>
          <a:lstStyle/>
          <a:p>
            <a:endParaRPr lang="es-ES" altLang="es-MX" dirty="0"/>
          </a:p>
        </p:txBody>
      </p:sp>
    </p:spTree>
    <p:extLst>
      <p:ext uri="{BB962C8B-B14F-4D97-AF65-F5344CB8AC3E}">
        <p14:creationId xmlns:p14="http://schemas.microsoft.com/office/powerpoint/2010/main" val="2744713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AF67D2-49B1-4FEE-9A2C-A5F1FF4C33E5}" type="slidenum">
              <a:rPr lang="es-ES_tradnl" altLang="es-MX"/>
              <a:pPr/>
              <a:t>5</a:t>
            </a:fld>
            <a:endParaRPr lang="es-ES_tradnl" altLang="es-MX"/>
          </a:p>
        </p:txBody>
      </p:sp>
      <p:sp>
        <p:nvSpPr>
          <p:cNvPr id="1300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0938" y="690563"/>
            <a:ext cx="4556125" cy="3417887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520"/>
            <a:ext cx="5029200" cy="411424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341" tIns="46953" rIns="92341" bIns="46953"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390206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77F8C1-4DE8-4F12-9F0C-8FE4537466A1}" type="slidenum">
              <a:rPr lang="es-ES_tradnl" altLang="es-MX"/>
              <a:pPr/>
              <a:t>6</a:t>
            </a:fld>
            <a:endParaRPr lang="es-ES_tradnl" altLang="es-MX"/>
          </a:p>
        </p:txBody>
      </p:sp>
      <p:sp>
        <p:nvSpPr>
          <p:cNvPr id="1320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0938" y="690563"/>
            <a:ext cx="4556125" cy="3417887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520"/>
            <a:ext cx="5029200" cy="411424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341" tIns="46953" rIns="92341" bIns="46953"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716790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D6373F-7982-4834-8D9B-0278CB28475A}" type="slidenum">
              <a:rPr lang="es-ES_tradnl" altLang="es-MX"/>
              <a:pPr/>
              <a:t>7</a:t>
            </a:fld>
            <a:endParaRPr lang="es-ES_tradnl" altLang="es-MX"/>
          </a:p>
        </p:txBody>
      </p:sp>
      <p:sp>
        <p:nvSpPr>
          <p:cNvPr id="1341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0938" y="690563"/>
            <a:ext cx="4556125" cy="3417887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520"/>
            <a:ext cx="5029200" cy="411424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341" tIns="46953" rIns="92341" bIns="46953"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85185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5AE998-A7B2-4D24-9FCD-7022F01BF9AA}" type="slidenum">
              <a:rPr lang="es-ES_tradnl" altLang="es-MX"/>
              <a:pPr/>
              <a:t>9</a:t>
            </a:fld>
            <a:endParaRPr lang="es-ES_tradnl" altLang="es-MX"/>
          </a:p>
        </p:txBody>
      </p:sp>
      <p:sp>
        <p:nvSpPr>
          <p:cNvPr id="1361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0938" y="690563"/>
            <a:ext cx="4556125" cy="3417887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520"/>
            <a:ext cx="5029200" cy="411424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341" tIns="46953" rIns="92341" bIns="46953"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4237467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70EA5E-8B6E-4699-ADBB-18FD31B626E9}" type="slidenum">
              <a:rPr lang="es-ES_tradnl" altLang="es-MX"/>
              <a:pPr/>
              <a:t>10</a:t>
            </a:fld>
            <a:endParaRPr lang="es-ES_tradnl" altLang="es-MX"/>
          </a:p>
        </p:txBody>
      </p:sp>
      <p:sp>
        <p:nvSpPr>
          <p:cNvPr id="1382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0938" y="690563"/>
            <a:ext cx="4556125" cy="3417887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520"/>
            <a:ext cx="5029200" cy="411424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341" tIns="46953" rIns="92341" bIns="46953"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16204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24/06/2021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24/06/2021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24/06/2021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ítulo y texto e imágenes prediseña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38200" y="342900"/>
            <a:ext cx="7772400" cy="11049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838200" y="1752600"/>
            <a:ext cx="3810000" cy="4114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imágenes prediseñadas"/>
          <p:cNvSpPr>
            <a:spLocks noGrp="1"/>
          </p:cNvSpPr>
          <p:nvPr>
            <p:ph type="clipArt" sz="half" idx="2"/>
          </p:nvPr>
        </p:nvSpPr>
        <p:spPr>
          <a:xfrm>
            <a:off x="4800600" y="1752600"/>
            <a:ext cx="3810000" cy="4114800"/>
          </a:xfrm>
        </p:spPr>
        <p:txBody>
          <a:bodyPr/>
          <a:lstStyle/>
          <a:p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381000" y="63230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s-ES_tradnl" alt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230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s-ES_tradnl" alt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858000" y="63230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9CFFF25-E5B9-4028-A40F-27E64779567D}" type="slidenum">
              <a:rPr lang="es-ES_tradnl" altLang="es-MX"/>
              <a:pPr/>
              <a:t>‹Nº›</a:t>
            </a:fld>
            <a:endParaRPr lang="es-ES_tradnl" altLang="es-MX"/>
          </a:p>
        </p:txBody>
      </p:sp>
    </p:spTree>
    <p:extLst>
      <p:ext uri="{BB962C8B-B14F-4D97-AF65-F5344CB8AC3E}">
        <p14:creationId xmlns:p14="http://schemas.microsoft.com/office/powerpoint/2010/main" val="3610179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38200" y="342900"/>
            <a:ext cx="7772400" cy="11049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838200" y="1752600"/>
            <a:ext cx="7772400" cy="4114800"/>
          </a:xfrm>
        </p:spPr>
        <p:txBody>
          <a:bodyPr/>
          <a:lstStyle/>
          <a:p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381000" y="63230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s-ES_tradnl" alt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230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s-ES_tradnl" alt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858000" y="63230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B31ADF0-D09B-4C92-B72D-81054F45856F}" type="slidenum">
              <a:rPr lang="es-ES_tradnl" altLang="es-MX"/>
              <a:pPr/>
              <a:t>‹Nº›</a:t>
            </a:fld>
            <a:endParaRPr lang="es-ES_tradnl" altLang="es-MX"/>
          </a:p>
        </p:txBody>
      </p:sp>
    </p:spTree>
    <p:extLst>
      <p:ext uri="{BB962C8B-B14F-4D97-AF65-F5344CB8AC3E}">
        <p14:creationId xmlns:p14="http://schemas.microsoft.com/office/powerpoint/2010/main" val="1227104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ítulo y texto encima de l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38200" y="342900"/>
            <a:ext cx="7772400" cy="11049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838200" y="1752600"/>
            <a:ext cx="7772400" cy="1981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838200" y="3886200"/>
            <a:ext cx="7772400" cy="1981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381000" y="63230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s-ES_tradnl" alt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230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s-ES_tradnl" alt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858000" y="63230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7687908-3DDC-4859-894D-69196A3C29B0}" type="slidenum">
              <a:rPr lang="es-ES_tradnl" altLang="es-MX"/>
              <a:pPr/>
              <a:t>‹Nº›</a:t>
            </a:fld>
            <a:endParaRPr lang="es-ES_tradnl" altLang="es-MX"/>
          </a:p>
        </p:txBody>
      </p:sp>
    </p:spTree>
    <p:extLst>
      <p:ext uri="{BB962C8B-B14F-4D97-AF65-F5344CB8AC3E}">
        <p14:creationId xmlns:p14="http://schemas.microsoft.com/office/powerpoint/2010/main" val="2727365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ítulo, 1 obje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38200" y="342900"/>
            <a:ext cx="7772400" cy="11049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38200" y="1752600"/>
            <a:ext cx="3810000" cy="4114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800600" y="1752600"/>
            <a:ext cx="3810000" cy="1981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800600" y="3886200"/>
            <a:ext cx="3810000" cy="1981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>
          <a:xfrm>
            <a:off x="381000" y="63230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s-ES_tradnl" altLang="es-MX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230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s-ES_tradnl" altLang="es-MX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858000" y="63230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9C1F793-31E0-434D-877D-39A59586042C}" type="slidenum">
              <a:rPr lang="es-ES_tradnl" altLang="es-MX"/>
              <a:pPr/>
              <a:t>‹Nº›</a:t>
            </a:fld>
            <a:endParaRPr lang="es-ES_tradnl" altLang="es-MX"/>
          </a:p>
        </p:txBody>
      </p:sp>
    </p:spTree>
    <p:extLst>
      <p:ext uri="{BB962C8B-B14F-4D97-AF65-F5344CB8AC3E}">
        <p14:creationId xmlns:p14="http://schemas.microsoft.com/office/powerpoint/2010/main" val="193312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24/06/2021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24/06/2021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24/06/2021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24/06/2021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24/06/2021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24/06/2021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24/06/2021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24/06/2021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24/06/2021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562" y="3332132"/>
            <a:ext cx="3096344" cy="2617148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412" y="3933056"/>
            <a:ext cx="2419469" cy="2016224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045840" y="260648"/>
            <a:ext cx="734258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Semana i</a:t>
            </a:r>
            <a:endParaRPr lang="es-MX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1524647" y="1762742"/>
            <a:ext cx="6384970" cy="1537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Bases de datos</a:t>
            </a:r>
          </a:p>
          <a:p>
            <a:pPr>
              <a:lnSpc>
                <a:spcPct val="150000"/>
              </a:lnSpc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“Contribuye con tu comunidad y aprende a diseñar y desarrollar bases de datos”</a:t>
            </a:r>
          </a:p>
        </p:txBody>
      </p:sp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Text Box 3"/>
          <p:cNvSpPr txBox="1">
            <a:spLocks noChangeArrowheads="1"/>
          </p:cNvSpPr>
          <p:nvPr/>
        </p:nvSpPr>
        <p:spPr bwMode="auto">
          <a:xfrm>
            <a:off x="838200" y="1946275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 altLang="es-MX"/>
          </a:p>
        </p:txBody>
      </p:sp>
      <p:sp>
        <p:nvSpPr>
          <p:cNvPr id="137220" name="Text Box 4"/>
          <p:cNvSpPr txBox="1">
            <a:spLocks noChangeArrowheads="1"/>
          </p:cNvSpPr>
          <p:nvPr/>
        </p:nvSpPr>
        <p:spPr bwMode="auto">
          <a:xfrm>
            <a:off x="762000" y="1772816"/>
            <a:ext cx="7772400" cy="3954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MX" altLang="es-MX" sz="2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Times New Roman" pitchFamily="18" charset="0"/>
              </a:rPr>
              <a:t>Llave o "Atributo Modificador“</a:t>
            </a:r>
          </a:p>
          <a:p>
            <a:pPr>
              <a:lnSpc>
                <a:spcPct val="150000"/>
              </a:lnSpc>
            </a:pPr>
            <a:r>
              <a:rPr lang="es-MX" altLang="es-MX" sz="800" dirty="0">
                <a:latin typeface="Arial" pitchFamily="34" charset="0"/>
                <a:cs typeface="Times New Roman" pitchFamily="18" charset="0"/>
              </a:rPr>
              <a:t> </a:t>
            </a:r>
            <a:br>
              <a:rPr lang="es-MX" altLang="es-MX" sz="2600" dirty="0">
                <a:latin typeface="Arial" pitchFamily="34" charset="0"/>
                <a:cs typeface="Times New Roman" pitchFamily="18" charset="0"/>
              </a:rPr>
            </a:br>
            <a:r>
              <a:rPr lang="es-MX" altLang="es-MX" sz="2200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Campo o atributo que identifica de manera única  a cada registro de una entidad. </a:t>
            </a:r>
          </a:p>
          <a:p>
            <a:pPr>
              <a:lnSpc>
                <a:spcPct val="150000"/>
              </a:lnSpc>
            </a:pPr>
            <a:endParaRPr lang="es-MX" altLang="es-MX" sz="1000" b="1" dirty="0">
              <a:solidFill>
                <a:schemeClr val="bg2">
                  <a:lumMod val="25000"/>
                </a:schemeClr>
              </a:solidFill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2200" b="1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Entidad:</a:t>
            </a:r>
            <a:r>
              <a:rPr lang="es-MX" altLang="es-MX" sz="2200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 Alumno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2200" b="1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Atributos:</a:t>
            </a:r>
            <a:r>
              <a:rPr lang="es-MX" altLang="es-MX" sz="2200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 Matrícula, Nombre, Dirección, Ciudad, Teléfono, Carrera.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2200" b="1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Llave:</a:t>
            </a:r>
            <a:r>
              <a:rPr lang="es-MX" altLang="es-MX" sz="2200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 </a:t>
            </a:r>
            <a:r>
              <a:rPr lang="es-MX" altLang="es-MX" sz="2200" u="sng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Matrícula</a:t>
            </a:r>
            <a:r>
              <a:rPr lang="es-MX" altLang="es-MX" sz="2200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 </a:t>
            </a:r>
          </a:p>
        </p:txBody>
      </p:sp>
      <p:sp>
        <p:nvSpPr>
          <p:cNvPr id="137222" name="Rectangle 6"/>
          <p:cNvSpPr>
            <a:spLocks noChangeArrowheads="1"/>
          </p:cNvSpPr>
          <p:nvPr/>
        </p:nvSpPr>
        <p:spPr bwMode="auto">
          <a:xfrm>
            <a:off x="3100388" y="2809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/>
          </a:p>
        </p:txBody>
      </p:sp>
      <p:sp>
        <p:nvSpPr>
          <p:cNvPr id="137223" name="Rectangle 7"/>
          <p:cNvSpPr>
            <a:spLocks noChangeArrowheads="1"/>
          </p:cNvSpPr>
          <p:nvPr/>
        </p:nvSpPr>
        <p:spPr bwMode="auto">
          <a:xfrm>
            <a:off x="318135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/>
          </a:p>
        </p:txBody>
      </p:sp>
      <p:sp>
        <p:nvSpPr>
          <p:cNvPr id="137224" name="Rectangle 8"/>
          <p:cNvSpPr>
            <a:spLocks noChangeArrowheads="1"/>
          </p:cNvSpPr>
          <p:nvPr/>
        </p:nvSpPr>
        <p:spPr bwMode="auto">
          <a:xfrm>
            <a:off x="2347913" y="2771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4005" y="216085"/>
            <a:ext cx="8001000" cy="1104900"/>
          </a:xfrm>
          <a:noFill/>
          <a:ln/>
        </p:spPr>
        <p:txBody>
          <a:bodyPr/>
          <a:lstStyle/>
          <a:p>
            <a:r>
              <a:rPr lang="es-ES_tradnl" altLang="es-MX" sz="4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Entidad - Relación</a:t>
            </a:r>
            <a:endParaRPr lang="es-ES_tradnl" altLang="es-MX" sz="3200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909174"/>
      </p:ext>
    </p:extLst>
  </p:cSld>
  <p:clrMapOvr>
    <a:masterClrMapping/>
  </p:clrMapOvr>
  <p:transition>
    <p:check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ChangeArrowheads="1"/>
          </p:cNvSpPr>
          <p:nvPr/>
        </p:nvSpPr>
        <p:spPr bwMode="auto">
          <a:xfrm>
            <a:off x="2514600" y="5551488"/>
            <a:ext cx="8731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s-ES_tradnl" altLang="es-MX"/>
          </a:p>
          <a:p>
            <a:endParaRPr lang="es-ES_tradnl" altLang="es-MX"/>
          </a:p>
        </p:txBody>
      </p:sp>
      <p:sp>
        <p:nvSpPr>
          <p:cNvPr id="139267" name="Text Box 3"/>
          <p:cNvSpPr txBox="1">
            <a:spLocks noChangeArrowheads="1"/>
          </p:cNvSpPr>
          <p:nvPr/>
        </p:nvSpPr>
        <p:spPr bwMode="auto">
          <a:xfrm>
            <a:off x="838200" y="1946275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 altLang="es-MX"/>
          </a:p>
        </p:txBody>
      </p:sp>
      <p:sp>
        <p:nvSpPr>
          <p:cNvPr id="139268" name="Text Box 4"/>
          <p:cNvSpPr txBox="1">
            <a:spLocks noChangeArrowheads="1"/>
          </p:cNvSpPr>
          <p:nvPr/>
        </p:nvSpPr>
        <p:spPr bwMode="auto">
          <a:xfrm>
            <a:off x="762000" y="1871663"/>
            <a:ext cx="7772400" cy="112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MX" altLang="es-MX" sz="2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Times New Roman" pitchFamily="18" charset="0"/>
              </a:rPr>
              <a:t>Relación</a:t>
            </a:r>
            <a:r>
              <a:rPr lang="es-MX" altLang="es-MX" sz="28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Times New Roman" pitchFamily="18" charset="0"/>
              </a:rPr>
              <a:t> </a:t>
            </a:r>
            <a:br>
              <a:rPr lang="es-MX" altLang="es-MX" sz="2800" dirty="0">
                <a:latin typeface="Arial" pitchFamily="34" charset="0"/>
                <a:cs typeface="Times New Roman" pitchFamily="18" charset="0"/>
              </a:rPr>
            </a:br>
            <a:endParaRPr lang="es-MX" altLang="es-MX" sz="1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Times New Roman" pitchFamily="18" charset="0"/>
            </a:endParaRPr>
          </a:p>
          <a:p>
            <a:r>
              <a:rPr lang="es-MX" altLang="es-MX" sz="2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Una asociación entre varias entidades. </a:t>
            </a:r>
          </a:p>
        </p:txBody>
      </p:sp>
      <p:sp>
        <p:nvSpPr>
          <p:cNvPr id="139270" name="Rectangle 6"/>
          <p:cNvSpPr>
            <a:spLocks noChangeArrowheads="1"/>
          </p:cNvSpPr>
          <p:nvPr/>
        </p:nvSpPr>
        <p:spPr bwMode="auto">
          <a:xfrm>
            <a:off x="3100388" y="2809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/>
          </a:p>
        </p:txBody>
      </p:sp>
      <p:sp>
        <p:nvSpPr>
          <p:cNvPr id="139271" name="Rectangle 7"/>
          <p:cNvSpPr>
            <a:spLocks noChangeArrowheads="1"/>
          </p:cNvSpPr>
          <p:nvPr/>
        </p:nvSpPr>
        <p:spPr bwMode="auto">
          <a:xfrm>
            <a:off x="318135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/>
          </a:p>
        </p:txBody>
      </p:sp>
      <p:sp>
        <p:nvSpPr>
          <p:cNvPr id="139272" name="Rectangle 8"/>
          <p:cNvSpPr>
            <a:spLocks noChangeArrowheads="1"/>
          </p:cNvSpPr>
          <p:nvPr/>
        </p:nvSpPr>
        <p:spPr bwMode="auto">
          <a:xfrm>
            <a:off x="2347913" y="2771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/>
          </a:p>
        </p:txBody>
      </p:sp>
      <p:sp>
        <p:nvSpPr>
          <p:cNvPr id="139274" name="Rectangle 10"/>
          <p:cNvSpPr>
            <a:spLocks noChangeArrowheads="1"/>
          </p:cNvSpPr>
          <p:nvPr/>
        </p:nvSpPr>
        <p:spPr bwMode="auto">
          <a:xfrm>
            <a:off x="3233738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/>
          </a:p>
        </p:txBody>
      </p:sp>
      <p:pic>
        <p:nvPicPr>
          <p:cNvPr id="139273" name="Picture 9" descr="IMAGES3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328988"/>
            <a:ext cx="7829550" cy="133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275" name="Text Box 11"/>
          <p:cNvSpPr txBox="1">
            <a:spLocks noChangeArrowheads="1"/>
          </p:cNvSpPr>
          <p:nvPr/>
        </p:nvSpPr>
        <p:spPr bwMode="auto">
          <a:xfrm>
            <a:off x="899592" y="4744111"/>
            <a:ext cx="7344816" cy="1218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altLang="es-MX" sz="2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(Generalización) </a:t>
            </a:r>
            <a:br>
              <a:rPr lang="es-MX" altLang="es-MX" sz="2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</a:br>
            <a:r>
              <a:rPr lang="es-MX" altLang="es-MX" sz="2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Libro prestado a Profesores 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604005" y="216085"/>
            <a:ext cx="8001000" cy="1104900"/>
          </a:xfrm>
          <a:noFill/>
          <a:ln/>
        </p:spPr>
        <p:txBody>
          <a:bodyPr/>
          <a:lstStyle/>
          <a:p>
            <a:r>
              <a:rPr lang="es-ES_tradnl" altLang="es-MX" sz="4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Entidad - Relación</a:t>
            </a:r>
            <a:endParaRPr lang="es-ES_tradnl" altLang="es-MX" sz="3200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4885239"/>
      </p:ext>
    </p:extLst>
  </p:cSld>
  <p:clrMapOvr>
    <a:masterClrMapping/>
  </p:clrMapOvr>
  <p:transition>
    <p:check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5" name="Text Box 3"/>
          <p:cNvSpPr txBox="1">
            <a:spLocks noChangeArrowheads="1"/>
          </p:cNvSpPr>
          <p:nvPr/>
        </p:nvSpPr>
        <p:spPr bwMode="auto">
          <a:xfrm>
            <a:off x="838200" y="1946275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 altLang="es-MX"/>
          </a:p>
        </p:txBody>
      </p:sp>
      <p:sp>
        <p:nvSpPr>
          <p:cNvPr id="182276" name="Text Box 4"/>
          <p:cNvSpPr txBox="1">
            <a:spLocks noChangeArrowheads="1"/>
          </p:cNvSpPr>
          <p:nvPr/>
        </p:nvSpPr>
        <p:spPr bwMode="auto">
          <a:xfrm>
            <a:off x="903288" y="1871663"/>
            <a:ext cx="7631112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altLang="es-MX" sz="2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Times New Roman" pitchFamily="18" charset="0"/>
              </a:rPr>
              <a:t>Relación</a:t>
            </a:r>
            <a:r>
              <a:rPr lang="es-MX" altLang="es-MX" sz="28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Times New Roman" pitchFamily="18" charset="0"/>
              </a:rPr>
              <a:t> </a:t>
            </a:r>
            <a:br>
              <a:rPr lang="es-MX" altLang="es-MX" sz="2800" dirty="0">
                <a:latin typeface="Arial" pitchFamily="34" charset="0"/>
                <a:cs typeface="Times New Roman" pitchFamily="18" charset="0"/>
              </a:rPr>
            </a:br>
            <a:endParaRPr lang="es-MX" altLang="es-MX" sz="1200" dirty="0">
              <a:latin typeface="Arial" pitchFamily="34" charset="0"/>
              <a:cs typeface="Times New Roman" pitchFamily="18" charset="0"/>
            </a:endParaRPr>
          </a:p>
          <a:p>
            <a:endParaRPr lang="es-MX" altLang="es-MX" sz="1200" dirty="0">
              <a:latin typeface="Arial" pitchFamily="34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  <a:buFontTx/>
              <a:buAutoNum type="arabicPeriod"/>
            </a:pPr>
            <a:r>
              <a:rPr lang="es-ES_tradnl" altLang="es-MX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Es el nombre que se da a la unión de 2 o más entidades.</a:t>
            </a:r>
            <a:endParaRPr lang="es-ES" altLang="es-MX" b="1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  <a:buFontTx/>
              <a:buAutoNum type="arabicPeriod"/>
            </a:pPr>
            <a:r>
              <a:rPr lang="es-ES_tradnl" alt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Es el camino de una entidad hacia otra.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buFontTx/>
              <a:buAutoNum type="arabicPeriod"/>
            </a:pPr>
            <a:r>
              <a:rPr lang="es-ES_tradnl" alt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Es una regla de negocios que une la información necesaria</a:t>
            </a:r>
            <a:endParaRPr lang="es-MX" altLang="es-MX" dirty="0">
              <a:solidFill>
                <a:schemeClr val="bg2">
                  <a:lumMod val="25000"/>
                </a:schemeClr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182278" name="Rectangle 6"/>
          <p:cNvSpPr>
            <a:spLocks noChangeArrowheads="1"/>
          </p:cNvSpPr>
          <p:nvPr/>
        </p:nvSpPr>
        <p:spPr bwMode="auto">
          <a:xfrm>
            <a:off x="3100388" y="2809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/>
          </a:p>
        </p:txBody>
      </p:sp>
      <p:sp>
        <p:nvSpPr>
          <p:cNvPr id="182279" name="Rectangle 7"/>
          <p:cNvSpPr>
            <a:spLocks noChangeArrowheads="1"/>
          </p:cNvSpPr>
          <p:nvPr/>
        </p:nvSpPr>
        <p:spPr bwMode="auto">
          <a:xfrm>
            <a:off x="318135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/>
          </a:p>
        </p:txBody>
      </p:sp>
      <p:sp>
        <p:nvSpPr>
          <p:cNvPr id="182280" name="Rectangle 8"/>
          <p:cNvSpPr>
            <a:spLocks noChangeArrowheads="1"/>
          </p:cNvSpPr>
          <p:nvPr/>
        </p:nvSpPr>
        <p:spPr bwMode="auto">
          <a:xfrm>
            <a:off x="2347913" y="2771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/>
          </a:p>
        </p:txBody>
      </p:sp>
      <p:sp>
        <p:nvSpPr>
          <p:cNvPr id="182281" name="Rectangle 9"/>
          <p:cNvSpPr>
            <a:spLocks noChangeArrowheads="1"/>
          </p:cNvSpPr>
          <p:nvPr/>
        </p:nvSpPr>
        <p:spPr bwMode="auto">
          <a:xfrm>
            <a:off x="3233738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4005" y="216085"/>
            <a:ext cx="8001000" cy="1104900"/>
          </a:xfrm>
          <a:noFill/>
          <a:ln/>
        </p:spPr>
        <p:txBody>
          <a:bodyPr/>
          <a:lstStyle/>
          <a:p>
            <a:r>
              <a:rPr lang="es-ES_tradnl" altLang="es-MX" sz="4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Entidad - Relación</a:t>
            </a:r>
            <a:endParaRPr lang="es-ES_tradnl" altLang="es-MX" sz="3200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9952635"/>
      </p:ext>
    </p:extLst>
  </p:cSld>
  <p:clrMapOvr>
    <a:masterClrMapping/>
  </p:clrMapOvr>
  <p:transition>
    <p:check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ChangeArrowheads="1"/>
          </p:cNvSpPr>
          <p:nvPr/>
        </p:nvSpPr>
        <p:spPr bwMode="auto">
          <a:xfrm>
            <a:off x="2514600" y="5551488"/>
            <a:ext cx="8731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s-ES_tradnl" altLang="es-MX"/>
          </a:p>
          <a:p>
            <a:endParaRPr lang="es-ES_tradnl" altLang="es-MX"/>
          </a:p>
        </p:txBody>
      </p:sp>
      <p:sp>
        <p:nvSpPr>
          <p:cNvPr id="141315" name="Text Box 3"/>
          <p:cNvSpPr txBox="1">
            <a:spLocks noChangeArrowheads="1"/>
          </p:cNvSpPr>
          <p:nvPr/>
        </p:nvSpPr>
        <p:spPr bwMode="auto">
          <a:xfrm>
            <a:off x="838200" y="1946275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 altLang="es-MX"/>
          </a:p>
        </p:txBody>
      </p:sp>
      <p:sp>
        <p:nvSpPr>
          <p:cNvPr id="141316" name="Text Box 4"/>
          <p:cNvSpPr txBox="1">
            <a:spLocks noChangeArrowheads="1"/>
          </p:cNvSpPr>
          <p:nvPr/>
        </p:nvSpPr>
        <p:spPr bwMode="auto">
          <a:xfrm>
            <a:off x="762000" y="1700213"/>
            <a:ext cx="77724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MX" altLang="es-MX" sz="2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Times New Roman" pitchFamily="18" charset="0"/>
              </a:rPr>
              <a:t>Relación 1 - 1</a:t>
            </a:r>
          </a:p>
          <a:p>
            <a:endParaRPr lang="es-MX" altLang="es-MX" sz="900" b="1" dirty="0">
              <a:solidFill>
                <a:srgbClr val="0000FF"/>
              </a:solidFill>
              <a:latin typeface="Arial" pitchFamily="34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s-MX" altLang="es-MX" sz="2200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Para cada registro del conjunto de entidades </a:t>
            </a:r>
            <a:r>
              <a:rPr lang="es-MX" altLang="es-MX" sz="2200" b="1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E1</a:t>
            </a:r>
            <a:r>
              <a:rPr lang="es-MX" altLang="es-MX" sz="2200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, existe a lo más un registro del conjunto de entidades </a:t>
            </a:r>
            <a:r>
              <a:rPr lang="es-MX" altLang="es-MX" sz="2200" b="1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E2</a:t>
            </a:r>
            <a:r>
              <a:rPr lang="es-MX" altLang="es-MX" sz="2200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 que está asociada a ella y viceversa. </a:t>
            </a:r>
          </a:p>
        </p:txBody>
      </p:sp>
      <p:sp>
        <p:nvSpPr>
          <p:cNvPr id="141318" name="Rectangle 6"/>
          <p:cNvSpPr>
            <a:spLocks noChangeArrowheads="1"/>
          </p:cNvSpPr>
          <p:nvPr/>
        </p:nvSpPr>
        <p:spPr bwMode="auto">
          <a:xfrm>
            <a:off x="3100388" y="2809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/>
          </a:p>
        </p:txBody>
      </p:sp>
      <p:sp>
        <p:nvSpPr>
          <p:cNvPr id="141319" name="Rectangle 7"/>
          <p:cNvSpPr>
            <a:spLocks noChangeArrowheads="1"/>
          </p:cNvSpPr>
          <p:nvPr/>
        </p:nvSpPr>
        <p:spPr bwMode="auto">
          <a:xfrm>
            <a:off x="318135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/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2347913" y="2771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/>
          </a:p>
        </p:txBody>
      </p:sp>
      <p:sp>
        <p:nvSpPr>
          <p:cNvPr id="141321" name="Rectangle 9"/>
          <p:cNvSpPr>
            <a:spLocks noChangeArrowheads="1"/>
          </p:cNvSpPr>
          <p:nvPr/>
        </p:nvSpPr>
        <p:spPr bwMode="auto">
          <a:xfrm>
            <a:off x="3233738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/>
          </a:p>
        </p:txBody>
      </p:sp>
      <p:sp>
        <p:nvSpPr>
          <p:cNvPr id="141325" name="Rectangle 13"/>
          <p:cNvSpPr>
            <a:spLocks noChangeArrowheads="1"/>
          </p:cNvSpPr>
          <p:nvPr/>
        </p:nvSpPr>
        <p:spPr bwMode="auto">
          <a:xfrm>
            <a:off x="2814638" y="3043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/>
          </a:p>
        </p:txBody>
      </p:sp>
      <p:pic>
        <p:nvPicPr>
          <p:cNvPr id="141324" name="Picture 12" descr="D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14800"/>
            <a:ext cx="7772400" cy="170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604005" y="216085"/>
            <a:ext cx="8001000" cy="1104900"/>
          </a:xfrm>
          <a:noFill/>
          <a:ln/>
        </p:spPr>
        <p:txBody>
          <a:bodyPr/>
          <a:lstStyle/>
          <a:p>
            <a:r>
              <a:rPr lang="es-ES_tradnl" altLang="es-MX" sz="4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Entidad - Relación</a:t>
            </a:r>
            <a:endParaRPr lang="es-ES_tradnl" altLang="es-MX" sz="3200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2257533"/>
      </p:ext>
    </p:extLst>
  </p:cSld>
  <p:clrMapOvr>
    <a:masterClrMapping/>
  </p:clrMapOvr>
  <p:transition>
    <p:check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ChangeArrowheads="1"/>
          </p:cNvSpPr>
          <p:nvPr/>
        </p:nvSpPr>
        <p:spPr bwMode="auto">
          <a:xfrm>
            <a:off x="2514600" y="5551488"/>
            <a:ext cx="8731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s-ES_tradnl" altLang="es-MX"/>
          </a:p>
          <a:p>
            <a:endParaRPr lang="es-ES_tradnl" altLang="es-MX"/>
          </a:p>
        </p:txBody>
      </p:sp>
      <p:sp>
        <p:nvSpPr>
          <p:cNvPr id="143363" name="Text Box 3"/>
          <p:cNvSpPr txBox="1">
            <a:spLocks noChangeArrowheads="1"/>
          </p:cNvSpPr>
          <p:nvPr/>
        </p:nvSpPr>
        <p:spPr bwMode="auto">
          <a:xfrm>
            <a:off x="838200" y="1946275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 altLang="es-MX"/>
          </a:p>
        </p:txBody>
      </p:sp>
      <p:sp>
        <p:nvSpPr>
          <p:cNvPr id="143364" name="Text Box 4"/>
          <p:cNvSpPr txBox="1">
            <a:spLocks noChangeArrowheads="1"/>
          </p:cNvSpPr>
          <p:nvPr/>
        </p:nvSpPr>
        <p:spPr bwMode="auto">
          <a:xfrm>
            <a:off x="901774" y="1700808"/>
            <a:ext cx="7226969" cy="16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MX" altLang="es-MX" sz="2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Times New Roman" pitchFamily="18" charset="0"/>
              </a:rPr>
              <a:t>Relación 1- Muchos (1-N)</a:t>
            </a:r>
            <a:r>
              <a:rPr lang="es-MX" altLang="es-MX" sz="2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Times New Roman" pitchFamily="18" charset="0"/>
              </a:rPr>
              <a:t> </a:t>
            </a:r>
          </a:p>
          <a:p>
            <a:r>
              <a:rPr lang="es-MX" altLang="es-MX" sz="900" dirty="0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 </a:t>
            </a:r>
          </a:p>
          <a:p>
            <a:pPr algn="just">
              <a:lnSpc>
                <a:spcPct val="150000"/>
              </a:lnSpc>
            </a:pPr>
            <a:r>
              <a:rPr lang="es-MX" altLang="es-MX" sz="2200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Para cada registro del conjunto de entidades </a:t>
            </a:r>
            <a:r>
              <a:rPr lang="es-MX" altLang="es-MX" sz="2200" b="1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E1</a:t>
            </a:r>
            <a:r>
              <a:rPr lang="es-MX" altLang="es-MX" sz="2200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 puede haber uno o más registros asociados del conjunto de entidades </a:t>
            </a:r>
            <a:r>
              <a:rPr lang="es-MX" altLang="es-MX" sz="2200" b="1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E2</a:t>
            </a:r>
            <a:r>
              <a:rPr lang="es-MX" altLang="es-MX" sz="2200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.</a:t>
            </a:r>
          </a:p>
        </p:txBody>
      </p:sp>
      <p:sp>
        <p:nvSpPr>
          <p:cNvPr id="143366" name="Rectangle 6"/>
          <p:cNvSpPr>
            <a:spLocks noChangeArrowheads="1"/>
          </p:cNvSpPr>
          <p:nvPr/>
        </p:nvSpPr>
        <p:spPr bwMode="auto">
          <a:xfrm>
            <a:off x="3100388" y="2809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/>
          </a:p>
        </p:txBody>
      </p:sp>
      <p:sp>
        <p:nvSpPr>
          <p:cNvPr id="143367" name="Rectangle 7"/>
          <p:cNvSpPr>
            <a:spLocks noChangeArrowheads="1"/>
          </p:cNvSpPr>
          <p:nvPr/>
        </p:nvSpPr>
        <p:spPr bwMode="auto">
          <a:xfrm>
            <a:off x="318135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/>
          </a:p>
        </p:txBody>
      </p:sp>
      <p:sp>
        <p:nvSpPr>
          <p:cNvPr id="143368" name="Rectangle 8"/>
          <p:cNvSpPr>
            <a:spLocks noChangeArrowheads="1"/>
          </p:cNvSpPr>
          <p:nvPr/>
        </p:nvSpPr>
        <p:spPr bwMode="auto">
          <a:xfrm>
            <a:off x="2347913" y="2771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/>
          </a:p>
        </p:txBody>
      </p:sp>
      <p:sp>
        <p:nvSpPr>
          <p:cNvPr id="143369" name="Rectangle 9"/>
          <p:cNvSpPr>
            <a:spLocks noChangeArrowheads="1"/>
          </p:cNvSpPr>
          <p:nvPr/>
        </p:nvSpPr>
        <p:spPr bwMode="auto">
          <a:xfrm>
            <a:off x="3233738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/>
          </a:p>
        </p:txBody>
      </p:sp>
      <p:sp>
        <p:nvSpPr>
          <p:cNvPr id="143370" name="Rectangle 10"/>
          <p:cNvSpPr>
            <a:spLocks noChangeArrowheads="1"/>
          </p:cNvSpPr>
          <p:nvPr/>
        </p:nvSpPr>
        <p:spPr bwMode="auto">
          <a:xfrm>
            <a:off x="2814638" y="3043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/>
          </a:p>
        </p:txBody>
      </p:sp>
      <p:sp>
        <p:nvSpPr>
          <p:cNvPr id="143373" name="Rectangle 13"/>
          <p:cNvSpPr>
            <a:spLocks noChangeArrowheads="1"/>
          </p:cNvSpPr>
          <p:nvPr/>
        </p:nvSpPr>
        <p:spPr bwMode="auto">
          <a:xfrm>
            <a:off x="3328988" y="30337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/>
          </a:p>
        </p:txBody>
      </p:sp>
      <p:pic>
        <p:nvPicPr>
          <p:cNvPr id="143372" name="Picture 12" descr="IMAGECJ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43" y="3673475"/>
            <a:ext cx="7200900" cy="228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4005" y="216085"/>
            <a:ext cx="8001000" cy="1104900"/>
          </a:xfrm>
          <a:noFill/>
          <a:ln/>
        </p:spPr>
        <p:txBody>
          <a:bodyPr/>
          <a:lstStyle/>
          <a:p>
            <a:r>
              <a:rPr lang="es-ES_tradnl" altLang="es-MX" sz="4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Entidad - Relación</a:t>
            </a:r>
            <a:endParaRPr lang="es-ES_tradnl" altLang="es-MX" sz="3200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61852493"/>
      </p:ext>
    </p:extLst>
  </p:cSld>
  <p:clrMapOvr>
    <a:masterClrMapping/>
  </p:clrMapOvr>
  <p:transition>
    <p:check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ChangeArrowheads="1"/>
          </p:cNvSpPr>
          <p:nvPr/>
        </p:nvSpPr>
        <p:spPr bwMode="auto">
          <a:xfrm>
            <a:off x="2514600" y="5551488"/>
            <a:ext cx="8731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s-ES_tradnl" altLang="es-MX"/>
          </a:p>
          <a:p>
            <a:endParaRPr lang="es-ES_tradnl" altLang="es-MX"/>
          </a:p>
        </p:txBody>
      </p:sp>
      <p:sp>
        <p:nvSpPr>
          <p:cNvPr id="145411" name="Text Box 3"/>
          <p:cNvSpPr txBox="1">
            <a:spLocks noChangeArrowheads="1"/>
          </p:cNvSpPr>
          <p:nvPr/>
        </p:nvSpPr>
        <p:spPr bwMode="auto">
          <a:xfrm>
            <a:off x="838200" y="1946275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 altLang="es-MX"/>
          </a:p>
        </p:txBody>
      </p:sp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762000" y="1628800"/>
            <a:ext cx="7772400" cy="1915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s-MX" altLang="es-MX" sz="2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Times New Roman" pitchFamily="18" charset="0"/>
              </a:rPr>
              <a:t>Relaciones Muchos - Muchos (N-M) </a:t>
            </a:r>
            <a:br>
              <a:rPr lang="es-MX" altLang="es-MX" sz="2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Times New Roman" pitchFamily="18" charset="0"/>
              </a:rPr>
            </a:br>
            <a:br>
              <a:rPr lang="es-MX" altLang="es-MX" sz="900" dirty="0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</a:br>
            <a:r>
              <a:rPr lang="es-MX" altLang="es-MX" sz="2200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No hay restricción en el número de registros de un conjunto asociado con una entidad en la otra. </a:t>
            </a:r>
          </a:p>
        </p:txBody>
      </p:sp>
      <p:sp>
        <p:nvSpPr>
          <p:cNvPr id="145414" name="Rectangle 6"/>
          <p:cNvSpPr>
            <a:spLocks noChangeArrowheads="1"/>
          </p:cNvSpPr>
          <p:nvPr/>
        </p:nvSpPr>
        <p:spPr bwMode="auto">
          <a:xfrm>
            <a:off x="3100388" y="2809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/>
          </a:p>
        </p:txBody>
      </p:sp>
      <p:sp>
        <p:nvSpPr>
          <p:cNvPr id="145415" name="Rectangle 7"/>
          <p:cNvSpPr>
            <a:spLocks noChangeArrowheads="1"/>
          </p:cNvSpPr>
          <p:nvPr/>
        </p:nvSpPr>
        <p:spPr bwMode="auto">
          <a:xfrm>
            <a:off x="318135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/>
          </a:p>
        </p:txBody>
      </p:sp>
      <p:sp>
        <p:nvSpPr>
          <p:cNvPr id="145416" name="Rectangle 8"/>
          <p:cNvSpPr>
            <a:spLocks noChangeArrowheads="1"/>
          </p:cNvSpPr>
          <p:nvPr/>
        </p:nvSpPr>
        <p:spPr bwMode="auto">
          <a:xfrm>
            <a:off x="2347913" y="2771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/>
          </a:p>
        </p:txBody>
      </p:sp>
      <p:sp>
        <p:nvSpPr>
          <p:cNvPr id="145417" name="Rectangle 9"/>
          <p:cNvSpPr>
            <a:spLocks noChangeArrowheads="1"/>
          </p:cNvSpPr>
          <p:nvPr/>
        </p:nvSpPr>
        <p:spPr bwMode="auto">
          <a:xfrm>
            <a:off x="3233738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/>
          </a:p>
        </p:txBody>
      </p:sp>
      <p:sp>
        <p:nvSpPr>
          <p:cNvPr id="145418" name="Rectangle 10"/>
          <p:cNvSpPr>
            <a:spLocks noChangeArrowheads="1"/>
          </p:cNvSpPr>
          <p:nvPr/>
        </p:nvSpPr>
        <p:spPr bwMode="auto">
          <a:xfrm>
            <a:off x="2814638" y="3043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/>
          </a:p>
        </p:txBody>
      </p:sp>
      <p:sp>
        <p:nvSpPr>
          <p:cNvPr id="145419" name="Rectangle 11"/>
          <p:cNvSpPr>
            <a:spLocks noChangeArrowheads="1"/>
          </p:cNvSpPr>
          <p:nvPr/>
        </p:nvSpPr>
        <p:spPr bwMode="auto">
          <a:xfrm>
            <a:off x="3328988" y="30337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/>
          </a:p>
        </p:txBody>
      </p:sp>
      <p:sp>
        <p:nvSpPr>
          <p:cNvPr id="145422" name="Rectangle 14"/>
          <p:cNvSpPr>
            <a:spLocks noChangeArrowheads="1"/>
          </p:cNvSpPr>
          <p:nvPr/>
        </p:nvSpPr>
        <p:spPr bwMode="auto">
          <a:xfrm>
            <a:off x="2295525" y="2819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/>
          </a:p>
        </p:txBody>
      </p:sp>
      <p:pic>
        <p:nvPicPr>
          <p:cNvPr id="145421" name="Picture 13" descr="imageR7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34" y="3717032"/>
            <a:ext cx="7696200" cy="206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604005" y="216085"/>
            <a:ext cx="8001000" cy="1104900"/>
          </a:xfrm>
          <a:noFill/>
          <a:ln/>
        </p:spPr>
        <p:txBody>
          <a:bodyPr/>
          <a:lstStyle/>
          <a:p>
            <a:r>
              <a:rPr lang="es-ES_tradnl" altLang="es-MX" sz="4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Entidad - Relación</a:t>
            </a:r>
            <a:endParaRPr lang="es-ES_tradnl" altLang="es-MX" sz="3200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0295494"/>
      </p:ext>
    </p:extLst>
  </p:cSld>
  <p:clrMapOvr>
    <a:masterClrMapping/>
  </p:clrMapOvr>
  <p:transition>
    <p:check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s-MX" altLang="es-MX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990600" y="228600"/>
            <a:ext cx="7086600" cy="609600"/>
          </a:xfrm>
          <a:noFill/>
          <a:ln/>
        </p:spPr>
        <p:txBody>
          <a:bodyPr>
            <a:normAutofit/>
          </a:bodyPr>
          <a:lstStyle/>
          <a:p>
            <a:pPr algn="ctr"/>
            <a:r>
              <a:rPr lang="es-ES_tradnl" altLang="es-MX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Ejemplo:  “ Diagrama Entidad-Relación ”</a:t>
            </a:r>
            <a:endParaRPr lang="es-ES_tradnl" altLang="es-MX" sz="32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49510" name="Rectangle 6"/>
          <p:cNvSpPr>
            <a:spLocks noChangeArrowheads="1"/>
          </p:cNvSpPr>
          <p:nvPr/>
        </p:nvSpPr>
        <p:spPr bwMode="auto">
          <a:xfrm>
            <a:off x="3619500" y="1900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/>
          </a:p>
        </p:txBody>
      </p:sp>
      <p:pic>
        <p:nvPicPr>
          <p:cNvPr id="14951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914400"/>
            <a:ext cx="3567112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9515" name="Text Box 11"/>
          <p:cNvSpPr txBox="1">
            <a:spLocks noChangeArrowheads="1"/>
          </p:cNvSpPr>
          <p:nvPr/>
        </p:nvSpPr>
        <p:spPr bwMode="auto">
          <a:xfrm>
            <a:off x="1043608" y="1379309"/>
            <a:ext cx="3102358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Cada </a:t>
            </a:r>
            <a:r>
              <a:rPr lang="es-MX" altLang="es-MX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estudiante</a:t>
            </a: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 puede tomar varios </a:t>
            </a:r>
            <a:r>
              <a:rPr lang="es-MX" altLang="es-MX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cursos</a:t>
            </a: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Cada </a:t>
            </a:r>
            <a:r>
              <a:rPr lang="es-MX" altLang="es-MX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curso </a:t>
            </a: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puede ser tomado por varios </a:t>
            </a:r>
            <a:r>
              <a:rPr lang="es-MX" altLang="es-MX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estudiantes</a:t>
            </a: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Cada </a:t>
            </a:r>
            <a:r>
              <a:rPr lang="es-MX" altLang="es-MX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curso</a:t>
            </a: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 es ofrecido en varios </a:t>
            </a:r>
            <a:r>
              <a:rPr lang="es-MX" altLang="es-MX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salones</a:t>
            </a: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En cada </a:t>
            </a:r>
            <a:r>
              <a:rPr lang="es-MX" altLang="es-MX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salón</a:t>
            </a: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 pueden ser ofrecidos varios </a:t>
            </a:r>
            <a:r>
              <a:rPr lang="es-MX" altLang="es-MX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cursos</a:t>
            </a: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671239"/>
      </p:ext>
    </p:extLst>
  </p:cSld>
  <p:clrMapOvr>
    <a:masterClrMapping/>
  </p:clrMapOvr>
  <p:transition>
    <p:check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42900"/>
            <a:ext cx="7772400" cy="1104900"/>
          </a:xfrm>
        </p:spPr>
        <p:txBody>
          <a:bodyPr>
            <a:normAutofit fontScale="90000"/>
          </a:bodyPr>
          <a:lstStyle/>
          <a:p>
            <a:pPr algn="ctr"/>
            <a:r>
              <a:rPr lang="es-ES_tradnl" altLang="es-MX" sz="4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Pasos para el diseño de diagramas entidad-relación</a:t>
            </a:r>
          </a:p>
        </p:txBody>
      </p:sp>
      <p:sp>
        <p:nvSpPr>
          <p:cNvPr id="207875" name="Text Box 3"/>
          <p:cNvSpPr txBox="1">
            <a:spLocks noChangeArrowheads="1"/>
          </p:cNvSpPr>
          <p:nvPr/>
        </p:nvSpPr>
        <p:spPr bwMode="auto">
          <a:xfrm>
            <a:off x="898525" y="2136775"/>
            <a:ext cx="770572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  <a:buFontTx/>
              <a:buAutoNum type="arabicPeriod"/>
            </a:pPr>
            <a:r>
              <a:rPr lang="es-MX" alt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Definir las </a:t>
            </a:r>
            <a:r>
              <a:rPr lang="es-MX" alt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entidades</a:t>
            </a:r>
            <a:r>
              <a:rPr lang="es-MX" alt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 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  <a:buFontTx/>
              <a:buAutoNum type="arabicPeriod"/>
            </a:pPr>
            <a:r>
              <a:rPr lang="es-MX" alt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Definir los </a:t>
            </a:r>
            <a:r>
              <a:rPr lang="es-MX" alt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atributos</a:t>
            </a:r>
            <a:r>
              <a:rPr lang="es-MX" alt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para cada entidad.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  <a:buFontTx/>
              <a:buAutoNum type="arabicPeriod"/>
            </a:pPr>
            <a:r>
              <a:rPr lang="es-MX" alt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Relacionar las entidades</a:t>
            </a:r>
            <a:r>
              <a:rPr lang="es-MX" alt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con el verbo correspondiente.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  <a:buFontTx/>
              <a:buAutoNum type="arabicPeriod"/>
            </a:pPr>
            <a:r>
              <a:rPr lang="es-MX" alt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Establecer la </a:t>
            </a:r>
            <a:r>
              <a:rPr lang="es-MX" altLang="es-MX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cardinalidad</a:t>
            </a:r>
            <a:r>
              <a:rPr lang="es-MX" alt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es-MX" alt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de la relación: </a:t>
            </a:r>
            <a:r>
              <a:rPr lang="es-MX" altLang="es-MX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1-1</a:t>
            </a:r>
            <a:r>
              <a:rPr lang="es-MX" alt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</a:t>
            </a:r>
            <a:r>
              <a:rPr lang="es-MX" altLang="es-MX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1-n</a:t>
            </a:r>
            <a:r>
              <a:rPr lang="es-MX" alt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 </a:t>
            </a:r>
            <a:r>
              <a:rPr lang="es-MX" altLang="es-MX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n-m</a:t>
            </a:r>
            <a:r>
              <a:rPr lang="es-MX" alt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9374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Text Box 2"/>
          <p:cNvSpPr txBox="1">
            <a:spLocks noChangeArrowheads="1"/>
          </p:cNvSpPr>
          <p:nvPr/>
        </p:nvSpPr>
        <p:spPr bwMode="auto">
          <a:xfrm>
            <a:off x="838200" y="1946275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 altLang="es-MX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pPr algn="ctr"/>
            <a:r>
              <a:rPr lang="es-ES_tradnl" altLang="es-MX" sz="4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Símbolos gráficos usados en el Modelo Entidad - Relación</a:t>
            </a:r>
          </a:p>
        </p:txBody>
      </p:sp>
      <p:sp>
        <p:nvSpPr>
          <p:cNvPr id="208900" name="Rectangle 4"/>
          <p:cNvSpPr>
            <a:spLocks noChangeArrowheads="1"/>
          </p:cNvSpPr>
          <p:nvPr/>
        </p:nvSpPr>
        <p:spPr bwMode="auto">
          <a:xfrm>
            <a:off x="3100388" y="2809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/>
          </a:p>
        </p:txBody>
      </p:sp>
      <p:sp>
        <p:nvSpPr>
          <p:cNvPr id="208901" name="Rectangle 5"/>
          <p:cNvSpPr>
            <a:spLocks noChangeArrowheads="1"/>
          </p:cNvSpPr>
          <p:nvPr/>
        </p:nvSpPr>
        <p:spPr bwMode="auto">
          <a:xfrm>
            <a:off x="318135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/>
          </a:p>
        </p:txBody>
      </p:sp>
      <p:sp>
        <p:nvSpPr>
          <p:cNvPr id="208902" name="Rectangle 6"/>
          <p:cNvSpPr>
            <a:spLocks noChangeArrowheads="1"/>
          </p:cNvSpPr>
          <p:nvPr/>
        </p:nvSpPr>
        <p:spPr bwMode="auto">
          <a:xfrm>
            <a:off x="2347913" y="2771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/>
          </a:p>
        </p:txBody>
      </p:sp>
      <p:sp>
        <p:nvSpPr>
          <p:cNvPr id="208903" name="Rectangle 7"/>
          <p:cNvSpPr>
            <a:spLocks noChangeArrowheads="1"/>
          </p:cNvSpPr>
          <p:nvPr/>
        </p:nvSpPr>
        <p:spPr bwMode="auto">
          <a:xfrm>
            <a:off x="3233738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/>
          </a:p>
        </p:txBody>
      </p:sp>
      <p:graphicFrame>
        <p:nvGraphicFramePr>
          <p:cNvPr id="208904" name="Group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1988737"/>
              </p:ext>
            </p:extLst>
          </p:nvPr>
        </p:nvGraphicFramePr>
        <p:xfrm>
          <a:off x="838200" y="2193925"/>
          <a:ext cx="7772400" cy="3683000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6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Concepto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Símbolo gráfico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s-MX" altLang="es-MX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s-MX" altLang="es-MX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s-MX" altLang="es-MX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s-MX" altLang="es-MX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8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s-MX" altLang="es-MX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8921" name="Rectangle 25"/>
          <p:cNvSpPr>
            <a:spLocks noChangeArrowheads="1"/>
          </p:cNvSpPr>
          <p:nvPr/>
        </p:nvSpPr>
        <p:spPr bwMode="auto">
          <a:xfrm>
            <a:off x="5651500" y="3059113"/>
            <a:ext cx="1944688" cy="63817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08922" name="Text Box 26"/>
          <p:cNvSpPr txBox="1">
            <a:spLocks noChangeArrowheads="1"/>
          </p:cNvSpPr>
          <p:nvPr/>
        </p:nvSpPr>
        <p:spPr bwMode="auto">
          <a:xfrm>
            <a:off x="1619250" y="3059113"/>
            <a:ext cx="2232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altLang="es-MX" sz="280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Entidad</a:t>
            </a:r>
          </a:p>
        </p:txBody>
      </p:sp>
      <p:sp>
        <p:nvSpPr>
          <p:cNvPr id="208923" name="Text Box 27"/>
          <p:cNvSpPr txBox="1">
            <a:spLocks noChangeArrowheads="1"/>
          </p:cNvSpPr>
          <p:nvPr/>
        </p:nvSpPr>
        <p:spPr bwMode="auto">
          <a:xfrm>
            <a:off x="1619250" y="4060825"/>
            <a:ext cx="2232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altLang="es-MX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Relación</a:t>
            </a:r>
          </a:p>
        </p:txBody>
      </p:sp>
      <p:sp>
        <p:nvSpPr>
          <p:cNvPr id="208924" name="AutoShape 28"/>
          <p:cNvSpPr>
            <a:spLocks noChangeArrowheads="1"/>
          </p:cNvSpPr>
          <p:nvPr/>
        </p:nvSpPr>
        <p:spPr bwMode="auto">
          <a:xfrm>
            <a:off x="5795963" y="3932238"/>
            <a:ext cx="1584325" cy="827087"/>
          </a:xfrm>
          <a:prstGeom prst="flowChartDecision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8925" name="Text Box 29"/>
          <p:cNvSpPr txBox="1">
            <a:spLocks noChangeArrowheads="1"/>
          </p:cNvSpPr>
          <p:nvPr/>
        </p:nvSpPr>
        <p:spPr bwMode="auto">
          <a:xfrm>
            <a:off x="1692275" y="5084763"/>
            <a:ext cx="2232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altLang="es-MX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Atributo</a:t>
            </a:r>
          </a:p>
        </p:txBody>
      </p:sp>
      <p:sp>
        <p:nvSpPr>
          <p:cNvPr id="208926" name="Oval 30"/>
          <p:cNvSpPr>
            <a:spLocks noChangeArrowheads="1"/>
          </p:cNvSpPr>
          <p:nvPr/>
        </p:nvSpPr>
        <p:spPr bwMode="auto">
          <a:xfrm>
            <a:off x="5435600" y="5141913"/>
            <a:ext cx="2449513" cy="5191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0937720"/>
      </p:ext>
    </p:extLst>
  </p:cSld>
  <p:clrMapOvr>
    <a:masterClrMapping/>
  </p:clrMapOvr>
  <p:transition>
    <p:check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s-MX" altLang="es-MX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381000"/>
            <a:ext cx="7848600" cy="1219200"/>
          </a:xfrm>
          <a:noFill/>
          <a:ln/>
        </p:spPr>
        <p:txBody>
          <a:bodyPr/>
          <a:lstStyle/>
          <a:p>
            <a:pPr algn="ctr"/>
            <a:r>
              <a:rPr lang="es-MX" altLang="es-MX" sz="28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Times New Roman" pitchFamily="18" charset="0"/>
              </a:rPr>
              <a:t>Ejercicio de construcción de un diagrama Entidad - Relación</a:t>
            </a:r>
            <a:endParaRPr lang="es-ES_tradnl" altLang="es-MX" sz="28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150532" name="Rectangle 4"/>
          <p:cNvSpPr>
            <a:spLocks noChangeArrowheads="1"/>
          </p:cNvSpPr>
          <p:nvPr/>
        </p:nvSpPr>
        <p:spPr bwMode="auto">
          <a:xfrm>
            <a:off x="3619500" y="1900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/>
          </a:p>
        </p:txBody>
      </p:sp>
      <p:sp>
        <p:nvSpPr>
          <p:cNvPr id="150534" name="Text Box 6"/>
          <p:cNvSpPr txBox="1">
            <a:spLocks noChangeArrowheads="1"/>
          </p:cNvSpPr>
          <p:nvPr/>
        </p:nvSpPr>
        <p:spPr bwMode="auto">
          <a:xfrm>
            <a:off x="838200" y="1900238"/>
            <a:ext cx="769424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altLang="es-MX" sz="2400" b="1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En cada laboratorio hay varios científicos.  Y cada científico solo puede trabajar en un laboratorio. Cada científico tiene asignado a muchos asistentes; cada asistente trabaja para un solo científico. Los asistentes realizan experimentos. Hay experimentos que requieren de varios asistentes. Para cada experimento se registra un número de experimento, la fecha y la descripción textual del resultado. </a:t>
            </a:r>
          </a:p>
        </p:txBody>
      </p:sp>
    </p:spTree>
    <p:extLst>
      <p:ext uri="{BB962C8B-B14F-4D97-AF65-F5344CB8AC3E}">
        <p14:creationId xmlns:p14="http://schemas.microsoft.com/office/powerpoint/2010/main" val="2707176235"/>
      </p:ext>
    </p:extLst>
  </p:cSld>
  <p:clrMapOvr>
    <a:masterClrMapping/>
  </p:clrMapOvr>
  <p:transition>
    <p:check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4005" y="216085"/>
            <a:ext cx="8001000" cy="1104900"/>
          </a:xfrm>
          <a:noFill/>
          <a:ln/>
        </p:spPr>
        <p:txBody>
          <a:bodyPr/>
          <a:lstStyle/>
          <a:p>
            <a:r>
              <a:rPr lang="es-ES_tradnl" altLang="es-MX" sz="4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Bases de Datos</a:t>
            </a:r>
            <a:endParaRPr lang="es-ES_tradnl" altLang="es-MX" sz="3200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2514600" y="5551488"/>
            <a:ext cx="8731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s-ES_tradnl" altLang="es-MX"/>
          </a:p>
          <a:p>
            <a:endParaRPr lang="es-ES_tradnl" altLang="es-MX"/>
          </a:p>
        </p:txBody>
      </p:sp>
      <p:pic>
        <p:nvPicPr>
          <p:cNvPr id="6150" name="Picture 6" descr="stor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700807"/>
            <a:ext cx="2095500" cy="437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838200" y="1946275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 altLang="es-MX"/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683568" y="1262104"/>
            <a:ext cx="5826794" cy="4975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s-MX" altLang="es-MX" sz="1400" b="1" dirty="0">
              <a:solidFill>
                <a:srgbClr val="000080"/>
              </a:solidFill>
              <a:latin typeface="Arial" pitchFamily="34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s-MX" altLang="es-MX" sz="2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Times New Roman" pitchFamily="18" charset="0"/>
              </a:rPr>
              <a:t>Base de Datos:</a:t>
            </a:r>
            <a:r>
              <a:rPr lang="es-MX" altLang="es-MX" sz="22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Times New Roman" pitchFamily="18" charset="0"/>
              </a:rPr>
              <a:t> </a:t>
            </a:r>
            <a:r>
              <a:rPr lang="es-MX" altLang="es-MX" sz="2200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Colección integrada de datos almacenados en una computadora, organizados y arreglados de tal manera que puedan ser fácilmente accedidos y recuperados.</a:t>
            </a:r>
          </a:p>
          <a:p>
            <a:pPr>
              <a:lnSpc>
                <a:spcPct val="150000"/>
              </a:lnSpc>
              <a:spcBef>
                <a:spcPct val="20000"/>
              </a:spcBef>
              <a:spcAft>
                <a:spcPct val="40000"/>
              </a:spcAft>
              <a:buClr>
                <a:schemeClr val="bg2"/>
              </a:buClr>
              <a:buSzPct val="75000"/>
              <a:buFont typeface="Monotype Sorts" pitchFamily="2" charset="2"/>
              <a:buNone/>
            </a:pPr>
            <a:endParaRPr lang="es-MX" altLang="es-MX" sz="800" dirty="0">
              <a:solidFill>
                <a:schemeClr val="bg2">
                  <a:lumMod val="25000"/>
                </a:schemeClr>
              </a:solidFill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Ejemplos de bases de datos:</a:t>
            </a:r>
            <a:r>
              <a:rPr lang="es-MX" altLang="es-MX" sz="2000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endParaRPr lang="es-MX" altLang="es-MX" sz="900" dirty="0">
              <a:solidFill>
                <a:schemeClr val="bg2">
                  <a:lumMod val="25000"/>
                </a:schemeClr>
              </a:solidFill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INEGI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IFE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Alumnos del TEC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Biblioteca</a:t>
            </a:r>
          </a:p>
        </p:txBody>
      </p:sp>
    </p:spTree>
    <p:extLst>
      <p:ext uri="{BB962C8B-B14F-4D97-AF65-F5344CB8AC3E}">
        <p14:creationId xmlns:p14="http://schemas.microsoft.com/office/powerpoint/2010/main" val="2995473375"/>
      </p:ext>
    </p:extLst>
  </p:cSld>
  <p:clrMapOvr>
    <a:masterClrMapping/>
  </p:clrMapOvr>
  <p:transition>
    <p:check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s-MX" altLang="es-MX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762000" y="304800"/>
            <a:ext cx="7848600" cy="609600"/>
          </a:xfrm>
          <a:noFill/>
          <a:ln/>
        </p:spPr>
        <p:txBody>
          <a:bodyPr/>
          <a:lstStyle/>
          <a:p>
            <a:pPr algn="ctr"/>
            <a:r>
              <a:rPr lang="es-MX" altLang="es-MX" sz="28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Times New Roman" pitchFamily="18" charset="0"/>
              </a:rPr>
              <a:t>Diagrama Entidad - Relación</a:t>
            </a:r>
            <a:endParaRPr lang="es-ES_tradnl" altLang="es-MX" sz="28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151556" name="Rectangle 4"/>
          <p:cNvSpPr>
            <a:spLocks noChangeArrowheads="1"/>
          </p:cNvSpPr>
          <p:nvPr/>
        </p:nvSpPr>
        <p:spPr bwMode="auto">
          <a:xfrm>
            <a:off x="3619500" y="1900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/>
          </a:p>
        </p:txBody>
      </p:sp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2209800" y="160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/>
          </a:p>
        </p:txBody>
      </p:sp>
      <p:pic>
        <p:nvPicPr>
          <p:cNvPr id="151558" name="Picture 6" descr="IMAGEEO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90600"/>
            <a:ext cx="7200900" cy="557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560" name="Line 8"/>
          <p:cNvSpPr>
            <a:spLocks noChangeShapeType="1"/>
          </p:cNvSpPr>
          <p:nvPr/>
        </p:nvSpPr>
        <p:spPr bwMode="auto">
          <a:xfrm>
            <a:off x="6948488" y="5373688"/>
            <a:ext cx="7191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3878531"/>
      </p:ext>
    </p:extLst>
  </p:cSld>
  <p:clrMapOvr>
    <a:masterClrMapping/>
  </p:clrMapOvr>
  <p:transition>
    <p:check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Microsoft Access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484784"/>
            <a:ext cx="8003232" cy="4525963"/>
          </a:xfrm>
        </p:spPr>
        <p:txBody>
          <a:bodyPr>
            <a:normAutofit/>
          </a:bodyPr>
          <a:lstStyle/>
          <a:p>
            <a:pPr marL="400050" lvl="1" indent="0" algn="just">
              <a:lnSpc>
                <a:spcPct val="150000"/>
              </a:lnSpc>
              <a:buNone/>
            </a:pPr>
            <a:r>
              <a:rPr lang="es-ES_tradnl" alt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Microsoft Access es un </a:t>
            </a: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manejador/administrador de Bases de Datos</a:t>
            </a:r>
            <a:r>
              <a:rPr lang="es-ES_tradnl" alt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(DBMS), que nos brinda la facilidad de:</a:t>
            </a:r>
          </a:p>
          <a:p>
            <a:pPr lvl="1" algn="just">
              <a:lnSpc>
                <a:spcPct val="150000"/>
              </a:lnSpc>
              <a:spcBef>
                <a:spcPts val="1200"/>
              </a:spcBef>
            </a:pPr>
            <a:r>
              <a:rPr lang="es-ES_tradnl" alt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Crear Bases de Datos.</a:t>
            </a:r>
          </a:p>
          <a:p>
            <a:pPr lvl="1" algn="just">
              <a:lnSpc>
                <a:spcPct val="150000"/>
              </a:lnSpc>
              <a:spcBef>
                <a:spcPts val="1200"/>
              </a:spcBef>
            </a:pPr>
            <a:r>
              <a:rPr lang="es-ES_tradnl" alt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Crear tablas y relacionarlas.</a:t>
            </a:r>
          </a:p>
          <a:p>
            <a:pPr lvl="1" algn="just">
              <a:lnSpc>
                <a:spcPct val="150000"/>
              </a:lnSpc>
              <a:spcBef>
                <a:spcPts val="1200"/>
              </a:spcBef>
            </a:pPr>
            <a:r>
              <a:rPr lang="es-ES_tradnl" alt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Crear formularios de entrada de datos para los archivos.</a:t>
            </a:r>
          </a:p>
        </p:txBody>
      </p:sp>
    </p:spTree>
    <p:extLst>
      <p:ext uri="{BB962C8B-B14F-4D97-AF65-F5344CB8AC3E}">
        <p14:creationId xmlns:p14="http://schemas.microsoft.com/office/powerpoint/2010/main" val="3115339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ext Box 2"/>
          <p:cNvSpPr txBox="1">
            <a:spLocks noChangeArrowheads="1"/>
          </p:cNvSpPr>
          <p:nvPr/>
        </p:nvSpPr>
        <p:spPr bwMode="auto">
          <a:xfrm>
            <a:off x="901700" y="1844824"/>
            <a:ext cx="7342188" cy="1800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1000" indent="-381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es-MX" sz="2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    </a:t>
            </a:r>
            <a:r>
              <a:rPr lang="en-US" altLang="es-MX" sz="26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Entidad</a:t>
            </a:r>
            <a:r>
              <a:rPr lang="en-US" altLang="es-MX" sz="2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: </a:t>
            </a:r>
            <a:r>
              <a:rPr lang="en-US" altLang="es-MX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Persona, </a:t>
            </a:r>
            <a:r>
              <a:rPr lang="en-US" altLang="es-MX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lugar</a:t>
            </a:r>
            <a:r>
              <a:rPr lang="en-US" altLang="es-MX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s-MX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cosa</a:t>
            </a:r>
            <a:r>
              <a:rPr lang="en-US" altLang="es-MX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altLang="es-MX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evento</a:t>
            </a:r>
            <a:r>
              <a:rPr lang="en-US" altLang="es-MX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MX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sobre</a:t>
            </a:r>
            <a:r>
              <a:rPr lang="en-US" altLang="es-MX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 </a:t>
            </a:r>
            <a:r>
              <a:rPr lang="en-US" altLang="es-MX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cual</a:t>
            </a:r>
            <a:r>
              <a:rPr lang="en-US" altLang="es-MX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MX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</a:t>
            </a:r>
            <a:r>
              <a:rPr lang="en-US" altLang="es-MX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MX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interesa</a:t>
            </a:r>
            <a:r>
              <a:rPr lang="en-US" altLang="es-MX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MX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tener</a:t>
            </a:r>
            <a:r>
              <a:rPr lang="en-US" altLang="es-MX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MX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información</a:t>
            </a:r>
            <a:r>
              <a:rPr lang="en-US" altLang="es-MX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s-MX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endParaRPr lang="es-ES" altLang="es-MX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771" name="Line 3"/>
          <p:cNvSpPr>
            <a:spLocks noChangeShapeType="1"/>
          </p:cNvSpPr>
          <p:nvPr/>
        </p:nvSpPr>
        <p:spPr bwMode="auto">
          <a:xfrm>
            <a:off x="4138195" y="3920058"/>
            <a:ext cx="53441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MX"/>
          </a:p>
        </p:txBody>
      </p:sp>
      <p:sp>
        <p:nvSpPr>
          <p:cNvPr id="160772" name="Line 4"/>
          <p:cNvSpPr>
            <a:spLocks noChangeShapeType="1"/>
          </p:cNvSpPr>
          <p:nvPr/>
        </p:nvSpPr>
        <p:spPr bwMode="auto">
          <a:xfrm>
            <a:off x="4141911" y="4424114"/>
            <a:ext cx="53441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MX"/>
          </a:p>
        </p:txBody>
      </p:sp>
      <p:sp>
        <p:nvSpPr>
          <p:cNvPr id="160773" name="Line 5"/>
          <p:cNvSpPr>
            <a:spLocks noChangeShapeType="1"/>
          </p:cNvSpPr>
          <p:nvPr/>
        </p:nvSpPr>
        <p:spPr bwMode="auto">
          <a:xfrm>
            <a:off x="4141911" y="4928170"/>
            <a:ext cx="53441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MX"/>
          </a:p>
        </p:txBody>
      </p:sp>
      <p:sp>
        <p:nvSpPr>
          <p:cNvPr id="160774" name="Line 6"/>
          <p:cNvSpPr>
            <a:spLocks noChangeShapeType="1"/>
          </p:cNvSpPr>
          <p:nvPr/>
        </p:nvSpPr>
        <p:spPr bwMode="auto">
          <a:xfrm>
            <a:off x="4141911" y="5432226"/>
            <a:ext cx="53441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MX"/>
          </a:p>
        </p:txBody>
      </p:sp>
      <p:sp>
        <p:nvSpPr>
          <p:cNvPr id="160775" name="Text Box 7"/>
          <p:cNvSpPr txBox="1">
            <a:spLocks noChangeArrowheads="1"/>
          </p:cNvSpPr>
          <p:nvPr/>
        </p:nvSpPr>
        <p:spPr bwMode="auto">
          <a:xfrm>
            <a:off x="1891630" y="530096"/>
            <a:ext cx="548868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s-MX" altLang="es-MX" sz="4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Entidad = Tabla/Archivo</a:t>
            </a:r>
            <a:endParaRPr lang="es-ES" altLang="es-MX" sz="4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0776" name="Text Box 8"/>
          <p:cNvSpPr txBox="1">
            <a:spLocks noChangeArrowheads="1"/>
          </p:cNvSpPr>
          <p:nvPr/>
        </p:nvSpPr>
        <p:spPr bwMode="auto">
          <a:xfrm>
            <a:off x="2341711" y="3105318"/>
            <a:ext cx="4606553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81000" indent="-381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s-MX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    </a:t>
            </a:r>
            <a:r>
              <a:rPr lang="en-US" alt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				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s-MX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Objetos</a:t>
            </a:r>
            <a:r>
              <a:rPr lang="en-US" alt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 		</a:t>
            </a:r>
            <a:r>
              <a:rPr lang="en-US" altLang="es-MX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Productos</a:t>
            </a:r>
            <a:endParaRPr lang="en-US" altLang="es-MX" dirty="0">
              <a:solidFill>
                <a:schemeClr val="bg2">
                  <a:lumMod val="25000"/>
                </a:schemeClr>
              </a:solidFill>
              <a:latin typeface="Arial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s-MX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Eventos</a:t>
            </a:r>
            <a:r>
              <a:rPr lang="en-US" alt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		</a:t>
            </a:r>
            <a:r>
              <a:rPr lang="en-US" altLang="es-MX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Ventas</a:t>
            </a:r>
            <a:endParaRPr lang="en-US" altLang="es-MX" dirty="0">
              <a:solidFill>
                <a:schemeClr val="bg2">
                  <a:lumMod val="25000"/>
                </a:schemeClr>
              </a:solidFill>
              <a:latin typeface="Arial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Personas		</a:t>
            </a:r>
            <a:r>
              <a:rPr lang="en-US" altLang="es-MX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Clientes</a:t>
            </a:r>
            <a:endParaRPr lang="en-US" altLang="es-MX" dirty="0">
              <a:solidFill>
                <a:schemeClr val="bg2">
                  <a:lumMod val="25000"/>
                </a:schemeClr>
              </a:solidFill>
              <a:latin typeface="Arial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s-MX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Lugares</a:t>
            </a:r>
            <a:r>
              <a:rPr lang="en-US" alt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		</a:t>
            </a:r>
            <a:r>
              <a:rPr lang="en-US" altLang="es-MX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Ciudades</a:t>
            </a:r>
            <a:endParaRPr lang="en-US" altLang="es-MX" dirty="0">
              <a:solidFill>
                <a:schemeClr val="bg2">
                  <a:lumMod val="25000"/>
                </a:schemeClr>
              </a:solidFill>
              <a:latin typeface="Arial" pitchFamily="34" charset="0"/>
            </a:endParaRPr>
          </a:p>
          <a:p>
            <a:pPr eaLnBrk="1" hangingPunct="1">
              <a:buFontTx/>
              <a:buChar char="•"/>
            </a:pPr>
            <a:endParaRPr lang="es-ES" altLang="es-MX" dirty="0">
              <a:solidFill>
                <a:schemeClr val="bg2">
                  <a:lumMod val="25000"/>
                </a:schemeClr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988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1" name="Rectangle 3"/>
          <p:cNvSpPr>
            <a:spLocks noChangeArrowheads="1"/>
          </p:cNvSpPr>
          <p:nvPr/>
        </p:nvSpPr>
        <p:spPr bwMode="auto">
          <a:xfrm>
            <a:off x="459235" y="1556792"/>
            <a:ext cx="792919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s-MX" altLang="es-MX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    Tabla o a</a:t>
            </a:r>
            <a:r>
              <a:rPr lang="es-MX" altLang="es-MX" sz="25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rchivo de datos: </a:t>
            </a:r>
            <a:r>
              <a:rPr lang="es-MX" altLang="es-MX" sz="22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Es el lugar donde fusionamos la información sobre cada tema o </a:t>
            </a:r>
            <a:r>
              <a:rPr lang="es-MX" altLang="es-MX" sz="22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entidad</a:t>
            </a:r>
            <a:r>
              <a:rPr lang="es-MX" altLang="es-MX" sz="22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 Es un conjunto de registros.</a:t>
            </a:r>
          </a:p>
        </p:txBody>
      </p:sp>
      <p:sp>
        <p:nvSpPr>
          <p:cNvPr id="176132" name="Text Box 4"/>
          <p:cNvSpPr txBox="1">
            <a:spLocks noChangeArrowheads="1"/>
          </p:cNvSpPr>
          <p:nvPr/>
        </p:nvSpPr>
        <p:spPr bwMode="auto">
          <a:xfrm>
            <a:off x="395536" y="3429000"/>
            <a:ext cx="292735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altLang="es-MX" b="1" dirty="0">
                <a:solidFill>
                  <a:srgbClr val="FF0033"/>
                </a:solidFill>
                <a:latin typeface="Arial" pitchFamily="34" charset="0"/>
              </a:rPr>
              <a:t>Tabla de Alumnos</a:t>
            </a:r>
            <a:endParaRPr lang="es-ES" altLang="es-MX" b="1" dirty="0">
              <a:solidFill>
                <a:srgbClr val="FF0033"/>
              </a:solidFill>
              <a:latin typeface="Arial" pitchFamily="34" charset="0"/>
            </a:endParaRPr>
          </a:p>
        </p:txBody>
      </p:sp>
      <p:sp>
        <p:nvSpPr>
          <p:cNvPr id="176133" name="Line 5"/>
          <p:cNvSpPr>
            <a:spLocks noChangeShapeType="1"/>
          </p:cNvSpPr>
          <p:nvPr/>
        </p:nvSpPr>
        <p:spPr bwMode="auto">
          <a:xfrm flipH="1">
            <a:off x="3419301" y="3884612"/>
            <a:ext cx="1585913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6134" name="Line 6"/>
          <p:cNvSpPr>
            <a:spLocks noChangeShapeType="1"/>
          </p:cNvSpPr>
          <p:nvPr/>
        </p:nvSpPr>
        <p:spPr bwMode="auto">
          <a:xfrm flipH="1">
            <a:off x="5538614" y="3808412"/>
            <a:ext cx="0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6135" name="Line 7"/>
          <p:cNvSpPr>
            <a:spLocks noChangeShapeType="1"/>
          </p:cNvSpPr>
          <p:nvPr/>
        </p:nvSpPr>
        <p:spPr bwMode="auto">
          <a:xfrm>
            <a:off x="6224414" y="3808412"/>
            <a:ext cx="1227137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6136" name="Text Box 8"/>
          <p:cNvSpPr txBox="1">
            <a:spLocks noChangeArrowheads="1"/>
          </p:cNvSpPr>
          <p:nvPr/>
        </p:nvSpPr>
        <p:spPr bwMode="auto">
          <a:xfrm>
            <a:off x="4533726" y="3498850"/>
            <a:ext cx="2058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altLang="es-MX" sz="2000" b="1">
                <a:solidFill>
                  <a:srgbClr val="333399"/>
                </a:solidFill>
                <a:latin typeface="Arial" pitchFamily="34" charset="0"/>
              </a:rPr>
              <a:t>Campos</a:t>
            </a:r>
          </a:p>
        </p:txBody>
      </p:sp>
      <p:graphicFrame>
        <p:nvGraphicFramePr>
          <p:cNvPr id="176137" name="Group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5934619"/>
              </p:ext>
            </p:extLst>
          </p:nvPr>
        </p:nvGraphicFramePr>
        <p:xfrm>
          <a:off x="2782714" y="4137025"/>
          <a:ext cx="5173662" cy="2200593"/>
        </p:xfrm>
        <a:graphic>
          <a:graphicData uri="http://schemas.openxmlformats.org/drawingml/2006/table">
            <a:tbl>
              <a:tblPr/>
              <a:tblGrid>
                <a:gridCol w="1357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3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5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MX" altLang="es-MX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Matrícula</a:t>
                      </a:r>
                      <a:endParaRPr kumimoji="0" lang="es-ES" altLang="es-MX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MX" altLang="es-MX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Nombre</a:t>
                      </a:r>
                      <a:endParaRPr kumimoji="0" lang="es-ES" altLang="es-MX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MX" altLang="es-MX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Carrera</a:t>
                      </a:r>
                      <a:endParaRPr kumimoji="0" lang="es-ES" altLang="es-MX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308367</a:t>
                      </a:r>
                      <a:endParaRPr kumimoji="0" lang="es-ES" altLang="es-MX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Chávez M. Claudia</a:t>
                      </a:r>
                      <a:endParaRPr kumimoji="0" lang="es-ES" altLang="es-MX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IMA</a:t>
                      </a:r>
                      <a:endParaRPr kumimoji="0" lang="es-ES" altLang="es-MX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336699</a:t>
                      </a:r>
                      <a:endParaRPr kumimoji="0" lang="es-ES" altLang="es-MX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Robledo J. Roberto</a:t>
                      </a:r>
                      <a:endParaRPr kumimoji="0" lang="es-ES" altLang="es-MX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LCC</a:t>
                      </a:r>
                      <a:endParaRPr kumimoji="0" lang="es-ES" altLang="es-MX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430287</a:t>
                      </a:r>
                      <a:endParaRPr kumimoji="0" lang="es-ES" altLang="es-MX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González R. Rodrigo</a:t>
                      </a:r>
                      <a:endParaRPr kumimoji="0" lang="es-ES" altLang="es-MX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LSCA</a:t>
                      </a:r>
                      <a:endParaRPr kumimoji="0" lang="es-ES" altLang="es-MX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445609</a:t>
                      </a:r>
                      <a:endParaRPr kumimoji="0" lang="es-ES" altLang="es-MX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Ramírez C. Karla</a:t>
                      </a:r>
                      <a:endParaRPr kumimoji="0" lang="es-ES" altLang="es-MX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LEM</a:t>
                      </a:r>
                      <a:endParaRPr kumimoji="0" lang="es-ES" altLang="es-MX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6163" name="Text Box 35"/>
          <p:cNvSpPr txBox="1">
            <a:spLocks noChangeArrowheads="1"/>
          </p:cNvSpPr>
          <p:nvPr/>
        </p:nvSpPr>
        <p:spPr bwMode="auto">
          <a:xfrm>
            <a:off x="903114" y="5191125"/>
            <a:ext cx="1646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altLang="es-MX" sz="2000" b="1">
                <a:solidFill>
                  <a:srgbClr val="333399"/>
                </a:solidFill>
                <a:latin typeface="Arial" pitchFamily="34" charset="0"/>
              </a:rPr>
              <a:t>Registros</a:t>
            </a:r>
          </a:p>
        </p:txBody>
      </p:sp>
      <p:sp>
        <p:nvSpPr>
          <p:cNvPr id="176164" name="Line 36"/>
          <p:cNvSpPr>
            <a:spLocks noChangeShapeType="1"/>
          </p:cNvSpPr>
          <p:nvPr/>
        </p:nvSpPr>
        <p:spPr bwMode="auto">
          <a:xfrm flipV="1">
            <a:off x="2135014" y="4899025"/>
            <a:ext cx="647700" cy="328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6165" name="Line 37"/>
          <p:cNvSpPr>
            <a:spLocks noChangeShapeType="1"/>
          </p:cNvSpPr>
          <p:nvPr/>
        </p:nvSpPr>
        <p:spPr bwMode="auto">
          <a:xfrm flipV="1">
            <a:off x="2389014" y="5191125"/>
            <a:ext cx="393700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6166" name="Line 38"/>
          <p:cNvSpPr>
            <a:spLocks noChangeShapeType="1"/>
          </p:cNvSpPr>
          <p:nvPr/>
        </p:nvSpPr>
        <p:spPr bwMode="auto">
          <a:xfrm>
            <a:off x="2135014" y="5588000"/>
            <a:ext cx="647700" cy="590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6167" name="Line 39"/>
          <p:cNvSpPr>
            <a:spLocks noChangeShapeType="1"/>
          </p:cNvSpPr>
          <p:nvPr/>
        </p:nvSpPr>
        <p:spPr bwMode="auto">
          <a:xfrm>
            <a:off x="2352501" y="5470525"/>
            <a:ext cx="393700" cy="234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1891630" y="530096"/>
            <a:ext cx="548868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s-MX" altLang="es-MX" sz="4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Entidad = Tabla/Archivo</a:t>
            </a:r>
            <a:endParaRPr lang="es-ES" altLang="es-MX" sz="4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77157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1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99256" y="4432300"/>
            <a:ext cx="8077200" cy="24257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lnSpc>
                <a:spcPct val="115000"/>
              </a:lnSpc>
              <a:buFont typeface="Monotype Sorts" pitchFamily="2" charset="2"/>
              <a:buNone/>
            </a:pPr>
            <a:r>
              <a:rPr lang="es-MX" altLang="es-MX" sz="2800"/>
              <a:t>    </a:t>
            </a:r>
            <a:r>
              <a:rPr lang="es-MX" altLang="es-MX" sz="2000" b="1">
                <a:solidFill>
                  <a:srgbClr val="333399"/>
                </a:solidFill>
                <a:latin typeface="Arial" pitchFamily="34" charset="0"/>
              </a:rPr>
              <a:t>Matrícula	Nombre		Carrera		Teléfono</a:t>
            </a:r>
          </a:p>
          <a:p>
            <a:pPr lvl="1">
              <a:buFontTx/>
              <a:buNone/>
            </a:pPr>
            <a:r>
              <a:rPr lang="es-MX" altLang="es-MX" sz="2000">
                <a:latin typeface="Arial" pitchFamily="34" charset="0"/>
              </a:rPr>
              <a:t>308367	Chávez M. Claudia	IMA 90		6-73-12-34</a:t>
            </a:r>
          </a:p>
          <a:p>
            <a:pPr lvl="1">
              <a:buFontTx/>
              <a:buNone/>
            </a:pPr>
            <a:r>
              <a:rPr lang="es-MX" altLang="es-MX" sz="2000">
                <a:latin typeface="Arial" pitchFamily="34" charset="0"/>
              </a:rPr>
              <a:t>336699	Robledo J. Roberto	LCC 90		3-55-65-66</a:t>
            </a:r>
          </a:p>
          <a:p>
            <a:pPr lvl="1">
              <a:buFontTx/>
              <a:buNone/>
            </a:pPr>
            <a:r>
              <a:rPr lang="es-MX" altLang="es-MX" sz="2000">
                <a:latin typeface="Arial" pitchFamily="34" charset="0"/>
              </a:rPr>
              <a:t>430287	González R. Rodrigo	LSCA 95	5-43-27-29</a:t>
            </a:r>
          </a:p>
          <a:p>
            <a:pPr lvl="1">
              <a:buFontTx/>
              <a:buNone/>
            </a:pPr>
            <a:r>
              <a:rPr lang="es-MX" altLang="es-MX" sz="2000">
                <a:latin typeface="Arial" pitchFamily="34" charset="0"/>
              </a:rPr>
              <a:t>445609	Ramírez C. Karla	LSCA 95	8-02-67-89</a:t>
            </a:r>
          </a:p>
        </p:txBody>
      </p:sp>
      <p:sp>
        <p:nvSpPr>
          <p:cNvPr id="161796" name="Line 4"/>
          <p:cNvSpPr>
            <a:spLocks noChangeShapeType="1"/>
          </p:cNvSpPr>
          <p:nvPr/>
        </p:nvSpPr>
        <p:spPr bwMode="auto">
          <a:xfrm flipH="1">
            <a:off x="2123256" y="3948113"/>
            <a:ext cx="2222500" cy="596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1797" name="Line 5"/>
          <p:cNvSpPr>
            <a:spLocks noChangeShapeType="1"/>
          </p:cNvSpPr>
          <p:nvPr/>
        </p:nvSpPr>
        <p:spPr bwMode="auto">
          <a:xfrm flipH="1">
            <a:off x="4180656" y="4024313"/>
            <a:ext cx="69850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1798" name="Line 6"/>
          <p:cNvSpPr>
            <a:spLocks noChangeShapeType="1"/>
          </p:cNvSpPr>
          <p:nvPr/>
        </p:nvSpPr>
        <p:spPr bwMode="auto">
          <a:xfrm>
            <a:off x="5260156" y="4024313"/>
            <a:ext cx="59690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1799" name="Line 7"/>
          <p:cNvSpPr>
            <a:spLocks noChangeShapeType="1"/>
          </p:cNvSpPr>
          <p:nvPr/>
        </p:nvSpPr>
        <p:spPr bwMode="auto">
          <a:xfrm>
            <a:off x="5564956" y="3871913"/>
            <a:ext cx="2044700" cy="673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61800" name="Group 8"/>
          <p:cNvGrpSpPr>
            <a:grpSpLocks/>
          </p:cNvGrpSpPr>
          <p:nvPr/>
        </p:nvGrpSpPr>
        <p:grpSpPr bwMode="auto">
          <a:xfrm>
            <a:off x="910406" y="4551363"/>
            <a:ext cx="7683500" cy="1892300"/>
            <a:chOff x="436" y="2836"/>
            <a:chExt cx="4840" cy="1192"/>
          </a:xfrm>
        </p:grpSpPr>
        <p:sp>
          <p:nvSpPr>
            <p:cNvPr id="161801" name="Rectangle 9"/>
            <p:cNvSpPr>
              <a:spLocks noChangeArrowheads="1"/>
            </p:cNvSpPr>
            <p:nvPr/>
          </p:nvSpPr>
          <p:spPr bwMode="auto">
            <a:xfrm>
              <a:off x="444" y="2844"/>
              <a:ext cx="4824" cy="1176"/>
            </a:xfrm>
            <a:prstGeom prst="rect">
              <a:avLst/>
            </a:prstGeom>
            <a:noFill/>
            <a:ln w="38100" cmpd="dbl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1802" name="Line 10"/>
            <p:cNvSpPr>
              <a:spLocks noChangeShapeType="1"/>
            </p:cNvSpPr>
            <p:nvPr/>
          </p:nvSpPr>
          <p:spPr bwMode="auto">
            <a:xfrm>
              <a:off x="436" y="3072"/>
              <a:ext cx="48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1803" name="Line 11"/>
            <p:cNvSpPr>
              <a:spLocks noChangeShapeType="1"/>
            </p:cNvSpPr>
            <p:nvPr/>
          </p:nvSpPr>
          <p:spPr bwMode="auto">
            <a:xfrm>
              <a:off x="436" y="3312"/>
              <a:ext cx="48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1804" name="Line 12"/>
            <p:cNvSpPr>
              <a:spLocks noChangeShapeType="1"/>
            </p:cNvSpPr>
            <p:nvPr/>
          </p:nvSpPr>
          <p:spPr bwMode="auto">
            <a:xfrm>
              <a:off x="436" y="3552"/>
              <a:ext cx="48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1805" name="Line 13"/>
            <p:cNvSpPr>
              <a:spLocks noChangeShapeType="1"/>
            </p:cNvSpPr>
            <p:nvPr/>
          </p:nvSpPr>
          <p:spPr bwMode="auto">
            <a:xfrm>
              <a:off x="436" y="3792"/>
              <a:ext cx="48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1806" name="Line 14"/>
            <p:cNvSpPr>
              <a:spLocks noChangeShapeType="1"/>
            </p:cNvSpPr>
            <p:nvPr/>
          </p:nvSpPr>
          <p:spPr bwMode="auto">
            <a:xfrm>
              <a:off x="1344" y="2836"/>
              <a:ext cx="0" cy="1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1807" name="Line 15"/>
            <p:cNvSpPr>
              <a:spLocks noChangeShapeType="1"/>
            </p:cNvSpPr>
            <p:nvPr/>
          </p:nvSpPr>
          <p:spPr bwMode="auto">
            <a:xfrm>
              <a:off x="3120" y="2836"/>
              <a:ext cx="0" cy="1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1808" name="Line 16"/>
            <p:cNvSpPr>
              <a:spLocks noChangeShapeType="1"/>
            </p:cNvSpPr>
            <p:nvPr/>
          </p:nvSpPr>
          <p:spPr bwMode="auto">
            <a:xfrm>
              <a:off x="4224" y="2836"/>
              <a:ext cx="0" cy="1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61811" name="Text Box 19"/>
          <p:cNvSpPr txBox="1">
            <a:spLocks noChangeArrowheads="1"/>
          </p:cNvSpPr>
          <p:nvPr/>
        </p:nvSpPr>
        <p:spPr bwMode="auto">
          <a:xfrm>
            <a:off x="3874268" y="3429000"/>
            <a:ext cx="2058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altLang="es-MX" b="1">
                <a:solidFill>
                  <a:srgbClr val="333399"/>
                </a:solidFill>
                <a:latin typeface="Arial" pitchFamily="34" charset="0"/>
              </a:rPr>
              <a:t>Campos</a:t>
            </a:r>
          </a:p>
        </p:txBody>
      </p:sp>
      <p:sp>
        <p:nvSpPr>
          <p:cNvPr id="161814" name="Rectangle 22"/>
          <p:cNvSpPr>
            <a:spLocks noGrp="1" noChangeArrowheads="1"/>
          </p:cNvSpPr>
          <p:nvPr>
            <p:ph type="title"/>
          </p:nvPr>
        </p:nvSpPr>
        <p:spPr>
          <a:xfrm>
            <a:off x="1898104" y="290736"/>
            <a:ext cx="5410200" cy="762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s-ES_tradnl" altLang="es-MX" sz="4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Atributo = Campo</a:t>
            </a:r>
          </a:p>
        </p:txBody>
      </p:sp>
      <p:sp>
        <p:nvSpPr>
          <p:cNvPr id="161815" name="Text Box 23"/>
          <p:cNvSpPr txBox="1">
            <a:spLocks noChangeArrowheads="1"/>
          </p:cNvSpPr>
          <p:nvPr/>
        </p:nvSpPr>
        <p:spPr bwMode="auto">
          <a:xfrm>
            <a:off x="408582" y="3477444"/>
            <a:ext cx="292735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altLang="es-MX" b="1">
                <a:solidFill>
                  <a:srgbClr val="FF0033"/>
                </a:solidFill>
                <a:latin typeface="Arial" pitchFamily="34" charset="0"/>
              </a:rPr>
              <a:t>Tabla de Alumnos</a:t>
            </a:r>
            <a:endParaRPr lang="es-ES" altLang="es-MX" b="1">
              <a:solidFill>
                <a:srgbClr val="FF0033"/>
              </a:solidFill>
              <a:latin typeface="Arial" pitchFamily="34" charset="0"/>
            </a:endParaRPr>
          </a:p>
        </p:txBody>
      </p:sp>
      <p:sp>
        <p:nvSpPr>
          <p:cNvPr id="161816" name="Rectangle 24"/>
          <p:cNvSpPr>
            <a:spLocks noChangeArrowheads="1"/>
          </p:cNvSpPr>
          <p:nvPr/>
        </p:nvSpPr>
        <p:spPr bwMode="auto">
          <a:xfrm>
            <a:off x="586556" y="1196752"/>
            <a:ext cx="8077200" cy="200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s-MX" altLang="es-MX" sz="2400" dirty="0"/>
              <a:t>    </a:t>
            </a:r>
            <a:r>
              <a:rPr lang="es-MX" altLang="es-MX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Campo: </a:t>
            </a:r>
            <a:r>
              <a:rPr lang="es-MX" altLang="es-MX" sz="24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 </a:t>
            </a: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Es la referencia a un tipo de información que se está almacenando en una base de datos. Ejemplos de campos pueden ser: el nombre de un alumno, su matrícula, su carrera, su teléfono y su dirección.                               </a:t>
            </a:r>
            <a:endParaRPr lang="es-MX" altLang="es-MX" sz="2000" b="1" dirty="0">
              <a:solidFill>
                <a:schemeClr val="bg2">
                  <a:lumMod val="25000"/>
                </a:schemeClr>
              </a:solidFill>
              <a:latin typeface="+mn-lt"/>
            </a:endParaRPr>
          </a:p>
          <a:p>
            <a:pPr>
              <a:buFont typeface="Monotype Sorts" pitchFamily="2" charset="2"/>
              <a:buNone/>
            </a:pPr>
            <a:r>
              <a:rPr lang="es-MX" altLang="es-MX" sz="2400" dirty="0">
                <a:latin typeface="Arial" pitchFamily="34" charset="0"/>
              </a:rPr>
              <a:t> </a:t>
            </a:r>
            <a:r>
              <a:rPr lang="es-MX" altLang="es-MX" sz="2000" dirty="0">
                <a:latin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53421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18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618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build="p" autoUpdateAnimBg="0"/>
      <p:bldP spid="161816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136135" cy="1944687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25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s-MX" altLang="es-MX" sz="2400" dirty="0">
                <a:latin typeface="Arial" pitchFamily="34" charset="0"/>
              </a:rPr>
              <a:t>    </a:t>
            </a:r>
            <a:r>
              <a:rPr lang="es-MX" altLang="es-MX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Llave o Campo Llave:</a:t>
            </a:r>
            <a:r>
              <a:rPr lang="es-MX" altLang="es-MX" sz="24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 </a:t>
            </a:r>
            <a:r>
              <a:rPr lang="es-MX" altLang="es-MX" sz="2200" dirty="0">
                <a:solidFill>
                  <a:schemeClr val="bg2">
                    <a:lumMod val="25000"/>
                  </a:schemeClr>
                </a:solidFill>
              </a:rPr>
              <a:t>Es un campo único que identifica a cada registro de una base de datos, nos sirve para hacer referencias rápidas a la tabla/archivo y para relacionarlo por medio de este con otras tablas.</a:t>
            </a:r>
          </a:p>
        </p:txBody>
      </p:sp>
      <p:graphicFrame>
        <p:nvGraphicFramePr>
          <p:cNvPr id="18432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18907"/>
              </p:ext>
            </p:extLst>
          </p:nvPr>
        </p:nvGraphicFramePr>
        <p:xfrm>
          <a:off x="3358778" y="4108727"/>
          <a:ext cx="5173662" cy="2200593"/>
        </p:xfrm>
        <a:graphic>
          <a:graphicData uri="http://schemas.openxmlformats.org/drawingml/2006/table">
            <a:tbl>
              <a:tblPr/>
              <a:tblGrid>
                <a:gridCol w="1357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3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5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MX" altLang="es-MX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itchFamily="34" charset="0"/>
                        </a:rPr>
                        <a:t>Matrícula</a:t>
                      </a:r>
                      <a:endParaRPr kumimoji="0" lang="es-ES" altLang="es-MX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MX" altLang="es-MX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Nombre</a:t>
                      </a:r>
                      <a:endParaRPr kumimoji="0" lang="es-ES" altLang="es-MX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MX" altLang="es-MX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Carrera</a:t>
                      </a:r>
                      <a:endParaRPr kumimoji="0" lang="es-ES" altLang="es-MX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itchFamily="34" charset="0"/>
                        </a:rPr>
                        <a:t>308367</a:t>
                      </a:r>
                      <a:endParaRPr kumimoji="0" lang="es-ES" altLang="es-MX" sz="2000" b="0" i="0" u="none" strike="noStrike" cap="none" normalizeH="0" baseline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Chávez M. Claudia</a:t>
                      </a:r>
                      <a:endParaRPr kumimoji="0" lang="es-ES" altLang="es-MX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IMA</a:t>
                      </a:r>
                      <a:endParaRPr kumimoji="0" lang="es-ES" altLang="es-MX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itchFamily="34" charset="0"/>
                        </a:rPr>
                        <a:t>336699</a:t>
                      </a:r>
                      <a:endParaRPr kumimoji="0" lang="es-ES" altLang="es-MX" sz="2000" b="0" i="0" u="none" strike="noStrike" cap="none" normalizeH="0" baseline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Robledo J. Roberto</a:t>
                      </a:r>
                      <a:endParaRPr kumimoji="0" lang="es-ES" altLang="es-MX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LCC</a:t>
                      </a:r>
                      <a:endParaRPr kumimoji="0" lang="es-ES" altLang="es-MX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itchFamily="34" charset="0"/>
                        </a:rPr>
                        <a:t>430287</a:t>
                      </a:r>
                      <a:endParaRPr kumimoji="0" lang="es-ES" altLang="es-MX" sz="2000" b="0" i="0" u="none" strike="noStrike" cap="none" normalizeH="0" baseline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González R. Rodrigo</a:t>
                      </a:r>
                      <a:endParaRPr kumimoji="0" lang="es-ES" altLang="es-MX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LSCA</a:t>
                      </a:r>
                      <a:endParaRPr kumimoji="0" lang="es-ES" altLang="es-MX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itchFamily="34" charset="0"/>
                        </a:rPr>
                        <a:t>445609</a:t>
                      </a:r>
                      <a:endParaRPr kumimoji="0" lang="es-ES" altLang="es-MX" sz="2000" b="0" i="0" u="none" strike="noStrike" cap="none" normalizeH="0" baseline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Ramírez C. Karla</a:t>
                      </a:r>
                      <a:endParaRPr kumimoji="0" lang="es-ES" altLang="es-MX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LEM</a:t>
                      </a:r>
                      <a:endParaRPr kumimoji="0" lang="es-ES" altLang="es-MX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4349" name="Text Box 29"/>
          <p:cNvSpPr txBox="1">
            <a:spLocks noChangeArrowheads="1"/>
          </p:cNvSpPr>
          <p:nvPr/>
        </p:nvSpPr>
        <p:spPr bwMode="auto">
          <a:xfrm>
            <a:off x="1131515" y="3984902"/>
            <a:ext cx="12969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altLang="es-MX" sz="2000" b="1">
                <a:solidFill>
                  <a:schemeClr val="accent1"/>
                </a:solidFill>
                <a:latin typeface="Arial" pitchFamily="34" charset="0"/>
              </a:rPr>
              <a:t>Campo llave</a:t>
            </a:r>
            <a:endParaRPr lang="es-ES" altLang="es-MX" sz="2000" b="1">
              <a:solidFill>
                <a:schemeClr val="accent1"/>
              </a:solidFill>
              <a:latin typeface="Arial" pitchFamily="34" charset="0"/>
            </a:endParaRPr>
          </a:p>
        </p:txBody>
      </p:sp>
      <p:sp>
        <p:nvSpPr>
          <p:cNvPr id="184350" name="Line 30"/>
          <p:cNvSpPr>
            <a:spLocks noChangeShapeType="1"/>
          </p:cNvSpPr>
          <p:nvPr/>
        </p:nvSpPr>
        <p:spPr bwMode="auto">
          <a:xfrm>
            <a:off x="2279278" y="4327802"/>
            <a:ext cx="9302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4351" name="Text Box 31"/>
          <p:cNvSpPr txBox="1">
            <a:spLocks noChangeArrowheads="1"/>
          </p:cNvSpPr>
          <p:nvPr/>
        </p:nvSpPr>
        <p:spPr bwMode="auto">
          <a:xfrm>
            <a:off x="1342653" y="5051702"/>
            <a:ext cx="1646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altLang="es-MX" sz="2000" b="1">
                <a:latin typeface="Arial" pitchFamily="34" charset="0"/>
              </a:rPr>
              <a:t>Registros</a:t>
            </a:r>
          </a:p>
        </p:txBody>
      </p:sp>
      <p:sp>
        <p:nvSpPr>
          <p:cNvPr id="184352" name="Line 32"/>
          <p:cNvSpPr>
            <a:spLocks noChangeShapeType="1"/>
          </p:cNvSpPr>
          <p:nvPr/>
        </p:nvSpPr>
        <p:spPr bwMode="auto">
          <a:xfrm flipV="1">
            <a:off x="2574553" y="4759602"/>
            <a:ext cx="647700" cy="328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4353" name="Line 33"/>
          <p:cNvSpPr>
            <a:spLocks noChangeShapeType="1"/>
          </p:cNvSpPr>
          <p:nvPr/>
        </p:nvSpPr>
        <p:spPr bwMode="auto">
          <a:xfrm flipV="1">
            <a:off x="2828553" y="5051702"/>
            <a:ext cx="393700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4354" name="Line 34"/>
          <p:cNvSpPr>
            <a:spLocks noChangeShapeType="1"/>
          </p:cNvSpPr>
          <p:nvPr/>
        </p:nvSpPr>
        <p:spPr bwMode="auto">
          <a:xfrm>
            <a:off x="2574553" y="5448577"/>
            <a:ext cx="647700" cy="590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4355" name="Line 35"/>
          <p:cNvSpPr>
            <a:spLocks noChangeShapeType="1"/>
          </p:cNvSpPr>
          <p:nvPr/>
        </p:nvSpPr>
        <p:spPr bwMode="auto">
          <a:xfrm>
            <a:off x="2792040" y="5331102"/>
            <a:ext cx="393700" cy="234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4356" name="Line 36"/>
          <p:cNvSpPr>
            <a:spLocks noChangeShapeType="1"/>
          </p:cNvSpPr>
          <p:nvPr/>
        </p:nvSpPr>
        <p:spPr bwMode="auto">
          <a:xfrm flipH="1">
            <a:off x="3935040" y="3776939"/>
            <a:ext cx="1585913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4357" name="Line 37"/>
          <p:cNvSpPr>
            <a:spLocks noChangeShapeType="1"/>
          </p:cNvSpPr>
          <p:nvPr/>
        </p:nvSpPr>
        <p:spPr bwMode="auto">
          <a:xfrm flipH="1">
            <a:off x="6054353" y="3700739"/>
            <a:ext cx="0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4358" name="Line 38"/>
          <p:cNvSpPr>
            <a:spLocks noChangeShapeType="1"/>
          </p:cNvSpPr>
          <p:nvPr/>
        </p:nvSpPr>
        <p:spPr bwMode="auto">
          <a:xfrm>
            <a:off x="6740153" y="3700739"/>
            <a:ext cx="1227137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4359" name="Text Box 39"/>
          <p:cNvSpPr txBox="1">
            <a:spLocks noChangeArrowheads="1"/>
          </p:cNvSpPr>
          <p:nvPr/>
        </p:nvSpPr>
        <p:spPr bwMode="auto">
          <a:xfrm>
            <a:off x="5049465" y="3391177"/>
            <a:ext cx="2058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altLang="es-MX" sz="2000" b="1">
                <a:latin typeface="Arial" pitchFamily="34" charset="0"/>
              </a:rPr>
              <a:t>Campos</a:t>
            </a:r>
          </a:p>
        </p:txBody>
      </p:sp>
      <p:sp>
        <p:nvSpPr>
          <p:cNvPr id="184360" name="Text Box 40"/>
          <p:cNvSpPr txBox="1">
            <a:spLocks noChangeArrowheads="1"/>
          </p:cNvSpPr>
          <p:nvPr/>
        </p:nvSpPr>
        <p:spPr bwMode="auto">
          <a:xfrm>
            <a:off x="775915" y="3284984"/>
            <a:ext cx="287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altLang="es-MX" b="1" dirty="0">
                <a:solidFill>
                  <a:srgbClr val="FF0033"/>
                </a:solidFill>
                <a:latin typeface="Arial" pitchFamily="34" charset="0"/>
              </a:rPr>
              <a:t>Tabla de alumnos</a:t>
            </a:r>
            <a:endParaRPr lang="es-ES" altLang="es-MX" b="1" dirty="0">
              <a:solidFill>
                <a:srgbClr val="FF0033"/>
              </a:solidFill>
              <a:latin typeface="Arial" pitchFamily="34" charset="0"/>
            </a:endParaRPr>
          </a:p>
        </p:txBody>
      </p:sp>
      <p:sp>
        <p:nvSpPr>
          <p:cNvPr id="184361" name="Rectangle 41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8120062" cy="762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s-ES_tradnl" altLang="es-MX" sz="4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Atributo llave = Campo llave</a:t>
            </a:r>
          </a:p>
        </p:txBody>
      </p:sp>
    </p:spTree>
    <p:extLst>
      <p:ext uri="{BB962C8B-B14F-4D97-AF65-F5344CB8AC3E}">
        <p14:creationId xmlns:p14="http://schemas.microsoft.com/office/powerpoint/2010/main" val="38339738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4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2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312" y="1268760"/>
            <a:ext cx="8137152" cy="2376264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77500" lnSpcReduction="20000"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s-MX" altLang="es-MX" sz="2100" b="1" dirty="0">
                <a:solidFill>
                  <a:schemeClr val="accent1"/>
                </a:solidFill>
                <a:latin typeface="Arial" pitchFamily="34" charset="0"/>
              </a:rPr>
              <a:t>      </a:t>
            </a:r>
            <a:r>
              <a:rPr lang="es-MX" altLang="es-MX" sz="31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Registro:</a:t>
            </a:r>
            <a:r>
              <a:rPr lang="es-MX" altLang="es-MX" sz="21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 </a:t>
            </a:r>
            <a:r>
              <a:rPr lang="es-MX" altLang="es-MX" sz="2600" dirty="0">
                <a:solidFill>
                  <a:schemeClr val="bg2">
                    <a:lumMod val="25000"/>
                  </a:schemeClr>
                </a:solidFill>
              </a:rPr>
              <a:t>Es un conjunto de campos que pertenecen a una persona cosa o evento. Es un renglón de información dentro de una tabla o archivo. Se refiere a toda la información de un elemento que se está almacenando en la base de datos. Por ejemplo: la matrícula, el nombre y la carrera de un alumno en particular.</a:t>
            </a:r>
          </a:p>
        </p:txBody>
      </p:sp>
      <p:sp>
        <p:nvSpPr>
          <p:cNvPr id="163853" name="Line 13"/>
          <p:cNvSpPr>
            <a:spLocks noChangeShapeType="1"/>
          </p:cNvSpPr>
          <p:nvPr/>
        </p:nvSpPr>
        <p:spPr bwMode="auto">
          <a:xfrm>
            <a:off x="7435850" y="4518025"/>
            <a:ext cx="0" cy="136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3854" name="Line 14"/>
          <p:cNvSpPr>
            <a:spLocks noChangeShapeType="1"/>
          </p:cNvSpPr>
          <p:nvPr/>
        </p:nvSpPr>
        <p:spPr bwMode="auto">
          <a:xfrm flipH="1">
            <a:off x="6438900" y="4518025"/>
            <a:ext cx="1003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3855" name="Line 15"/>
          <p:cNvSpPr>
            <a:spLocks noChangeShapeType="1"/>
          </p:cNvSpPr>
          <p:nvPr/>
        </p:nvSpPr>
        <p:spPr bwMode="auto">
          <a:xfrm flipH="1">
            <a:off x="6438900" y="5022850"/>
            <a:ext cx="1003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3856" name="Line 16"/>
          <p:cNvSpPr>
            <a:spLocks noChangeShapeType="1"/>
          </p:cNvSpPr>
          <p:nvPr/>
        </p:nvSpPr>
        <p:spPr bwMode="auto">
          <a:xfrm flipH="1">
            <a:off x="6438900" y="5505450"/>
            <a:ext cx="1003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3857" name="Line 17"/>
          <p:cNvSpPr>
            <a:spLocks noChangeShapeType="1"/>
          </p:cNvSpPr>
          <p:nvPr/>
        </p:nvSpPr>
        <p:spPr bwMode="auto">
          <a:xfrm flipH="1">
            <a:off x="6438900" y="5886450"/>
            <a:ext cx="1003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3859" name="Rectangle 19"/>
          <p:cNvSpPr>
            <a:spLocks noGrp="1" noChangeArrowheads="1"/>
          </p:cNvSpPr>
          <p:nvPr>
            <p:ph type="title"/>
          </p:nvPr>
        </p:nvSpPr>
        <p:spPr>
          <a:xfrm>
            <a:off x="1022350" y="44624"/>
            <a:ext cx="7294563" cy="11049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/>
            <a:r>
              <a:rPr lang="es-MX" altLang="es-MX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Registros</a:t>
            </a:r>
          </a:p>
        </p:txBody>
      </p:sp>
      <p:graphicFrame>
        <p:nvGraphicFramePr>
          <p:cNvPr id="163861" name="Group 21"/>
          <p:cNvGraphicFramePr>
            <a:graphicFrameLocks noGrp="1"/>
          </p:cNvGraphicFramePr>
          <p:nvPr/>
        </p:nvGraphicFramePr>
        <p:xfrm>
          <a:off x="1042988" y="3894138"/>
          <a:ext cx="5173662" cy="2200593"/>
        </p:xfrm>
        <a:graphic>
          <a:graphicData uri="http://schemas.openxmlformats.org/drawingml/2006/table">
            <a:tbl>
              <a:tblPr/>
              <a:tblGrid>
                <a:gridCol w="1357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3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5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MX" altLang="es-MX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Matrícula</a:t>
                      </a:r>
                      <a:endParaRPr kumimoji="0" lang="es-ES" altLang="es-MX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MX" altLang="es-MX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Nombre</a:t>
                      </a:r>
                      <a:endParaRPr kumimoji="0" lang="es-ES" altLang="es-MX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MX" altLang="es-MX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Carrera</a:t>
                      </a:r>
                      <a:endParaRPr kumimoji="0" lang="es-ES" altLang="es-MX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308367</a:t>
                      </a:r>
                      <a:endParaRPr kumimoji="0" lang="es-ES" altLang="es-MX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Chávez M. Claudia</a:t>
                      </a:r>
                      <a:endParaRPr kumimoji="0" lang="es-ES" altLang="es-MX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IMA</a:t>
                      </a:r>
                      <a:endParaRPr kumimoji="0" lang="es-ES" altLang="es-MX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336699</a:t>
                      </a:r>
                      <a:endParaRPr kumimoji="0" lang="es-ES" altLang="es-MX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Robledo J. Roberto</a:t>
                      </a:r>
                      <a:endParaRPr kumimoji="0" lang="es-ES" altLang="es-MX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LCC</a:t>
                      </a:r>
                      <a:endParaRPr kumimoji="0" lang="es-ES" altLang="es-MX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430287</a:t>
                      </a:r>
                      <a:endParaRPr kumimoji="0" lang="es-ES" altLang="es-MX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González R. Rodrigo</a:t>
                      </a:r>
                      <a:endParaRPr kumimoji="0" lang="es-ES" altLang="es-MX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LSCA</a:t>
                      </a:r>
                      <a:endParaRPr kumimoji="0" lang="es-ES" altLang="es-MX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445609</a:t>
                      </a:r>
                      <a:endParaRPr kumimoji="0" lang="es-ES" altLang="es-MX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Ramírez C. Karla</a:t>
                      </a:r>
                      <a:endParaRPr kumimoji="0" lang="es-ES" altLang="es-MX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LEM</a:t>
                      </a:r>
                      <a:endParaRPr kumimoji="0" lang="es-ES" altLang="es-MX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3891" name="Text Box 51"/>
          <p:cNvSpPr txBox="1">
            <a:spLocks noChangeArrowheads="1"/>
          </p:cNvSpPr>
          <p:nvPr/>
        </p:nvSpPr>
        <p:spPr bwMode="auto">
          <a:xfrm>
            <a:off x="7442200" y="5011738"/>
            <a:ext cx="170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altLang="es-MX" sz="2000" b="1">
                <a:solidFill>
                  <a:srgbClr val="333399"/>
                </a:solidFill>
                <a:latin typeface="Arial" pitchFamily="34" charset="0"/>
              </a:rPr>
              <a:t>Registros</a:t>
            </a:r>
            <a:endParaRPr lang="es-ES" altLang="es-MX" sz="2000" b="1">
              <a:solidFill>
                <a:srgbClr val="333399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5735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42900"/>
            <a:ext cx="7772400" cy="1104900"/>
          </a:xfrm>
        </p:spPr>
        <p:txBody>
          <a:bodyPr/>
          <a:lstStyle/>
          <a:p>
            <a:pPr algn="ctr"/>
            <a:r>
              <a:rPr lang="es-ES_tradnl" altLang="es-MX" sz="4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Relacionar Tablas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31640" y="2060848"/>
            <a:ext cx="4562475" cy="3456384"/>
          </a:xfrm>
        </p:spPr>
        <p:txBody>
          <a:bodyPr>
            <a:normAutofit fontScale="92500" lnSpcReduction="10000"/>
          </a:bodyPr>
          <a:lstStyle/>
          <a:p>
            <a:pPr algn="ctr">
              <a:lnSpc>
                <a:spcPct val="150000"/>
              </a:lnSpc>
              <a:buFont typeface="Monotype Sorts" pitchFamily="2" charset="2"/>
              <a:buNone/>
            </a:pPr>
            <a:r>
              <a:rPr lang="es-ES_tradnl" altLang="es-MX" sz="2800" b="1" dirty="0">
                <a:solidFill>
                  <a:schemeClr val="accent6">
                    <a:lumMod val="75000"/>
                  </a:schemeClr>
                </a:solidFill>
              </a:rPr>
              <a:t>Relacionar tablas significa: </a:t>
            </a:r>
            <a:r>
              <a:rPr lang="es-ES_tradnl" altLang="es-MX" sz="2800" dirty="0">
                <a:solidFill>
                  <a:schemeClr val="bg2">
                    <a:lumMod val="25000"/>
                  </a:schemeClr>
                </a:solidFill>
              </a:rPr>
              <a:t>establecer relación entre uno o varios campos de diferentes tablas, los campos preferentemente deben ser campos llave.</a:t>
            </a:r>
          </a:p>
        </p:txBody>
      </p:sp>
      <p:graphicFrame>
        <p:nvGraphicFramePr>
          <p:cNvPr id="166916" name="Object 4"/>
          <p:cNvGraphicFramePr>
            <a:graphicFrameLocks noGrp="1" noChangeAspect="1"/>
          </p:cNvGraphicFramePr>
          <p:nvPr>
            <p:ph type="clipArt" sz="half" idx="2"/>
            <p:extLst>
              <p:ext uri="{D42A27DB-BD31-4B8C-83A1-F6EECF244321}">
                <p14:modId xmlns:p14="http://schemas.microsoft.com/office/powerpoint/2010/main" val="3675194131"/>
              </p:ext>
            </p:extLst>
          </p:nvPr>
        </p:nvGraphicFramePr>
        <p:xfrm>
          <a:off x="6516216" y="1916832"/>
          <a:ext cx="1373188" cy="417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Clip" r:id="rId3" imgW="1295640" imgH="3934080" progId="MS_ClipArt_Gallery.2">
                  <p:embed/>
                </p:oleObj>
              </mc:Choice>
              <mc:Fallback>
                <p:oleObj name="Clip" r:id="rId3" imgW="1295640" imgH="393408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216" y="1916832"/>
                        <a:ext cx="1373188" cy="417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6429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550" y="1600200"/>
            <a:ext cx="8020050" cy="4953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pPr algn="just">
              <a:lnSpc>
                <a:spcPts val="35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s-MX" altLang="es-MX" dirty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es-MX" altLang="es-MX" sz="2400" dirty="0">
                <a:solidFill>
                  <a:schemeClr val="bg2">
                    <a:lumMod val="25000"/>
                  </a:schemeClr>
                </a:solidFill>
              </a:rPr>
              <a:t>Ejemplo de entidades relacionadas de una base de datos de alumnos:</a:t>
            </a:r>
            <a:endParaRPr lang="es-MX" altLang="es-MX" sz="2200" dirty="0">
              <a:latin typeface="Arial" pitchFamily="34" charset="0"/>
            </a:endParaRPr>
          </a:p>
          <a:p>
            <a:pPr>
              <a:spcBef>
                <a:spcPts val="2400"/>
              </a:spcBef>
              <a:spcAft>
                <a:spcPts val="600"/>
              </a:spcAft>
              <a:buFont typeface="Monotype Sorts" pitchFamily="2" charset="2"/>
              <a:buNone/>
            </a:pPr>
            <a:r>
              <a:rPr lang="es-MX" altLang="es-MX" sz="2400" dirty="0"/>
              <a:t>      </a:t>
            </a:r>
            <a:r>
              <a:rPr lang="es-MX" altLang="es-MX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Alumnos	</a:t>
            </a:r>
            <a:r>
              <a:rPr lang="es-MX" alt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           </a:t>
            </a:r>
            <a:r>
              <a:rPr lang="es-MX" altLang="es-MX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Calificaciones</a:t>
            </a:r>
            <a:r>
              <a:rPr lang="es-MX" alt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	     </a:t>
            </a:r>
            <a:r>
              <a:rPr lang="es-MX" altLang="es-MX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Materias</a:t>
            </a:r>
          </a:p>
          <a:p>
            <a:pPr>
              <a:spcAft>
                <a:spcPct val="50000"/>
              </a:spcAft>
              <a:buFont typeface="Monotype Sorts" pitchFamily="2" charset="2"/>
              <a:buNone/>
            </a:pPr>
            <a:endParaRPr lang="es-MX" altLang="es-MX" sz="1600" b="1" dirty="0">
              <a:latin typeface="Arial" pitchFamily="34" charset="0"/>
            </a:endParaRPr>
          </a:p>
          <a:p>
            <a:pPr lvl="1">
              <a:buFontTx/>
              <a:buNone/>
            </a:pPr>
            <a:r>
              <a:rPr lang="es-MX" altLang="es-MX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Matrícula</a:t>
            </a:r>
            <a:r>
              <a:rPr lang="es-MX" altLang="es-MX" sz="2400" dirty="0">
                <a:latin typeface="Arial" pitchFamily="34" charset="0"/>
              </a:rPr>
              <a:t>		   </a:t>
            </a:r>
            <a:r>
              <a:rPr lang="es-MX" altLang="es-MX" sz="2400" b="1" dirty="0" err="1">
                <a:solidFill>
                  <a:schemeClr val="accent5">
                    <a:lumMod val="75000"/>
                  </a:schemeClr>
                </a:solidFill>
                <a:latin typeface="Arial" pitchFamily="34" charset="0"/>
              </a:rPr>
              <a:t>Clav_Mat</a:t>
            </a:r>
            <a:r>
              <a:rPr lang="es-MX" altLang="es-MX" sz="2400" b="1" dirty="0">
                <a:latin typeface="Arial" pitchFamily="34" charset="0"/>
              </a:rPr>
              <a:t>  </a:t>
            </a:r>
            <a:r>
              <a:rPr lang="es-MX" altLang="es-MX" sz="2400" dirty="0">
                <a:latin typeface="Arial" pitchFamily="34" charset="0"/>
              </a:rPr>
              <a:t>        	</a:t>
            </a:r>
            <a:r>
              <a:rPr lang="es-MX" altLang="es-MX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Clave_Materia</a:t>
            </a:r>
            <a:endParaRPr lang="es-MX" altLang="es-MX" sz="2400" b="1" dirty="0">
              <a:solidFill>
                <a:schemeClr val="accent6">
                  <a:lumMod val="75000"/>
                </a:schemeClr>
              </a:solidFill>
              <a:latin typeface="Arial" pitchFamily="34" charset="0"/>
            </a:endParaRPr>
          </a:p>
          <a:p>
            <a:pPr lvl="1">
              <a:buFontTx/>
              <a:buNone/>
            </a:pPr>
            <a:r>
              <a:rPr lang="es-MX" alt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Nombre</a:t>
            </a:r>
            <a:r>
              <a:rPr lang="es-MX" altLang="es-MX" sz="2400" dirty="0">
                <a:latin typeface="Arial" pitchFamily="34" charset="0"/>
              </a:rPr>
              <a:t>		  </a:t>
            </a:r>
            <a:r>
              <a:rPr lang="es-MX" altLang="es-MX" sz="2400" b="1" dirty="0">
                <a:latin typeface="Arial" pitchFamily="34" charset="0"/>
              </a:rPr>
              <a:t> </a:t>
            </a:r>
            <a:r>
              <a:rPr lang="es-MX" altLang="es-MX" sz="24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</a:rPr>
              <a:t>Matrícula</a:t>
            </a:r>
            <a:r>
              <a:rPr lang="es-MX" altLang="es-MX" sz="2400" dirty="0">
                <a:latin typeface="Arial" pitchFamily="34" charset="0"/>
              </a:rPr>
              <a:t>		</a:t>
            </a:r>
            <a:r>
              <a:rPr lang="es-MX" altLang="es-MX" sz="24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Nombre_Materia</a:t>
            </a:r>
            <a:endParaRPr lang="es-MX" altLang="es-MX" sz="2400" dirty="0">
              <a:solidFill>
                <a:schemeClr val="bg2">
                  <a:lumMod val="25000"/>
                </a:schemeClr>
              </a:solidFill>
              <a:latin typeface="Arial" pitchFamily="34" charset="0"/>
            </a:endParaRPr>
          </a:p>
          <a:p>
            <a:pPr lvl="1">
              <a:buFontTx/>
              <a:buNone/>
            </a:pPr>
            <a:r>
              <a:rPr lang="es-MX" alt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Dirección		   Calificación		Profesor</a:t>
            </a:r>
          </a:p>
          <a:p>
            <a:pPr lvl="1">
              <a:buFontTx/>
              <a:buNone/>
            </a:pPr>
            <a:r>
              <a:rPr lang="es-MX" alt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Teléfono		   Faltas		Plan</a:t>
            </a:r>
          </a:p>
          <a:p>
            <a:pPr lvl="1">
              <a:buFontTx/>
              <a:buNone/>
            </a:pPr>
            <a:r>
              <a:rPr lang="es-MX" alt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Carrera</a:t>
            </a:r>
          </a:p>
        </p:txBody>
      </p:sp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990600" y="3600450"/>
            <a:ext cx="1676400" cy="26289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7941" name="Rectangle 5"/>
          <p:cNvSpPr>
            <a:spLocks noChangeArrowheads="1"/>
          </p:cNvSpPr>
          <p:nvPr/>
        </p:nvSpPr>
        <p:spPr bwMode="auto">
          <a:xfrm>
            <a:off x="5943600" y="3600450"/>
            <a:ext cx="2667000" cy="26289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7942" name="Rectangle 6"/>
          <p:cNvSpPr>
            <a:spLocks noChangeArrowheads="1"/>
          </p:cNvSpPr>
          <p:nvPr/>
        </p:nvSpPr>
        <p:spPr bwMode="auto">
          <a:xfrm>
            <a:off x="3581400" y="3636963"/>
            <a:ext cx="1905000" cy="26289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7943" name="Line 7"/>
          <p:cNvSpPr>
            <a:spLocks noChangeShapeType="1"/>
          </p:cNvSpPr>
          <p:nvPr/>
        </p:nvSpPr>
        <p:spPr bwMode="auto">
          <a:xfrm>
            <a:off x="2667000" y="3919537"/>
            <a:ext cx="914400" cy="384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7944" name="Line 8"/>
          <p:cNvSpPr>
            <a:spLocks noChangeShapeType="1"/>
          </p:cNvSpPr>
          <p:nvPr/>
        </p:nvSpPr>
        <p:spPr bwMode="auto">
          <a:xfrm flipH="1" flipV="1">
            <a:off x="5219697" y="3916360"/>
            <a:ext cx="864470" cy="3176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42900"/>
            <a:ext cx="7772400" cy="1104900"/>
          </a:xfrm>
        </p:spPr>
        <p:txBody>
          <a:bodyPr/>
          <a:lstStyle/>
          <a:p>
            <a:pPr algn="ctr"/>
            <a:r>
              <a:rPr lang="es-ES_tradnl" altLang="es-MX" sz="4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Relacionar Tablas</a:t>
            </a:r>
          </a:p>
        </p:txBody>
      </p:sp>
    </p:spTree>
    <p:extLst>
      <p:ext uri="{BB962C8B-B14F-4D97-AF65-F5344CB8AC3E}">
        <p14:creationId xmlns:p14="http://schemas.microsoft.com/office/powerpoint/2010/main" val="27022585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9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pic>
        <p:nvPicPr>
          <p:cNvPr id="187395" name="Picture 3" descr="cono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517" y="838200"/>
            <a:ext cx="33528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7396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228600" y="2049463"/>
            <a:ext cx="5207496" cy="2819400"/>
          </a:xfrm>
          <a:noFill/>
          <a:ln/>
        </p:spPr>
        <p:txBody>
          <a:bodyPr>
            <a:normAutofit fontScale="90000"/>
          </a:bodyPr>
          <a:lstStyle/>
          <a:p>
            <a:pPr algn="ctr"/>
            <a:r>
              <a:rPr lang="es-ES_tradnl" altLang="es-MX" sz="6000" b="1" dirty="0">
                <a:solidFill>
                  <a:schemeClr val="accent4">
                    <a:lumMod val="50000"/>
                  </a:schemeClr>
                </a:solidFill>
              </a:rPr>
              <a:t>C</a:t>
            </a:r>
            <a:r>
              <a:rPr lang="es-ES_tradnl" altLang="es-MX" sz="4000" b="1" dirty="0">
                <a:solidFill>
                  <a:schemeClr val="accent4">
                    <a:lumMod val="50000"/>
                  </a:schemeClr>
                </a:solidFill>
              </a:rPr>
              <a:t>ONVERSIÓN DIAGRAMA </a:t>
            </a:r>
            <a:r>
              <a:rPr lang="es-ES_tradnl" altLang="es-MX" sz="6000" b="1" dirty="0">
                <a:solidFill>
                  <a:schemeClr val="accent4">
                    <a:lumMod val="50000"/>
                  </a:schemeClr>
                </a:solidFill>
              </a:rPr>
              <a:t>E</a:t>
            </a:r>
            <a:r>
              <a:rPr lang="es-ES_tradnl" altLang="es-MX" sz="4000" b="1" dirty="0">
                <a:solidFill>
                  <a:schemeClr val="accent4">
                    <a:lumMod val="50000"/>
                  </a:schemeClr>
                </a:solidFill>
              </a:rPr>
              <a:t>NTIDAD-</a:t>
            </a:r>
            <a:r>
              <a:rPr lang="es-ES_tradnl" altLang="es-MX" sz="6000" b="1" dirty="0">
                <a:solidFill>
                  <a:schemeClr val="accent4">
                    <a:lumMod val="50000"/>
                  </a:schemeClr>
                </a:solidFill>
              </a:rPr>
              <a:t>R</a:t>
            </a:r>
            <a:r>
              <a:rPr lang="es-ES_tradnl" altLang="es-MX" sz="4000" b="1" dirty="0">
                <a:solidFill>
                  <a:schemeClr val="accent4">
                    <a:lumMod val="50000"/>
                  </a:schemeClr>
                </a:solidFill>
              </a:rPr>
              <a:t>ELACIÓN A </a:t>
            </a:r>
            <a:r>
              <a:rPr lang="es-ES_tradnl" altLang="es-MX" sz="6000" b="1" dirty="0">
                <a:solidFill>
                  <a:schemeClr val="accent4">
                    <a:lumMod val="50000"/>
                  </a:schemeClr>
                </a:solidFill>
              </a:rPr>
              <a:t>T</a:t>
            </a:r>
            <a:r>
              <a:rPr lang="es-ES_tradnl" altLang="es-MX" sz="4000" b="1" dirty="0">
                <a:solidFill>
                  <a:schemeClr val="accent4">
                    <a:lumMod val="50000"/>
                  </a:schemeClr>
                </a:solidFill>
              </a:rPr>
              <a:t>ABLAS</a:t>
            </a:r>
          </a:p>
        </p:txBody>
      </p:sp>
    </p:spTree>
    <p:extLst>
      <p:ext uri="{BB962C8B-B14F-4D97-AF65-F5344CB8AC3E}">
        <p14:creationId xmlns:p14="http://schemas.microsoft.com/office/powerpoint/2010/main" val="2798783703"/>
      </p:ext>
    </p:extLst>
  </p:cSld>
  <p:clrMapOvr>
    <a:masterClrMapping/>
  </p:clrMapOvr>
  <p:transition>
    <p:check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2514600" y="5551488"/>
            <a:ext cx="8731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s-ES_tradnl" altLang="es-MX"/>
          </a:p>
          <a:p>
            <a:endParaRPr lang="es-ES_tradnl" altLang="es-MX"/>
          </a:p>
        </p:txBody>
      </p:sp>
      <p:sp>
        <p:nvSpPr>
          <p:cNvPr id="122885" name="Text Box 5"/>
          <p:cNvSpPr txBox="1">
            <a:spLocks noChangeArrowheads="1"/>
          </p:cNvSpPr>
          <p:nvPr/>
        </p:nvSpPr>
        <p:spPr bwMode="auto">
          <a:xfrm>
            <a:off x="838200" y="1946275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 altLang="es-MX"/>
          </a:p>
        </p:txBody>
      </p:sp>
      <p:sp>
        <p:nvSpPr>
          <p:cNvPr id="122886" name="Text Box 6"/>
          <p:cNvSpPr txBox="1">
            <a:spLocks noChangeArrowheads="1"/>
          </p:cNvSpPr>
          <p:nvPr/>
        </p:nvSpPr>
        <p:spPr bwMode="auto">
          <a:xfrm>
            <a:off x="1085800" y="1515556"/>
            <a:ext cx="7086600" cy="3508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s-MX" altLang="es-MX" sz="3200" b="1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Elementos de una Base de datos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s-MX" altLang="es-MX" sz="3200" dirty="0">
                <a:cs typeface="Times New Roman" pitchFamily="18" charset="0"/>
              </a:rPr>
              <a:t> </a:t>
            </a:r>
            <a:r>
              <a:rPr lang="es-MX" altLang="es-MX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Datos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s-MX" altLang="es-MX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Hardware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s-MX" altLang="es-MX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Software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s-MX" altLang="es-MX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Usuarios </a:t>
            </a:r>
          </a:p>
        </p:txBody>
      </p:sp>
      <p:pic>
        <p:nvPicPr>
          <p:cNvPr id="122889" name="Picture 9" descr="Almacenamien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113" y="2680981"/>
            <a:ext cx="2706687" cy="359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04005" y="216085"/>
            <a:ext cx="8001000" cy="1104900"/>
          </a:xfrm>
          <a:noFill/>
          <a:ln/>
        </p:spPr>
        <p:txBody>
          <a:bodyPr/>
          <a:lstStyle/>
          <a:p>
            <a:r>
              <a:rPr lang="es-ES_tradnl" altLang="es-MX" sz="4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Bases de Datos</a:t>
            </a:r>
            <a:endParaRPr lang="es-ES_tradnl" altLang="es-MX" sz="3200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68973132"/>
      </p:ext>
    </p:extLst>
  </p:cSld>
  <p:clrMapOvr>
    <a:masterClrMapping/>
  </p:clrMapOvr>
  <p:transition>
    <p:checke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ChangeArrowheads="1"/>
          </p:cNvSpPr>
          <p:nvPr/>
        </p:nvSpPr>
        <p:spPr bwMode="auto">
          <a:xfrm>
            <a:off x="142875" y="206375"/>
            <a:ext cx="9001125" cy="6391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title"/>
          </p:nvPr>
        </p:nvSpPr>
        <p:spPr>
          <a:xfrm>
            <a:off x="684213" y="342900"/>
            <a:ext cx="7772400" cy="1104900"/>
          </a:xfrm>
        </p:spPr>
        <p:txBody>
          <a:bodyPr/>
          <a:lstStyle/>
          <a:p>
            <a:pPr algn="ctr"/>
            <a:r>
              <a:rPr lang="es-ES_tradnl" altLang="es-MX" sz="4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Relación 1 - N</a:t>
            </a:r>
          </a:p>
        </p:txBody>
      </p:sp>
      <p:sp>
        <p:nvSpPr>
          <p:cNvPr id="188420" name="Text Box 4"/>
          <p:cNvSpPr txBox="1">
            <a:spLocks noChangeArrowheads="1"/>
          </p:cNvSpPr>
          <p:nvPr/>
        </p:nvSpPr>
        <p:spPr bwMode="auto">
          <a:xfrm>
            <a:off x="2522538" y="2871788"/>
            <a:ext cx="1066800" cy="346075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MX" altLang="es-MX" sz="1600" b="1">
                <a:solidFill>
                  <a:schemeClr val="bg1"/>
                </a:solidFill>
                <a:latin typeface="Arial" pitchFamily="34" charset="0"/>
              </a:rPr>
              <a:t>Clientes</a:t>
            </a:r>
            <a:endParaRPr lang="es-ES" altLang="es-MX" sz="1600" b="1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88421" name="Line 5"/>
          <p:cNvSpPr>
            <a:spLocks noChangeShapeType="1"/>
          </p:cNvSpPr>
          <p:nvPr/>
        </p:nvSpPr>
        <p:spPr bwMode="auto">
          <a:xfrm>
            <a:off x="2290763" y="2547938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8422" name="Line 6"/>
          <p:cNvSpPr>
            <a:spLocks noChangeShapeType="1"/>
          </p:cNvSpPr>
          <p:nvPr/>
        </p:nvSpPr>
        <p:spPr bwMode="auto">
          <a:xfrm>
            <a:off x="1916113" y="2547938"/>
            <a:ext cx="37623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8423" name="Text Box 7"/>
          <p:cNvSpPr txBox="1">
            <a:spLocks noChangeArrowheads="1"/>
          </p:cNvSpPr>
          <p:nvPr/>
        </p:nvSpPr>
        <p:spPr bwMode="auto">
          <a:xfrm>
            <a:off x="468313" y="2403475"/>
            <a:ext cx="1447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MX" altLang="es-MX" sz="1600" b="1" u="sng">
                <a:latin typeface="Arial" pitchFamily="34" charset="0"/>
              </a:rPr>
              <a:t>RFC_Cliente</a:t>
            </a:r>
            <a:endParaRPr lang="es-ES" altLang="es-MX" sz="1600" b="1" u="sng">
              <a:latin typeface="Arial" pitchFamily="34" charset="0"/>
            </a:endParaRPr>
          </a:p>
        </p:txBody>
      </p:sp>
      <p:sp>
        <p:nvSpPr>
          <p:cNvPr id="188424" name="Oval 8"/>
          <p:cNvSpPr>
            <a:spLocks noChangeArrowheads="1"/>
          </p:cNvSpPr>
          <p:nvPr/>
        </p:nvSpPr>
        <p:spPr bwMode="auto">
          <a:xfrm>
            <a:off x="468313" y="2403475"/>
            <a:ext cx="1447800" cy="3587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8425" name="Text Box 9"/>
          <p:cNvSpPr txBox="1">
            <a:spLocks noChangeArrowheads="1"/>
          </p:cNvSpPr>
          <p:nvPr/>
        </p:nvSpPr>
        <p:spPr bwMode="auto">
          <a:xfrm>
            <a:off x="649288" y="2906713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MX" altLang="es-MX" sz="1400">
                <a:latin typeface="Arial" pitchFamily="34" charset="0"/>
              </a:rPr>
              <a:t>Nombre</a:t>
            </a:r>
            <a:endParaRPr lang="es-ES" altLang="es-MX" sz="1400">
              <a:latin typeface="Arial" pitchFamily="34" charset="0"/>
            </a:endParaRPr>
          </a:p>
        </p:txBody>
      </p:sp>
      <p:sp>
        <p:nvSpPr>
          <p:cNvPr id="188426" name="Line 10"/>
          <p:cNvSpPr>
            <a:spLocks noChangeShapeType="1"/>
          </p:cNvSpPr>
          <p:nvPr/>
        </p:nvSpPr>
        <p:spPr bwMode="auto">
          <a:xfrm>
            <a:off x="1860550" y="3051175"/>
            <a:ext cx="431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8427" name="Text Box 11"/>
          <p:cNvSpPr txBox="1">
            <a:spLocks noChangeArrowheads="1"/>
          </p:cNvSpPr>
          <p:nvPr/>
        </p:nvSpPr>
        <p:spPr bwMode="auto">
          <a:xfrm>
            <a:off x="636588" y="3394075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MX" altLang="es-MX" sz="1400">
                <a:latin typeface="Arial" pitchFamily="34" charset="0"/>
              </a:rPr>
              <a:t>Dirección</a:t>
            </a:r>
            <a:endParaRPr lang="es-ES" altLang="es-MX" sz="1400">
              <a:latin typeface="Arial" pitchFamily="34" charset="0"/>
            </a:endParaRPr>
          </a:p>
        </p:txBody>
      </p:sp>
      <p:sp>
        <p:nvSpPr>
          <p:cNvPr id="188428" name="Oval 12"/>
          <p:cNvSpPr>
            <a:spLocks noChangeArrowheads="1"/>
          </p:cNvSpPr>
          <p:nvPr/>
        </p:nvSpPr>
        <p:spPr bwMode="auto">
          <a:xfrm>
            <a:off x="504825" y="2905125"/>
            <a:ext cx="1371600" cy="3127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8429" name="Oval 13"/>
          <p:cNvSpPr>
            <a:spLocks noChangeArrowheads="1"/>
          </p:cNvSpPr>
          <p:nvPr/>
        </p:nvSpPr>
        <p:spPr bwMode="auto">
          <a:xfrm>
            <a:off x="504825" y="3360738"/>
            <a:ext cx="1371600" cy="355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8430" name="AutoShape 14"/>
          <p:cNvSpPr>
            <a:spLocks noChangeArrowheads="1"/>
          </p:cNvSpPr>
          <p:nvPr/>
        </p:nvSpPr>
        <p:spPr bwMode="auto">
          <a:xfrm>
            <a:off x="4164013" y="2492375"/>
            <a:ext cx="990600" cy="1143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8431" name="Text Box 15"/>
          <p:cNvSpPr txBox="1">
            <a:spLocks noChangeArrowheads="1"/>
          </p:cNvSpPr>
          <p:nvPr/>
        </p:nvSpPr>
        <p:spPr bwMode="auto">
          <a:xfrm>
            <a:off x="4254500" y="2922588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s-MX" altLang="es-MX" sz="1600" b="1">
                <a:latin typeface="Arial" pitchFamily="34" charset="0"/>
              </a:rPr>
              <a:t>Radica</a:t>
            </a:r>
            <a:endParaRPr lang="es-ES" altLang="es-MX" sz="1600" b="1">
              <a:latin typeface="Arial" pitchFamily="34" charset="0"/>
            </a:endParaRPr>
          </a:p>
        </p:txBody>
      </p:sp>
      <p:sp>
        <p:nvSpPr>
          <p:cNvPr id="188432" name="Text Box 16"/>
          <p:cNvSpPr txBox="1">
            <a:spLocks noChangeArrowheads="1"/>
          </p:cNvSpPr>
          <p:nvPr/>
        </p:nvSpPr>
        <p:spPr bwMode="auto">
          <a:xfrm>
            <a:off x="5689600" y="2884488"/>
            <a:ext cx="1371600" cy="346075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MX" altLang="es-MX" sz="1600" b="1">
                <a:solidFill>
                  <a:schemeClr val="bg1"/>
                </a:solidFill>
                <a:latin typeface="Arial" pitchFamily="34" charset="0"/>
              </a:rPr>
              <a:t>Ciudades</a:t>
            </a:r>
            <a:endParaRPr lang="es-ES" altLang="es-MX" sz="1600" b="1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88433" name="Line 17"/>
          <p:cNvSpPr>
            <a:spLocks noChangeShapeType="1"/>
          </p:cNvSpPr>
          <p:nvPr/>
        </p:nvSpPr>
        <p:spPr bwMode="auto">
          <a:xfrm>
            <a:off x="7061200" y="3113088"/>
            <a:ext cx="2286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8434" name="Line 18"/>
          <p:cNvSpPr>
            <a:spLocks noChangeShapeType="1"/>
          </p:cNvSpPr>
          <p:nvPr/>
        </p:nvSpPr>
        <p:spPr bwMode="auto">
          <a:xfrm>
            <a:off x="7289800" y="2871788"/>
            <a:ext cx="2286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8435" name="Oval 19"/>
          <p:cNvSpPr>
            <a:spLocks noChangeArrowheads="1"/>
          </p:cNvSpPr>
          <p:nvPr/>
        </p:nvSpPr>
        <p:spPr bwMode="auto">
          <a:xfrm>
            <a:off x="7518400" y="2636838"/>
            <a:ext cx="1219200" cy="3873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s-MX" altLang="es-MX" sz="1600" b="1">
                <a:latin typeface="Arial" pitchFamily="34" charset="0"/>
              </a:rPr>
              <a:t>ID_Ciudad</a:t>
            </a:r>
            <a:endParaRPr lang="es-ES" altLang="es-MX" sz="1600" b="1">
              <a:latin typeface="Arial" pitchFamily="34" charset="0"/>
            </a:endParaRPr>
          </a:p>
        </p:txBody>
      </p:sp>
      <p:sp>
        <p:nvSpPr>
          <p:cNvPr id="188436" name="Oval 20"/>
          <p:cNvSpPr>
            <a:spLocks noChangeArrowheads="1"/>
          </p:cNvSpPr>
          <p:nvPr/>
        </p:nvSpPr>
        <p:spPr bwMode="auto">
          <a:xfrm>
            <a:off x="7518400" y="3124200"/>
            <a:ext cx="1219200" cy="3778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s-MX" altLang="es-MX" sz="1400">
                <a:latin typeface="Arial" pitchFamily="34" charset="0"/>
              </a:rPr>
              <a:t>Nombre</a:t>
            </a:r>
            <a:endParaRPr lang="es-ES" altLang="es-MX" sz="1400">
              <a:latin typeface="Arial" pitchFamily="34" charset="0"/>
            </a:endParaRPr>
          </a:p>
        </p:txBody>
      </p:sp>
      <p:sp>
        <p:nvSpPr>
          <p:cNvPr id="188437" name="Line 21"/>
          <p:cNvSpPr>
            <a:spLocks noChangeShapeType="1"/>
          </p:cNvSpPr>
          <p:nvPr/>
        </p:nvSpPr>
        <p:spPr bwMode="auto">
          <a:xfrm>
            <a:off x="7289800" y="3338513"/>
            <a:ext cx="2286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8438" name="Line 22"/>
          <p:cNvSpPr>
            <a:spLocks noChangeShapeType="1"/>
          </p:cNvSpPr>
          <p:nvPr/>
        </p:nvSpPr>
        <p:spPr bwMode="auto">
          <a:xfrm>
            <a:off x="7289800" y="2887663"/>
            <a:ext cx="1588" cy="452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8439" name="Text Box 23"/>
          <p:cNvSpPr txBox="1">
            <a:spLocks noChangeArrowheads="1"/>
          </p:cNvSpPr>
          <p:nvPr/>
        </p:nvSpPr>
        <p:spPr bwMode="auto">
          <a:xfrm>
            <a:off x="5387975" y="2997200"/>
            <a:ext cx="228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altLang="es-MX" sz="1600" b="1">
                <a:latin typeface="Arial" pitchFamily="34" charset="0"/>
              </a:rPr>
              <a:t>1</a:t>
            </a:r>
            <a:endParaRPr lang="es-ES" altLang="es-MX" sz="1600" b="1">
              <a:latin typeface="Arial" pitchFamily="34" charset="0"/>
            </a:endParaRPr>
          </a:p>
        </p:txBody>
      </p:sp>
      <p:sp>
        <p:nvSpPr>
          <p:cNvPr id="188440" name="Text Box 24"/>
          <p:cNvSpPr txBox="1">
            <a:spLocks noChangeArrowheads="1"/>
          </p:cNvSpPr>
          <p:nvPr/>
        </p:nvSpPr>
        <p:spPr bwMode="auto">
          <a:xfrm>
            <a:off x="3567113" y="3021013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altLang="es-MX" sz="1600" b="1">
                <a:latin typeface="Arial" pitchFamily="34" charset="0"/>
              </a:rPr>
              <a:t>N</a:t>
            </a:r>
            <a:endParaRPr lang="es-ES" altLang="es-MX" sz="1600" b="1">
              <a:latin typeface="Arial" pitchFamily="34" charset="0"/>
            </a:endParaRPr>
          </a:p>
        </p:txBody>
      </p:sp>
      <p:sp>
        <p:nvSpPr>
          <p:cNvPr id="188441" name="Line 25"/>
          <p:cNvSpPr>
            <a:spLocks noChangeShapeType="1"/>
          </p:cNvSpPr>
          <p:nvPr/>
        </p:nvSpPr>
        <p:spPr bwMode="auto">
          <a:xfrm>
            <a:off x="1860550" y="3554413"/>
            <a:ext cx="431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8442" name="Line 26"/>
          <p:cNvSpPr>
            <a:spLocks noChangeShapeType="1"/>
          </p:cNvSpPr>
          <p:nvPr/>
        </p:nvSpPr>
        <p:spPr bwMode="auto">
          <a:xfrm>
            <a:off x="2292350" y="3068638"/>
            <a:ext cx="230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8443" name="Line 27"/>
          <p:cNvSpPr>
            <a:spLocks noChangeShapeType="1"/>
          </p:cNvSpPr>
          <p:nvPr/>
        </p:nvSpPr>
        <p:spPr bwMode="auto">
          <a:xfrm>
            <a:off x="3589338" y="3068638"/>
            <a:ext cx="5746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8444" name="Line 28"/>
          <p:cNvSpPr>
            <a:spLocks noChangeShapeType="1"/>
          </p:cNvSpPr>
          <p:nvPr/>
        </p:nvSpPr>
        <p:spPr bwMode="auto">
          <a:xfrm>
            <a:off x="5172075" y="3068638"/>
            <a:ext cx="517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8445" name="Text Box 29"/>
          <p:cNvSpPr txBox="1">
            <a:spLocks noChangeArrowheads="1"/>
          </p:cNvSpPr>
          <p:nvPr/>
        </p:nvSpPr>
        <p:spPr bwMode="auto">
          <a:xfrm>
            <a:off x="734219" y="4221088"/>
            <a:ext cx="7850187" cy="1455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</a:pPr>
            <a:r>
              <a:rPr lang="es-MX" alt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Cada cliente (1) radica en una ciudad (1)</a:t>
            </a:r>
          </a:p>
          <a:p>
            <a:pPr algn="ctr">
              <a:lnSpc>
                <a:spcPct val="200000"/>
              </a:lnSpc>
            </a:pPr>
            <a:r>
              <a:rPr lang="es-MX" alt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En cada ciudad (1) pueden radicar varios clientes (n).</a:t>
            </a:r>
          </a:p>
        </p:txBody>
      </p:sp>
    </p:spTree>
    <p:extLst>
      <p:ext uri="{BB962C8B-B14F-4D97-AF65-F5344CB8AC3E}">
        <p14:creationId xmlns:p14="http://schemas.microsoft.com/office/powerpoint/2010/main" val="26576707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ChangeArrowheads="1"/>
          </p:cNvSpPr>
          <p:nvPr/>
        </p:nvSpPr>
        <p:spPr bwMode="auto">
          <a:xfrm>
            <a:off x="107950" y="0"/>
            <a:ext cx="8856663" cy="64690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188913"/>
            <a:ext cx="7772400" cy="1104900"/>
          </a:xfrm>
          <a:noFill/>
          <a:ln/>
        </p:spPr>
        <p:txBody>
          <a:bodyPr/>
          <a:lstStyle/>
          <a:p>
            <a:pPr algn="ctr"/>
            <a:r>
              <a:rPr lang="es-ES_tradnl" altLang="es-MX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Conversión a tablas</a:t>
            </a:r>
            <a:br>
              <a:rPr lang="es-ES_tradnl" altLang="es-MX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</a:rPr>
              <a:t>Relación 1 - N</a:t>
            </a:r>
          </a:p>
        </p:txBody>
      </p:sp>
      <p:graphicFrame>
        <p:nvGraphicFramePr>
          <p:cNvPr id="189444" name="Group 4"/>
          <p:cNvGraphicFramePr>
            <a:graphicFrameLocks noGrp="1"/>
          </p:cNvGraphicFramePr>
          <p:nvPr>
            <p:ph sz="half" idx="1"/>
          </p:nvPr>
        </p:nvGraphicFramePr>
        <p:xfrm>
          <a:off x="492125" y="1681163"/>
          <a:ext cx="4094163" cy="1554480"/>
        </p:xfrm>
        <a:graphic>
          <a:graphicData uri="http://schemas.openxmlformats.org/drawingml/2006/table">
            <a:tbl>
              <a:tblPr/>
              <a:tblGrid>
                <a:gridCol w="78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9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3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RFC_</a:t>
                      </a:r>
                    </a:p>
                    <a:p>
                      <a:pPr marL="342900" marR="0" lvl="0" indent="-342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Cliente</a:t>
                      </a:r>
                      <a:endParaRPr kumimoji="0" lang="es-ES_tradnl" altLang="es-MX" sz="1200" b="1" i="0" u="none" strike="noStrike" cap="none" normalizeH="0" baseline="0">
                        <a:ln>
                          <a:noFill/>
                        </a:ln>
                        <a:solidFill>
                          <a:srgbClr val="FF0033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Nombre</a:t>
                      </a:r>
                      <a:endParaRPr kumimoji="0" lang="es-ES_tradnl" altLang="es-MX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Dirección</a:t>
                      </a:r>
                      <a:endParaRPr kumimoji="0" lang="es-ES_tradnl" altLang="es-MX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AKTSL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Andreas Katsulas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Chesapeak Bay North 3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7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MTTNI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Mario Tantini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Calle de la Trattoria 4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PJHNS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Peter Johanssen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Auschitz #642-b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RLSTK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Roland Sternback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Smetran Lake 390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89470" name="Group 30"/>
          <p:cNvGraphicFramePr>
            <a:graphicFrameLocks noGrp="1"/>
          </p:cNvGraphicFramePr>
          <p:nvPr>
            <p:ph sz="quarter" idx="2"/>
          </p:nvPr>
        </p:nvGraphicFramePr>
        <p:xfrm>
          <a:off x="6972300" y="1539875"/>
          <a:ext cx="1716088" cy="1828800"/>
        </p:xfrm>
        <a:graphic>
          <a:graphicData uri="http://schemas.openxmlformats.org/drawingml/2006/table">
            <a:tbl>
              <a:tblPr/>
              <a:tblGrid>
                <a:gridCol w="779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6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ID_</a:t>
                      </a:r>
                    </a:p>
                    <a:p>
                      <a:pPr marL="342900" marR="0" lvl="0" indent="-342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Ciudad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rgbClr val="FF0033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Nombre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Barcelona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6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Berlín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6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Londres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Madrid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6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París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9493" name="Text Box 53"/>
          <p:cNvSpPr txBox="1">
            <a:spLocks noChangeArrowheads="1"/>
          </p:cNvSpPr>
          <p:nvPr/>
        </p:nvSpPr>
        <p:spPr bwMode="auto">
          <a:xfrm>
            <a:off x="395288" y="1338263"/>
            <a:ext cx="19542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altLang="es-MX" sz="1600" b="1">
                <a:latin typeface="Arial" pitchFamily="34" charset="0"/>
              </a:rPr>
              <a:t>CLIENTES</a:t>
            </a:r>
          </a:p>
        </p:txBody>
      </p:sp>
      <p:sp>
        <p:nvSpPr>
          <p:cNvPr id="189494" name="Text Box 54"/>
          <p:cNvSpPr txBox="1">
            <a:spLocks noChangeArrowheads="1"/>
          </p:cNvSpPr>
          <p:nvPr/>
        </p:nvSpPr>
        <p:spPr bwMode="auto">
          <a:xfrm>
            <a:off x="6900863" y="1196975"/>
            <a:ext cx="1425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altLang="es-MX" sz="1600" b="1">
                <a:latin typeface="Arial" pitchFamily="34" charset="0"/>
              </a:rPr>
              <a:t>CIUDADES</a:t>
            </a:r>
          </a:p>
        </p:txBody>
      </p:sp>
      <p:sp>
        <p:nvSpPr>
          <p:cNvPr id="189495" name="Line 55"/>
          <p:cNvSpPr>
            <a:spLocks noChangeShapeType="1"/>
          </p:cNvSpPr>
          <p:nvPr/>
        </p:nvSpPr>
        <p:spPr bwMode="auto">
          <a:xfrm flipH="1">
            <a:off x="5172075" y="2409825"/>
            <a:ext cx="1368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9496" name="Text Box 56"/>
          <p:cNvSpPr txBox="1">
            <a:spLocks noChangeArrowheads="1"/>
          </p:cNvSpPr>
          <p:nvPr/>
        </p:nvSpPr>
        <p:spPr bwMode="auto">
          <a:xfrm>
            <a:off x="6540500" y="2228850"/>
            <a:ext cx="228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altLang="es-MX" sz="1600" b="1">
                <a:latin typeface="Arial" pitchFamily="34" charset="0"/>
              </a:rPr>
              <a:t>1</a:t>
            </a:r>
            <a:endParaRPr lang="es-ES" altLang="es-MX" sz="1600" b="1">
              <a:latin typeface="Arial" pitchFamily="34" charset="0"/>
            </a:endParaRPr>
          </a:p>
        </p:txBody>
      </p:sp>
      <p:sp>
        <p:nvSpPr>
          <p:cNvPr id="189497" name="Text Box 57"/>
          <p:cNvSpPr txBox="1">
            <a:spLocks noChangeArrowheads="1"/>
          </p:cNvSpPr>
          <p:nvPr/>
        </p:nvSpPr>
        <p:spPr bwMode="auto">
          <a:xfrm>
            <a:off x="4778375" y="222885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altLang="es-MX" sz="1600" b="1">
                <a:latin typeface="Arial" pitchFamily="34" charset="0"/>
              </a:rPr>
              <a:t>N</a:t>
            </a:r>
            <a:endParaRPr lang="es-ES" altLang="es-MX" sz="1600" b="1">
              <a:latin typeface="Arial" pitchFamily="34" charset="0"/>
            </a:endParaRPr>
          </a:p>
        </p:txBody>
      </p:sp>
      <p:graphicFrame>
        <p:nvGraphicFramePr>
          <p:cNvPr id="189498" name="Group 58"/>
          <p:cNvGraphicFramePr>
            <a:graphicFrameLocks noGrp="1"/>
          </p:cNvGraphicFramePr>
          <p:nvPr>
            <p:ph sz="quarter" idx="3"/>
          </p:nvPr>
        </p:nvGraphicFramePr>
        <p:xfrm>
          <a:off x="539750" y="4943475"/>
          <a:ext cx="4752975" cy="155448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9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6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RFC_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Cliente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rgbClr val="FF0033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Nombre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Dirección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ID_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Ciudad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AKTSL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Andreas Katsulas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Chesapeak Bay North 3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MTTNI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Mario Tantini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Calle de la Trattoria 4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PJHNS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Peter Johanssen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Auschitz #642-b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RLSTK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Roland Sternback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Smetran Lake 390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9530" name="Text Box 90"/>
          <p:cNvSpPr txBox="1">
            <a:spLocks noChangeArrowheads="1"/>
          </p:cNvSpPr>
          <p:nvPr/>
        </p:nvSpPr>
        <p:spPr bwMode="auto">
          <a:xfrm>
            <a:off x="539750" y="4532313"/>
            <a:ext cx="1954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altLang="es-MX" sz="1600" b="1">
                <a:latin typeface="Arial" pitchFamily="34" charset="0"/>
              </a:rPr>
              <a:t>CLIENTES</a:t>
            </a:r>
          </a:p>
        </p:txBody>
      </p:sp>
      <p:graphicFrame>
        <p:nvGraphicFramePr>
          <p:cNvPr id="189531" name="Group 91"/>
          <p:cNvGraphicFramePr>
            <a:graphicFrameLocks noGrp="1"/>
          </p:cNvGraphicFramePr>
          <p:nvPr/>
        </p:nvGraphicFramePr>
        <p:xfrm>
          <a:off x="6948488" y="4848225"/>
          <a:ext cx="1716087" cy="1828800"/>
        </p:xfrm>
        <a:graphic>
          <a:graphicData uri="http://schemas.openxmlformats.org/drawingml/2006/table">
            <a:tbl>
              <a:tblPr/>
              <a:tblGrid>
                <a:gridCol w="779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ID_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Ciudad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rgbClr val="FF0033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Nombre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Barcelona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Berlín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Londres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Madrid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París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9554" name="Text Box 114"/>
          <p:cNvSpPr txBox="1">
            <a:spLocks noChangeArrowheads="1"/>
          </p:cNvSpPr>
          <p:nvPr/>
        </p:nvSpPr>
        <p:spPr bwMode="auto">
          <a:xfrm>
            <a:off x="7239000" y="4365625"/>
            <a:ext cx="1425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altLang="es-MX" sz="1600" b="1">
                <a:latin typeface="Arial" pitchFamily="34" charset="0"/>
              </a:rPr>
              <a:t>CIUDADES</a:t>
            </a:r>
          </a:p>
        </p:txBody>
      </p:sp>
      <p:sp>
        <p:nvSpPr>
          <p:cNvPr id="189555" name="Line 115"/>
          <p:cNvSpPr>
            <a:spLocks noChangeShapeType="1"/>
          </p:cNvSpPr>
          <p:nvPr/>
        </p:nvSpPr>
        <p:spPr bwMode="auto">
          <a:xfrm flipV="1">
            <a:off x="7296150" y="4652963"/>
            <a:ext cx="0" cy="1730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9556" name="Line 116"/>
          <p:cNvSpPr>
            <a:spLocks noChangeShapeType="1"/>
          </p:cNvSpPr>
          <p:nvPr/>
        </p:nvSpPr>
        <p:spPr bwMode="auto">
          <a:xfrm>
            <a:off x="4943475" y="4668838"/>
            <a:ext cx="23526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9557" name="Line 117"/>
          <p:cNvSpPr>
            <a:spLocks noChangeShapeType="1"/>
          </p:cNvSpPr>
          <p:nvPr/>
        </p:nvSpPr>
        <p:spPr bwMode="auto">
          <a:xfrm>
            <a:off x="4943475" y="4668838"/>
            <a:ext cx="0" cy="3000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9558" name="Text Box 118"/>
          <p:cNvSpPr txBox="1">
            <a:spLocks noChangeArrowheads="1"/>
          </p:cNvSpPr>
          <p:nvPr/>
        </p:nvSpPr>
        <p:spPr bwMode="auto">
          <a:xfrm>
            <a:off x="4572000" y="4267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MX" b="1">
                <a:latin typeface="Arial" pitchFamily="34" charset="0"/>
                <a:sym typeface="Symbol" pitchFamily="18" charset="2"/>
              </a:rPr>
              <a:t></a:t>
            </a:r>
            <a:endParaRPr lang="es-ES" altLang="es-MX" b="1">
              <a:latin typeface="Arial" pitchFamily="34" charset="0"/>
            </a:endParaRPr>
          </a:p>
        </p:txBody>
      </p:sp>
      <p:sp>
        <p:nvSpPr>
          <p:cNvPr id="189559" name="Text Box 119"/>
          <p:cNvSpPr txBox="1">
            <a:spLocks noChangeArrowheads="1"/>
          </p:cNvSpPr>
          <p:nvPr/>
        </p:nvSpPr>
        <p:spPr bwMode="auto">
          <a:xfrm>
            <a:off x="395288" y="3444875"/>
            <a:ext cx="8431212" cy="93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s-MX" altLang="es-MX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REGLA RELACIÓN 1-N:</a:t>
            </a:r>
            <a:r>
              <a:rPr lang="es-MX" altLang="es-MX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El campo llave de la tabla con relación 1 se copia en la tabla con la relación N. En este caso, el campo llave </a:t>
            </a:r>
            <a:r>
              <a:rPr lang="es-MX" altLang="es-MX" sz="1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ID_Ciudad</a:t>
            </a:r>
            <a:r>
              <a:rPr lang="es-MX" altLang="es-MX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de la tabla con relación 1 de CIUDADES (1) se copia en la tabla con relación N de CLIENTES (N) para poder relacionar ambas tablas.</a:t>
            </a:r>
          </a:p>
        </p:txBody>
      </p:sp>
      <p:sp>
        <p:nvSpPr>
          <p:cNvPr id="189560" name="Text Box 120"/>
          <p:cNvSpPr txBox="1">
            <a:spLocks noChangeArrowheads="1"/>
          </p:cNvSpPr>
          <p:nvPr/>
        </p:nvSpPr>
        <p:spPr bwMode="auto">
          <a:xfrm>
            <a:off x="6948488" y="4387850"/>
            <a:ext cx="228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altLang="es-MX" sz="1600" b="1">
                <a:latin typeface="Arial" pitchFamily="34" charset="0"/>
              </a:rPr>
              <a:t>1</a:t>
            </a:r>
            <a:endParaRPr lang="es-ES" altLang="es-MX" sz="1600" b="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82481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ChangeArrowheads="1"/>
          </p:cNvSpPr>
          <p:nvPr/>
        </p:nvSpPr>
        <p:spPr bwMode="auto">
          <a:xfrm>
            <a:off x="142875" y="206375"/>
            <a:ext cx="9001125" cy="6391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0468" name="Rectangle 4"/>
          <p:cNvSpPr>
            <a:spLocks noChangeArrowheads="1"/>
          </p:cNvSpPr>
          <p:nvPr/>
        </p:nvSpPr>
        <p:spPr bwMode="auto">
          <a:xfrm>
            <a:off x="1763713" y="2149624"/>
            <a:ext cx="1768475" cy="1816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0469" name="Text Box 5"/>
          <p:cNvSpPr txBox="1">
            <a:spLocks noChangeArrowheads="1"/>
          </p:cNvSpPr>
          <p:nvPr/>
        </p:nvSpPr>
        <p:spPr bwMode="auto">
          <a:xfrm>
            <a:off x="1803400" y="2225824"/>
            <a:ext cx="1728788" cy="157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10000"/>
              </a:spcBef>
            </a:pPr>
            <a:r>
              <a:rPr lang="es-MX" altLang="es-MX" sz="1800" b="1">
                <a:solidFill>
                  <a:srgbClr val="FF0033"/>
                </a:solidFill>
                <a:latin typeface="Arial" pitchFamily="34" charset="0"/>
              </a:rPr>
              <a:t>RFC_Cliente</a:t>
            </a:r>
          </a:p>
          <a:p>
            <a:pPr eaLnBrk="1" hangingPunct="1">
              <a:spcBef>
                <a:spcPct val="10000"/>
              </a:spcBef>
            </a:pPr>
            <a:r>
              <a:rPr lang="es-MX" altLang="es-MX" sz="1800">
                <a:latin typeface="Arial" pitchFamily="34" charset="0"/>
              </a:rPr>
              <a:t>Nombre</a:t>
            </a:r>
          </a:p>
          <a:p>
            <a:pPr eaLnBrk="1" hangingPunct="1">
              <a:spcBef>
                <a:spcPct val="10000"/>
              </a:spcBef>
            </a:pPr>
            <a:r>
              <a:rPr lang="es-MX" altLang="es-MX" sz="1800">
                <a:latin typeface="Arial" pitchFamily="34" charset="0"/>
              </a:rPr>
              <a:t>Dirección</a:t>
            </a:r>
          </a:p>
          <a:p>
            <a:pPr eaLnBrk="1" hangingPunct="1">
              <a:spcBef>
                <a:spcPct val="10000"/>
              </a:spcBef>
            </a:pPr>
            <a:r>
              <a:rPr lang="es-MX" altLang="es-MX" sz="1800">
                <a:latin typeface="Arial" pitchFamily="34" charset="0"/>
              </a:rPr>
              <a:t>Teléfono</a:t>
            </a:r>
          </a:p>
          <a:p>
            <a:pPr eaLnBrk="1" hangingPunct="1">
              <a:spcBef>
                <a:spcPct val="10000"/>
              </a:spcBef>
            </a:pPr>
            <a:r>
              <a:rPr lang="es-MX" altLang="es-MX" sz="1800" b="1">
                <a:solidFill>
                  <a:srgbClr val="3333CC"/>
                </a:solidFill>
                <a:latin typeface="Arial" pitchFamily="34" charset="0"/>
              </a:rPr>
              <a:t>ID_Ciudad</a:t>
            </a:r>
          </a:p>
        </p:txBody>
      </p:sp>
      <p:sp>
        <p:nvSpPr>
          <p:cNvPr id="190470" name="Rectangle 6"/>
          <p:cNvSpPr>
            <a:spLocks noChangeArrowheads="1"/>
          </p:cNvSpPr>
          <p:nvPr/>
        </p:nvSpPr>
        <p:spPr bwMode="auto">
          <a:xfrm>
            <a:off x="1763713" y="1844824"/>
            <a:ext cx="1768475" cy="30480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0471" name="Text Box 7"/>
          <p:cNvSpPr txBox="1">
            <a:spLocks noChangeArrowheads="1"/>
          </p:cNvSpPr>
          <p:nvPr/>
        </p:nvSpPr>
        <p:spPr bwMode="auto">
          <a:xfrm>
            <a:off x="2100263" y="1844824"/>
            <a:ext cx="1143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10000"/>
              </a:spcBef>
            </a:pPr>
            <a:r>
              <a:rPr lang="es-MX" altLang="es-MX" sz="1800" b="1">
                <a:solidFill>
                  <a:schemeClr val="bg1"/>
                </a:solidFill>
                <a:latin typeface="Arial" pitchFamily="34" charset="0"/>
              </a:rPr>
              <a:t>Clientes</a:t>
            </a:r>
            <a:endParaRPr lang="es-ES" altLang="es-MX" sz="1800" b="1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90472" name="Rectangle 8"/>
          <p:cNvSpPr>
            <a:spLocks noChangeArrowheads="1"/>
          </p:cNvSpPr>
          <p:nvPr/>
        </p:nvSpPr>
        <p:spPr bwMode="auto">
          <a:xfrm>
            <a:off x="5897563" y="2384574"/>
            <a:ext cx="15240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0473" name="Rectangle 9"/>
          <p:cNvSpPr>
            <a:spLocks noChangeArrowheads="1"/>
          </p:cNvSpPr>
          <p:nvPr/>
        </p:nvSpPr>
        <p:spPr bwMode="auto">
          <a:xfrm>
            <a:off x="5897563" y="2079774"/>
            <a:ext cx="1524000" cy="30480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0474" name="Text Box 10"/>
          <p:cNvSpPr txBox="1">
            <a:spLocks noChangeArrowheads="1"/>
          </p:cNvSpPr>
          <p:nvPr/>
        </p:nvSpPr>
        <p:spPr bwMode="auto">
          <a:xfrm>
            <a:off x="5926138" y="2079774"/>
            <a:ext cx="1447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10000"/>
              </a:spcBef>
            </a:pPr>
            <a:r>
              <a:rPr lang="es-MX" altLang="es-MX" sz="1800" b="1">
                <a:solidFill>
                  <a:schemeClr val="bg1"/>
                </a:solidFill>
                <a:latin typeface="Arial" pitchFamily="34" charset="0"/>
              </a:rPr>
              <a:t>Ciudades</a:t>
            </a:r>
            <a:endParaRPr lang="es-ES" altLang="es-MX" sz="1800" b="1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90475" name="Text Box 11"/>
          <p:cNvSpPr txBox="1">
            <a:spLocks noChangeArrowheads="1"/>
          </p:cNvSpPr>
          <p:nvPr/>
        </p:nvSpPr>
        <p:spPr bwMode="auto">
          <a:xfrm>
            <a:off x="5957888" y="2460774"/>
            <a:ext cx="17684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s-MX" altLang="es-MX" sz="1800" b="1">
                <a:solidFill>
                  <a:srgbClr val="FF0033"/>
                </a:solidFill>
                <a:latin typeface="Arial" pitchFamily="34" charset="0"/>
              </a:rPr>
              <a:t>ID_Ciudad</a:t>
            </a:r>
          </a:p>
          <a:p>
            <a:pPr eaLnBrk="1" hangingPunct="1"/>
            <a:r>
              <a:rPr lang="es-MX" altLang="es-MX" sz="1800">
                <a:latin typeface="Arial" pitchFamily="34" charset="0"/>
              </a:rPr>
              <a:t>Nombre</a:t>
            </a:r>
            <a:endParaRPr lang="es-ES" altLang="es-MX" sz="1800">
              <a:latin typeface="Arial" pitchFamily="34" charset="0"/>
            </a:endParaRPr>
          </a:p>
        </p:txBody>
      </p:sp>
      <p:sp>
        <p:nvSpPr>
          <p:cNvPr id="190476" name="Line 12"/>
          <p:cNvSpPr>
            <a:spLocks noChangeShapeType="1"/>
          </p:cNvSpPr>
          <p:nvPr/>
        </p:nvSpPr>
        <p:spPr bwMode="auto">
          <a:xfrm flipV="1">
            <a:off x="3532188" y="2619524"/>
            <a:ext cx="2365375" cy="982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0477" name="Text Box 13"/>
          <p:cNvSpPr txBox="1">
            <a:spLocks noChangeArrowheads="1"/>
          </p:cNvSpPr>
          <p:nvPr/>
        </p:nvSpPr>
        <p:spPr bwMode="auto">
          <a:xfrm>
            <a:off x="3492500" y="3102124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MX" b="1">
                <a:latin typeface="Arial" pitchFamily="34" charset="0"/>
                <a:sym typeface="Symbol" pitchFamily="18" charset="2"/>
              </a:rPr>
              <a:t></a:t>
            </a:r>
            <a:endParaRPr lang="es-ES" altLang="es-MX" b="1">
              <a:latin typeface="Arial" pitchFamily="34" charset="0"/>
            </a:endParaRPr>
          </a:p>
        </p:txBody>
      </p:sp>
      <p:sp>
        <p:nvSpPr>
          <p:cNvPr id="190478" name="Text Box 14"/>
          <p:cNvSpPr txBox="1">
            <a:spLocks noChangeArrowheads="1"/>
          </p:cNvSpPr>
          <p:nvPr/>
        </p:nvSpPr>
        <p:spPr bwMode="auto">
          <a:xfrm>
            <a:off x="935039" y="4148286"/>
            <a:ext cx="759740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Cada cliente (1) radica en una ciudad (1)</a:t>
            </a:r>
          </a:p>
          <a:p>
            <a:pPr algn="ctr">
              <a:lnSpc>
                <a:spcPct val="150000"/>
              </a:lnSpc>
            </a:pP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En cada ciudad (1) pueden radicar varios clientes (n).</a:t>
            </a:r>
          </a:p>
        </p:txBody>
      </p:sp>
      <p:sp>
        <p:nvSpPr>
          <p:cNvPr id="190479" name="Text Box 15"/>
          <p:cNvSpPr txBox="1">
            <a:spLocks noChangeArrowheads="1"/>
          </p:cNvSpPr>
          <p:nvPr/>
        </p:nvSpPr>
        <p:spPr bwMode="auto">
          <a:xfrm>
            <a:off x="677416" y="5448765"/>
            <a:ext cx="7855024" cy="93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lang="es-MX" altLang="es-MX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REGLA RELACIÓN 1-N: </a:t>
            </a:r>
            <a:r>
              <a:rPr lang="es-MX" altLang="es-MX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El campo llave de la tabla con relación 1 se copia en la tabla con la relación N. En este caso, el campo llave </a:t>
            </a:r>
            <a:r>
              <a:rPr lang="es-MX" altLang="es-MX" sz="1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ID_Ciudad</a:t>
            </a:r>
            <a:r>
              <a:rPr lang="es-MX" altLang="es-MX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de la tabla de CIUDADES (1) se copia en la tabla de CLIENTES (N) para poder relacionar ambas tablas.</a:t>
            </a:r>
          </a:p>
        </p:txBody>
      </p:sp>
      <p:sp>
        <p:nvSpPr>
          <p:cNvPr id="190480" name="Text Box 16"/>
          <p:cNvSpPr txBox="1">
            <a:spLocks noChangeArrowheads="1"/>
          </p:cNvSpPr>
          <p:nvPr/>
        </p:nvSpPr>
        <p:spPr bwMode="auto">
          <a:xfrm>
            <a:off x="5567363" y="2371874"/>
            <a:ext cx="228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altLang="es-MX" sz="1600" b="1">
                <a:latin typeface="Arial" pitchFamily="34" charset="0"/>
              </a:rPr>
              <a:t>1</a:t>
            </a:r>
            <a:endParaRPr lang="es-ES" altLang="es-MX" sz="1600" b="1">
              <a:latin typeface="Arial" pitchFamily="34" charset="0"/>
            </a:endParaRP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307876"/>
            <a:ext cx="7772400" cy="1104900"/>
          </a:xfrm>
          <a:noFill/>
          <a:ln/>
        </p:spPr>
        <p:txBody>
          <a:bodyPr/>
          <a:lstStyle/>
          <a:p>
            <a:pPr algn="ctr"/>
            <a:r>
              <a:rPr lang="es-ES_tradnl" altLang="es-MX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Conversión a tablas</a:t>
            </a:r>
            <a:br>
              <a:rPr lang="es-ES_tradnl" altLang="es-MX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</a:rPr>
              <a:t>Relación 1 - N</a:t>
            </a:r>
          </a:p>
        </p:txBody>
      </p:sp>
    </p:spTree>
    <p:extLst>
      <p:ext uri="{BB962C8B-B14F-4D97-AF65-F5344CB8AC3E}">
        <p14:creationId xmlns:p14="http://schemas.microsoft.com/office/powerpoint/2010/main" val="11606150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ChangeArrowheads="1"/>
          </p:cNvSpPr>
          <p:nvPr/>
        </p:nvSpPr>
        <p:spPr bwMode="auto">
          <a:xfrm>
            <a:off x="142875" y="260350"/>
            <a:ext cx="9001125" cy="63865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title"/>
          </p:nvPr>
        </p:nvSpPr>
        <p:spPr>
          <a:xfrm>
            <a:off x="684213" y="342900"/>
            <a:ext cx="7772400" cy="1104900"/>
          </a:xfrm>
        </p:spPr>
        <p:txBody>
          <a:bodyPr/>
          <a:lstStyle/>
          <a:p>
            <a:pPr algn="ctr"/>
            <a:r>
              <a:rPr lang="es-ES_tradnl" altLang="es-MX" sz="4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Relación N - M</a:t>
            </a:r>
          </a:p>
        </p:txBody>
      </p:sp>
      <p:sp>
        <p:nvSpPr>
          <p:cNvPr id="191492" name="Text Box 4"/>
          <p:cNvSpPr txBox="1">
            <a:spLocks noChangeArrowheads="1"/>
          </p:cNvSpPr>
          <p:nvPr/>
        </p:nvSpPr>
        <p:spPr bwMode="auto">
          <a:xfrm>
            <a:off x="2328863" y="3071813"/>
            <a:ext cx="1143000" cy="346075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MX" altLang="es-MX" sz="1600" b="1">
                <a:solidFill>
                  <a:schemeClr val="bg1"/>
                </a:solidFill>
                <a:latin typeface="Arial" pitchFamily="34" charset="0"/>
              </a:rPr>
              <a:t>Facturas</a:t>
            </a:r>
            <a:endParaRPr lang="es-ES" altLang="es-MX" sz="1600" b="1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91493" name="Line 5"/>
          <p:cNvSpPr>
            <a:spLocks noChangeShapeType="1"/>
          </p:cNvSpPr>
          <p:nvPr/>
        </p:nvSpPr>
        <p:spPr bwMode="auto">
          <a:xfrm flipH="1">
            <a:off x="2136775" y="2822575"/>
            <a:ext cx="0" cy="865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1494" name="Line 6"/>
          <p:cNvSpPr>
            <a:spLocks noChangeShapeType="1"/>
          </p:cNvSpPr>
          <p:nvPr/>
        </p:nvSpPr>
        <p:spPr bwMode="auto">
          <a:xfrm>
            <a:off x="1908175" y="2822575"/>
            <a:ext cx="228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1495" name="Text Box 7"/>
          <p:cNvSpPr txBox="1">
            <a:spLocks noChangeArrowheads="1"/>
          </p:cNvSpPr>
          <p:nvPr/>
        </p:nvSpPr>
        <p:spPr bwMode="auto">
          <a:xfrm>
            <a:off x="323850" y="2670175"/>
            <a:ext cx="1447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MX" altLang="es-MX" sz="1600" b="1" u="sng">
                <a:latin typeface="Arial" pitchFamily="34" charset="0"/>
              </a:rPr>
              <a:t>ID_Factura</a:t>
            </a:r>
            <a:endParaRPr lang="es-ES" altLang="es-MX" sz="1600" b="1" u="sng">
              <a:latin typeface="Arial" pitchFamily="34" charset="0"/>
            </a:endParaRPr>
          </a:p>
        </p:txBody>
      </p:sp>
      <p:sp>
        <p:nvSpPr>
          <p:cNvPr id="191496" name="Oval 8"/>
          <p:cNvSpPr>
            <a:spLocks noChangeArrowheads="1"/>
          </p:cNvSpPr>
          <p:nvPr/>
        </p:nvSpPr>
        <p:spPr bwMode="auto">
          <a:xfrm>
            <a:off x="323850" y="2657475"/>
            <a:ext cx="1584325" cy="349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1497" name="Text Box 9"/>
          <p:cNvSpPr txBox="1">
            <a:spLocks noChangeArrowheads="1"/>
          </p:cNvSpPr>
          <p:nvPr/>
        </p:nvSpPr>
        <p:spPr bwMode="auto">
          <a:xfrm>
            <a:off x="468313" y="3109913"/>
            <a:ext cx="13874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MX" altLang="es-MX" sz="1400">
                <a:latin typeface="Arial" pitchFamily="34" charset="0"/>
              </a:rPr>
              <a:t>RFC_Cliente</a:t>
            </a:r>
            <a:endParaRPr lang="es-ES" altLang="es-MX" sz="1400">
              <a:latin typeface="Arial" pitchFamily="34" charset="0"/>
            </a:endParaRPr>
          </a:p>
        </p:txBody>
      </p:sp>
      <p:sp>
        <p:nvSpPr>
          <p:cNvPr id="191499" name="Line 11"/>
          <p:cNvSpPr>
            <a:spLocks noChangeShapeType="1"/>
          </p:cNvSpPr>
          <p:nvPr/>
        </p:nvSpPr>
        <p:spPr bwMode="auto">
          <a:xfrm>
            <a:off x="1908175" y="3254375"/>
            <a:ext cx="228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1501" name="Text Box 13"/>
          <p:cNvSpPr txBox="1">
            <a:spLocks noChangeArrowheads="1"/>
          </p:cNvSpPr>
          <p:nvPr/>
        </p:nvSpPr>
        <p:spPr bwMode="auto">
          <a:xfrm>
            <a:off x="541338" y="35179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MX" altLang="es-MX" sz="1400">
                <a:latin typeface="Arial" pitchFamily="34" charset="0"/>
              </a:rPr>
              <a:t>Fecha</a:t>
            </a:r>
            <a:endParaRPr lang="es-ES" altLang="es-MX" sz="1400">
              <a:latin typeface="Arial" pitchFamily="34" charset="0"/>
            </a:endParaRPr>
          </a:p>
        </p:txBody>
      </p:sp>
      <p:sp>
        <p:nvSpPr>
          <p:cNvPr id="191502" name="Line 14"/>
          <p:cNvSpPr>
            <a:spLocks noChangeShapeType="1"/>
          </p:cNvSpPr>
          <p:nvPr/>
        </p:nvSpPr>
        <p:spPr bwMode="auto">
          <a:xfrm>
            <a:off x="1908175" y="3686175"/>
            <a:ext cx="228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1504" name="Text Box 16"/>
          <p:cNvSpPr txBox="1">
            <a:spLocks noChangeArrowheads="1"/>
          </p:cNvSpPr>
          <p:nvPr/>
        </p:nvSpPr>
        <p:spPr bwMode="auto">
          <a:xfrm>
            <a:off x="4513263" y="2154238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MX" altLang="es-MX" sz="1400">
                <a:latin typeface="Arial" pitchFamily="34" charset="0"/>
              </a:rPr>
              <a:t>Cantidad</a:t>
            </a:r>
            <a:endParaRPr lang="es-ES" altLang="es-MX" sz="1400">
              <a:latin typeface="Arial" pitchFamily="34" charset="0"/>
            </a:endParaRPr>
          </a:p>
        </p:txBody>
      </p:sp>
      <p:sp>
        <p:nvSpPr>
          <p:cNvPr id="191505" name="AutoShape 17"/>
          <p:cNvSpPr>
            <a:spLocks noChangeArrowheads="1"/>
          </p:cNvSpPr>
          <p:nvPr/>
        </p:nvSpPr>
        <p:spPr bwMode="auto">
          <a:xfrm>
            <a:off x="3995738" y="2663825"/>
            <a:ext cx="1066800" cy="1143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1506" name="Text Box 18"/>
          <p:cNvSpPr txBox="1">
            <a:spLocks noChangeArrowheads="1"/>
          </p:cNvSpPr>
          <p:nvPr/>
        </p:nvSpPr>
        <p:spPr bwMode="auto">
          <a:xfrm>
            <a:off x="3995738" y="3087688"/>
            <a:ext cx="1143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s-MX" altLang="es-MX" sz="1600" b="1">
                <a:latin typeface="Arial" pitchFamily="34" charset="0"/>
              </a:rPr>
              <a:t>Registrar</a:t>
            </a:r>
            <a:endParaRPr lang="es-ES" altLang="es-MX" sz="1600" b="1">
              <a:latin typeface="Arial" pitchFamily="34" charset="0"/>
            </a:endParaRPr>
          </a:p>
        </p:txBody>
      </p:sp>
      <p:sp>
        <p:nvSpPr>
          <p:cNvPr id="191507" name="Text Box 19"/>
          <p:cNvSpPr txBox="1">
            <a:spLocks noChangeArrowheads="1"/>
          </p:cNvSpPr>
          <p:nvPr/>
        </p:nvSpPr>
        <p:spPr bwMode="auto">
          <a:xfrm>
            <a:off x="5580063" y="3073400"/>
            <a:ext cx="1371600" cy="346075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MX" altLang="es-MX" sz="1600" b="1">
                <a:solidFill>
                  <a:schemeClr val="bg1"/>
                </a:solidFill>
                <a:latin typeface="Arial" pitchFamily="34" charset="0"/>
              </a:rPr>
              <a:t>Productos</a:t>
            </a:r>
            <a:endParaRPr lang="es-ES" altLang="es-MX" sz="1600" b="1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91508" name="Text Box 20"/>
          <p:cNvSpPr txBox="1">
            <a:spLocks noChangeArrowheads="1"/>
          </p:cNvSpPr>
          <p:nvPr/>
        </p:nvSpPr>
        <p:spPr bwMode="auto">
          <a:xfrm>
            <a:off x="3471863" y="2894013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altLang="es-MX" sz="1600" b="1">
                <a:latin typeface="Arial" pitchFamily="34" charset="0"/>
              </a:rPr>
              <a:t>N</a:t>
            </a:r>
            <a:endParaRPr lang="es-ES" altLang="es-MX" sz="1600" b="1">
              <a:latin typeface="Arial" pitchFamily="34" charset="0"/>
            </a:endParaRPr>
          </a:p>
        </p:txBody>
      </p:sp>
      <p:sp>
        <p:nvSpPr>
          <p:cNvPr id="191509" name="Text Box 21"/>
          <p:cNvSpPr txBox="1">
            <a:spLocks noChangeArrowheads="1"/>
          </p:cNvSpPr>
          <p:nvPr/>
        </p:nvSpPr>
        <p:spPr bwMode="auto">
          <a:xfrm>
            <a:off x="5221288" y="2943225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altLang="es-MX" sz="1600" b="1">
                <a:latin typeface="Arial" pitchFamily="34" charset="0"/>
              </a:rPr>
              <a:t>M</a:t>
            </a:r>
            <a:endParaRPr lang="es-ES" altLang="es-MX" sz="1600" b="1">
              <a:latin typeface="Arial" pitchFamily="34" charset="0"/>
            </a:endParaRPr>
          </a:p>
        </p:txBody>
      </p:sp>
      <p:sp>
        <p:nvSpPr>
          <p:cNvPr id="191510" name="Oval 22"/>
          <p:cNvSpPr>
            <a:spLocks noChangeArrowheads="1"/>
          </p:cNvSpPr>
          <p:nvPr/>
        </p:nvSpPr>
        <p:spPr bwMode="auto">
          <a:xfrm>
            <a:off x="323850" y="3081338"/>
            <a:ext cx="1584325" cy="317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1512" name="Oval 24"/>
          <p:cNvSpPr>
            <a:spLocks noChangeArrowheads="1"/>
          </p:cNvSpPr>
          <p:nvPr/>
        </p:nvSpPr>
        <p:spPr bwMode="auto">
          <a:xfrm>
            <a:off x="323850" y="3509963"/>
            <a:ext cx="1584325" cy="317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1513" name="Oval 25"/>
          <p:cNvSpPr>
            <a:spLocks noChangeArrowheads="1"/>
          </p:cNvSpPr>
          <p:nvPr/>
        </p:nvSpPr>
        <p:spPr bwMode="auto">
          <a:xfrm>
            <a:off x="4284663" y="2141538"/>
            <a:ext cx="1584325" cy="317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1514" name="Line 26"/>
          <p:cNvSpPr>
            <a:spLocks noChangeShapeType="1"/>
          </p:cNvSpPr>
          <p:nvPr/>
        </p:nvSpPr>
        <p:spPr bwMode="auto">
          <a:xfrm>
            <a:off x="2124075" y="3271838"/>
            <a:ext cx="204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1515" name="Line 27"/>
          <p:cNvSpPr>
            <a:spLocks noChangeShapeType="1"/>
          </p:cNvSpPr>
          <p:nvPr/>
        </p:nvSpPr>
        <p:spPr bwMode="auto">
          <a:xfrm flipH="1">
            <a:off x="7126288" y="2822575"/>
            <a:ext cx="12700" cy="858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1516" name="Line 28"/>
          <p:cNvSpPr>
            <a:spLocks noChangeShapeType="1"/>
          </p:cNvSpPr>
          <p:nvPr/>
        </p:nvSpPr>
        <p:spPr bwMode="auto">
          <a:xfrm>
            <a:off x="7138988" y="2822575"/>
            <a:ext cx="228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1517" name="Text Box 29"/>
          <p:cNvSpPr txBox="1">
            <a:spLocks noChangeArrowheads="1"/>
          </p:cNvSpPr>
          <p:nvPr/>
        </p:nvSpPr>
        <p:spPr bwMode="auto">
          <a:xfrm>
            <a:off x="7426325" y="2609850"/>
            <a:ext cx="1447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MX" altLang="es-MX" sz="1600" b="1" u="sng">
                <a:latin typeface="Arial" pitchFamily="34" charset="0"/>
              </a:rPr>
              <a:t>ID_Producto</a:t>
            </a:r>
            <a:endParaRPr lang="es-ES" altLang="es-MX" sz="1600" b="1" u="sng">
              <a:latin typeface="Arial" pitchFamily="34" charset="0"/>
            </a:endParaRPr>
          </a:p>
        </p:txBody>
      </p:sp>
      <p:sp>
        <p:nvSpPr>
          <p:cNvPr id="191518" name="Oval 30"/>
          <p:cNvSpPr>
            <a:spLocks noChangeArrowheads="1"/>
          </p:cNvSpPr>
          <p:nvPr/>
        </p:nvSpPr>
        <p:spPr bwMode="auto">
          <a:xfrm>
            <a:off x="7364413" y="2609850"/>
            <a:ext cx="15843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1519" name="Text Box 31"/>
          <p:cNvSpPr txBox="1">
            <a:spLocks noChangeArrowheads="1"/>
          </p:cNvSpPr>
          <p:nvPr/>
        </p:nvSpPr>
        <p:spPr bwMode="auto">
          <a:xfrm>
            <a:off x="7508875" y="3109913"/>
            <a:ext cx="13874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MX" altLang="es-MX" sz="1400">
                <a:latin typeface="Arial" pitchFamily="34" charset="0"/>
              </a:rPr>
              <a:t>Nombre</a:t>
            </a:r>
            <a:endParaRPr lang="es-ES" altLang="es-MX" sz="1400">
              <a:latin typeface="Arial" pitchFamily="34" charset="0"/>
            </a:endParaRPr>
          </a:p>
        </p:txBody>
      </p:sp>
      <p:sp>
        <p:nvSpPr>
          <p:cNvPr id="191520" name="Line 32"/>
          <p:cNvSpPr>
            <a:spLocks noChangeShapeType="1"/>
          </p:cNvSpPr>
          <p:nvPr/>
        </p:nvSpPr>
        <p:spPr bwMode="auto">
          <a:xfrm>
            <a:off x="7138988" y="3254375"/>
            <a:ext cx="228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1521" name="Text Box 33"/>
          <p:cNvSpPr txBox="1">
            <a:spLocks noChangeArrowheads="1"/>
          </p:cNvSpPr>
          <p:nvPr/>
        </p:nvSpPr>
        <p:spPr bwMode="auto">
          <a:xfrm>
            <a:off x="7507288" y="3517900"/>
            <a:ext cx="13604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MX" altLang="es-MX" sz="1400">
                <a:latin typeface="Arial" pitchFamily="34" charset="0"/>
              </a:rPr>
              <a:t>Precio</a:t>
            </a:r>
            <a:endParaRPr lang="es-ES" altLang="es-MX" sz="1400">
              <a:latin typeface="Arial" pitchFamily="34" charset="0"/>
            </a:endParaRPr>
          </a:p>
        </p:txBody>
      </p:sp>
      <p:sp>
        <p:nvSpPr>
          <p:cNvPr id="191522" name="Line 34"/>
          <p:cNvSpPr>
            <a:spLocks noChangeShapeType="1"/>
          </p:cNvSpPr>
          <p:nvPr/>
        </p:nvSpPr>
        <p:spPr bwMode="auto">
          <a:xfrm>
            <a:off x="7138988" y="3686175"/>
            <a:ext cx="228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1523" name="Oval 35"/>
          <p:cNvSpPr>
            <a:spLocks noChangeArrowheads="1"/>
          </p:cNvSpPr>
          <p:nvPr/>
        </p:nvSpPr>
        <p:spPr bwMode="auto">
          <a:xfrm>
            <a:off x="7364413" y="3081338"/>
            <a:ext cx="1584325" cy="317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1524" name="Oval 36"/>
          <p:cNvSpPr>
            <a:spLocks noChangeArrowheads="1"/>
          </p:cNvSpPr>
          <p:nvPr/>
        </p:nvSpPr>
        <p:spPr bwMode="auto">
          <a:xfrm>
            <a:off x="7364413" y="3509963"/>
            <a:ext cx="1584325" cy="317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1525" name="Line 37"/>
          <p:cNvSpPr>
            <a:spLocks noChangeShapeType="1"/>
          </p:cNvSpPr>
          <p:nvPr/>
        </p:nvSpPr>
        <p:spPr bwMode="auto">
          <a:xfrm>
            <a:off x="6934200" y="3251200"/>
            <a:ext cx="204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1526" name="Line 38"/>
          <p:cNvSpPr>
            <a:spLocks noChangeShapeType="1"/>
          </p:cNvSpPr>
          <p:nvPr/>
        </p:nvSpPr>
        <p:spPr bwMode="auto">
          <a:xfrm flipH="1">
            <a:off x="3471863" y="3230563"/>
            <a:ext cx="5238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1527" name="Line 39"/>
          <p:cNvSpPr>
            <a:spLocks noChangeShapeType="1"/>
          </p:cNvSpPr>
          <p:nvPr/>
        </p:nvSpPr>
        <p:spPr bwMode="auto">
          <a:xfrm flipH="1">
            <a:off x="5046663" y="3230563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1528" name="Text Box 40"/>
          <p:cNvSpPr txBox="1">
            <a:spLocks noChangeArrowheads="1"/>
          </p:cNvSpPr>
          <p:nvPr/>
        </p:nvSpPr>
        <p:spPr bwMode="auto">
          <a:xfrm>
            <a:off x="395288" y="4365625"/>
            <a:ext cx="8624887" cy="1114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</a:pPr>
            <a:r>
              <a:rPr lang="es-MX" alt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En cada factura (1) puedes registrar varios productos (n)</a:t>
            </a:r>
          </a:p>
          <a:p>
            <a:pPr algn="ctr">
              <a:lnSpc>
                <a:spcPct val="200000"/>
              </a:lnSpc>
            </a:pPr>
            <a:r>
              <a:rPr lang="es-MX" alt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Cada producto (1) puede ser registrado en varias facturas (n)</a:t>
            </a:r>
          </a:p>
        </p:txBody>
      </p:sp>
      <p:sp>
        <p:nvSpPr>
          <p:cNvPr id="191529" name="Line 41"/>
          <p:cNvSpPr>
            <a:spLocks noChangeShapeType="1"/>
          </p:cNvSpPr>
          <p:nvPr/>
        </p:nvSpPr>
        <p:spPr bwMode="auto">
          <a:xfrm flipV="1">
            <a:off x="4716463" y="2459038"/>
            <a:ext cx="346075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14686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ChangeArrowheads="1"/>
          </p:cNvSpPr>
          <p:nvPr/>
        </p:nvSpPr>
        <p:spPr bwMode="auto">
          <a:xfrm>
            <a:off x="287338" y="236538"/>
            <a:ext cx="8856662" cy="64690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aphicFrame>
        <p:nvGraphicFramePr>
          <p:cNvPr id="192515" name="Group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60617701"/>
              </p:ext>
            </p:extLst>
          </p:nvPr>
        </p:nvGraphicFramePr>
        <p:xfrm>
          <a:off x="6229350" y="3562499"/>
          <a:ext cx="2374900" cy="1592898"/>
        </p:xfrm>
        <a:graphic>
          <a:graphicData uri="http://schemas.openxmlformats.org/drawingml/2006/table">
            <a:tbl>
              <a:tblPr/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7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ID_</a:t>
                      </a:r>
                    </a:p>
                    <a:p>
                      <a:pPr marL="342900" marR="0" lvl="0" indent="-342900" algn="ctr" defTabSz="914400" rtl="0" eaLnBrk="0" fontAlgn="b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Producto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rgbClr val="FF0033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Nombre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Precio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P1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Té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$25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6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P2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Pez 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$150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6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P3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Queso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$105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P4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Algas 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$125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2589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669043"/>
              </p:ext>
            </p:extLst>
          </p:nvPr>
        </p:nvGraphicFramePr>
        <p:xfrm>
          <a:off x="612775" y="3495824"/>
          <a:ext cx="2519363" cy="10058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9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ID_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Factura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rgbClr val="FF0033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Fecha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RFC_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Cliente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s-ES_tradnl" altLang="es-MX" sz="1200" b="1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30-Ene-03</a:t>
                      </a:r>
                      <a:endParaRPr kumimoji="0" lang="es-ES_tradnl" altLang="es-MX" sz="1200" b="1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ANTMD</a:t>
                      </a:r>
                      <a:endParaRPr kumimoji="0" lang="es-ES_tradnl" altLang="es-MX" sz="1200" b="1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s-ES_tradnl" altLang="es-MX" sz="1200" b="1" i="0" u="none" strike="noStrike" cap="none" normalizeH="0" baseline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03-Feb-03</a:t>
                      </a:r>
                      <a:endParaRPr kumimoji="0" lang="es-ES_tradnl" altLang="es-MX" sz="1200" b="1" i="0" u="none" strike="noStrike" cap="none" normalizeH="0" baseline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MSLCT</a:t>
                      </a:r>
                      <a:endParaRPr kumimoji="0" lang="es-ES_tradnl" altLang="es-MX" sz="1200" b="1" i="0" u="none" strike="noStrike" cap="none" normalizeH="0" baseline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2650" name="Group 138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333864825"/>
              </p:ext>
            </p:extLst>
          </p:nvPr>
        </p:nvGraphicFramePr>
        <p:xfrm>
          <a:off x="3421063" y="4129236"/>
          <a:ext cx="2519362" cy="1828800"/>
        </p:xfrm>
        <a:graphic>
          <a:graphicData uri="http://schemas.openxmlformats.org/drawingml/2006/table">
            <a:tbl>
              <a:tblPr/>
              <a:tblGrid>
                <a:gridCol w="792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ID_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Factura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ID_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Producto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Cantidad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s-ES_tradnl" altLang="es-MX" sz="1200" b="1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P1</a:t>
                      </a:r>
                      <a:endParaRPr kumimoji="0" lang="es-ES_tradnl" altLang="es-MX" sz="1200" b="1" i="0" u="none" strike="noStrike" cap="none" normalizeH="0" baseline="0">
                        <a:ln>
                          <a:noFill/>
                        </a:ln>
                        <a:solidFill>
                          <a:srgbClr val="FF0033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s-ES_tradnl" altLang="es-MX" sz="1200" b="1" i="0" u="none" strike="noStrike" cap="none" normalizeH="0" baseline="0">
                        <a:ln>
                          <a:noFill/>
                        </a:ln>
                        <a:solidFill>
                          <a:srgbClr val="FF0033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s-ES_tradnl" altLang="es-MX" sz="1200" b="1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P2</a:t>
                      </a:r>
                      <a:endParaRPr kumimoji="0" lang="es-ES_tradnl" altLang="es-MX" sz="1200" b="1" i="0" u="none" strike="noStrike" cap="none" normalizeH="0" baseline="0">
                        <a:ln>
                          <a:noFill/>
                        </a:ln>
                        <a:solidFill>
                          <a:srgbClr val="FF0033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2 </a:t>
                      </a:r>
                      <a:endParaRPr kumimoji="0" lang="es-ES_tradnl" altLang="es-MX" sz="1200" b="1" i="0" u="none" strike="noStrike" cap="none" normalizeH="0" baseline="0">
                        <a:ln>
                          <a:noFill/>
                        </a:ln>
                        <a:solidFill>
                          <a:srgbClr val="FF0033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s-ES_tradnl" altLang="es-MX" sz="1200" b="1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P4 </a:t>
                      </a:r>
                      <a:endParaRPr kumimoji="0" lang="es-ES_tradnl" altLang="es-MX" sz="1200" b="1" i="0" u="none" strike="noStrike" cap="none" normalizeH="0" baseline="0">
                        <a:ln>
                          <a:noFill/>
                        </a:ln>
                        <a:solidFill>
                          <a:srgbClr val="FF0033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3 </a:t>
                      </a:r>
                      <a:endParaRPr kumimoji="0" lang="es-ES_tradnl" altLang="es-MX" sz="1200" b="1" i="0" u="none" strike="noStrike" cap="none" normalizeH="0" baseline="0">
                        <a:ln>
                          <a:noFill/>
                        </a:ln>
                        <a:solidFill>
                          <a:srgbClr val="FF0033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s-ES_tradnl" altLang="es-MX" sz="1200" b="1" i="0" u="none" strike="noStrike" cap="none" normalizeH="0" baseline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P2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1 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s-ES_tradnl" altLang="es-MX" sz="1200" b="1" i="0" u="none" strike="noStrike" cap="none" normalizeH="0" baseline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P3 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MX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s-ES_tradnl" altLang="es-MX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2638" name="Text Box 126"/>
          <p:cNvSpPr txBox="1">
            <a:spLocks noChangeArrowheads="1"/>
          </p:cNvSpPr>
          <p:nvPr/>
        </p:nvSpPr>
        <p:spPr bwMode="auto">
          <a:xfrm>
            <a:off x="1187450" y="2852886"/>
            <a:ext cx="1954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altLang="es-MX" sz="1600" b="1">
                <a:latin typeface="Arial" pitchFamily="34" charset="0"/>
              </a:rPr>
              <a:t>FACTURAS</a:t>
            </a:r>
          </a:p>
        </p:txBody>
      </p:sp>
      <p:sp>
        <p:nvSpPr>
          <p:cNvPr id="192639" name="Text Box 127"/>
          <p:cNvSpPr txBox="1">
            <a:spLocks noChangeArrowheads="1"/>
          </p:cNvSpPr>
          <p:nvPr/>
        </p:nvSpPr>
        <p:spPr bwMode="auto">
          <a:xfrm>
            <a:off x="6443663" y="2876699"/>
            <a:ext cx="19542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altLang="es-MX" sz="1600" b="1">
                <a:latin typeface="Arial" pitchFamily="34" charset="0"/>
              </a:rPr>
              <a:t>PRODUCTOS</a:t>
            </a:r>
          </a:p>
        </p:txBody>
      </p:sp>
      <p:sp>
        <p:nvSpPr>
          <p:cNvPr id="192641" name="Line 129"/>
          <p:cNvSpPr>
            <a:spLocks noChangeShapeType="1"/>
          </p:cNvSpPr>
          <p:nvPr/>
        </p:nvSpPr>
        <p:spPr bwMode="auto">
          <a:xfrm flipV="1">
            <a:off x="900113" y="3322786"/>
            <a:ext cx="0" cy="173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2642" name="Line 130"/>
          <p:cNvSpPr>
            <a:spLocks noChangeShapeType="1"/>
          </p:cNvSpPr>
          <p:nvPr/>
        </p:nvSpPr>
        <p:spPr bwMode="auto">
          <a:xfrm>
            <a:off x="900113" y="3310086"/>
            <a:ext cx="29527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2643" name="Line 131"/>
          <p:cNvSpPr>
            <a:spLocks noChangeShapeType="1"/>
          </p:cNvSpPr>
          <p:nvPr/>
        </p:nvSpPr>
        <p:spPr bwMode="auto">
          <a:xfrm>
            <a:off x="3852863" y="3310086"/>
            <a:ext cx="0" cy="819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2644" name="Line 132"/>
          <p:cNvSpPr>
            <a:spLocks noChangeShapeType="1"/>
          </p:cNvSpPr>
          <p:nvPr/>
        </p:nvSpPr>
        <p:spPr bwMode="auto">
          <a:xfrm flipV="1">
            <a:off x="6659563" y="3337074"/>
            <a:ext cx="0" cy="1730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2645" name="Line 133"/>
          <p:cNvSpPr>
            <a:spLocks noChangeShapeType="1"/>
          </p:cNvSpPr>
          <p:nvPr/>
        </p:nvSpPr>
        <p:spPr bwMode="auto">
          <a:xfrm>
            <a:off x="4645025" y="3352949"/>
            <a:ext cx="20145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2646" name="Line 134"/>
          <p:cNvSpPr>
            <a:spLocks noChangeShapeType="1"/>
          </p:cNvSpPr>
          <p:nvPr/>
        </p:nvSpPr>
        <p:spPr bwMode="auto">
          <a:xfrm>
            <a:off x="4645025" y="3324374"/>
            <a:ext cx="0" cy="819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2647" name="Text Box 135"/>
          <p:cNvSpPr txBox="1">
            <a:spLocks noChangeArrowheads="1"/>
          </p:cNvSpPr>
          <p:nvPr/>
        </p:nvSpPr>
        <p:spPr bwMode="auto">
          <a:xfrm>
            <a:off x="3348038" y="6116786"/>
            <a:ext cx="2879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altLang="es-MX" sz="1600" b="1">
                <a:latin typeface="Arial" pitchFamily="34" charset="0"/>
              </a:rPr>
              <a:t>FACTURAS_PRODUCTOS</a:t>
            </a:r>
          </a:p>
        </p:txBody>
      </p:sp>
      <p:sp>
        <p:nvSpPr>
          <p:cNvPr id="192648" name="Text Box 136"/>
          <p:cNvSpPr txBox="1">
            <a:spLocks noChangeArrowheads="1"/>
          </p:cNvSpPr>
          <p:nvPr/>
        </p:nvSpPr>
        <p:spPr bwMode="auto">
          <a:xfrm>
            <a:off x="900113" y="1556792"/>
            <a:ext cx="75596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REGLA RELACIÓN N-M: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Se deberá crear una tabla intermedia, con los campos llaves de ambas tablas a relacionar, y con los campos de la interrelación (en este caso el campo de Cantidad)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260648"/>
            <a:ext cx="7772400" cy="1104900"/>
          </a:xfrm>
          <a:noFill/>
          <a:ln/>
        </p:spPr>
        <p:txBody>
          <a:bodyPr/>
          <a:lstStyle/>
          <a:p>
            <a:pPr algn="ctr"/>
            <a:r>
              <a:rPr lang="es-ES_tradnl" altLang="es-MX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Conversión a tablas</a:t>
            </a:r>
            <a:br>
              <a:rPr lang="es-ES_tradnl" altLang="es-MX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</a:rPr>
              <a:t>Relación N - M</a:t>
            </a:r>
          </a:p>
        </p:txBody>
      </p:sp>
    </p:spTree>
    <p:extLst>
      <p:ext uri="{BB962C8B-B14F-4D97-AF65-F5344CB8AC3E}">
        <p14:creationId xmlns:p14="http://schemas.microsoft.com/office/powerpoint/2010/main" val="262862280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ChangeArrowheads="1"/>
          </p:cNvSpPr>
          <p:nvPr/>
        </p:nvSpPr>
        <p:spPr bwMode="auto">
          <a:xfrm>
            <a:off x="179388" y="163513"/>
            <a:ext cx="8840787" cy="65976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3540" name="Rectangle 4"/>
          <p:cNvSpPr>
            <a:spLocks noChangeArrowheads="1"/>
          </p:cNvSpPr>
          <p:nvPr/>
        </p:nvSpPr>
        <p:spPr bwMode="auto">
          <a:xfrm>
            <a:off x="755650" y="2293938"/>
            <a:ext cx="1768475" cy="116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3541" name="Text Box 5"/>
          <p:cNvSpPr txBox="1">
            <a:spLocks noChangeArrowheads="1"/>
          </p:cNvSpPr>
          <p:nvPr/>
        </p:nvSpPr>
        <p:spPr bwMode="auto">
          <a:xfrm>
            <a:off x="795338" y="2370138"/>
            <a:ext cx="1728787" cy="127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10000"/>
              </a:spcBef>
            </a:pPr>
            <a:r>
              <a:rPr lang="es-MX" altLang="es-MX" sz="1800" b="1">
                <a:solidFill>
                  <a:srgbClr val="FF0033"/>
                </a:solidFill>
                <a:latin typeface="Arial" pitchFamily="34" charset="0"/>
              </a:rPr>
              <a:t>ID_Factura</a:t>
            </a:r>
          </a:p>
          <a:p>
            <a:pPr eaLnBrk="1" hangingPunct="1">
              <a:spcBef>
                <a:spcPct val="10000"/>
              </a:spcBef>
            </a:pPr>
            <a:r>
              <a:rPr lang="es-MX" altLang="es-MX" sz="1800">
                <a:latin typeface="Arial" pitchFamily="34" charset="0"/>
              </a:rPr>
              <a:t>RFC_Cliente</a:t>
            </a:r>
          </a:p>
          <a:p>
            <a:pPr eaLnBrk="1" hangingPunct="1">
              <a:spcBef>
                <a:spcPct val="10000"/>
              </a:spcBef>
            </a:pPr>
            <a:r>
              <a:rPr lang="es-MX" altLang="es-MX" sz="1800">
                <a:latin typeface="Arial" pitchFamily="34" charset="0"/>
              </a:rPr>
              <a:t>Fecha</a:t>
            </a:r>
          </a:p>
          <a:p>
            <a:pPr eaLnBrk="1" hangingPunct="1">
              <a:spcBef>
                <a:spcPct val="10000"/>
              </a:spcBef>
            </a:pPr>
            <a:endParaRPr lang="es-MX" altLang="es-MX" sz="1800" b="1">
              <a:solidFill>
                <a:srgbClr val="3333CC"/>
              </a:solidFill>
              <a:latin typeface="Arial" pitchFamily="34" charset="0"/>
            </a:endParaRPr>
          </a:p>
        </p:txBody>
      </p:sp>
      <p:sp>
        <p:nvSpPr>
          <p:cNvPr id="193542" name="Rectangle 6"/>
          <p:cNvSpPr>
            <a:spLocks noChangeArrowheads="1"/>
          </p:cNvSpPr>
          <p:nvPr/>
        </p:nvSpPr>
        <p:spPr bwMode="auto">
          <a:xfrm>
            <a:off x="755650" y="1989138"/>
            <a:ext cx="1768475" cy="30480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3543" name="Text Box 7"/>
          <p:cNvSpPr txBox="1">
            <a:spLocks noChangeArrowheads="1"/>
          </p:cNvSpPr>
          <p:nvPr/>
        </p:nvSpPr>
        <p:spPr bwMode="auto">
          <a:xfrm>
            <a:off x="1092200" y="1989138"/>
            <a:ext cx="1143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10000"/>
              </a:spcBef>
            </a:pPr>
            <a:r>
              <a:rPr lang="es-MX" altLang="es-MX" sz="1800" b="1">
                <a:solidFill>
                  <a:schemeClr val="bg1"/>
                </a:solidFill>
                <a:latin typeface="Arial" pitchFamily="34" charset="0"/>
              </a:rPr>
              <a:t>Facturas</a:t>
            </a:r>
            <a:endParaRPr lang="es-ES" altLang="es-MX" sz="1800" b="1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93544" name="Rectangle 8"/>
          <p:cNvSpPr>
            <a:spLocks noChangeArrowheads="1"/>
          </p:cNvSpPr>
          <p:nvPr/>
        </p:nvSpPr>
        <p:spPr bwMode="auto">
          <a:xfrm>
            <a:off x="6904038" y="2293938"/>
            <a:ext cx="1646237" cy="116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3545" name="Rectangle 9"/>
          <p:cNvSpPr>
            <a:spLocks noChangeArrowheads="1"/>
          </p:cNvSpPr>
          <p:nvPr/>
        </p:nvSpPr>
        <p:spPr bwMode="auto">
          <a:xfrm>
            <a:off x="6904038" y="1989138"/>
            <a:ext cx="1646237" cy="30480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3546" name="Text Box 10"/>
          <p:cNvSpPr txBox="1">
            <a:spLocks noChangeArrowheads="1"/>
          </p:cNvSpPr>
          <p:nvPr/>
        </p:nvSpPr>
        <p:spPr bwMode="auto">
          <a:xfrm>
            <a:off x="6932613" y="1989138"/>
            <a:ext cx="1447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10000"/>
              </a:spcBef>
            </a:pPr>
            <a:r>
              <a:rPr lang="es-MX" altLang="es-MX" sz="1800" b="1">
                <a:solidFill>
                  <a:schemeClr val="bg1"/>
                </a:solidFill>
                <a:latin typeface="Arial" pitchFamily="34" charset="0"/>
              </a:rPr>
              <a:t>Productos</a:t>
            </a:r>
            <a:endParaRPr lang="es-ES" altLang="es-MX" sz="1800" b="1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93547" name="Text Box 11"/>
          <p:cNvSpPr txBox="1">
            <a:spLocks noChangeArrowheads="1"/>
          </p:cNvSpPr>
          <p:nvPr/>
        </p:nvSpPr>
        <p:spPr bwMode="auto">
          <a:xfrm>
            <a:off x="6964363" y="2370138"/>
            <a:ext cx="17684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s-MX" altLang="es-MX" sz="1800" b="1">
                <a:solidFill>
                  <a:srgbClr val="FF0033"/>
                </a:solidFill>
                <a:latin typeface="Arial" pitchFamily="34" charset="0"/>
              </a:rPr>
              <a:t>ID_Producto</a:t>
            </a:r>
          </a:p>
          <a:p>
            <a:pPr eaLnBrk="1" hangingPunct="1"/>
            <a:r>
              <a:rPr lang="es-MX" altLang="es-MX" sz="1800">
                <a:latin typeface="Arial" pitchFamily="34" charset="0"/>
              </a:rPr>
              <a:t>Nombre</a:t>
            </a:r>
          </a:p>
          <a:p>
            <a:pPr eaLnBrk="1" hangingPunct="1"/>
            <a:r>
              <a:rPr lang="es-MX" altLang="es-MX" sz="1800">
                <a:latin typeface="Arial" pitchFamily="34" charset="0"/>
              </a:rPr>
              <a:t>Precio</a:t>
            </a:r>
          </a:p>
        </p:txBody>
      </p:sp>
      <p:sp>
        <p:nvSpPr>
          <p:cNvPr id="193548" name="Line 12"/>
          <p:cNvSpPr>
            <a:spLocks noChangeShapeType="1"/>
          </p:cNvSpPr>
          <p:nvPr/>
        </p:nvSpPr>
        <p:spPr bwMode="auto">
          <a:xfrm>
            <a:off x="2524125" y="2586038"/>
            <a:ext cx="1500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3549" name="Text Box 13"/>
          <p:cNvSpPr txBox="1">
            <a:spLocks noChangeArrowheads="1"/>
          </p:cNvSpPr>
          <p:nvPr/>
        </p:nvSpPr>
        <p:spPr bwMode="auto">
          <a:xfrm>
            <a:off x="3606800" y="2205038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MX" b="1">
                <a:latin typeface="Arial" pitchFamily="34" charset="0"/>
                <a:sym typeface="Symbol" pitchFamily="18" charset="2"/>
              </a:rPr>
              <a:t></a:t>
            </a:r>
            <a:endParaRPr lang="es-ES" altLang="es-MX" b="1">
              <a:latin typeface="Arial" pitchFamily="34" charset="0"/>
            </a:endParaRPr>
          </a:p>
        </p:txBody>
      </p:sp>
      <p:sp>
        <p:nvSpPr>
          <p:cNvPr id="193550" name="Rectangle 14"/>
          <p:cNvSpPr>
            <a:spLocks noChangeArrowheads="1"/>
          </p:cNvSpPr>
          <p:nvPr/>
        </p:nvSpPr>
        <p:spPr bwMode="auto">
          <a:xfrm>
            <a:off x="4024313" y="2297113"/>
            <a:ext cx="1555750" cy="116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3551" name="Text Box 15"/>
          <p:cNvSpPr txBox="1">
            <a:spLocks noChangeArrowheads="1"/>
          </p:cNvSpPr>
          <p:nvPr/>
        </p:nvSpPr>
        <p:spPr bwMode="auto">
          <a:xfrm>
            <a:off x="3995738" y="2373313"/>
            <a:ext cx="1584325" cy="127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10000"/>
              </a:spcBef>
            </a:pPr>
            <a:r>
              <a:rPr lang="es-MX" altLang="es-MX" sz="1800" b="1">
                <a:solidFill>
                  <a:srgbClr val="3333CC"/>
                </a:solidFill>
                <a:latin typeface="Arial" pitchFamily="34" charset="0"/>
              </a:rPr>
              <a:t>ID_Factura</a:t>
            </a:r>
          </a:p>
          <a:p>
            <a:pPr eaLnBrk="1" hangingPunct="1">
              <a:spcBef>
                <a:spcPct val="10000"/>
              </a:spcBef>
            </a:pPr>
            <a:r>
              <a:rPr lang="es-MX" altLang="es-MX" sz="1800" b="1">
                <a:solidFill>
                  <a:srgbClr val="3333CC"/>
                </a:solidFill>
                <a:latin typeface="Arial" pitchFamily="34" charset="0"/>
              </a:rPr>
              <a:t>ID_Producto</a:t>
            </a:r>
          </a:p>
          <a:p>
            <a:pPr eaLnBrk="1" hangingPunct="1">
              <a:spcBef>
                <a:spcPct val="10000"/>
              </a:spcBef>
            </a:pPr>
            <a:r>
              <a:rPr lang="es-MX" altLang="es-MX" sz="1800">
                <a:latin typeface="Arial" pitchFamily="34" charset="0"/>
              </a:rPr>
              <a:t>Cantidad</a:t>
            </a:r>
          </a:p>
          <a:p>
            <a:pPr eaLnBrk="1" hangingPunct="1">
              <a:spcBef>
                <a:spcPct val="10000"/>
              </a:spcBef>
            </a:pPr>
            <a:endParaRPr lang="es-MX" altLang="es-MX" sz="1800">
              <a:latin typeface="Arial" pitchFamily="34" charset="0"/>
            </a:endParaRPr>
          </a:p>
        </p:txBody>
      </p:sp>
      <p:sp>
        <p:nvSpPr>
          <p:cNvPr id="193552" name="Rectangle 16"/>
          <p:cNvSpPr>
            <a:spLocks noChangeArrowheads="1"/>
          </p:cNvSpPr>
          <p:nvPr/>
        </p:nvSpPr>
        <p:spPr bwMode="auto">
          <a:xfrm>
            <a:off x="3665538" y="1992313"/>
            <a:ext cx="2447925" cy="30480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3553" name="Text Box 17"/>
          <p:cNvSpPr txBox="1">
            <a:spLocks noChangeArrowheads="1"/>
          </p:cNvSpPr>
          <p:nvPr/>
        </p:nvSpPr>
        <p:spPr bwMode="auto">
          <a:xfrm>
            <a:off x="3665538" y="1992313"/>
            <a:ext cx="2735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10000"/>
              </a:spcBef>
            </a:pPr>
            <a:r>
              <a:rPr lang="es-MX" altLang="es-MX" sz="1800" b="1">
                <a:solidFill>
                  <a:schemeClr val="bg1"/>
                </a:solidFill>
                <a:latin typeface="Arial" pitchFamily="34" charset="0"/>
              </a:rPr>
              <a:t>Facturas - Productos</a:t>
            </a:r>
            <a:endParaRPr lang="es-ES" altLang="es-MX" sz="1800" b="1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93554" name="Text Box 18"/>
          <p:cNvSpPr txBox="1">
            <a:spLocks noChangeArrowheads="1"/>
          </p:cNvSpPr>
          <p:nvPr/>
        </p:nvSpPr>
        <p:spPr bwMode="auto">
          <a:xfrm>
            <a:off x="5508625" y="2684463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 altLang="es-MX" b="1">
                <a:latin typeface="Arial" pitchFamily="34" charset="0"/>
                <a:sym typeface="Symbol" pitchFamily="18" charset="2"/>
              </a:rPr>
              <a:t></a:t>
            </a:r>
            <a:endParaRPr lang="es-ES" altLang="es-MX" b="1">
              <a:latin typeface="Arial" pitchFamily="34" charset="0"/>
            </a:endParaRPr>
          </a:p>
        </p:txBody>
      </p:sp>
      <p:sp>
        <p:nvSpPr>
          <p:cNvPr id="193555" name="Line 19"/>
          <p:cNvSpPr>
            <a:spLocks noChangeShapeType="1"/>
          </p:cNvSpPr>
          <p:nvPr/>
        </p:nvSpPr>
        <p:spPr bwMode="auto">
          <a:xfrm flipV="1">
            <a:off x="5580063" y="2565400"/>
            <a:ext cx="1296987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3556" name="Text Box 20"/>
          <p:cNvSpPr txBox="1">
            <a:spLocks noChangeArrowheads="1"/>
          </p:cNvSpPr>
          <p:nvPr/>
        </p:nvSpPr>
        <p:spPr bwMode="auto">
          <a:xfrm>
            <a:off x="395288" y="3756025"/>
            <a:ext cx="8624887" cy="1114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</a:pPr>
            <a:r>
              <a:rPr lang="es-MX" alt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En cada factura (1) puedes registrar varios productos (n)</a:t>
            </a:r>
          </a:p>
          <a:p>
            <a:pPr algn="ctr">
              <a:lnSpc>
                <a:spcPct val="200000"/>
              </a:lnSpc>
            </a:pPr>
            <a:r>
              <a:rPr lang="es-MX" alt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Cada producto (1) puede ser registrado en varias facturas (n)</a:t>
            </a:r>
          </a:p>
        </p:txBody>
      </p:sp>
      <p:sp>
        <p:nvSpPr>
          <p:cNvPr id="193557" name="Text Box 21"/>
          <p:cNvSpPr txBox="1">
            <a:spLocks noChangeArrowheads="1"/>
          </p:cNvSpPr>
          <p:nvPr/>
        </p:nvSpPr>
        <p:spPr bwMode="auto">
          <a:xfrm>
            <a:off x="663063" y="5229200"/>
            <a:ext cx="8045450" cy="1020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ct val="50000"/>
              </a:spcBef>
            </a:pP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REGLA RELACIÓN N-M: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Se deberá crear una tabla intermedia, con los campos llaves de ambas tablas a relacionar, y con los campos de la interrelación (en este caso el campo de Cantidad)</a:t>
            </a:r>
          </a:p>
        </p:txBody>
      </p:sp>
      <p:sp>
        <p:nvSpPr>
          <p:cNvPr id="193558" name="Text Box 22"/>
          <p:cNvSpPr txBox="1">
            <a:spLocks noChangeArrowheads="1"/>
          </p:cNvSpPr>
          <p:nvPr/>
        </p:nvSpPr>
        <p:spPr bwMode="auto">
          <a:xfrm>
            <a:off x="6659563" y="2565400"/>
            <a:ext cx="228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altLang="es-MX" sz="1600" b="1">
                <a:latin typeface="Arial" pitchFamily="34" charset="0"/>
              </a:rPr>
              <a:t>1</a:t>
            </a:r>
            <a:endParaRPr lang="es-ES" altLang="es-MX" sz="1600" b="1">
              <a:latin typeface="Arial" pitchFamily="34" charset="0"/>
            </a:endParaRPr>
          </a:p>
        </p:txBody>
      </p:sp>
      <p:sp>
        <p:nvSpPr>
          <p:cNvPr id="193559" name="Text Box 23"/>
          <p:cNvSpPr txBox="1">
            <a:spLocks noChangeArrowheads="1"/>
          </p:cNvSpPr>
          <p:nvPr/>
        </p:nvSpPr>
        <p:spPr bwMode="auto">
          <a:xfrm>
            <a:off x="2471738" y="2276475"/>
            <a:ext cx="228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MX" altLang="es-MX" sz="1600" b="1">
                <a:latin typeface="Arial" pitchFamily="34" charset="0"/>
              </a:rPr>
              <a:t>1</a:t>
            </a:r>
            <a:endParaRPr lang="es-ES" altLang="es-MX" sz="1600" b="1">
              <a:latin typeface="Arial" pitchFamily="34" charset="0"/>
            </a:endParaRPr>
          </a:p>
        </p:txBody>
      </p:sp>
      <p:sp>
        <p:nvSpPr>
          <p:cNvPr id="25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260648"/>
            <a:ext cx="7772400" cy="1104900"/>
          </a:xfrm>
          <a:noFill/>
          <a:ln/>
        </p:spPr>
        <p:txBody>
          <a:bodyPr/>
          <a:lstStyle/>
          <a:p>
            <a:pPr algn="ctr"/>
            <a:r>
              <a:rPr lang="es-ES_tradnl" altLang="es-MX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Conversión a tablas</a:t>
            </a:r>
            <a:br>
              <a:rPr lang="es-ES_tradnl" altLang="es-MX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</a:rPr>
              <a:t>Relación N - M</a:t>
            </a:r>
          </a:p>
        </p:txBody>
      </p:sp>
    </p:spTree>
    <p:extLst>
      <p:ext uri="{BB962C8B-B14F-4D97-AF65-F5344CB8AC3E}">
        <p14:creationId xmlns:p14="http://schemas.microsoft.com/office/powerpoint/2010/main" val="4178242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ChangeArrowheads="1"/>
          </p:cNvSpPr>
          <p:nvPr/>
        </p:nvSpPr>
        <p:spPr bwMode="auto">
          <a:xfrm>
            <a:off x="2514600" y="5551488"/>
            <a:ext cx="8731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s-ES_tradnl" altLang="es-MX"/>
          </a:p>
          <a:p>
            <a:endParaRPr lang="es-ES_tradnl" altLang="es-MX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838200" y="1946275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 altLang="es-MX"/>
          </a:p>
        </p:txBody>
      </p:sp>
      <p:sp>
        <p:nvSpPr>
          <p:cNvPr id="124932" name="Text Box 4"/>
          <p:cNvSpPr txBox="1">
            <a:spLocks noChangeArrowheads="1"/>
          </p:cNvSpPr>
          <p:nvPr/>
        </p:nvSpPr>
        <p:spPr bwMode="auto">
          <a:xfrm>
            <a:off x="843362" y="1484784"/>
            <a:ext cx="7772400" cy="153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MX" altLang="es-MX" sz="2800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Datos </a:t>
            </a:r>
          </a:p>
          <a:p>
            <a:endParaRPr lang="es-MX" altLang="es-MX" sz="900" dirty="0">
              <a:cs typeface="Arial" panose="020B0604020202020204" pitchFamily="34" charset="0"/>
            </a:endParaRPr>
          </a:p>
          <a:p>
            <a:r>
              <a:rPr lang="es-MX" altLang="es-MX" sz="26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Entidades (Algo que existe) </a:t>
            </a:r>
          </a:p>
          <a:p>
            <a:r>
              <a:rPr lang="es-MX" altLang="es-MX" sz="26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Las entidades tienen Atributos que tienen valores</a:t>
            </a:r>
            <a:r>
              <a:rPr lang="es-MX" altLang="es-MX" sz="32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 </a:t>
            </a:r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title"/>
          </p:nvPr>
        </p:nvSpPr>
        <p:spPr>
          <a:xfrm>
            <a:off x="737419" y="260648"/>
            <a:ext cx="7772400" cy="1104900"/>
          </a:xfrm>
          <a:noFill/>
          <a:ln/>
        </p:spPr>
        <p:txBody>
          <a:bodyPr/>
          <a:lstStyle/>
          <a:p>
            <a:r>
              <a:rPr lang="es-ES_tradnl" altLang="es-MX" sz="4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Elementos de una base de datos</a:t>
            </a:r>
            <a:endParaRPr lang="es-ES_tradnl" altLang="es-MX" sz="32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4936" name="Rectangle 8"/>
          <p:cNvSpPr>
            <a:spLocks noChangeArrowheads="1"/>
          </p:cNvSpPr>
          <p:nvPr/>
        </p:nvSpPr>
        <p:spPr bwMode="auto">
          <a:xfrm>
            <a:off x="3100388" y="2809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/>
          </a:p>
        </p:txBody>
      </p:sp>
      <p:pic>
        <p:nvPicPr>
          <p:cNvPr id="124935" name="Picture 7" descr="D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014" y="3280817"/>
            <a:ext cx="6858000" cy="288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338603"/>
      </p:ext>
    </p:extLst>
  </p:cSld>
  <p:clrMapOvr>
    <a:masterClrMapping/>
  </p:clrMapOvr>
  <p:transition>
    <p:check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ChangeArrowheads="1"/>
          </p:cNvSpPr>
          <p:nvPr/>
        </p:nvSpPr>
        <p:spPr bwMode="auto">
          <a:xfrm>
            <a:off x="2514600" y="5551488"/>
            <a:ext cx="8731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s-ES_tradnl" altLang="es-MX"/>
          </a:p>
          <a:p>
            <a:endParaRPr lang="es-ES_tradnl" altLang="es-MX"/>
          </a:p>
        </p:txBody>
      </p:sp>
      <p:sp>
        <p:nvSpPr>
          <p:cNvPr id="129027" name="Text Box 3"/>
          <p:cNvSpPr txBox="1">
            <a:spLocks noChangeArrowheads="1"/>
          </p:cNvSpPr>
          <p:nvPr/>
        </p:nvSpPr>
        <p:spPr bwMode="auto">
          <a:xfrm>
            <a:off x="838200" y="1946275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 altLang="es-MX"/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762000" y="1676400"/>
            <a:ext cx="77724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Al diseñar bases de datos, existe una metodología para documentar las bases de datos ilustrando las relaciones entre varias entidades. Esta metodología se le conoce con el nombre de Diagrama Entidad – Relación. </a:t>
            </a:r>
            <a:r>
              <a:rPr lang="es-MX" altLang="es-MX" sz="2000" b="1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 </a:t>
            </a:r>
          </a:p>
          <a:p>
            <a:pPr algn="just">
              <a:lnSpc>
                <a:spcPct val="150000"/>
              </a:lnSpc>
            </a:pPr>
            <a:endParaRPr lang="es-MX" altLang="es-MX" sz="2000" dirty="0">
              <a:solidFill>
                <a:schemeClr val="bg2">
                  <a:lumMod val="25000"/>
                </a:schemeClr>
              </a:solidFill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Modelo Entidad-Relación</a:t>
            </a:r>
            <a:r>
              <a:rPr lang="es-MX" altLang="es-MX" sz="2000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 </a:t>
            </a:r>
          </a:p>
          <a:p>
            <a:pPr algn="just">
              <a:lnSpc>
                <a:spcPct val="150000"/>
              </a:lnSpc>
            </a:pPr>
            <a:endParaRPr lang="es-MX" altLang="es-MX" sz="800" dirty="0">
              <a:solidFill>
                <a:schemeClr val="bg2">
                  <a:lumMod val="25000"/>
                </a:schemeClr>
              </a:solidFill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Se  basa en la percepción de un mundo real que consiste de un conjunto de elementos básicos llamados </a:t>
            </a: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entidades</a:t>
            </a: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, </a:t>
            </a: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atributos</a:t>
            </a: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 y </a:t>
            </a: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relaciones</a:t>
            </a: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.</a:t>
            </a:r>
          </a:p>
        </p:txBody>
      </p:sp>
      <p:sp>
        <p:nvSpPr>
          <p:cNvPr id="129030" name="Rectangle 6"/>
          <p:cNvSpPr>
            <a:spLocks noChangeArrowheads="1"/>
          </p:cNvSpPr>
          <p:nvPr/>
        </p:nvSpPr>
        <p:spPr bwMode="auto">
          <a:xfrm>
            <a:off x="3100388" y="2809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04005" y="216085"/>
            <a:ext cx="8001000" cy="1104900"/>
          </a:xfrm>
          <a:noFill/>
          <a:ln/>
        </p:spPr>
        <p:txBody>
          <a:bodyPr/>
          <a:lstStyle/>
          <a:p>
            <a:r>
              <a:rPr lang="es-ES_tradnl" altLang="es-MX" sz="4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Entidad - Relación</a:t>
            </a:r>
            <a:endParaRPr lang="es-ES_tradnl" altLang="es-MX" sz="3200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9628022"/>
      </p:ext>
    </p:extLst>
  </p:cSld>
  <p:clrMapOvr>
    <a:masterClrMapping/>
  </p:clrMapOvr>
  <p:transition>
    <p:check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ChangeArrowheads="1"/>
          </p:cNvSpPr>
          <p:nvPr/>
        </p:nvSpPr>
        <p:spPr bwMode="auto">
          <a:xfrm>
            <a:off x="2514600" y="5551488"/>
            <a:ext cx="8731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s-ES_tradnl" altLang="es-MX"/>
          </a:p>
          <a:p>
            <a:endParaRPr lang="es-ES_tradnl" altLang="es-MX"/>
          </a:p>
        </p:txBody>
      </p:sp>
      <p:sp>
        <p:nvSpPr>
          <p:cNvPr id="131075" name="Text Box 3"/>
          <p:cNvSpPr txBox="1">
            <a:spLocks noChangeArrowheads="1"/>
          </p:cNvSpPr>
          <p:nvPr/>
        </p:nvSpPr>
        <p:spPr bwMode="auto">
          <a:xfrm>
            <a:off x="838200" y="1946275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 altLang="es-MX"/>
          </a:p>
        </p:txBody>
      </p:sp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762000" y="1871663"/>
            <a:ext cx="7772400" cy="16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MX" altLang="es-MX" sz="2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Times New Roman" pitchFamily="18" charset="0"/>
              </a:rPr>
              <a:t>Entidad</a:t>
            </a:r>
            <a:endParaRPr lang="es-MX" altLang="es-MX" sz="2800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Times New Roman" pitchFamily="18" charset="0"/>
            </a:endParaRPr>
          </a:p>
          <a:p>
            <a:endParaRPr lang="es-MX" altLang="es-MX" sz="900" dirty="0">
              <a:latin typeface="Arial" pitchFamily="34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s-MX" altLang="es-MX" sz="2200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Un objeto abstracto o concreto que existe y que es distinguible de los demás, acerca del cual nos interesa guardar información. </a:t>
            </a:r>
          </a:p>
        </p:txBody>
      </p:sp>
      <p:sp>
        <p:nvSpPr>
          <p:cNvPr id="131078" name="Rectangle 6"/>
          <p:cNvSpPr>
            <a:spLocks noChangeArrowheads="1"/>
          </p:cNvSpPr>
          <p:nvPr/>
        </p:nvSpPr>
        <p:spPr bwMode="auto">
          <a:xfrm>
            <a:off x="3100388" y="2809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/>
          </a:p>
        </p:txBody>
      </p:sp>
      <p:sp>
        <p:nvSpPr>
          <p:cNvPr id="131080" name="Rectangle 8"/>
          <p:cNvSpPr>
            <a:spLocks noChangeArrowheads="1"/>
          </p:cNvSpPr>
          <p:nvPr/>
        </p:nvSpPr>
        <p:spPr bwMode="auto">
          <a:xfrm>
            <a:off x="318135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/>
          </a:p>
        </p:txBody>
      </p:sp>
      <p:pic>
        <p:nvPicPr>
          <p:cNvPr id="131079" name="Picture 7" descr="D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59" y="4005064"/>
            <a:ext cx="7772400" cy="143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4005" y="216085"/>
            <a:ext cx="8001000" cy="1104900"/>
          </a:xfrm>
          <a:noFill/>
          <a:ln/>
        </p:spPr>
        <p:txBody>
          <a:bodyPr/>
          <a:lstStyle/>
          <a:p>
            <a:r>
              <a:rPr lang="es-ES_tradnl" altLang="es-MX" sz="4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Entidad - Relación</a:t>
            </a:r>
            <a:endParaRPr lang="es-ES_tradnl" altLang="es-MX" sz="3200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3292679"/>
      </p:ext>
    </p:extLst>
  </p:cSld>
  <p:clrMapOvr>
    <a:masterClrMapping/>
  </p:clrMapOvr>
  <p:transition>
    <p:check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ChangeArrowheads="1"/>
          </p:cNvSpPr>
          <p:nvPr/>
        </p:nvSpPr>
        <p:spPr bwMode="auto">
          <a:xfrm>
            <a:off x="2514600" y="5551488"/>
            <a:ext cx="8731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s-ES_tradnl" altLang="es-MX"/>
          </a:p>
          <a:p>
            <a:endParaRPr lang="es-ES_tradnl" altLang="es-MX"/>
          </a:p>
        </p:txBody>
      </p:sp>
      <p:sp>
        <p:nvSpPr>
          <p:cNvPr id="133123" name="Text Box 3"/>
          <p:cNvSpPr txBox="1">
            <a:spLocks noChangeArrowheads="1"/>
          </p:cNvSpPr>
          <p:nvPr/>
        </p:nvSpPr>
        <p:spPr bwMode="auto">
          <a:xfrm>
            <a:off x="838200" y="1946275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 altLang="es-MX"/>
          </a:p>
        </p:txBody>
      </p:sp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762000" y="1557338"/>
            <a:ext cx="7772400" cy="16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MX" altLang="es-MX" sz="2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Times New Roman" pitchFamily="18" charset="0"/>
              </a:rPr>
              <a:t>Atributos</a:t>
            </a:r>
            <a:r>
              <a:rPr lang="es-MX" altLang="es-MX" sz="2800" dirty="0">
                <a:latin typeface="Arial" pitchFamily="34" charset="0"/>
                <a:cs typeface="Times New Roman" pitchFamily="18" charset="0"/>
              </a:rPr>
              <a:t> </a:t>
            </a:r>
            <a:br>
              <a:rPr lang="es-MX" altLang="es-MX" sz="2800" dirty="0">
                <a:latin typeface="Arial" pitchFamily="34" charset="0"/>
                <a:cs typeface="Times New Roman" pitchFamily="18" charset="0"/>
              </a:rPr>
            </a:br>
            <a:endParaRPr lang="es-MX" altLang="es-MX" sz="900" dirty="0">
              <a:latin typeface="Arial" pitchFamily="34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s-MX" altLang="es-MX" sz="2200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Pieza de información que describe propiedades o características directas de una entidad o interrelación. </a:t>
            </a:r>
          </a:p>
        </p:txBody>
      </p:sp>
      <p:sp>
        <p:nvSpPr>
          <p:cNvPr id="133126" name="Rectangle 6"/>
          <p:cNvSpPr>
            <a:spLocks noChangeArrowheads="1"/>
          </p:cNvSpPr>
          <p:nvPr/>
        </p:nvSpPr>
        <p:spPr bwMode="auto">
          <a:xfrm>
            <a:off x="3100388" y="2809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/>
          </a:p>
        </p:txBody>
      </p:sp>
      <p:sp>
        <p:nvSpPr>
          <p:cNvPr id="133127" name="Rectangle 7"/>
          <p:cNvSpPr>
            <a:spLocks noChangeArrowheads="1"/>
          </p:cNvSpPr>
          <p:nvPr/>
        </p:nvSpPr>
        <p:spPr bwMode="auto">
          <a:xfrm>
            <a:off x="318135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/>
          </a:p>
        </p:txBody>
      </p:sp>
      <p:sp>
        <p:nvSpPr>
          <p:cNvPr id="133130" name="Rectangle 10"/>
          <p:cNvSpPr>
            <a:spLocks noChangeArrowheads="1"/>
          </p:cNvSpPr>
          <p:nvPr/>
        </p:nvSpPr>
        <p:spPr bwMode="auto">
          <a:xfrm>
            <a:off x="2347913" y="2771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/>
          </a:p>
        </p:txBody>
      </p:sp>
      <p:pic>
        <p:nvPicPr>
          <p:cNvPr id="133129" name="Picture 9" descr="D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93" y="3501008"/>
            <a:ext cx="7772400" cy="229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604005" y="216085"/>
            <a:ext cx="8001000" cy="1104900"/>
          </a:xfrm>
          <a:noFill/>
          <a:ln/>
        </p:spPr>
        <p:txBody>
          <a:bodyPr/>
          <a:lstStyle/>
          <a:p>
            <a:r>
              <a:rPr lang="es-ES_tradnl" altLang="es-MX" sz="4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Entidad - Relación</a:t>
            </a:r>
            <a:endParaRPr lang="es-ES_tradnl" altLang="es-MX" sz="3200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2995290"/>
      </p:ext>
    </p:extLst>
  </p:cSld>
  <p:clrMapOvr>
    <a:masterClrMapping/>
  </p:clrMapOvr>
  <p:transition>
    <p:check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060848"/>
            <a:ext cx="7993063" cy="43204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s-ES_tradnl" altLang="es-MX" sz="2000" b="1" u="sng" dirty="0">
                <a:solidFill>
                  <a:schemeClr val="bg2">
                    <a:lumMod val="25000"/>
                  </a:schemeClr>
                </a:solidFill>
              </a:rPr>
              <a:t>Los atributos deben: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Describirse en una palabra, en un párrafo o bien en un sustantivo.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Las frases deben contener preposiciones. (Ejemplo: monto de salario de un empleado)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Pueden ser sustantivos posesivos. (Ejemplo: nombre de un empleado).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s-ES_tradnl" altLang="es-MX" sz="2000" b="1" u="sng" dirty="0">
                <a:solidFill>
                  <a:schemeClr val="bg2">
                    <a:lumMod val="25000"/>
                  </a:schemeClr>
                </a:solidFill>
              </a:rPr>
              <a:t>El usuario se debe contestar las siguientes preguntas: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¿Qué información necesito acerca de la entidad X?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¿Qué información debe ser desplegada o impresa sobre la entidad X?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¿Es realmente necesario este atributo?</a:t>
            </a:r>
          </a:p>
        </p:txBody>
      </p:sp>
      <p:sp>
        <p:nvSpPr>
          <p:cNvPr id="202756" name="Text Box 4"/>
          <p:cNvSpPr txBox="1">
            <a:spLocks noChangeArrowheads="1"/>
          </p:cNvSpPr>
          <p:nvPr/>
        </p:nvSpPr>
        <p:spPr bwMode="auto">
          <a:xfrm>
            <a:off x="729581" y="1412776"/>
            <a:ext cx="417671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s-MX" altLang="es-MX" sz="2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Atributos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04005" y="216085"/>
            <a:ext cx="8001000" cy="1104900"/>
          </a:xfrm>
          <a:noFill/>
          <a:ln/>
        </p:spPr>
        <p:txBody>
          <a:bodyPr/>
          <a:lstStyle/>
          <a:p>
            <a:r>
              <a:rPr lang="es-ES_tradnl" altLang="es-MX" sz="4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Entidad - Relación</a:t>
            </a:r>
            <a:endParaRPr lang="es-ES_tradnl" altLang="es-MX" sz="3200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1149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ChangeArrowheads="1"/>
          </p:cNvSpPr>
          <p:nvPr/>
        </p:nvSpPr>
        <p:spPr bwMode="auto">
          <a:xfrm>
            <a:off x="2514600" y="5551488"/>
            <a:ext cx="8731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s-ES_tradnl" altLang="es-MX"/>
          </a:p>
          <a:p>
            <a:endParaRPr lang="es-ES_tradnl" altLang="es-MX"/>
          </a:p>
        </p:txBody>
      </p:sp>
      <p:sp>
        <p:nvSpPr>
          <p:cNvPr id="135171" name="Text Box 3"/>
          <p:cNvSpPr txBox="1">
            <a:spLocks noChangeArrowheads="1"/>
          </p:cNvSpPr>
          <p:nvPr/>
        </p:nvSpPr>
        <p:spPr bwMode="auto">
          <a:xfrm>
            <a:off x="838200" y="1946275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 altLang="es-MX"/>
          </a:p>
        </p:txBody>
      </p:sp>
      <p:sp>
        <p:nvSpPr>
          <p:cNvPr id="135172" name="Text Box 4"/>
          <p:cNvSpPr txBox="1">
            <a:spLocks noChangeArrowheads="1"/>
          </p:cNvSpPr>
          <p:nvPr/>
        </p:nvSpPr>
        <p:spPr bwMode="auto">
          <a:xfrm>
            <a:off x="683568" y="1880053"/>
            <a:ext cx="8060432" cy="3062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s-MX" altLang="es-MX" sz="2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Times New Roman" pitchFamily="18" charset="0"/>
              </a:rPr>
              <a:t>Dominio de atributo</a:t>
            </a:r>
            <a:r>
              <a:rPr lang="es-MX" altLang="es-MX" sz="26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Times New Roman" pitchFamily="18" charset="0"/>
              </a:rPr>
              <a:t> </a:t>
            </a:r>
            <a:br>
              <a:rPr lang="es-MX" altLang="es-MX" sz="2600" dirty="0">
                <a:latin typeface="Arial" pitchFamily="34" charset="0"/>
                <a:cs typeface="Times New Roman" pitchFamily="18" charset="0"/>
              </a:rPr>
            </a:br>
            <a:endParaRPr lang="es-MX" altLang="es-MX" sz="800" dirty="0">
              <a:latin typeface="Arial" pitchFamily="34" charset="0"/>
              <a:cs typeface="Times New Roman" pitchFamily="18" charset="0"/>
            </a:endParaRPr>
          </a:p>
          <a:p>
            <a:r>
              <a:rPr lang="es-MX" alt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Conjunto de todos los valores permitidos para un atributo.</a:t>
            </a:r>
          </a:p>
          <a:p>
            <a:endParaRPr lang="es-MX" altLang="es-MX" sz="2600" b="1" dirty="0">
              <a:latin typeface="Arial" pitchFamily="34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s-MX" altLang="es-MX" sz="2200" b="1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Atributo:</a:t>
            </a:r>
            <a:r>
              <a:rPr lang="es-MX" altLang="es-MX" sz="2200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 Matrícula </a:t>
            </a:r>
          </a:p>
          <a:p>
            <a:pPr>
              <a:lnSpc>
                <a:spcPct val="150000"/>
              </a:lnSpc>
            </a:pPr>
            <a:r>
              <a:rPr lang="es-MX" altLang="es-MX" sz="2200" b="1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Dominio:</a:t>
            </a:r>
            <a:r>
              <a:rPr lang="es-MX" altLang="es-MX" sz="2200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 El conjunto de todos los números enteros entre </a:t>
            </a:r>
            <a:r>
              <a:rPr lang="es-MX" altLang="es-MX" sz="22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1 000 000 </a:t>
            </a:r>
            <a:r>
              <a:rPr lang="es-MX" altLang="es-MX" sz="2200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y</a:t>
            </a:r>
            <a:r>
              <a:rPr lang="es-MX" altLang="es-MX" sz="22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 9 999 999</a:t>
            </a:r>
            <a:r>
              <a:rPr lang="es-MX" altLang="es-MX" sz="2200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. </a:t>
            </a:r>
          </a:p>
        </p:txBody>
      </p:sp>
      <p:sp>
        <p:nvSpPr>
          <p:cNvPr id="135174" name="Rectangle 6"/>
          <p:cNvSpPr>
            <a:spLocks noChangeArrowheads="1"/>
          </p:cNvSpPr>
          <p:nvPr/>
        </p:nvSpPr>
        <p:spPr bwMode="auto">
          <a:xfrm>
            <a:off x="3100388" y="2809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/>
          </a:p>
        </p:txBody>
      </p:sp>
      <p:sp>
        <p:nvSpPr>
          <p:cNvPr id="135175" name="Rectangle 7"/>
          <p:cNvSpPr>
            <a:spLocks noChangeArrowheads="1"/>
          </p:cNvSpPr>
          <p:nvPr/>
        </p:nvSpPr>
        <p:spPr bwMode="auto">
          <a:xfrm>
            <a:off x="318135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/>
          </a:p>
        </p:txBody>
      </p:sp>
      <p:sp>
        <p:nvSpPr>
          <p:cNvPr id="135176" name="Rectangle 8"/>
          <p:cNvSpPr>
            <a:spLocks noChangeArrowheads="1"/>
          </p:cNvSpPr>
          <p:nvPr/>
        </p:nvSpPr>
        <p:spPr bwMode="auto">
          <a:xfrm>
            <a:off x="2347913" y="2771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s-MX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4005" y="216085"/>
            <a:ext cx="8001000" cy="1104900"/>
          </a:xfrm>
          <a:noFill/>
          <a:ln/>
        </p:spPr>
        <p:txBody>
          <a:bodyPr/>
          <a:lstStyle/>
          <a:p>
            <a:r>
              <a:rPr lang="es-ES_tradnl" altLang="es-MX" sz="4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Entidad - Relación</a:t>
            </a:r>
            <a:endParaRPr lang="es-ES_tradnl" altLang="es-MX" sz="3200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03379593"/>
      </p:ext>
    </p:extLst>
  </p:cSld>
  <p:clrMapOvr>
    <a:masterClrMapping/>
  </p:clrMapOvr>
  <p:transition>
    <p:checker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1847</Words>
  <Application>Microsoft Office PowerPoint</Application>
  <PresentationFormat>Presentación en pantalla (4:3)</PresentationFormat>
  <Paragraphs>397</Paragraphs>
  <Slides>35</Slides>
  <Notes>15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2" baseType="lpstr">
      <vt:lpstr>Arial</vt:lpstr>
      <vt:lpstr>Calibri</vt:lpstr>
      <vt:lpstr>Monotype Sorts</vt:lpstr>
      <vt:lpstr>Times New Roman</vt:lpstr>
      <vt:lpstr>Wingdings</vt:lpstr>
      <vt:lpstr>Tema de Office</vt:lpstr>
      <vt:lpstr>Clip</vt:lpstr>
      <vt:lpstr>Presentación de PowerPoint</vt:lpstr>
      <vt:lpstr>Bases de Datos</vt:lpstr>
      <vt:lpstr>Bases de Datos</vt:lpstr>
      <vt:lpstr>Elementos de una base de datos</vt:lpstr>
      <vt:lpstr>Modelo Entidad - Relación</vt:lpstr>
      <vt:lpstr>Modelo Entidad - Relación</vt:lpstr>
      <vt:lpstr>Modelo Entidad - Relación</vt:lpstr>
      <vt:lpstr>Modelo Entidad - Relación</vt:lpstr>
      <vt:lpstr>Modelo Entidad - Relación</vt:lpstr>
      <vt:lpstr>Modelo Entidad - Relación</vt:lpstr>
      <vt:lpstr>Modelo Entidad - Relación</vt:lpstr>
      <vt:lpstr>Modelo Entidad - Relación</vt:lpstr>
      <vt:lpstr>Modelo Entidad - Relación</vt:lpstr>
      <vt:lpstr>Modelo Entidad - Relación</vt:lpstr>
      <vt:lpstr>Modelo Entidad - Relación</vt:lpstr>
      <vt:lpstr>Ejemplo:  “ Diagrama Entidad-Relación ”</vt:lpstr>
      <vt:lpstr>Pasos para el diseño de diagramas entidad-relación</vt:lpstr>
      <vt:lpstr>Símbolos gráficos usados en el Modelo Entidad - Relación</vt:lpstr>
      <vt:lpstr>Ejercicio de construcción de un diagrama Entidad - Relación</vt:lpstr>
      <vt:lpstr>Diagrama Entidad - Relación</vt:lpstr>
      <vt:lpstr>Microsoft Access</vt:lpstr>
      <vt:lpstr>Presentación de PowerPoint</vt:lpstr>
      <vt:lpstr>Presentación de PowerPoint</vt:lpstr>
      <vt:lpstr>Atributo = Campo</vt:lpstr>
      <vt:lpstr>Atributo llave = Campo llave</vt:lpstr>
      <vt:lpstr>Registros</vt:lpstr>
      <vt:lpstr>Relacionar Tablas</vt:lpstr>
      <vt:lpstr>Relacionar Tablas</vt:lpstr>
      <vt:lpstr>CONVERSIÓN DIAGRAMA ENTIDAD-RELACIÓN A TABLAS</vt:lpstr>
      <vt:lpstr>Relación 1 - N</vt:lpstr>
      <vt:lpstr>Conversión a tablas Relación 1 - N</vt:lpstr>
      <vt:lpstr>Conversión a tablas Relación 1 - N</vt:lpstr>
      <vt:lpstr>Relación N - M</vt:lpstr>
      <vt:lpstr>Conversión a tablas Relación N - M</vt:lpstr>
      <vt:lpstr>Conversión a tablas Relación N - 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71</cp:revision>
  <dcterms:created xsi:type="dcterms:W3CDTF">2013-06-11T22:32:36Z</dcterms:created>
  <dcterms:modified xsi:type="dcterms:W3CDTF">2021-06-25T03:23:45Z</dcterms:modified>
</cp:coreProperties>
</file>