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9956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4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altLang="es-MX" dirty="0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 altLang="es-MX" dirty="0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altLang="es-MX" dirty="0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961658-40C5-4B4E-AB08-2443B67DCEF2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2572914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1CB33-0BE7-4F91-A48B-AB925CF63F56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375604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A727C-8AFA-4805-B06B-6CFB281A3319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388709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F0896-58EB-4F2F-87E9-DA829757EFB1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211989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AD2D8-7BFF-4E50-AE0D-55D703AA1126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200503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DAA9F-1AEA-4C74-B24D-9AD679E2D204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68980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BC962-E006-4CB2-92F6-65F9FF4969CA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401908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ED8884-856D-459F-9FF7-B60FCBD04A8B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264929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0CE06-FE01-458F-9FEA-618715151100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02743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AB9F6-3961-4B98-8E4C-FD6937E535D1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334395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50104-56C3-47B8-8009-69F44F7F59CF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370969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846F4-D7BE-4325-80E3-BC7286744138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261317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s-MX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s-MX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B9F60C1-98A0-40CA-BB9C-96AC18C10504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557338" y="990600"/>
            <a:ext cx="1066800" cy="3460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600" b="1" dirty="0">
                <a:solidFill>
                  <a:schemeClr val="bg1"/>
                </a:solidFill>
                <a:latin typeface="Arial" panose="020B0604020202020204" pitchFamily="34" charset="0"/>
              </a:rPr>
              <a:t>Clientes</a:t>
            </a:r>
            <a:endParaRPr lang="es-ES" altLang="es-MX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243013" y="1671142"/>
            <a:ext cx="2333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331913" y="620564"/>
            <a:ext cx="157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-11113" y="404664"/>
            <a:ext cx="1447801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400" b="1" u="sng" dirty="0">
                <a:latin typeface="Arial" panose="020B0604020202020204" pitchFamily="34" charset="0"/>
              </a:rPr>
              <a:t>ID_Cliente</a:t>
            </a:r>
            <a:endParaRPr lang="es-ES" altLang="es-MX" sz="1400" b="1" u="sng" dirty="0">
              <a:latin typeface="Arial" panose="020B0604020202020204" pitchFamily="34" charset="0"/>
            </a:endParaRPr>
          </a:p>
        </p:txBody>
      </p:sp>
      <p:sp>
        <p:nvSpPr>
          <p:cNvPr id="2057" name="Oval 9"/>
          <p:cNvSpPr>
            <a:spLocks noChangeArrowheads="1"/>
          </p:cNvSpPr>
          <p:nvPr/>
        </p:nvSpPr>
        <p:spPr bwMode="auto">
          <a:xfrm>
            <a:off x="65088" y="404664"/>
            <a:ext cx="1295400" cy="376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58750" y="822176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 dirty="0">
                <a:latin typeface="Arial" panose="020B0604020202020204" pitchFamily="34" charset="0"/>
              </a:rPr>
              <a:t>Nombre</a:t>
            </a:r>
            <a:endParaRPr lang="es-ES" altLang="es-MX" sz="1200" dirty="0">
              <a:latin typeface="Arial" panose="020B0604020202020204" pitchFamily="34" charset="0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247775" y="1019026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141288" y="1196479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 dirty="0">
                <a:latin typeface="Arial" panose="020B0604020202020204" pitchFamily="34" charset="0"/>
              </a:rPr>
              <a:t>Teléfono</a:t>
            </a:r>
            <a:endParaRPr lang="es-ES" altLang="es-MX" sz="1200" dirty="0">
              <a:latin typeface="Arial" panose="020B0604020202020204" pitchFamily="34" charset="0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247775" y="1317129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 flipV="1">
            <a:off x="7391401" y="2996481"/>
            <a:ext cx="2608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141288" y="1556842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 dirty="0">
                <a:latin typeface="Arial" panose="020B0604020202020204" pitchFamily="34" charset="0"/>
              </a:rPr>
              <a:t>ID_Ciudad</a:t>
            </a:r>
            <a:endParaRPr lang="es-ES" altLang="es-MX" sz="1200" dirty="0">
              <a:latin typeface="Arial" panose="020B0604020202020204" pitchFamily="34" charset="0"/>
            </a:endParaRPr>
          </a:p>
        </p:txBody>
      </p:sp>
      <p:sp>
        <p:nvSpPr>
          <p:cNvPr id="2073" name="Oval 25"/>
          <p:cNvSpPr>
            <a:spLocks noChangeArrowheads="1"/>
          </p:cNvSpPr>
          <p:nvPr/>
        </p:nvSpPr>
        <p:spPr bwMode="auto">
          <a:xfrm>
            <a:off x="65088" y="822176"/>
            <a:ext cx="1219200" cy="33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078" name="Oval 30"/>
          <p:cNvSpPr>
            <a:spLocks noChangeArrowheads="1"/>
          </p:cNvSpPr>
          <p:nvPr/>
        </p:nvSpPr>
        <p:spPr bwMode="auto">
          <a:xfrm>
            <a:off x="65088" y="1196479"/>
            <a:ext cx="1219200" cy="2746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079" name="Oval 31"/>
          <p:cNvSpPr>
            <a:spLocks noChangeArrowheads="1"/>
          </p:cNvSpPr>
          <p:nvPr/>
        </p:nvSpPr>
        <p:spPr bwMode="auto">
          <a:xfrm>
            <a:off x="65088" y="1556842"/>
            <a:ext cx="1219200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1752600" y="2819400"/>
            <a:ext cx="1371600" cy="5905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600" b="1" dirty="0">
                <a:solidFill>
                  <a:schemeClr val="bg1"/>
                </a:solidFill>
                <a:latin typeface="Arial" panose="020B0604020202020204" pitchFamily="34" charset="0"/>
              </a:rPr>
              <a:t>Facturas de compra</a:t>
            </a:r>
            <a:endParaRPr lang="es-ES" altLang="es-MX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08" name="AutoShape 60"/>
          <p:cNvSpPr>
            <a:spLocks noChangeArrowheads="1"/>
          </p:cNvSpPr>
          <p:nvPr/>
        </p:nvSpPr>
        <p:spPr bwMode="auto">
          <a:xfrm>
            <a:off x="5638800" y="304800"/>
            <a:ext cx="990600" cy="1143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109" name="Text Box 61"/>
          <p:cNvSpPr txBox="1">
            <a:spLocks noChangeArrowheads="1"/>
          </p:cNvSpPr>
          <p:nvPr/>
        </p:nvSpPr>
        <p:spPr bwMode="auto">
          <a:xfrm>
            <a:off x="5791200" y="6858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MX" altLang="es-MX" sz="1600" b="1" dirty="0">
                <a:latin typeface="Arial" panose="020B0604020202020204" pitchFamily="34" charset="0"/>
              </a:rPr>
              <a:t>Tener</a:t>
            </a:r>
            <a:endParaRPr lang="es-ES" altLang="es-MX" sz="1600" b="1" dirty="0">
              <a:latin typeface="Arial" panose="020B0604020202020204" pitchFamily="34" charset="0"/>
            </a:endParaRPr>
          </a:p>
        </p:txBody>
      </p:sp>
      <p:sp>
        <p:nvSpPr>
          <p:cNvPr id="2111" name="Text Box 63"/>
          <p:cNvSpPr txBox="1">
            <a:spLocks noChangeArrowheads="1"/>
          </p:cNvSpPr>
          <p:nvPr/>
        </p:nvSpPr>
        <p:spPr bwMode="auto">
          <a:xfrm>
            <a:off x="6781800" y="1219200"/>
            <a:ext cx="1143000" cy="5847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600" b="1" dirty="0">
                <a:solidFill>
                  <a:schemeClr val="bg1"/>
                </a:solidFill>
                <a:latin typeface="Arial" panose="020B0604020202020204" pitchFamily="34" charset="0"/>
              </a:rPr>
              <a:t>Notas de venta</a:t>
            </a:r>
            <a:endParaRPr lang="es-ES" altLang="es-MX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14" name="Line 66"/>
          <p:cNvSpPr>
            <a:spLocks noChangeShapeType="1"/>
          </p:cNvSpPr>
          <p:nvPr/>
        </p:nvSpPr>
        <p:spPr bwMode="auto">
          <a:xfrm>
            <a:off x="7391400" y="2133600"/>
            <a:ext cx="13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115" name="Text Box 67"/>
          <p:cNvSpPr txBox="1">
            <a:spLocks noChangeArrowheads="1"/>
          </p:cNvSpPr>
          <p:nvPr/>
        </p:nvSpPr>
        <p:spPr bwMode="auto">
          <a:xfrm>
            <a:off x="7467600" y="2011363"/>
            <a:ext cx="1447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400" b="1" u="sng" dirty="0">
                <a:latin typeface="Arial" panose="020B0604020202020204" pitchFamily="34" charset="0"/>
              </a:rPr>
              <a:t>ID_Nota</a:t>
            </a:r>
            <a:endParaRPr lang="es-ES" altLang="es-MX" sz="1400" b="1" u="sng" dirty="0">
              <a:latin typeface="Arial" panose="020B0604020202020204" pitchFamily="34" charset="0"/>
            </a:endParaRPr>
          </a:p>
        </p:txBody>
      </p:sp>
      <p:sp>
        <p:nvSpPr>
          <p:cNvPr id="2116" name="Oval 68"/>
          <p:cNvSpPr>
            <a:spLocks noChangeArrowheads="1"/>
          </p:cNvSpPr>
          <p:nvPr/>
        </p:nvSpPr>
        <p:spPr bwMode="auto">
          <a:xfrm>
            <a:off x="7524750" y="1916113"/>
            <a:ext cx="1368425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119" name="Line 71"/>
          <p:cNvSpPr>
            <a:spLocks noChangeShapeType="1"/>
          </p:cNvSpPr>
          <p:nvPr/>
        </p:nvSpPr>
        <p:spPr bwMode="auto">
          <a:xfrm>
            <a:off x="7391400" y="2636838"/>
            <a:ext cx="228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120" name="Text Box 72"/>
          <p:cNvSpPr txBox="1">
            <a:spLocks noChangeArrowheads="1"/>
          </p:cNvSpPr>
          <p:nvPr/>
        </p:nvSpPr>
        <p:spPr bwMode="auto">
          <a:xfrm>
            <a:off x="7696200" y="2492375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 dirty="0">
                <a:latin typeface="Arial" panose="020B0604020202020204" pitchFamily="34" charset="0"/>
              </a:rPr>
              <a:t>Fecha</a:t>
            </a:r>
            <a:endParaRPr lang="es-ES" altLang="es-MX" sz="1200" dirty="0">
              <a:latin typeface="Arial" panose="020B0604020202020204" pitchFamily="34" charset="0"/>
            </a:endParaRPr>
          </a:p>
        </p:txBody>
      </p:sp>
      <p:sp>
        <p:nvSpPr>
          <p:cNvPr id="2128" name="Oval 80"/>
          <p:cNvSpPr>
            <a:spLocks noChangeArrowheads="1"/>
          </p:cNvSpPr>
          <p:nvPr/>
        </p:nvSpPr>
        <p:spPr bwMode="auto">
          <a:xfrm>
            <a:off x="7620000" y="2492375"/>
            <a:ext cx="121920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134" name="Line 86"/>
          <p:cNvSpPr>
            <a:spLocks noChangeShapeType="1"/>
          </p:cNvSpPr>
          <p:nvPr/>
        </p:nvSpPr>
        <p:spPr bwMode="auto">
          <a:xfrm>
            <a:off x="7391401" y="1810325"/>
            <a:ext cx="0" cy="118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137" name="AutoShape 89"/>
          <p:cNvSpPr>
            <a:spLocks noChangeArrowheads="1"/>
          </p:cNvSpPr>
          <p:nvPr/>
        </p:nvSpPr>
        <p:spPr bwMode="auto">
          <a:xfrm>
            <a:off x="5953472" y="2057400"/>
            <a:ext cx="1066800" cy="1143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5949280" y="24384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 altLang="es-MX" sz="1600" b="1" dirty="0">
                <a:latin typeface="Arial" panose="020B0604020202020204" pitchFamily="34" charset="0"/>
              </a:rPr>
              <a:t>Registrar</a:t>
            </a:r>
            <a:endParaRPr lang="es-ES" altLang="es-MX" sz="1600" b="1" dirty="0">
              <a:latin typeface="Arial" panose="020B0604020202020204" pitchFamily="34" charset="0"/>
            </a:endParaRPr>
          </a:p>
        </p:txBody>
      </p:sp>
      <p:sp>
        <p:nvSpPr>
          <p:cNvPr id="2158" name="Text Box 110"/>
          <p:cNvSpPr txBox="1">
            <a:spLocks noChangeArrowheads="1"/>
          </p:cNvSpPr>
          <p:nvPr/>
        </p:nvSpPr>
        <p:spPr bwMode="auto">
          <a:xfrm>
            <a:off x="6248400" y="3581400"/>
            <a:ext cx="1371600" cy="3460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600" b="1" dirty="0">
                <a:solidFill>
                  <a:schemeClr val="bg1"/>
                </a:solidFill>
                <a:latin typeface="Arial" panose="020B0604020202020204" pitchFamily="34" charset="0"/>
              </a:rPr>
              <a:t>Productos</a:t>
            </a:r>
            <a:endParaRPr lang="es-ES" altLang="es-MX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59" name="Line 111"/>
          <p:cNvSpPr>
            <a:spLocks noChangeShapeType="1"/>
          </p:cNvSpPr>
          <p:nvPr/>
        </p:nvSpPr>
        <p:spPr bwMode="auto">
          <a:xfrm flipH="1">
            <a:off x="6770688" y="3927475"/>
            <a:ext cx="6920" cy="1804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160" name="Line 112"/>
          <p:cNvSpPr>
            <a:spLocks noChangeShapeType="1"/>
          </p:cNvSpPr>
          <p:nvPr/>
        </p:nvSpPr>
        <p:spPr bwMode="auto">
          <a:xfrm>
            <a:off x="6781800" y="4185716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161" name="Oval 113"/>
          <p:cNvSpPr>
            <a:spLocks noChangeArrowheads="1"/>
          </p:cNvSpPr>
          <p:nvPr/>
        </p:nvSpPr>
        <p:spPr bwMode="auto">
          <a:xfrm>
            <a:off x="7010400" y="4004741"/>
            <a:ext cx="1233488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altLang="es-MX" sz="1400" b="1" u="sng" dirty="0">
                <a:latin typeface="Arial" panose="020B0604020202020204" pitchFamily="34" charset="0"/>
              </a:rPr>
              <a:t>ID_Producto</a:t>
            </a:r>
            <a:endParaRPr lang="es-ES" altLang="es-MX" sz="1400" b="1" u="sng" dirty="0">
              <a:latin typeface="Arial" panose="020B0604020202020204" pitchFamily="34" charset="0"/>
            </a:endParaRPr>
          </a:p>
        </p:txBody>
      </p:sp>
      <p:sp>
        <p:nvSpPr>
          <p:cNvPr id="2162" name="Text Box 114"/>
          <p:cNvSpPr txBox="1">
            <a:spLocks noChangeArrowheads="1"/>
          </p:cNvSpPr>
          <p:nvPr/>
        </p:nvSpPr>
        <p:spPr bwMode="auto">
          <a:xfrm>
            <a:off x="7086600" y="4581128"/>
            <a:ext cx="1066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 dirty="0">
                <a:latin typeface="Arial" panose="020B0604020202020204" pitchFamily="34" charset="0"/>
              </a:rPr>
              <a:t>Nombre</a:t>
            </a:r>
            <a:endParaRPr lang="es-ES" altLang="es-MX" sz="1200" dirty="0">
              <a:latin typeface="Arial" panose="020B0604020202020204" pitchFamily="34" charset="0"/>
            </a:endParaRPr>
          </a:p>
        </p:txBody>
      </p:sp>
      <p:sp>
        <p:nvSpPr>
          <p:cNvPr id="2163" name="Line 115"/>
          <p:cNvSpPr>
            <a:spLocks noChangeShapeType="1"/>
          </p:cNvSpPr>
          <p:nvPr/>
        </p:nvSpPr>
        <p:spPr bwMode="auto">
          <a:xfrm>
            <a:off x="6781800" y="4723383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166" name="Text Box 118"/>
          <p:cNvSpPr txBox="1">
            <a:spLocks noChangeArrowheads="1"/>
          </p:cNvSpPr>
          <p:nvPr/>
        </p:nvSpPr>
        <p:spPr bwMode="auto">
          <a:xfrm>
            <a:off x="7086600" y="5550688"/>
            <a:ext cx="1143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 dirty="0">
                <a:latin typeface="Arial" panose="020B0604020202020204" pitchFamily="34" charset="0"/>
              </a:rPr>
              <a:t>Precio</a:t>
            </a:r>
            <a:endParaRPr lang="es-ES" altLang="es-MX" sz="1200" dirty="0">
              <a:latin typeface="Arial" panose="020B0604020202020204" pitchFamily="34" charset="0"/>
            </a:endParaRPr>
          </a:p>
        </p:txBody>
      </p:sp>
      <p:sp>
        <p:nvSpPr>
          <p:cNvPr id="2167" name="Line 119"/>
          <p:cNvSpPr>
            <a:spLocks noChangeShapeType="1"/>
          </p:cNvSpPr>
          <p:nvPr/>
        </p:nvSpPr>
        <p:spPr bwMode="auto">
          <a:xfrm>
            <a:off x="6781800" y="5733256"/>
            <a:ext cx="217488" cy="17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170" name="Oval 122"/>
          <p:cNvSpPr>
            <a:spLocks noChangeArrowheads="1"/>
          </p:cNvSpPr>
          <p:nvPr/>
        </p:nvSpPr>
        <p:spPr bwMode="auto">
          <a:xfrm>
            <a:off x="7010400" y="4542408"/>
            <a:ext cx="1219200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172" name="Oval 124"/>
          <p:cNvSpPr>
            <a:spLocks noChangeArrowheads="1"/>
          </p:cNvSpPr>
          <p:nvPr/>
        </p:nvSpPr>
        <p:spPr bwMode="auto">
          <a:xfrm>
            <a:off x="7010400" y="5550247"/>
            <a:ext cx="1219200" cy="327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176" name="AutoShape 128"/>
          <p:cNvSpPr>
            <a:spLocks noChangeArrowheads="1"/>
          </p:cNvSpPr>
          <p:nvPr/>
        </p:nvSpPr>
        <p:spPr bwMode="auto">
          <a:xfrm>
            <a:off x="5105400" y="4114800"/>
            <a:ext cx="990600" cy="1143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177" name="Text Box 129"/>
          <p:cNvSpPr txBox="1">
            <a:spLocks noChangeArrowheads="1"/>
          </p:cNvSpPr>
          <p:nvPr/>
        </p:nvSpPr>
        <p:spPr bwMode="auto">
          <a:xfrm>
            <a:off x="5181600" y="44958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MX" altLang="es-MX" sz="1600" b="1" dirty="0">
                <a:latin typeface="Arial" panose="020B0604020202020204" pitchFamily="34" charset="0"/>
              </a:rPr>
              <a:t>Surtir</a:t>
            </a:r>
            <a:endParaRPr lang="es-ES" altLang="es-MX" sz="1600" b="1" dirty="0">
              <a:latin typeface="Arial" panose="020B0604020202020204" pitchFamily="34" charset="0"/>
            </a:endParaRPr>
          </a:p>
        </p:txBody>
      </p:sp>
      <p:sp>
        <p:nvSpPr>
          <p:cNvPr id="2180" name="Text Box 132"/>
          <p:cNvSpPr txBox="1">
            <a:spLocks noChangeArrowheads="1"/>
          </p:cNvSpPr>
          <p:nvPr/>
        </p:nvSpPr>
        <p:spPr bwMode="auto">
          <a:xfrm>
            <a:off x="3124200" y="4572000"/>
            <a:ext cx="1447800" cy="3460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600" b="1" dirty="0">
                <a:solidFill>
                  <a:schemeClr val="bg1"/>
                </a:solidFill>
                <a:latin typeface="Arial" panose="020B0604020202020204" pitchFamily="34" charset="0"/>
              </a:rPr>
              <a:t>Proveedores</a:t>
            </a:r>
            <a:endParaRPr lang="es-ES" altLang="es-MX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82" name="Line 134"/>
          <p:cNvSpPr>
            <a:spLocks noChangeShapeType="1"/>
          </p:cNvSpPr>
          <p:nvPr/>
        </p:nvSpPr>
        <p:spPr bwMode="auto">
          <a:xfrm>
            <a:off x="3429000" y="5157192"/>
            <a:ext cx="228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183" name="Oval 135"/>
          <p:cNvSpPr>
            <a:spLocks noChangeArrowheads="1"/>
          </p:cNvSpPr>
          <p:nvPr/>
        </p:nvSpPr>
        <p:spPr bwMode="auto">
          <a:xfrm>
            <a:off x="1835150" y="4941888"/>
            <a:ext cx="159385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altLang="es-MX" sz="1400" b="1" u="sng" dirty="0">
                <a:latin typeface="Arial" panose="020B0604020202020204" pitchFamily="34" charset="0"/>
              </a:rPr>
              <a:t>RFC_Proveedor</a:t>
            </a:r>
            <a:endParaRPr lang="es-ES" altLang="es-MX" sz="1400" b="1" u="sng" dirty="0">
              <a:latin typeface="Arial" panose="020B0604020202020204" pitchFamily="34" charset="0"/>
            </a:endParaRPr>
          </a:p>
        </p:txBody>
      </p:sp>
      <p:sp>
        <p:nvSpPr>
          <p:cNvPr id="2184" name="Text Box 136"/>
          <p:cNvSpPr txBox="1">
            <a:spLocks noChangeArrowheads="1"/>
          </p:cNvSpPr>
          <p:nvPr/>
        </p:nvSpPr>
        <p:spPr bwMode="auto">
          <a:xfrm>
            <a:off x="2281238" y="5445125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 dirty="0">
                <a:latin typeface="Arial" panose="020B0604020202020204" pitchFamily="34" charset="0"/>
              </a:rPr>
              <a:t>Nombre</a:t>
            </a:r>
            <a:endParaRPr lang="es-ES" altLang="es-MX" sz="1200" dirty="0">
              <a:latin typeface="Arial" panose="020B0604020202020204" pitchFamily="34" charset="0"/>
            </a:endParaRPr>
          </a:p>
        </p:txBody>
      </p:sp>
      <p:sp>
        <p:nvSpPr>
          <p:cNvPr id="2185" name="Line 137"/>
          <p:cNvSpPr>
            <a:spLocks noChangeShapeType="1"/>
          </p:cNvSpPr>
          <p:nvPr/>
        </p:nvSpPr>
        <p:spPr bwMode="auto">
          <a:xfrm>
            <a:off x="3429000" y="559752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188" name="Text Box 140"/>
          <p:cNvSpPr txBox="1">
            <a:spLocks noChangeArrowheads="1"/>
          </p:cNvSpPr>
          <p:nvPr/>
        </p:nvSpPr>
        <p:spPr bwMode="auto">
          <a:xfrm>
            <a:off x="2286000" y="5805264"/>
            <a:ext cx="1143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 dirty="0">
                <a:latin typeface="Arial" panose="020B0604020202020204" pitchFamily="34" charset="0"/>
              </a:rPr>
              <a:t>Teléfono</a:t>
            </a:r>
            <a:endParaRPr lang="es-ES" altLang="es-MX" sz="1200" dirty="0">
              <a:latin typeface="Arial" panose="020B0604020202020204" pitchFamily="34" charset="0"/>
            </a:endParaRPr>
          </a:p>
        </p:txBody>
      </p:sp>
      <p:sp>
        <p:nvSpPr>
          <p:cNvPr id="2189" name="Line 141"/>
          <p:cNvSpPr>
            <a:spLocks noChangeShapeType="1"/>
          </p:cNvSpPr>
          <p:nvPr/>
        </p:nvSpPr>
        <p:spPr bwMode="auto">
          <a:xfrm>
            <a:off x="3429000" y="5955306"/>
            <a:ext cx="228600" cy="25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192" name="Oval 144"/>
          <p:cNvSpPr>
            <a:spLocks noChangeArrowheads="1"/>
          </p:cNvSpPr>
          <p:nvPr/>
        </p:nvSpPr>
        <p:spPr bwMode="auto">
          <a:xfrm>
            <a:off x="2209800" y="5445125"/>
            <a:ext cx="121920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194" name="Oval 146"/>
          <p:cNvSpPr>
            <a:spLocks noChangeArrowheads="1"/>
          </p:cNvSpPr>
          <p:nvPr/>
        </p:nvSpPr>
        <p:spPr bwMode="auto">
          <a:xfrm>
            <a:off x="2209800" y="5805264"/>
            <a:ext cx="1219200" cy="3460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196" name="Line 148"/>
          <p:cNvSpPr>
            <a:spLocks noChangeShapeType="1"/>
          </p:cNvSpPr>
          <p:nvPr/>
        </p:nvSpPr>
        <p:spPr bwMode="auto">
          <a:xfrm>
            <a:off x="3657600" y="4889499"/>
            <a:ext cx="0" cy="1068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233" name="AutoShape 185"/>
          <p:cNvSpPr>
            <a:spLocks noChangeArrowheads="1"/>
          </p:cNvSpPr>
          <p:nvPr/>
        </p:nvSpPr>
        <p:spPr bwMode="auto">
          <a:xfrm>
            <a:off x="1676400" y="3657600"/>
            <a:ext cx="990600" cy="1143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234" name="Text Box 186"/>
          <p:cNvSpPr txBox="1">
            <a:spLocks noChangeArrowheads="1"/>
          </p:cNvSpPr>
          <p:nvPr/>
        </p:nvSpPr>
        <p:spPr bwMode="auto">
          <a:xfrm>
            <a:off x="1828800" y="40386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MX" altLang="es-MX" sz="1600" b="1" dirty="0">
                <a:latin typeface="Arial" panose="020B0604020202020204" pitchFamily="34" charset="0"/>
              </a:rPr>
              <a:t>Tener</a:t>
            </a:r>
            <a:endParaRPr lang="es-ES" altLang="es-MX" sz="1600" b="1" dirty="0">
              <a:latin typeface="Arial" panose="020B0604020202020204" pitchFamily="34" charset="0"/>
            </a:endParaRPr>
          </a:p>
        </p:txBody>
      </p:sp>
      <p:sp>
        <p:nvSpPr>
          <p:cNvPr id="2237" name="Line 189"/>
          <p:cNvSpPr>
            <a:spLocks noChangeShapeType="1"/>
          </p:cNvSpPr>
          <p:nvPr/>
        </p:nvSpPr>
        <p:spPr bwMode="auto">
          <a:xfrm>
            <a:off x="1619250" y="2997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239" name="Text Box 191"/>
          <p:cNvSpPr txBox="1">
            <a:spLocks noChangeArrowheads="1"/>
          </p:cNvSpPr>
          <p:nvPr/>
        </p:nvSpPr>
        <p:spPr bwMode="auto">
          <a:xfrm>
            <a:off x="107950" y="280670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400" b="1" u="sng" dirty="0">
                <a:latin typeface="Arial" panose="020B0604020202020204" pitchFamily="34" charset="0"/>
              </a:rPr>
              <a:t>ID_Factura</a:t>
            </a:r>
            <a:endParaRPr lang="es-ES" altLang="es-MX" sz="1400" b="1" u="sng" dirty="0">
              <a:latin typeface="Arial" panose="020B0604020202020204" pitchFamily="34" charset="0"/>
            </a:endParaRPr>
          </a:p>
        </p:txBody>
      </p:sp>
      <p:sp>
        <p:nvSpPr>
          <p:cNvPr id="2240" name="Oval 192"/>
          <p:cNvSpPr>
            <a:spLocks noChangeArrowheads="1"/>
          </p:cNvSpPr>
          <p:nvPr/>
        </p:nvSpPr>
        <p:spPr bwMode="auto">
          <a:xfrm>
            <a:off x="184150" y="2781300"/>
            <a:ext cx="12954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242" name="Line 194"/>
          <p:cNvSpPr>
            <a:spLocks noChangeShapeType="1"/>
          </p:cNvSpPr>
          <p:nvPr/>
        </p:nvSpPr>
        <p:spPr bwMode="auto">
          <a:xfrm>
            <a:off x="1476375" y="2997200"/>
            <a:ext cx="15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244" name="Text Box 196"/>
          <p:cNvSpPr txBox="1">
            <a:spLocks noChangeArrowheads="1"/>
          </p:cNvSpPr>
          <p:nvPr/>
        </p:nvSpPr>
        <p:spPr bwMode="auto">
          <a:xfrm>
            <a:off x="260350" y="3298825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 dirty="0">
                <a:latin typeface="Arial" panose="020B0604020202020204" pitchFamily="34" charset="0"/>
              </a:rPr>
              <a:t>Fecha</a:t>
            </a:r>
            <a:endParaRPr lang="es-ES" altLang="es-MX" sz="1200" dirty="0">
              <a:latin typeface="Arial" panose="020B0604020202020204" pitchFamily="34" charset="0"/>
            </a:endParaRPr>
          </a:p>
        </p:txBody>
      </p:sp>
      <p:sp>
        <p:nvSpPr>
          <p:cNvPr id="2246" name="Line 198"/>
          <p:cNvSpPr>
            <a:spLocks noChangeShapeType="1"/>
          </p:cNvSpPr>
          <p:nvPr/>
        </p:nvSpPr>
        <p:spPr bwMode="auto">
          <a:xfrm>
            <a:off x="1403350" y="3427413"/>
            <a:ext cx="228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250" name="Oval 202"/>
          <p:cNvSpPr>
            <a:spLocks noChangeArrowheads="1"/>
          </p:cNvSpPr>
          <p:nvPr/>
        </p:nvSpPr>
        <p:spPr bwMode="auto">
          <a:xfrm>
            <a:off x="184150" y="3298825"/>
            <a:ext cx="1219200" cy="2746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253" name="Line 205"/>
          <p:cNvSpPr>
            <a:spLocks noChangeShapeType="1"/>
          </p:cNvSpPr>
          <p:nvPr/>
        </p:nvSpPr>
        <p:spPr bwMode="auto">
          <a:xfrm>
            <a:off x="1631950" y="3141663"/>
            <a:ext cx="13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2254" name="AutoShape 206"/>
          <p:cNvSpPr>
            <a:spLocks noChangeArrowheads="1"/>
          </p:cNvSpPr>
          <p:nvPr/>
        </p:nvSpPr>
        <p:spPr bwMode="auto">
          <a:xfrm>
            <a:off x="3657600" y="2514600"/>
            <a:ext cx="1066800" cy="1143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255" name="Text Box 207"/>
          <p:cNvSpPr txBox="1">
            <a:spLocks noChangeArrowheads="1"/>
          </p:cNvSpPr>
          <p:nvPr/>
        </p:nvSpPr>
        <p:spPr bwMode="auto">
          <a:xfrm>
            <a:off x="3657600" y="28956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 altLang="es-MX" sz="1600" b="1" dirty="0">
                <a:latin typeface="Arial" panose="020B0604020202020204" pitchFamily="34" charset="0"/>
              </a:rPr>
              <a:t>Registrar</a:t>
            </a:r>
            <a:endParaRPr lang="es-ES" altLang="es-MX" sz="1600" b="1" dirty="0">
              <a:latin typeface="Arial" panose="020B0604020202020204" pitchFamily="34" charset="0"/>
            </a:endParaRPr>
          </a:p>
        </p:txBody>
      </p:sp>
      <p:sp>
        <p:nvSpPr>
          <p:cNvPr id="2266" name="Line 218"/>
          <p:cNvSpPr>
            <a:spLocks noChangeShapeType="1"/>
          </p:cNvSpPr>
          <p:nvPr/>
        </p:nvSpPr>
        <p:spPr bwMode="auto">
          <a:xfrm>
            <a:off x="1476374" y="620564"/>
            <a:ext cx="1589" cy="1068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27" name="AutoShape 47"/>
          <p:cNvSpPr>
            <a:spLocks noChangeArrowheads="1"/>
          </p:cNvSpPr>
          <p:nvPr/>
        </p:nvSpPr>
        <p:spPr bwMode="auto">
          <a:xfrm>
            <a:off x="2943556" y="562943"/>
            <a:ext cx="990600" cy="1014412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28" name="Text Box 48"/>
          <p:cNvSpPr txBox="1">
            <a:spLocks noChangeArrowheads="1"/>
          </p:cNvSpPr>
          <p:nvPr/>
        </p:nvSpPr>
        <p:spPr bwMode="auto">
          <a:xfrm>
            <a:off x="3040059" y="921718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 altLang="es-MX" sz="1600" b="1" dirty="0">
                <a:latin typeface="Arial" panose="020B0604020202020204" pitchFamily="34" charset="0"/>
              </a:rPr>
              <a:t>Radica</a:t>
            </a:r>
            <a:endParaRPr lang="es-ES" altLang="es-MX" sz="1600" b="1" dirty="0">
              <a:latin typeface="Arial" panose="020B0604020202020204" pitchFamily="34" charset="0"/>
            </a:endParaRPr>
          </a:p>
        </p:txBody>
      </p:sp>
      <p:sp>
        <p:nvSpPr>
          <p:cNvPr id="130" name="Text Box 50"/>
          <p:cNvSpPr txBox="1">
            <a:spLocks noChangeArrowheads="1"/>
          </p:cNvSpPr>
          <p:nvPr/>
        </p:nvSpPr>
        <p:spPr bwMode="auto">
          <a:xfrm>
            <a:off x="2203457" y="1786905"/>
            <a:ext cx="1371600" cy="3460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600" b="1" dirty="0">
                <a:solidFill>
                  <a:schemeClr val="bg1"/>
                </a:solidFill>
                <a:latin typeface="Arial" panose="020B0604020202020204" pitchFamily="34" charset="0"/>
              </a:rPr>
              <a:t>Ciudades</a:t>
            </a:r>
            <a:endParaRPr lang="es-ES" altLang="es-MX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1" name="Line 51"/>
          <p:cNvSpPr>
            <a:spLocks noChangeShapeType="1"/>
          </p:cNvSpPr>
          <p:nvPr/>
        </p:nvSpPr>
        <p:spPr bwMode="auto">
          <a:xfrm flipV="1">
            <a:off x="3578274" y="1718915"/>
            <a:ext cx="228601" cy="218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32" name="Line 52"/>
          <p:cNvSpPr>
            <a:spLocks noChangeShapeType="1"/>
          </p:cNvSpPr>
          <p:nvPr/>
        </p:nvSpPr>
        <p:spPr bwMode="auto">
          <a:xfrm>
            <a:off x="3791000" y="1473548"/>
            <a:ext cx="228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33" name="Oval 53"/>
          <p:cNvSpPr>
            <a:spLocks noChangeArrowheads="1"/>
          </p:cNvSpPr>
          <p:nvPr/>
        </p:nvSpPr>
        <p:spPr bwMode="auto">
          <a:xfrm>
            <a:off x="4019600" y="1268760"/>
            <a:ext cx="1219200" cy="376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altLang="es-MX" sz="1400" b="1" u="sng" dirty="0">
                <a:latin typeface="Arial" panose="020B0604020202020204" pitchFamily="34" charset="0"/>
              </a:rPr>
              <a:t>ID_Ciudad</a:t>
            </a:r>
            <a:endParaRPr lang="es-ES" altLang="es-MX" sz="1400" b="1" u="sng" dirty="0">
              <a:latin typeface="Arial" panose="020B0604020202020204" pitchFamily="34" charset="0"/>
            </a:endParaRPr>
          </a:p>
        </p:txBody>
      </p:sp>
      <p:sp>
        <p:nvSpPr>
          <p:cNvPr id="134" name="Oval 54"/>
          <p:cNvSpPr>
            <a:spLocks noChangeArrowheads="1"/>
          </p:cNvSpPr>
          <p:nvPr/>
        </p:nvSpPr>
        <p:spPr bwMode="auto">
          <a:xfrm>
            <a:off x="4027538" y="1756123"/>
            <a:ext cx="12192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altLang="es-MX" sz="1200" dirty="0">
                <a:latin typeface="Arial" panose="020B0604020202020204" pitchFamily="34" charset="0"/>
              </a:rPr>
              <a:t>Nombre</a:t>
            </a:r>
            <a:endParaRPr lang="es-ES" altLang="es-MX" sz="1200" dirty="0">
              <a:latin typeface="Arial" panose="020B0604020202020204" pitchFamily="34" charset="0"/>
            </a:endParaRPr>
          </a:p>
        </p:txBody>
      </p:sp>
      <p:sp>
        <p:nvSpPr>
          <p:cNvPr id="135" name="Line 55"/>
          <p:cNvSpPr>
            <a:spLocks noChangeShapeType="1"/>
          </p:cNvSpPr>
          <p:nvPr/>
        </p:nvSpPr>
        <p:spPr bwMode="auto">
          <a:xfrm>
            <a:off x="3791000" y="190693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36" name="Line 58"/>
          <p:cNvSpPr>
            <a:spLocks noChangeShapeType="1"/>
          </p:cNvSpPr>
          <p:nvPr/>
        </p:nvSpPr>
        <p:spPr bwMode="auto">
          <a:xfrm>
            <a:off x="3806875" y="148466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58" name="Line 116"/>
          <p:cNvSpPr>
            <a:spLocks noChangeShapeType="1"/>
          </p:cNvSpPr>
          <p:nvPr/>
        </p:nvSpPr>
        <p:spPr bwMode="auto">
          <a:xfrm>
            <a:off x="6804248" y="52292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59" name="Text Box 117"/>
          <p:cNvSpPr txBox="1">
            <a:spLocks noChangeArrowheads="1"/>
          </p:cNvSpPr>
          <p:nvPr/>
        </p:nvSpPr>
        <p:spPr bwMode="auto">
          <a:xfrm>
            <a:off x="7109048" y="5084291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 dirty="0">
                <a:latin typeface="Arial" panose="020B0604020202020204" pitchFamily="34" charset="0"/>
              </a:rPr>
              <a:t>Clasificación</a:t>
            </a:r>
            <a:endParaRPr lang="es-ES" altLang="es-MX" sz="1200" dirty="0">
              <a:latin typeface="Arial" panose="020B0604020202020204" pitchFamily="34" charset="0"/>
            </a:endParaRPr>
          </a:p>
        </p:txBody>
      </p:sp>
      <p:sp>
        <p:nvSpPr>
          <p:cNvPr id="160" name="Oval 123"/>
          <p:cNvSpPr>
            <a:spLocks noChangeArrowheads="1"/>
          </p:cNvSpPr>
          <p:nvPr/>
        </p:nvSpPr>
        <p:spPr bwMode="auto">
          <a:xfrm>
            <a:off x="7032848" y="5084291"/>
            <a:ext cx="121920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1489075" y="1196752"/>
            <a:ext cx="66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Box 72"/>
          <p:cNvSpPr txBox="1">
            <a:spLocks noChangeArrowheads="1"/>
          </p:cNvSpPr>
          <p:nvPr/>
        </p:nvSpPr>
        <p:spPr bwMode="auto">
          <a:xfrm>
            <a:off x="7749480" y="2852936"/>
            <a:ext cx="1066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 dirty="0">
                <a:latin typeface="Arial" panose="020B0604020202020204" pitchFamily="34" charset="0"/>
              </a:rPr>
              <a:t>Tipo de pago</a:t>
            </a:r>
            <a:endParaRPr lang="es-ES" altLang="es-MX" sz="1200" dirty="0">
              <a:latin typeface="Arial" panose="020B0604020202020204" pitchFamily="34" charset="0"/>
            </a:endParaRPr>
          </a:p>
        </p:txBody>
      </p:sp>
      <p:sp>
        <p:nvSpPr>
          <p:cNvPr id="113" name="Oval 80"/>
          <p:cNvSpPr>
            <a:spLocks noChangeArrowheads="1"/>
          </p:cNvSpPr>
          <p:nvPr/>
        </p:nvSpPr>
        <p:spPr bwMode="auto">
          <a:xfrm>
            <a:off x="7673280" y="2852936"/>
            <a:ext cx="121920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50</Words>
  <Application>Microsoft Office PowerPoint</Application>
  <PresentationFormat>Presentación en pantalla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Presentación de PowerPoint</vt:lpstr>
    </vt:vector>
  </TitlesOfParts>
  <Company>ITESM Campus Querétaro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Lizethe Pérez Fuertes</cp:lastModifiedBy>
  <cp:revision>29</cp:revision>
  <dcterms:created xsi:type="dcterms:W3CDTF">2003-03-07T17:17:08Z</dcterms:created>
  <dcterms:modified xsi:type="dcterms:W3CDTF">2021-10-26T15:58:09Z</dcterms:modified>
</cp:coreProperties>
</file>