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55" r:id="rId3"/>
    <p:sldId id="356" r:id="rId4"/>
    <p:sldId id="357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8" autoAdjust="0"/>
  </p:normalViewPr>
  <p:slideViewPr>
    <p:cSldViewPr>
      <p:cViewPr varScale="1">
        <p:scale>
          <a:sx n="115" d="100"/>
          <a:sy n="115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9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5E659-8DC8-4D3C-A7FB-3772E3150E4D}" type="slidenum">
              <a:rPr lang="es-ES_tradnl" altLang="es-MX"/>
              <a:pPr/>
              <a:t>11</a:t>
            </a:fld>
            <a:endParaRPr lang="es-ES_tradnl" altLang="es-MX"/>
          </a:p>
        </p:txBody>
      </p:sp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5477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B178A-F0DD-4094-BBE0-54041A38AF21}" type="slidenum">
              <a:rPr lang="es-ES_tradnl" altLang="es-MX"/>
              <a:pPr/>
              <a:t>12</a:t>
            </a:fld>
            <a:endParaRPr lang="es-ES_tradnl" altLang="es-MX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1131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EA45D-908D-4FA6-BD01-784F969FCC82}" type="slidenum">
              <a:rPr lang="es-ES_tradnl" altLang="es-MX"/>
              <a:pPr/>
              <a:t>13</a:t>
            </a:fld>
            <a:endParaRPr lang="es-ES_tradnl" altLang="es-MX"/>
          </a:p>
        </p:txBody>
      </p:sp>
      <p:sp>
        <p:nvSpPr>
          <p:cNvPr id="142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6779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5A24C-DDA0-4162-BDB8-3A46FFBCF260}" type="slidenum">
              <a:rPr lang="es-ES_tradnl" altLang="es-MX"/>
              <a:pPr/>
              <a:t>14</a:t>
            </a:fld>
            <a:endParaRPr lang="es-ES_tradnl" altLang="es-MX"/>
          </a:p>
        </p:txBody>
      </p:sp>
      <p:sp>
        <p:nvSpPr>
          <p:cNvPr id="144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5688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E6AAF-BB34-47AB-9220-238F7ED2EAED}" type="slidenum">
              <a:rPr lang="es-ES_tradnl" altLang="es-MX"/>
              <a:pPr/>
              <a:t>15</a:t>
            </a:fld>
            <a:endParaRPr lang="es-ES_tradnl" altLang="es-MX"/>
          </a:p>
        </p:txBody>
      </p:sp>
      <p:sp>
        <p:nvSpPr>
          <p:cNvPr id="146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7774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50086-2A38-4F52-A979-7F2DA42FF6D2}" type="slidenum">
              <a:rPr lang="es-ES_tradnl" altLang="es-MX"/>
              <a:pPr/>
              <a:t>18</a:t>
            </a:fld>
            <a:endParaRPr lang="es-ES_tradnl" altLang="es-MX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907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00780-FF2A-45C2-8739-8B485A900BB1}" type="slidenum">
              <a:rPr lang="es-ES_tradnl" altLang="es-MX"/>
              <a:pPr/>
              <a:t>2</a:t>
            </a:fld>
            <a:endParaRPr lang="es-ES_tradnl" altLang="es-MX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3082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88B5-840F-4C0F-91AD-6944142ABF0E}" type="slidenum">
              <a:rPr lang="es-ES_tradnl" altLang="es-MX"/>
              <a:pPr/>
              <a:t>3</a:t>
            </a:fld>
            <a:endParaRPr lang="es-ES_tradnl" altLang="es-MX"/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933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60962-7554-4478-8972-85D199ECE198}" type="slidenum">
              <a:rPr lang="es-ES_tradnl" altLang="es-MX"/>
              <a:pPr/>
              <a:t>4</a:t>
            </a:fld>
            <a:endParaRPr lang="es-ES_tradnl" altLang="es-MX"/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7447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F67D2-49B1-4FEE-9A2C-A5F1FF4C33E5}" type="slidenum">
              <a:rPr lang="es-ES_tradnl" altLang="es-MX"/>
              <a:pPr/>
              <a:t>5</a:t>
            </a:fld>
            <a:endParaRPr lang="es-ES_tradnl" altLang="es-MX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9020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7F8C1-4DE8-4F12-9F0C-8FE4537466A1}" type="slidenum">
              <a:rPr lang="es-ES_tradnl" altLang="es-MX"/>
              <a:pPr/>
              <a:t>6</a:t>
            </a:fld>
            <a:endParaRPr lang="es-ES_tradnl" altLang="es-MX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679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6373F-7982-4834-8D9B-0278CB28475A}" type="slidenum">
              <a:rPr lang="es-ES_tradnl" altLang="es-MX"/>
              <a:pPr/>
              <a:t>7</a:t>
            </a:fld>
            <a:endParaRPr lang="es-ES_tradnl" altLang="es-MX"/>
          </a:p>
        </p:txBody>
      </p:sp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518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AE998-A7B2-4D24-9FCD-7022F01BF9AA}" type="slidenum">
              <a:rPr lang="es-ES_tradnl" altLang="es-MX"/>
              <a:pPr/>
              <a:t>9</a:t>
            </a:fld>
            <a:endParaRPr lang="es-ES_tradnl" altLang="es-MX"/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3746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0EA5E-8B6E-4699-ADBB-18FD31B626E9}" type="slidenum">
              <a:rPr lang="es-ES_tradnl" altLang="es-MX"/>
              <a:pPr/>
              <a:t>10</a:t>
            </a:fld>
            <a:endParaRPr lang="es-ES_tradnl" altLang="es-MX"/>
          </a:p>
        </p:txBody>
      </p:sp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620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CFFF25-E5B9-4028-A40F-27E64779567D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36101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31ADF0-D09B-4C92-B72D-81054F45856F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22710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687908-3DDC-4859-894D-69196A3C29B0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272736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C1F793-31E0-434D-877D-39A59586042C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933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62" y="3332132"/>
            <a:ext cx="3096344" cy="261714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2" y="3933056"/>
            <a:ext cx="2419469" cy="20162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45840" y="260648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Semana i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647" y="1762742"/>
            <a:ext cx="6384970" cy="153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Bases de datos</a:t>
            </a:r>
          </a:p>
          <a:p>
            <a:pPr>
              <a:lnSpc>
                <a:spcPct val="150000"/>
              </a:lnSpc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“Contribuye con tu comunidad y aprende a diseñar y desarrollar bases de datos”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62000" y="1772816"/>
            <a:ext cx="7772400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Llave o "Atributo Modificador“</a:t>
            </a:r>
          </a:p>
          <a:p>
            <a:pPr>
              <a:lnSpc>
                <a:spcPct val="150000"/>
              </a:lnSpc>
            </a:pPr>
            <a:r>
              <a:rPr lang="es-MX" altLang="es-MX" sz="800" dirty="0"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600" dirty="0">
                <a:latin typeface="Arial" pitchFamily="34" charset="0"/>
                <a:cs typeface="Times New Roman" pitchFamily="18" charset="0"/>
              </a:rPr>
            </a:b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Campo o atributo que identifica de manera única  a cada registro de una entidad. </a:t>
            </a:r>
          </a:p>
          <a:p>
            <a:pPr>
              <a:lnSpc>
                <a:spcPct val="150000"/>
              </a:lnSpc>
            </a:pPr>
            <a:endParaRPr lang="es-MX" altLang="es-MX" sz="1000" b="1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Entidad: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Alumno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Atributos: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Matrícula, Nombre, Dirección, Ciudad, Teléfono, Carrera.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Llave: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</a:t>
            </a:r>
            <a:r>
              <a:rPr lang="es-MX" altLang="es-MX" sz="2200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Matrícula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09174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762000" y="1871663"/>
            <a:ext cx="77724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</a:t>
            </a:r>
            <a:r>
              <a:rPr lang="es-MX" altLang="es-MX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Times New Roman" pitchFamily="18" charset="0"/>
            </a:endParaRP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Una asociación entre varias entidades. 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9273" name="Picture 9" descr="IMAGES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28988"/>
            <a:ext cx="7829550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899592" y="4744111"/>
            <a:ext cx="7344816" cy="121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(Generalización) </a:t>
            </a:r>
            <a:b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</a:br>
            <a:r>
              <a:rPr lang="es-MX" altLang="es-MX" sz="2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Libro prestado a Profesores 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885239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03288" y="1871663"/>
            <a:ext cx="76311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</a:t>
            </a:r>
            <a:r>
              <a:rPr lang="es-MX" altLang="es-MX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1200" dirty="0">
              <a:latin typeface="Arial" pitchFamily="34" charset="0"/>
              <a:cs typeface="Times New Roman" pitchFamily="18" charset="0"/>
            </a:endParaRPr>
          </a:p>
          <a:p>
            <a:endParaRPr lang="es-MX" altLang="es-MX" sz="12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el nombre que se da a la unión de 2 o más entidades.</a:t>
            </a:r>
            <a:endParaRPr lang="es-ES" altLang="es-MX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camino de una entidad hacia otra.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regla de negocios que une la información necesaria</a:t>
            </a:r>
            <a:endParaRPr lang="es-MX" altLang="es-MX" dirty="0">
              <a:solidFill>
                <a:schemeClr val="bg2">
                  <a:lumMod val="2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52635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" y="1700213"/>
            <a:ext cx="77724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 1 - 1</a:t>
            </a:r>
          </a:p>
          <a:p>
            <a:endParaRPr lang="es-MX" altLang="es-MX" sz="900" b="1" dirty="0">
              <a:solidFill>
                <a:srgbClr val="0000FF"/>
              </a:solidFill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Para cada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E1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, existe a lo más un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E2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que está asociada a ella y viceversa. 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1324" name="Picture 12" descr="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7724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257533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01774" y="1700808"/>
            <a:ext cx="7226969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 1- Muchos (1-N)</a:t>
            </a:r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r>
              <a:rPr lang="es-MX" altLang="es-MX" sz="9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Para cada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E1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puede haber uno o más registros asociados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E2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3328988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3372" name="Picture 12" descr="IMAGEC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3" y="3673475"/>
            <a:ext cx="7200900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1852493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0" y="1628800"/>
            <a:ext cx="7772400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Relaciones Muchos - Muchos (N-M) </a:t>
            </a:r>
            <a:br>
              <a:rPr lang="es-MX" altLang="es-MX" sz="2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</a:br>
            <a:br>
              <a:rPr lang="es-MX" altLang="es-MX" sz="9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</a:b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No hay restricción en el número de registros de un conjunto asociado con una entidad en la otra. 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3328988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295525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5421" name="Picture 13" descr="imageR7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4" y="3717032"/>
            <a:ext cx="7696200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295494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228600"/>
            <a:ext cx="7086600" cy="6096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s-ES_tradnl" altLang="es-MX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Ejemplo:  “ Diagrama Entidad-Relación ”</a:t>
            </a:r>
            <a:endParaRPr lang="es-ES_tradnl" altLang="es-MX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95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356711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043608" y="1379309"/>
            <a:ext cx="31023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estudiante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puede tomar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puede ser tomado por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estudiantes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es ofrecido en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salones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En 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salón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pueden ser ofrecidos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71239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 para el diseño de diagramas entidad-relación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898525" y="2136775"/>
            <a:ext cx="77057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Definir las 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entidades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Definir los 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atributos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para cada entidad.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Relacionar las entidades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 el verbo correspondiente.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Establecer la </a:t>
            </a:r>
            <a:r>
              <a:rPr lang="es-MX" altLang="es-MX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cardinalidad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la relación: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1-1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1-n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n-m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Símbolos gráficos usados en el Modelo Entidad - Relación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graphicFrame>
        <p:nvGraphicFramePr>
          <p:cNvPr id="208904" name="Group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88737"/>
              </p:ext>
            </p:extLst>
          </p:nvPr>
        </p:nvGraphicFramePr>
        <p:xfrm>
          <a:off x="838200" y="2193925"/>
          <a:ext cx="7772400" cy="3683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Concepto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Símbolo gráfico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921" name="Rectangle 25"/>
          <p:cNvSpPr>
            <a:spLocks noChangeArrowheads="1"/>
          </p:cNvSpPr>
          <p:nvPr/>
        </p:nvSpPr>
        <p:spPr bwMode="auto">
          <a:xfrm>
            <a:off x="5651500" y="3059113"/>
            <a:ext cx="1944688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1619250" y="305911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Entidad</a:t>
            </a: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1619250" y="40608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Relación</a:t>
            </a:r>
          </a:p>
        </p:txBody>
      </p:sp>
      <p:sp>
        <p:nvSpPr>
          <p:cNvPr id="208924" name="AutoShape 28"/>
          <p:cNvSpPr>
            <a:spLocks noChangeArrowheads="1"/>
          </p:cNvSpPr>
          <p:nvPr/>
        </p:nvSpPr>
        <p:spPr bwMode="auto">
          <a:xfrm>
            <a:off x="5795963" y="3932238"/>
            <a:ext cx="1584325" cy="827087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1692275" y="50847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Atributo</a:t>
            </a:r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5435600" y="5141913"/>
            <a:ext cx="2449513" cy="519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937720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7848600" cy="1219200"/>
          </a:xfrm>
          <a:noFill/>
          <a:ln/>
        </p:spPr>
        <p:txBody>
          <a:bodyPr/>
          <a:lstStyle/>
          <a:p>
            <a:pPr algn="ctr"/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Times New Roman" pitchFamily="18" charset="0"/>
              </a:rPr>
              <a:t>Ejercicio de construcción de un diagrama Entidad - Relación</a:t>
            </a:r>
            <a:endParaRPr lang="es-ES_tradnl" altLang="es-MX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838200" y="1900238"/>
            <a:ext cx="7694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En cada laboratorio hay varios científicos.  Y cada científico solo puede trabajar en un laboratorio. Cada científico tiene asignado a muchos asistentes; cada asistente trabaja para un solo científico. Los asistentes realizan experimentos. Hay experimentos que requieren de varios asistentes. Para cada experimento se registra un número de experimento, la fecha y la descripción textual del resultado. </a:t>
            </a:r>
          </a:p>
        </p:txBody>
      </p:sp>
    </p:spTree>
    <p:extLst>
      <p:ext uri="{BB962C8B-B14F-4D97-AF65-F5344CB8AC3E}">
        <p14:creationId xmlns:p14="http://schemas.microsoft.com/office/powerpoint/2010/main" val="2707176235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pic>
        <p:nvPicPr>
          <p:cNvPr id="6150" name="Picture 6" descr="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7"/>
            <a:ext cx="2095500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83568" y="1262104"/>
            <a:ext cx="5826794" cy="497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s-MX" altLang="es-MX" sz="1400" b="1" dirty="0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Base de Datos:</a:t>
            </a:r>
            <a:r>
              <a:rPr lang="es-MX" altLang="es-MX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 </a:t>
            </a:r>
            <a:r>
              <a:rPr lang="es-MX" altLang="es-MX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Colección integrada de datos almacenados en una computadora, organizados y arreglados de tal manera que puedan ser fácilmente accedidos y recuperados.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s-MX" altLang="es-MX" sz="8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Ejemplos de bases de datos:</a:t>
            </a:r>
            <a:r>
              <a:rPr lang="es-MX" altLang="es-MX" sz="2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s-MX" altLang="es-MX" sz="9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INEGI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IFE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Alumnos del TEC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2995473375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848600" cy="609600"/>
          </a:xfrm>
          <a:noFill/>
          <a:ln/>
        </p:spPr>
        <p:txBody>
          <a:bodyPr/>
          <a:lstStyle/>
          <a:p>
            <a:pPr algn="ctr"/>
            <a:r>
              <a:rPr lang="es-MX" altLang="es-MX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Diagrama Entidad - Relación</a:t>
            </a:r>
            <a:endParaRPr lang="es-ES_tradnl" altLang="es-MX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2098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51558" name="Picture 6" descr="IMAGEEO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200900" cy="55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6948488" y="5373688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878531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Access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003232" cy="4525963"/>
          </a:xfrm>
        </p:spPr>
        <p:txBody>
          <a:bodyPr>
            <a:normAutofit/>
          </a:bodyPr>
          <a:lstStyle/>
          <a:p>
            <a:pPr marL="400050" lvl="1" indent="0" algn="just">
              <a:lnSpc>
                <a:spcPct val="150000"/>
              </a:lnSpc>
              <a:buNone/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Microsoft Access es un </a:t>
            </a: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manejador/administrador de Bases de Datos</a:t>
            </a: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(DBMS), que nos brinda la facilidad de: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Bases de Datos.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tablas y relacionarlas.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formularios de entrada de datos para los archivos.</a:t>
            </a:r>
          </a:p>
        </p:txBody>
      </p:sp>
    </p:spTree>
    <p:extLst>
      <p:ext uri="{BB962C8B-B14F-4D97-AF65-F5344CB8AC3E}">
        <p14:creationId xmlns:p14="http://schemas.microsoft.com/office/powerpoint/2010/main" val="311533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01700" y="1844824"/>
            <a:ext cx="734218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  </a:t>
            </a:r>
            <a:r>
              <a:rPr lang="en-US" altLang="es-MX" sz="2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Entidad</a:t>
            </a:r>
            <a:r>
              <a:rPr lang="en-US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: 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Persona,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cosa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altLang="es-MX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138195" y="3920058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4141911" y="4424114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4141911" y="4928170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4141911" y="5432226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891630" y="530096"/>
            <a:ext cx="54886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MX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= Tabla/Archivo</a:t>
            </a:r>
            <a:endParaRPr lang="es-ES" altLang="es-MX" sz="4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2341711" y="3105318"/>
            <a:ext cx="46065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	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Objetos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Productos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Eventos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Ventas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Personas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Clientes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Lugares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Ciudades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buFontTx/>
              <a:buChar char="•"/>
            </a:pPr>
            <a:endParaRPr lang="es-E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8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459235" y="1556792"/>
            <a:ext cx="792919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  Tabla o a</a:t>
            </a:r>
            <a:r>
              <a:rPr lang="es-MX" altLang="es-MX" sz="25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rchivo de datos: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lugar donde fusionamos la información sobre cada tema o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entidad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Es un conjunto de registros.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2927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 dirty="0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 dirty="0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H="1">
            <a:off x="3419301" y="3884612"/>
            <a:ext cx="1585913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>
            <a:off x="5538614" y="3808412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224414" y="3808412"/>
            <a:ext cx="1227137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533726" y="3498850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Campos</a:t>
            </a:r>
          </a:p>
        </p:txBody>
      </p:sp>
      <p:graphicFrame>
        <p:nvGraphicFramePr>
          <p:cNvPr id="176137" name="Group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34619"/>
              </p:ext>
            </p:extLst>
          </p:nvPr>
        </p:nvGraphicFramePr>
        <p:xfrm>
          <a:off x="2782714" y="4137025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903114" y="5191125"/>
            <a:ext cx="1646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Registros</a:t>
            </a: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 flipV="1">
            <a:off x="2135014" y="4899025"/>
            <a:ext cx="64770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 flipV="1">
            <a:off x="2389014" y="5191125"/>
            <a:ext cx="3937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2135014" y="5588000"/>
            <a:ext cx="64770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>
            <a:off x="2352501" y="5470525"/>
            <a:ext cx="3937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91630" y="530096"/>
            <a:ext cx="54886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MX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= Tabla/Archivo</a:t>
            </a:r>
            <a:endParaRPr lang="es-ES" altLang="es-MX" sz="4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1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9256" y="4432300"/>
            <a:ext cx="8077200" cy="2425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es-MX" altLang="es-MX" sz="2800"/>
              <a:t>    </a:t>
            </a: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Matrícula	Nombre		Carrera		Teléfono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308367	Chávez M. Claudia	IMA 90		6-73-12-34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336699	Robledo J. Roberto	LCC 90		3-55-65-66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430287	González R. Rodrigo	LSCA 95	5-43-27-29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445609	Ramírez C. Karla	LSCA 95	8-02-67-89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H="1">
            <a:off x="2123256" y="3948113"/>
            <a:ext cx="22225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>
            <a:off x="4180656" y="4024313"/>
            <a:ext cx="698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5260156" y="4024313"/>
            <a:ext cx="596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5564956" y="3871913"/>
            <a:ext cx="2044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800" name="Group 8"/>
          <p:cNvGrpSpPr>
            <a:grpSpLocks/>
          </p:cNvGrpSpPr>
          <p:nvPr/>
        </p:nvGrpSpPr>
        <p:grpSpPr bwMode="auto">
          <a:xfrm>
            <a:off x="910406" y="4551363"/>
            <a:ext cx="7683500" cy="1892300"/>
            <a:chOff x="436" y="2836"/>
            <a:chExt cx="4840" cy="1192"/>
          </a:xfrm>
        </p:grpSpPr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444" y="2844"/>
              <a:ext cx="4824" cy="117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436" y="307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36" y="331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36" y="355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36" y="379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1344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3120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224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874268" y="3429000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>
                <a:solidFill>
                  <a:srgbClr val="333399"/>
                </a:solidFill>
                <a:latin typeface="Arial" pitchFamily="34" charset="0"/>
              </a:rPr>
              <a:t>Campos</a:t>
            </a:r>
          </a:p>
        </p:txBody>
      </p:sp>
      <p:sp>
        <p:nvSpPr>
          <p:cNvPr id="16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1898104" y="290736"/>
            <a:ext cx="54102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 = Campo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408582" y="3477444"/>
            <a:ext cx="2927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586556" y="1196752"/>
            <a:ext cx="80772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s-MX" altLang="es-MX" sz="2400" dirty="0"/>
              <a:t>   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Campo: </a:t>
            </a:r>
            <a:r>
              <a:rPr lang="es-MX" altLang="es-MX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la referencia a un tipo de información que se está almacenando en una base de datos. Ejemplos de campos pueden ser: el nombre de un alumno, su matrícula, su carrera, su teléfono y su dirección.                               </a:t>
            </a:r>
            <a:endParaRPr lang="es-MX" altLang="es-MX" sz="2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>
              <a:buFont typeface="Monotype Sorts" pitchFamily="2" charset="2"/>
              <a:buNone/>
            </a:pPr>
            <a:r>
              <a:rPr lang="es-MX" altLang="es-MX" sz="2400" dirty="0">
                <a:latin typeface="Arial" pitchFamily="34" charset="0"/>
              </a:rPr>
              <a:t> </a:t>
            </a:r>
            <a:r>
              <a:rPr lang="es-MX" altLang="es-MX" sz="20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6181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36135" cy="19446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sz="2400" dirty="0">
                <a:latin typeface="Arial" pitchFamily="34" charset="0"/>
              </a:rPr>
              <a:t>   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Llave o Campo Llave:</a:t>
            </a:r>
            <a:r>
              <a:rPr lang="es-MX" altLang="es-MX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</a:rPr>
              <a:t>Es un campo único que identifica a cada registro de una base de datos, nos sirve para hacer referencias rápidas a la tabla/archivo y para relacionarlo por medio de este con otras tablas.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907"/>
              </p:ext>
            </p:extLst>
          </p:nvPr>
        </p:nvGraphicFramePr>
        <p:xfrm>
          <a:off x="3358778" y="4108727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1131515" y="3984902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chemeClr val="accent1"/>
                </a:solidFill>
                <a:latin typeface="Arial" pitchFamily="34" charset="0"/>
              </a:rPr>
              <a:t>Campo llave</a:t>
            </a:r>
            <a:endParaRPr lang="es-ES" altLang="es-MX" sz="2000" b="1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2279278" y="4327802"/>
            <a:ext cx="930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1342653" y="5051702"/>
            <a:ext cx="1646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latin typeface="Arial" pitchFamily="34" charset="0"/>
              </a:rPr>
              <a:t>Registros</a:t>
            </a:r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2574553" y="4759602"/>
            <a:ext cx="64770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 flipV="1">
            <a:off x="2828553" y="5051702"/>
            <a:ext cx="3937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>
            <a:off x="2574553" y="5448577"/>
            <a:ext cx="64770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2792040" y="5331102"/>
            <a:ext cx="3937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 flipH="1">
            <a:off x="3935040" y="3776939"/>
            <a:ext cx="1585913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>
            <a:off x="6054353" y="3700739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8" name="Line 38"/>
          <p:cNvSpPr>
            <a:spLocks noChangeShapeType="1"/>
          </p:cNvSpPr>
          <p:nvPr/>
        </p:nvSpPr>
        <p:spPr bwMode="auto">
          <a:xfrm>
            <a:off x="6740153" y="3700739"/>
            <a:ext cx="1227137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9" name="Text Box 39"/>
          <p:cNvSpPr txBox="1">
            <a:spLocks noChangeArrowheads="1"/>
          </p:cNvSpPr>
          <p:nvPr/>
        </p:nvSpPr>
        <p:spPr bwMode="auto">
          <a:xfrm>
            <a:off x="5049465" y="3391177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latin typeface="Arial" pitchFamily="34" charset="0"/>
              </a:rPr>
              <a:t>Campos</a:t>
            </a:r>
          </a:p>
        </p:txBody>
      </p:sp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775915" y="3284984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b="1" dirty="0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 dirty="0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84361" name="Rectangle 41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120062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 llave = Campo llave</a:t>
            </a:r>
          </a:p>
        </p:txBody>
      </p:sp>
    </p:spTree>
    <p:extLst>
      <p:ext uri="{BB962C8B-B14F-4D97-AF65-F5344CB8AC3E}">
        <p14:creationId xmlns:p14="http://schemas.microsoft.com/office/powerpoint/2010/main" val="3833973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312" y="1268760"/>
            <a:ext cx="8137152" cy="237626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sz="2100" b="1" dirty="0">
                <a:solidFill>
                  <a:schemeClr val="accent1"/>
                </a:solidFill>
                <a:latin typeface="Arial" pitchFamily="34" charset="0"/>
              </a:rPr>
              <a:t>      </a:t>
            </a:r>
            <a:r>
              <a:rPr lang="es-MX" altLang="es-MX" sz="3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Registro:</a:t>
            </a:r>
            <a:r>
              <a:rPr lang="es-MX" altLang="es-MX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</a:rPr>
              <a:t>Es un conjunto de campos que pertenecen a una persona cosa o evento. Es un renglón de información dentro de una tabla o archivo. Se refiere a toda la información de un elemento que se está almacenando en la base de datos. Por ejemplo: la matrícula, el nombre y la carrera de un alumno en particular.</a:t>
            </a:r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7435850" y="4518025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H="1">
            <a:off x="6438900" y="4518025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6438900" y="50228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6438900" y="55054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 flipH="1">
            <a:off x="6438900" y="58864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9" name="Rectangle 19"/>
          <p:cNvSpPr>
            <a:spLocks noGrp="1" noChangeArrowheads="1"/>
          </p:cNvSpPr>
          <p:nvPr>
            <p:ph type="title"/>
          </p:nvPr>
        </p:nvSpPr>
        <p:spPr>
          <a:xfrm>
            <a:off x="1022350" y="44624"/>
            <a:ext cx="7294563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s-MX" altLang="es-MX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</a:p>
        </p:txBody>
      </p:sp>
      <p:graphicFrame>
        <p:nvGraphicFramePr>
          <p:cNvPr id="163861" name="Group 21"/>
          <p:cNvGraphicFramePr>
            <a:graphicFrameLocks noGrp="1"/>
          </p:cNvGraphicFramePr>
          <p:nvPr/>
        </p:nvGraphicFramePr>
        <p:xfrm>
          <a:off x="1042988" y="3894138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7442200" y="5011738"/>
            <a:ext cx="170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Registros</a:t>
            </a:r>
            <a:endParaRPr lang="es-ES" altLang="es-MX" sz="2000" b="1">
              <a:solidFill>
                <a:srgbClr val="3333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7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Relacionar Tablas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640" y="2060848"/>
            <a:ext cx="4562475" cy="3456384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Font typeface="Monotype Sorts" pitchFamily="2" charset="2"/>
              <a:buNone/>
            </a:pPr>
            <a:r>
              <a:rPr lang="es-ES_tradnl" altLang="es-MX" sz="2800" b="1" dirty="0">
                <a:solidFill>
                  <a:schemeClr val="accent6">
                    <a:lumMod val="75000"/>
                  </a:schemeClr>
                </a:solidFill>
              </a:rPr>
              <a:t>Relacionar tablas significa: </a:t>
            </a:r>
            <a:r>
              <a:rPr lang="es-ES_tradnl" altLang="es-MX" sz="2800" dirty="0">
                <a:solidFill>
                  <a:schemeClr val="bg2">
                    <a:lumMod val="25000"/>
                  </a:schemeClr>
                </a:solidFill>
              </a:rPr>
              <a:t>establecer relación entre uno o varios campos de diferentes tablas, los campos preferentemente deben ser campos llave.</a:t>
            </a:r>
          </a:p>
        </p:txBody>
      </p:sp>
      <p:graphicFrame>
        <p:nvGraphicFramePr>
          <p:cNvPr id="166916" name="Object 4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675194131"/>
              </p:ext>
            </p:extLst>
          </p:nvPr>
        </p:nvGraphicFramePr>
        <p:xfrm>
          <a:off x="6516216" y="1916832"/>
          <a:ext cx="1373188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3" imgW="1295640" imgH="3934080" progId="MS_ClipArt_Gallery.2">
                  <p:embed/>
                </p:oleObj>
              </mc:Choice>
              <mc:Fallback>
                <p:oleObj name="Clip" r:id="rId3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916832"/>
                        <a:ext cx="1373188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42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00200"/>
            <a:ext cx="802005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</a:rPr>
              <a:t>Ejemplo de entidades relacionadas de una base de datos de alumnos:</a:t>
            </a:r>
            <a:endParaRPr lang="es-MX" altLang="es-MX" sz="2200" dirty="0">
              <a:latin typeface="Arial" pitchFamily="34" charset="0"/>
            </a:endParaRPr>
          </a:p>
          <a:p>
            <a:pPr>
              <a:spcBef>
                <a:spcPts val="24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s-MX" altLang="es-MX" sz="2400" dirty="0"/>
              <a:t> 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Alumnos	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Calificaciones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Materias</a:t>
            </a:r>
          </a:p>
          <a:p>
            <a:pPr>
              <a:spcAft>
                <a:spcPct val="50000"/>
              </a:spcAft>
              <a:buFont typeface="Monotype Sorts" pitchFamily="2" charset="2"/>
              <a:buNone/>
            </a:pPr>
            <a:endParaRPr lang="es-MX" altLang="es-MX" sz="1600" b="1" dirty="0"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Matrícula</a:t>
            </a:r>
            <a:r>
              <a:rPr lang="es-MX" altLang="es-MX" sz="2400" dirty="0">
                <a:latin typeface="Arial" pitchFamily="34" charset="0"/>
              </a:rPr>
              <a:t>		   </a:t>
            </a:r>
            <a:r>
              <a:rPr lang="es-MX" altLang="es-MX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Clav_Mat</a:t>
            </a:r>
            <a:r>
              <a:rPr lang="es-MX" altLang="es-MX" sz="2400" b="1" dirty="0">
                <a:latin typeface="Arial" pitchFamily="34" charset="0"/>
              </a:rPr>
              <a:t>  </a:t>
            </a:r>
            <a:r>
              <a:rPr lang="es-MX" altLang="es-MX" sz="2400" dirty="0">
                <a:latin typeface="Arial" pitchFamily="34" charset="0"/>
              </a:rPr>
              <a:t>        	</a:t>
            </a:r>
            <a:r>
              <a:rPr lang="es-MX" altLang="es-MX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Clave_Materia</a:t>
            </a:r>
            <a:endParaRPr lang="es-MX" altLang="es-MX" sz="2400" b="1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Nombre</a:t>
            </a:r>
            <a:r>
              <a:rPr lang="es-MX" altLang="es-MX" sz="2400" dirty="0">
                <a:latin typeface="Arial" pitchFamily="34" charset="0"/>
              </a:rPr>
              <a:t>		  </a:t>
            </a:r>
            <a:r>
              <a:rPr lang="es-MX" altLang="es-MX" sz="2400" b="1" dirty="0">
                <a:latin typeface="Arial" pitchFamily="34" charset="0"/>
              </a:rPr>
              <a:t> </a:t>
            </a:r>
            <a:r>
              <a:rPr lang="es-MX" altLang="es-MX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Matrícula</a:t>
            </a:r>
            <a:r>
              <a:rPr lang="es-MX" altLang="es-MX" sz="2400" dirty="0">
                <a:latin typeface="Arial" pitchFamily="34" charset="0"/>
              </a:rPr>
              <a:t>		</a:t>
            </a:r>
            <a:r>
              <a:rPr lang="es-MX" altLang="es-MX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Nombre_Materia</a:t>
            </a:r>
            <a:endParaRPr lang="es-MX" alt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Dirección		   Calificación		Profesor</a:t>
            </a: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Teléfono		   Faltas		Plan</a:t>
            </a: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Carrera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990600" y="3600450"/>
            <a:ext cx="16764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5943600" y="3600450"/>
            <a:ext cx="26670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581400" y="3636963"/>
            <a:ext cx="19050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2667000" y="3919537"/>
            <a:ext cx="914400" cy="384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 flipV="1">
            <a:off x="5219697" y="3916360"/>
            <a:ext cx="864470" cy="31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Relacionar Tablas</a:t>
            </a:r>
          </a:p>
        </p:txBody>
      </p:sp>
    </p:spTree>
    <p:extLst>
      <p:ext uri="{BB962C8B-B14F-4D97-AF65-F5344CB8AC3E}">
        <p14:creationId xmlns:p14="http://schemas.microsoft.com/office/powerpoint/2010/main" val="270225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87395" name="Picture 3" descr="cono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7" y="838200"/>
            <a:ext cx="3352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39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049463"/>
            <a:ext cx="5207496" cy="28194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ONVERSIÓN DIAGRAMA 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NTIDAD-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ELACIÓN A 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ABLAS</a:t>
            </a:r>
          </a:p>
        </p:txBody>
      </p:sp>
    </p:spTree>
    <p:extLst>
      <p:ext uri="{BB962C8B-B14F-4D97-AF65-F5344CB8AC3E}">
        <p14:creationId xmlns:p14="http://schemas.microsoft.com/office/powerpoint/2010/main" val="2798783703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085800" y="1515556"/>
            <a:ext cx="70866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32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Elementos de una Base de datos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3200" dirty="0">
                <a:cs typeface="Times New Roman" pitchFamily="18" charset="0"/>
              </a:rPr>
              <a:t> </a:t>
            </a: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Usuarios </a:t>
            </a:r>
          </a:p>
        </p:txBody>
      </p:sp>
      <p:pic>
        <p:nvPicPr>
          <p:cNvPr id="122889" name="Picture 9" descr="Almacen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80981"/>
            <a:ext cx="2706687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973132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42875" y="206375"/>
            <a:ext cx="9001125" cy="639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1 - N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522538" y="2871788"/>
            <a:ext cx="1066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290763" y="25479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1916113" y="2547938"/>
            <a:ext cx="3762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468313" y="240347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RFC_Cliente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468313" y="2403475"/>
            <a:ext cx="144780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49288" y="2906713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1860550" y="3051175"/>
            <a:ext cx="431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636588" y="33940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Dirección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504825" y="2905125"/>
            <a:ext cx="1371600" cy="312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29" name="Oval 13"/>
          <p:cNvSpPr>
            <a:spLocks noChangeArrowheads="1"/>
          </p:cNvSpPr>
          <p:nvPr/>
        </p:nvSpPr>
        <p:spPr bwMode="auto">
          <a:xfrm>
            <a:off x="504825" y="3360738"/>
            <a:ext cx="13716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30" name="AutoShape 14"/>
          <p:cNvSpPr>
            <a:spLocks noChangeArrowheads="1"/>
          </p:cNvSpPr>
          <p:nvPr/>
        </p:nvSpPr>
        <p:spPr bwMode="auto">
          <a:xfrm>
            <a:off x="4164013" y="2492375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4254500" y="292258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600" b="1">
                <a:latin typeface="Arial" pitchFamily="34" charset="0"/>
              </a:rPr>
              <a:t>Radica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32" name="Text Box 16"/>
          <p:cNvSpPr txBox="1">
            <a:spLocks noChangeArrowheads="1"/>
          </p:cNvSpPr>
          <p:nvPr/>
        </p:nvSpPr>
        <p:spPr bwMode="auto">
          <a:xfrm>
            <a:off x="5689600" y="2884488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Ciudades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7061200" y="311308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7289800" y="287178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5" name="Oval 19"/>
          <p:cNvSpPr>
            <a:spLocks noChangeArrowheads="1"/>
          </p:cNvSpPr>
          <p:nvPr/>
        </p:nvSpPr>
        <p:spPr bwMode="auto">
          <a:xfrm>
            <a:off x="7518400" y="2636838"/>
            <a:ext cx="1219200" cy="38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MX" altLang="es-MX" sz="1600" b="1">
                <a:latin typeface="Arial" pitchFamily="34" charset="0"/>
              </a:rPr>
              <a:t>ID_Ciudad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36" name="Oval 20"/>
          <p:cNvSpPr>
            <a:spLocks noChangeArrowheads="1"/>
          </p:cNvSpPr>
          <p:nvPr/>
        </p:nvSpPr>
        <p:spPr bwMode="auto">
          <a:xfrm>
            <a:off x="7518400" y="3124200"/>
            <a:ext cx="1219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>
            <a:off x="7289800" y="333851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8" name="Line 22"/>
          <p:cNvSpPr>
            <a:spLocks noChangeShapeType="1"/>
          </p:cNvSpPr>
          <p:nvPr/>
        </p:nvSpPr>
        <p:spPr bwMode="auto">
          <a:xfrm>
            <a:off x="7289800" y="2887663"/>
            <a:ext cx="1588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5387975" y="2997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3567113" y="30210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1860550" y="3554413"/>
            <a:ext cx="431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2292350" y="30686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>
            <a:off x="3589338" y="3068638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5172075" y="3068638"/>
            <a:ext cx="51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5" name="Text Box 29"/>
          <p:cNvSpPr txBox="1">
            <a:spLocks noChangeArrowheads="1"/>
          </p:cNvSpPr>
          <p:nvPr/>
        </p:nvSpPr>
        <p:spPr bwMode="auto">
          <a:xfrm>
            <a:off x="734219" y="4221088"/>
            <a:ext cx="7850187" cy="14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cliente (1) radica en una ciudad (1)</a:t>
            </a:r>
          </a:p>
          <a:p>
            <a:pPr algn="ctr">
              <a:lnSpc>
                <a:spcPct val="200000"/>
              </a:lnSpc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ciudad (1) pueden radicar varios clientes (n).</a:t>
            </a:r>
          </a:p>
        </p:txBody>
      </p:sp>
    </p:spTree>
    <p:extLst>
      <p:ext uri="{BB962C8B-B14F-4D97-AF65-F5344CB8AC3E}">
        <p14:creationId xmlns:p14="http://schemas.microsoft.com/office/powerpoint/2010/main" val="265767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107950" y="0"/>
            <a:ext cx="8856663" cy="6469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88913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1 - N</a:t>
            </a:r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>
            <p:ph sz="half" idx="1"/>
          </p:nvPr>
        </p:nvGraphicFramePr>
        <p:xfrm>
          <a:off x="492125" y="1681163"/>
          <a:ext cx="4094163" cy="155448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Dirección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AKTSL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Andreas Katsulas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Chesapeak Bay North 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MTTNI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Mario Tantini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Calle de la Trattoria 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PJHNS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Peter Johanssen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Auschitz #642-b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RLSTK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Roland Sternback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Smetran Lake 390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9470" name="Group 30"/>
          <p:cNvGraphicFramePr>
            <a:graphicFrameLocks noGrp="1"/>
          </p:cNvGraphicFramePr>
          <p:nvPr>
            <p:ph sz="quarter" idx="2"/>
          </p:nvPr>
        </p:nvGraphicFramePr>
        <p:xfrm>
          <a:off x="6972300" y="1539875"/>
          <a:ext cx="1716088" cy="1828800"/>
        </p:xfrm>
        <a:graphic>
          <a:graphicData uri="http://schemas.openxmlformats.org/drawingml/2006/table">
            <a:tbl>
              <a:tblPr/>
              <a:tblGrid>
                <a:gridCol w="77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Barcelona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Berlín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Londres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Madrid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París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395288" y="1338263"/>
            <a:ext cx="1954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CLIENTES</a:t>
            </a:r>
          </a:p>
        </p:txBody>
      </p:sp>
      <p:sp>
        <p:nvSpPr>
          <p:cNvPr id="189494" name="Text Box 54"/>
          <p:cNvSpPr txBox="1">
            <a:spLocks noChangeArrowheads="1"/>
          </p:cNvSpPr>
          <p:nvPr/>
        </p:nvSpPr>
        <p:spPr bwMode="auto">
          <a:xfrm>
            <a:off x="6900863" y="1196975"/>
            <a:ext cx="142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CIUDADES</a:t>
            </a:r>
          </a:p>
        </p:txBody>
      </p:sp>
      <p:sp>
        <p:nvSpPr>
          <p:cNvPr id="189495" name="Line 55"/>
          <p:cNvSpPr>
            <a:spLocks noChangeShapeType="1"/>
          </p:cNvSpPr>
          <p:nvPr/>
        </p:nvSpPr>
        <p:spPr bwMode="auto">
          <a:xfrm flipH="1">
            <a:off x="5172075" y="240982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496" name="Text Box 56"/>
          <p:cNvSpPr txBox="1">
            <a:spLocks noChangeArrowheads="1"/>
          </p:cNvSpPr>
          <p:nvPr/>
        </p:nvSpPr>
        <p:spPr bwMode="auto">
          <a:xfrm>
            <a:off x="6540500" y="22288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4778375" y="2228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graphicFrame>
        <p:nvGraphicFramePr>
          <p:cNvPr id="189498" name="Group 58"/>
          <p:cNvGraphicFramePr>
            <a:graphicFrameLocks noGrp="1"/>
          </p:cNvGraphicFramePr>
          <p:nvPr>
            <p:ph sz="quarter" idx="3"/>
          </p:nvPr>
        </p:nvGraphicFramePr>
        <p:xfrm>
          <a:off x="539750" y="4943475"/>
          <a:ext cx="4752975" cy="155448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Dirección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AKTSL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Andreas Katsulas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Chesapeak Bay North 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MTTNI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Mario Tantini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Calle de la Trattoria 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PJHNS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Peter Johanssen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Auschitz #642-b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RLSTK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Roland Sternback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Smetran Lake 390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530" name="Text Box 90"/>
          <p:cNvSpPr txBox="1">
            <a:spLocks noChangeArrowheads="1"/>
          </p:cNvSpPr>
          <p:nvPr/>
        </p:nvSpPr>
        <p:spPr bwMode="auto">
          <a:xfrm>
            <a:off x="539750" y="4532313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CLIENTES</a:t>
            </a:r>
          </a:p>
        </p:txBody>
      </p:sp>
      <p:graphicFrame>
        <p:nvGraphicFramePr>
          <p:cNvPr id="189531" name="Group 91"/>
          <p:cNvGraphicFramePr>
            <a:graphicFrameLocks noGrp="1"/>
          </p:cNvGraphicFramePr>
          <p:nvPr/>
        </p:nvGraphicFramePr>
        <p:xfrm>
          <a:off x="6948488" y="4848225"/>
          <a:ext cx="1716087" cy="1828800"/>
        </p:xfrm>
        <a:graphic>
          <a:graphicData uri="http://schemas.openxmlformats.org/drawingml/2006/table">
            <a:tbl>
              <a:tblPr/>
              <a:tblGrid>
                <a:gridCol w="77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Barcelona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Berlín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Londres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Madrid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París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554" name="Text Box 114"/>
          <p:cNvSpPr txBox="1">
            <a:spLocks noChangeArrowheads="1"/>
          </p:cNvSpPr>
          <p:nvPr/>
        </p:nvSpPr>
        <p:spPr bwMode="auto">
          <a:xfrm>
            <a:off x="7239000" y="4365625"/>
            <a:ext cx="142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CIUDADES</a:t>
            </a:r>
          </a:p>
        </p:txBody>
      </p:sp>
      <p:sp>
        <p:nvSpPr>
          <p:cNvPr id="189555" name="Line 115"/>
          <p:cNvSpPr>
            <a:spLocks noChangeShapeType="1"/>
          </p:cNvSpPr>
          <p:nvPr/>
        </p:nvSpPr>
        <p:spPr bwMode="auto">
          <a:xfrm flipV="1">
            <a:off x="7296150" y="4652963"/>
            <a:ext cx="0" cy="17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6" name="Line 116"/>
          <p:cNvSpPr>
            <a:spLocks noChangeShapeType="1"/>
          </p:cNvSpPr>
          <p:nvPr/>
        </p:nvSpPr>
        <p:spPr bwMode="auto">
          <a:xfrm>
            <a:off x="4943475" y="4668838"/>
            <a:ext cx="2352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7" name="Line 117"/>
          <p:cNvSpPr>
            <a:spLocks noChangeShapeType="1"/>
          </p:cNvSpPr>
          <p:nvPr/>
        </p:nvSpPr>
        <p:spPr bwMode="auto">
          <a:xfrm>
            <a:off x="4943475" y="4668838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8" name="Text Box 118"/>
          <p:cNvSpPr txBox="1">
            <a:spLocks noChangeArrowheads="1"/>
          </p:cNvSpPr>
          <p:nvPr/>
        </p:nvSpPr>
        <p:spPr bwMode="auto">
          <a:xfrm>
            <a:off x="4572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89559" name="Text Box 119"/>
          <p:cNvSpPr txBox="1">
            <a:spLocks noChangeArrowheads="1"/>
          </p:cNvSpPr>
          <p:nvPr/>
        </p:nvSpPr>
        <p:spPr bwMode="auto">
          <a:xfrm>
            <a:off x="395288" y="3444875"/>
            <a:ext cx="8431212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1-N: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El campo llave de la tabla con relación 1 se copia en la tabla con la relación N. En este caso, el campo llave </a:t>
            </a:r>
            <a:r>
              <a:rPr lang="es-MX" altLang="es-MX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ID_Ciudad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de la tabla con relación 1 de CIUDADES (1) se copia en la tabla con relación N de CLIENTES (N) para poder relacionar ambas tablas.</a:t>
            </a:r>
          </a:p>
        </p:txBody>
      </p:sp>
      <p:sp>
        <p:nvSpPr>
          <p:cNvPr id="189560" name="Text Box 120"/>
          <p:cNvSpPr txBox="1">
            <a:spLocks noChangeArrowheads="1"/>
          </p:cNvSpPr>
          <p:nvPr/>
        </p:nvSpPr>
        <p:spPr bwMode="auto">
          <a:xfrm>
            <a:off x="6948488" y="43878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24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42875" y="206375"/>
            <a:ext cx="9001125" cy="639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763713" y="2149624"/>
            <a:ext cx="1768475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803400" y="2225824"/>
            <a:ext cx="1728788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RFC_Cliente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Nombre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Dirección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Teléfono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ID_Ciudad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763713" y="1844824"/>
            <a:ext cx="176847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2100263" y="1844824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5897563" y="2384574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5897563" y="2079774"/>
            <a:ext cx="1524000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5926138" y="2079774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Ciudades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957888" y="2460774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ID_Ciudad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Nombre</a:t>
            </a:r>
            <a:endParaRPr lang="es-ES" altLang="es-MX" sz="1800">
              <a:latin typeface="Arial" pitchFamily="34" charset="0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V="1">
            <a:off x="3532188" y="2619524"/>
            <a:ext cx="2365375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3492500" y="310212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935039" y="4148286"/>
            <a:ext cx="75974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cliente (1) radica en una ciudad (1)</a:t>
            </a:r>
          </a:p>
          <a:p>
            <a:pPr algn="ctr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ciudad (1) pueden radicar varios clientes (n).</a:t>
            </a: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677416" y="5448765"/>
            <a:ext cx="7855024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1-N: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campo llave de la tabla con relación 1 se copia en la tabla con la relación N. En este caso, el campo llave </a:t>
            </a:r>
            <a:r>
              <a:rPr lang="es-MX" altLang="es-MX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ID_Ciudad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de la tabla de CIUDADES (1) se copia en la tabla de CLIENTES (N) para poder relacionar ambas tablas.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5567363" y="2371874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7876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1 - N</a:t>
            </a:r>
          </a:p>
        </p:txBody>
      </p:sp>
    </p:spTree>
    <p:extLst>
      <p:ext uri="{BB962C8B-B14F-4D97-AF65-F5344CB8AC3E}">
        <p14:creationId xmlns:p14="http://schemas.microsoft.com/office/powerpoint/2010/main" val="116061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42875" y="260350"/>
            <a:ext cx="9001125" cy="6386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N - M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28863" y="3071813"/>
            <a:ext cx="11430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Facturas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136775" y="28225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1908175" y="28225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323850" y="267017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ID_Factura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323850" y="2657475"/>
            <a:ext cx="1584325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468313" y="310991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RFC_Cliente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1908175" y="3254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541338" y="35179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Fecha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1908175" y="36861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513263" y="215423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Cantidad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05" name="AutoShape 17"/>
          <p:cNvSpPr>
            <a:spLocks noChangeArrowheads="1"/>
          </p:cNvSpPr>
          <p:nvPr/>
        </p:nvSpPr>
        <p:spPr bwMode="auto">
          <a:xfrm>
            <a:off x="3995738" y="2663825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3995738" y="308768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600" b="1">
                <a:latin typeface="Arial" pitchFamily="34" charset="0"/>
              </a:rPr>
              <a:t>Registrar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5580063" y="3073400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Productos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3471863" y="28940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221288" y="294322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M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10" name="Oval 22"/>
          <p:cNvSpPr>
            <a:spLocks noChangeArrowheads="1"/>
          </p:cNvSpPr>
          <p:nvPr/>
        </p:nvSpPr>
        <p:spPr bwMode="auto">
          <a:xfrm>
            <a:off x="323850" y="30813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2" name="Oval 24"/>
          <p:cNvSpPr>
            <a:spLocks noChangeArrowheads="1"/>
          </p:cNvSpPr>
          <p:nvPr/>
        </p:nvSpPr>
        <p:spPr bwMode="auto">
          <a:xfrm>
            <a:off x="323850" y="3509963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3" name="Oval 25"/>
          <p:cNvSpPr>
            <a:spLocks noChangeArrowheads="1"/>
          </p:cNvSpPr>
          <p:nvPr/>
        </p:nvSpPr>
        <p:spPr bwMode="auto">
          <a:xfrm>
            <a:off x="4284663" y="21415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4" name="Line 26"/>
          <p:cNvSpPr>
            <a:spLocks noChangeShapeType="1"/>
          </p:cNvSpPr>
          <p:nvPr/>
        </p:nvSpPr>
        <p:spPr bwMode="auto">
          <a:xfrm>
            <a:off x="2124075" y="3271838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 flipH="1">
            <a:off x="7126288" y="2822575"/>
            <a:ext cx="12700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6" name="Line 28"/>
          <p:cNvSpPr>
            <a:spLocks noChangeShapeType="1"/>
          </p:cNvSpPr>
          <p:nvPr/>
        </p:nvSpPr>
        <p:spPr bwMode="auto">
          <a:xfrm>
            <a:off x="7138988" y="28225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7426325" y="26098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ID_Producto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91518" name="Oval 30"/>
          <p:cNvSpPr>
            <a:spLocks noChangeArrowheads="1"/>
          </p:cNvSpPr>
          <p:nvPr/>
        </p:nvSpPr>
        <p:spPr bwMode="auto">
          <a:xfrm>
            <a:off x="7364413" y="2609850"/>
            <a:ext cx="15843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7508875" y="310991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7138988" y="3254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7507288" y="3517900"/>
            <a:ext cx="1360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Precio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7138988" y="36861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3" name="Oval 35"/>
          <p:cNvSpPr>
            <a:spLocks noChangeArrowheads="1"/>
          </p:cNvSpPr>
          <p:nvPr/>
        </p:nvSpPr>
        <p:spPr bwMode="auto">
          <a:xfrm>
            <a:off x="7364413" y="30813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24" name="Oval 36"/>
          <p:cNvSpPr>
            <a:spLocks noChangeArrowheads="1"/>
          </p:cNvSpPr>
          <p:nvPr/>
        </p:nvSpPr>
        <p:spPr bwMode="auto">
          <a:xfrm>
            <a:off x="7364413" y="3509963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>
            <a:off x="6934200" y="3251200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 flipH="1">
            <a:off x="3471863" y="3230563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 flipH="1">
            <a:off x="5046663" y="32305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395288" y="4365625"/>
            <a:ext cx="862488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factura (1) puedes registrar varios productos (n)</a:t>
            </a:r>
          </a:p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producto (1) puede ser registrado en varias facturas (n)</a:t>
            </a:r>
          </a:p>
        </p:txBody>
      </p:sp>
      <p:sp>
        <p:nvSpPr>
          <p:cNvPr id="191529" name="Line 41"/>
          <p:cNvSpPr>
            <a:spLocks noChangeShapeType="1"/>
          </p:cNvSpPr>
          <p:nvPr/>
        </p:nvSpPr>
        <p:spPr bwMode="auto">
          <a:xfrm flipV="1">
            <a:off x="4716463" y="2459038"/>
            <a:ext cx="3460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46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87338" y="236538"/>
            <a:ext cx="8856662" cy="6469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617701"/>
              </p:ext>
            </p:extLst>
          </p:nvPr>
        </p:nvGraphicFramePr>
        <p:xfrm>
          <a:off x="6229350" y="3562499"/>
          <a:ext cx="2374900" cy="159289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Precio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Té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$25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Pez 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$150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Queso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Algas 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5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69043"/>
              </p:ext>
            </p:extLst>
          </p:nvPr>
        </p:nvGraphicFramePr>
        <p:xfrm>
          <a:off x="612775" y="3495824"/>
          <a:ext cx="2519363" cy="10058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Factura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30-Ene-03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ANTMD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03-Feb-03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MSLCT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2650" name="Group 1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3864825"/>
              </p:ext>
            </p:extLst>
          </p:nvPr>
        </p:nvGraphicFramePr>
        <p:xfrm>
          <a:off x="3421063" y="4129236"/>
          <a:ext cx="2519362" cy="18288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Factura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Cantidad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P4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1 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P3 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638" name="Text Box 126"/>
          <p:cNvSpPr txBox="1">
            <a:spLocks noChangeArrowheads="1"/>
          </p:cNvSpPr>
          <p:nvPr/>
        </p:nvSpPr>
        <p:spPr bwMode="auto">
          <a:xfrm>
            <a:off x="1187450" y="2852886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FACTURAS</a:t>
            </a:r>
          </a:p>
        </p:txBody>
      </p:sp>
      <p:sp>
        <p:nvSpPr>
          <p:cNvPr id="192639" name="Text Box 127"/>
          <p:cNvSpPr txBox="1">
            <a:spLocks noChangeArrowheads="1"/>
          </p:cNvSpPr>
          <p:nvPr/>
        </p:nvSpPr>
        <p:spPr bwMode="auto">
          <a:xfrm>
            <a:off x="6443663" y="2876699"/>
            <a:ext cx="1954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PRODUCTOS</a:t>
            </a:r>
          </a:p>
        </p:txBody>
      </p:sp>
      <p:sp>
        <p:nvSpPr>
          <p:cNvPr id="192641" name="Line 129"/>
          <p:cNvSpPr>
            <a:spLocks noChangeShapeType="1"/>
          </p:cNvSpPr>
          <p:nvPr/>
        </p:nvSpPr>
        <p:spPr bwMode="auto">
          <a:xfrm flipV="1">
            <a:off x="900113" y="3322786"/>
            <a:ext cx="0" cy="173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2" name="Line 130"/>
          <p:cNvSpPr>
            <a:spLocks noChangeShapeType="1"/>
          </p:cNvSpPr>
          <p:nvPr/>
        </p:nvSpPr>
        <p:spPr bwMode="auto">
          <a:xfrm>
            <a:off x="900113" y="3310086"/>
            <a:ext cx="295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3" name="Line 131"/>
          <p:cNvSpPr>
            <a:spLocks noChangeShapeType="1"/>
          </p:cNvSpPr>
          <p:nvPr/>
        </p:nvSpPr>
        <p:spPr bwMode="auto">
          <a:xfrm>
            <a:off x="3852863" y="3310086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4" name="Line 132"/>
          <p:cNvSpPr>
            <a:spLocks noChangeShapeType="1"/>
          </p:cNvSpPr>
          <p:nvPr/>
        </p:nvSpPr>
        <p:spPr bwMode="auto">
          <a:xfrm flipV="1">
            <a:off x="6659563" y="3337074"/>
            <a:ext cx="0" cy="17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5" name="Line 133"/>
          <p:cNvSpPr>
            <a:spLocks noChangeShapeType="1"/>
          </p:cNvSpPr>
          <p:nvPr/>
        </p:nvSpPr>
        <p:spPr bwMode="auto">
          <a:xfrm>
            <a:off x="4645025" y="3352949"/>
            <a:ext cx="2014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6" name="Line 134"/>
          <p:cNvSpPr>
            <a:spLocks noChangeShapeType="1"/>
          </p:cNvSpPr>
          <p:nvPr/>
        </p:nvSpPr>
        <p:spPr bwMode="auto">
          <a:xfrm>
            <a:off x="4645025" y="3324374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7" name="Text Box 135"/>
          <p:cNvSpPr txBox="1">
            <a:spLocks noChangeArrowheads="1"/>
          </p:cNvSpPr>
          <p:nvPr/>
        </p:nvSpPr>
        <p:spPr bwMode="auto">
          <a:xfrm>
            <a:off x="3348038" y="6116786"/>
            <a:ext cx="287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FACTURAS_PRODUCTOS</a:t>
            </a:r>
          </a:p>
        </p:txBody>
      </p:sp>
      <p:sp>
        <p:nvSpPr>
          <p:cNvPr id="192648" name="Text Box 136"/>
          <p:cNvSpPr txBox="1">
            <a:spLocks noChangeArrowheads="1"/>
          </p:cNvSpPr>
          <p:nvPr/>
        </p:nvSpPr>
        <p:spPr bwMode="auto">
          <a:xfrm>
            <a:off x="900113" y="1556792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N-M: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Se deberá crear una tabla intermedia, con los campos llaves de ambas tablas a relacionar, y con los campos de la interrelación (en este caso el campo de Cantidad)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N - M</a:t>
            </a:r>
          </a:p>
        </p:txBody>
      </p:sp>
    </p:spTree>
    <p:extLst>
      <p:ext uri="{BB962C8B-B14F-4D97-AF65-F5344CB8AC3E}">
        <p14:creationId xmlns:p14="http://schemas.microsoft.com/office/powerpoint/2010/main" val="2628622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79388" y="163513"/>
            <a:ext cx="8840787" cy="659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55650" y="2293938"/>
            <a:ext cx="1768475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795338" y="2370138"/>
            <a:ext cx="1728787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ID_Factura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RFC_Cliente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Fecha</a:t>
            </a:r>
          </a:p>
          <a:p>
            <a:pPr eaLnBrk="1" hangingPunct="1">
              <a:spcBef>
                <a:spcPct val="10000"/>
              </a:spcBef>
            </a:pPr>
            <a:endParaRPr lang="es-MX" altLang="es-MX" sz="1800" b="1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55650" y="1989138"/>
            <a:ext cx="176847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092200" y="198913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Facturas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6904038" y="2293938"/>
            <a:ext cx="1646237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904038" y="1989138"/>
            <a:ext cx="1646237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6932613" y="19891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Productos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6964363" y="2370138"/>
            <a:ext cx="1768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ID_Producto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Nombre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Precio</a:t>
            </a:r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2524125" y="2586038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3606800" y="2205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4024313" y="2297113"/>
            <a:ext cx="155575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3995738" y="2373313"/>
            <a:ext cx="1584325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ID_Factura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ID_Producto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Cantidad</a:t>
            </a:r>
          </a:p>
          <a:p>
            <a:pPr eaLnBrk="1" hangingPunct="1">
              <a:spcBef>
                <a:spcPct val="10000"/>
              </a:spcBef>
            </a:pPr>
            <a:endParaRPr lang="es-MX" altLang="es-MX" sz="1800">
              <a:latin typeface="Arial" pitchFamily="34" charset="0"/>
            </a:endParaRP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3665538" y="1992313"/>
            <a:ext cx="244792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3665538" y="1992313"/>
            <a:ext cx="2735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Facturas - Productos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5508625" y="26844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 flipV="1">
            <a:off x="5580063" y="2565400"/>
            <a:ext cx="12969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395288" y="3756025"/>
            <a:ext cx="862488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factura (1) puedes registrar varios productos (n)</a:t>
            </a:r>
          </a:p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producto (1) puede ser registrado en varias facturas (n)</a:t>
            </a:r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63063" y="5229200"/>
            <a:ext cx="8045450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N-M: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Se deberá crear una tabla intermedia, con los campos llaves de ambas tablas a relacionar, y con los campos de la interrelación (en este caso el campo de Cantidad)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6659563" y="2565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2471738" y="2276475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N - M</a:t>
            </a:r>
          </a:p>
        </p:txBody>
      </p:sp>
    </p:spTree>
    <p:extLst>
      <p:ext uri="{BB962C8B-B14F-4D97-AF65-F5344CB8AC3E}">
        <p14:creationId xmlns:p14="http://schemas.microsoft.com/office/powerpoint/2010/main" val="41782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843362" y="1484784"/>
            <a:ext cx="777240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Datos </a:t>
            </a:r>
          </a:p>
          <a:p>
            <a:endParaRPr lang="es-MX" altLang="es-MX" sz="900" dirty="0">
              <a:cs typeface="Arial" panose="020B0604020202020204" pitchFamily="34" charset="0"/>
            </a:endParaRP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Entidades (Algo que existe) </a:t>
            </a: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entidades tienen Atributos que tienen valores</a:t>
            </a:r>
            <a:r>
              <a:rPr lang="es-MX" altLang="es-MX" sz="3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title"/>
          </p:nvPr>
        </p:nvSpPr>
        <p:spPr>
          <a:xfrm>
            <a:off x="737419" y="260648"/>
            <a:ext cx="77724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 una base de datos</a:t>
            </a:r>
            <a:endParaRPr lang="es-ES_tradnl" altLang="es-MX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24935" name="Picture 7" descr="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14" y="3280817"/>
            <a:ext cx="6858000" cy="28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38603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77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Al diseñar bases de datos, existe una metodología para documentar las bases de datos ilustrando las relaciones entre varias entidades. Esta metodología se le conoce con el nombre de Diagrama Entidad – Relación.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s-MX" altLang="es-MX" sz="20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Modelo Entidad-Relación</a:t>
            </a:r>
            <a:r>
              <a:rPr lang="es-MX" altLang="es-MX" sz="2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MX" altLang="es-MX" sz="8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Se  basa en la percepción de un mundo real que consiste de un conjunto de elementos básicos llamados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entidades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,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atributos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y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relaciones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62802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62000" y="1871663"/>
            <a:ext cx="77724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Entidad</a:t>
            </a:r>
            <a:endParaRPr lang="es-MX" altLang="es-MX" sz="2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  <a:p>
            <a:endParaRPr lang="es-MX" altLang="es-MX" sz="9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Un objeto abstracto o concreto que existe y que es distinguible de los demás, acerca del cual nos interesa guardar información. 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1079" name="Picture 7" descr="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9" y="4005064"/>
            <a:ext cx="7772400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29267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0" y="1557338"/>
            <a:ext cx="77724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Atributos</a:t>
            </a:r>
            <a:r>
              <a:rPr lang="es-MX" altLang="es-MX" sz="2800" dirty="0"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9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Pieza de información que describe propiedades o características directas de una entidad o interrelación. 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3129" name="Picture 9" descr="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3" y="3501008"/>
            <a:ext cx="7772400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995290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848"/>
            <a:ext cx="7993063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ES_tradnl" altLang="es-MX" sz="2000" b="1" u="sng" dirty="0">
                <a:solidFill>
                  <a:schemeClr val="bg2">
                    <a:lumMod val="25000"/>
                  </a:schemeClr>
                </a:solidFill>
              </a:rPr>
              <a:t>Los atributos deben: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Describirse en una palabra, en un párrafo o bien en un sustantivo.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frases deben contener preposiciones. (Ejemplo: monto de salario de un empleado)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Pueden ser sustantivos posesivos. (Ejemplo: nombre de un empleado).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ES_tradnl" altLang="es-MX" sz="2000" b="1" u="sng" dirty="0">
                <a:solidFill>
                  <a:schemeClr val="bg2">
                    <a:lumMod val="25000"/>
                  </a:schemeClr>
                </a:solidFill>
              </a:rPr>
              <a:t>El usuario se debe contestar las siguientes preguntas: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¿Qué información necesito acerca de la entidad X?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¿Qué información debe ser desplegada o impresa sobre la entidad X?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¿Es realmente necesario este atributo?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29581" y="1412776"/>
            <a:ext cx="4176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Atributos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14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83568" y="1880053"/>
            <a:ext cx="806043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Dominio de atributo</a:t>
            </a:r>
            <a:r>
              <a:rPr lang="es-MX" altLang="es-MX" sz="2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600" dirty="0">
                <a:latin typeface="Arial" pitchFamily="34" charset="0"/>
                <a:cs typeface="Times New Roman" pitchFamily="18" charset="0"/>
              </a:rPr>
            </a:br>
            <a:endParaRPr lang="es-MX" altLang="es-MX" sz="800" dirty="0">
              <a:latin typeface="Arial" pitchFamily="34" charset="0"/>
              <a:cs typeface="Times New Roman" pitchFamily="18" charset="0"/>
            </a:endParaRPr>
          </a:p>
          <a:p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Conjunto de todos los valores permitidos para un atributo.</a:t>
            </a:r>
          </a:p>
          <a:p>
            <a:endParaRPr lang="es-MX" altLang="es-MX" sz="26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Atributo: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Matrícula </a:t>
            </a: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Dominio: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El conjunto de todos los números enteros entre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1 000 000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y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9 999 999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 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379593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1847</Words>
  <Application>Microsoft Office PowerPoint</Application>
  <PresentationFormat>Presentación en pantalla (4:3)</PresentationFormat>
  <Paragraphs>397</Paragraphs>
  <Slides>35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Monotype Sorts</vt:lpstr>
      <vt:lpstr>Times New Roman</vt:lpstr>
      <vt:lpstr>Wingdings</vt:lpstr>
      <vt:lpstr>Tema de Office</vt:lpstr>
      <vt:lpstr>Clip</vt:lpstr>
      <vt:lpstr>Presentación de PowerPoint</vt:lpstr>
      <vt:lpstr>Bases de Datos</vt:lpstr>
      <vt:lpstr>Bases de Datos</vt:lpstr>
      <vt:lpstr>Elementos de una base de datos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Ejemplo:  “ Diagrama Entidad-Relación ”</vt:lpstr>
      <vt:lpstr>Pasos para el diseño de diagramas entidad-relación</vt:lpstr>
      <vt:lpstr>Símbolos gráficos usados en el Modelo Entidad - Relación</vt:lpstr>
      <vt:lpstr>Ejercicio de construcción de un diagrama Entidad - Relación</vt:lpstr>
      <vt:lpstr>Diagrama Entidad - Relación</vt:lpstr>
      <vt:lpstr>Microsoft Access</vt:lpstr>
      <vt:lpstr>Presentación de PowerPoint</vt:lpstr>
      <vt:lpstr>Presentación de PowerPoint</vt:lpstr>
      <vt:lpstr>Atributo = Campo</vt:lpstr>
      <vt:lpstr>Atributo llave = Campo llave</vt:lpstr>
      <vt:lpstr>Registros</vt:lpstr>
      <vt:lpstr>Relacionar Tablas</vt:lpstr>
      <vt:lpstr>Relacionar Tablas</vt:lpstr>
      <vt:lpstr>CONVERSIÓN DIAGRAMA ENTIDAD-RELACIÓN A TABLAS</vt:lpstr>
      <vt:lpstr>Relación 1 - N</vt:lpstr>
      <vt:lpstr>Conversión a tablas Relación 1 - N</vt:lpstr>
      <vt:lpstr>Conversión a tablas Relación 1 - N</vt:lpstr>
      <vt:lpstr>Relación N - M</vt:lpstr>
      <vt:lpstr>Conversión a tablas Relación N - M</vt:lpstr>
      <vt:lpstr>Conversión a tablas Relación N -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71</cp:revision>
  <dcterms:created xsi:type="dcterms:W3CDTF">2013-06-11T22:32:36Z</dcterms:created>
  <dcterms:modified xsi:type="dcterms:W3CDTF">2021-06-25T03:01:49Z</dcterms:modified>
</cp:coreProperties>
</file>